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2"/>
  </p:sldMasterIdLst>
  <p:notesMasterIdLst>
    <p:notesMasterId r:id="rId54"/>
  </p:notesMasterIdLst>
  <p:handoutMasterIdLst>
    <p:handoutMasterId r:id="rId55"/>
  </p:handoutMasterIdLst>
  <p:sldIdLst>
    <p:sldId id="258" r:id="rId23"/>
    <p:sldId id="259" r:id="rId24"/>
    <p:sldId id="260" r:id="rId25"/>
    <p:sldId id="288" r:id="rId26"/>
    <p:sldId id="262" r:id="rId27"/>
    <p:sldId id="283" r:id="rId28"/>
    <p:sldId id="284" r:id="rId29"/>
    <p:sldId id="266" r:id="rId30"/>
    <p:sldId id="320" r:id="rId31"/>
    <p:sldId id="321" r:id="rId32"/>
    <p:sldId id="316" r:id="rId33"/>
    <p:sldId id="340" r:id="rId34"/>
    <p:sldId id="270" r:id="rId35"/>
    <p:sldId id="327" r:id="rId36"/>
    <p:sldId id="294" r:id="rId37"/>
    <p:sldId id="296" r:id="rId38"/>
    <p:sldId id="324" r:id="rId39"/>
    <p:sldId id="272" r:id="rId40"/>
    <p:sldId id="298" r:id="rId41"/>
    <p:sldId id="326" r:id="rId42"/>
    <p:sldId id="308" r:id="rId43"/>
    <p:sldId id="309" r:id="rId44"/>
    <p:sldId id="325" r:id="rId45"/>
    <p:sldId id="312" r:id="rId46"/>
    <p:sldId id="335" r:id="rId47"/>
    <p:sldId id="306" r:id="rId48"/>
    <p:sldId id="313" r:id="rId49"/>
    <p:sldId id="290" r:id="rId50"/>
    <p:sldId id="339" r:id="rId51"/>
    <p:sldId id="277" r:id="rId52"/>
    <p:sldId id="317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D4C4C"/>
    <a:srgbClr val="FF00FF"/>
    <a:srgbClr val="9933FF"/>
    <a:srgbClr val="4BB366"/>
    <a:srgbClr val="800000"/>
    <a:srgbClr val="FF6600"/>
    <a:srgbClr val="00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595" autoAdjust="0"/>
  </p:normalViewPr>
  <p:slideViewPr>
    <p:cSldViewPr>
      <p:cViewPr varScale="1">
        <p:scale>
          <a:sx n="96" d="100"/>
          <a:sy n="96" d="100"/>
        </p:scale>
        <p:origin x="8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customXml" Target="../customXml/item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9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illi9d5\Documents\CAP%20Plan%20Data\Census%20Reports\Charts%20-%20US%20Census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9d5\Documents\CAP%20Plan%20Data\Education\ACS%202015%205YR%20Educational%20Attainment%20-%20S150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kland\dhs\dhs\Policy%20&amp;%20Planning\CAP\2016-2017%20CAP%20Plan\Data\Health\Life%20Expectancy%20by%20Cit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9d5\Documents\CAP%20Data\Charts%20-%20US%20Census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9d5\Documents\CAP%20Data\Charts%20-%20US%20Census%20data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illi9d5\Documents\CAP%20Data\Charts%20-%20US%20Census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9d5\Documents\CAP%20Data\Charts%20-%20US%20Census%20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li9d5\Documents\CAP%20Plan%20Data\Poverty\Poverty%20Meas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willi9d5\Documents\CAP%20Data\Charts%20-%20US%20Census%20dat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willi9d5\Documents\CAP%20Data\Charts%20-%20US%20Censu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5495947621931"/>
          <c:y val="0.11849833748754975"/>
          <c:w val="0.85418291944276192"/>
          <c:h val="0.75422625035306701"/>
        </c:manualLayout>
      </c:layout>
      <c:lineChart>
        <c:grouping val="stacked"/>
        <c:varyColors val="0"/>
        <c:ser>
          <c:idx val="0"/>
          <c:order val="0"/>
          <c:tx>
            <c:strRef>
              <c:f>'Population Data'!$B$3</c:f>
              <c:strCache>
                <c:ptCount val="1"/>
                <c:pt idx="0">
                  <c:v>Alameda County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ln w="381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100741253497162E-2"/>
                  <c:y val="-6.8093140339836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DC-4B10-AE96-13874BA234F3}"/>
                </c:ext>
              </c:extLst>
            </c:dLbl>
            <c:dLbl>
              <c:idx val="2"/>
              <c:layout>
                <c:manualLayout>
                  <c:x val="-4.963375731879674E-2"/>
                  <c:y val="-4.7049844941848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DC-4B10-AE96-13874BA234F3}"/>
                </c:ext>
              </c:extLst>
            </c:dLbl>
            <c:dLbl>
              <c:idx val="4"/>
              <c:layout>
                <c:manualLayout>
                  <c:x val="-7.4194225721784773E-2"/>
                  <c:y val="-7.5645059786028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DC-4B10-AE96-13874BA23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Data'!$C$2:$H$2</c:f>
              <c:numCache>
                <c:formatCode>0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'Population Data'!$C$3:$H$3</c:f>
              <c:numCache>
                <c:formatCode>#,##0</c:formatCode>
                <c:ptCount val="6"/>
                <c:pt idx="0">
                  <c:v>1443741</c:v>
                </c:pt>
                <c:pt idx="1">
                  <c:v>1510271</c:v>
                </c:pt>
                <c:pt idx="2">
                  <c:v>1535248</c:v>
                </c:pt>
                <c:pt idx="3">
                  <c:v>1559308</c:v>
                </c:pt>
                <c:pt idx="4">
                  <c:v>1584983</c:v>
                </c:pt>
                <c:pt idx="5">
                  <c:v>1647704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DC-4B10-AE96-13874BA23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168064"/>
        <c:axId val="188169600"/>
      </c:lineChart>
      <c:catAx>
        <c:axId val="1881680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8169600"/>
        <c:crosses val="autoZero"/>
        <c:auto val="1"/>
        <c:lblAlgn val="ctr"/>
        <c:lblOffset val="100"/>
        <c:noMultiLvlLbl val="0"/>
      </c:catAx>
      <c:valAx>
        <c:axId val="1881696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816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Alameda County</c:v>
          </c:tx>
          <c:spPr>
            <a:solidFill>
              <a:srgbClr val="00B0F0"/>
            </a:solidFill>
          </c:spPr>
          <c:invertIfNegative val="0"/>
          <c:cat>
            <c:strRef>
              <c:f>'Colored Data'!$A$7:$A$12</c:f>
              <c:strCache>
                <c:ptCount val="6"/>
                <c:pt idx="0">
                  <c:v>  Population 25 years and over with earnings</c:v>
                </c:pt>
                <c:pt idx="1">
                  <c:v>    Less than high school graduate</c:v>
                </c:pt>
                <c:pt idx="2">
                  <c:v>  High school graduate or equivalency</c:v>
                </c:pt>
                <c:pt idx="3">
                  <c:v>    Some college or associate's degree</c:v>
                </c:pt>
                <c:pt idx="4">
                  <c:v>    Bachelor's degree</c:v>
                </c:pt>
                <c:pt idx="5">
                  <c:v>    Graduate or professional degree</c:v>
                </c:pt>
              </c:strCache>
            </c:strRef>
          </c:cat>
          <c:val>
            <c:numRef>
              <c:f>'Colored Data'!$C$7:$C$12</c:f>
              <c:numCache>
                <c:formatCode>"$"#,##0</c:formatCode>
                <c:ptCount val="6"/>
                <c:pt idx="0">
                  <c:v>46100</c:v>
                </c:pt>
                <c:pt idx="1">
                  <c:v>21572</c:v>
                </c:pt>
                <c:pt idx="2">
                  <c:v>31199</c:v>
                </c:pt>
                <c:pt idx="3">
                  <c:v>40141</c:v>
                </c:pt>
                <c:pt idx="4">
                  <c:v>61330</c:v>
                </c:pt>
                <c:pt idx="5">
                  <c:v>85732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C-4354-8EEF-E6C8220BA256}"/>
            </c:ext>
          </c:extLst>
        </c:ser>
        <c:ser>
          <c:idx val="2"/>
          <c:order val="1"/>
          <c:tx>
            <c:v>Ashland</c:v>
          </c:tx>
          <c:spPr>
            <a:solidFill>
              <a:srgbClr val="FF6600"/>
            </a:solidFill>
          </c:spPr>
          <c:invertIfNegative val="0"/>
          <c:cat>
            <c:strRef>
              <c:f>'Colored Data'!$A$7:$A$12</c:f>
              <c:strCache>
                <c:ptCount val="6"/>
                <c:pt idx="0">
                  <c:v>  Population 25 years and over with earnings</c:v>
                </c:pt>
                <c:pt idx="1">
                  <c:v>    Less than high school graduate</c:v>
                </c:pt>
                <c:pt idx="2">
                  <c:v>  High school graduate or equivalency</c:v>
                </c:pt>
                <c:pt idx="3">
                  <c:v>    Some college or associate's degree</c:v>
                </c:pt>
                <c:pt idx="4">
                  <c:v>    Bachelor's degree</c:v>
                </c:pt>
                <c:pt idx="5">
                  <c:v>    Graduate or professional degree</c:v>
                </c:pt>
              </c:strCache>
            </c:strRef>
          </c:cat>
          <c:val>
            <c:numRef>
              <c:f>'Colored Data'!$I$7:$I$12</c:f>
              <c:numCache>
                <c:formatCode>"$"#,##0</c:formatCode>
                <c:ptCount val="6"/>
                <c:pt idx="0">
                  <c:v>31296</c:v>
                </c:pt>
                <c:pt idx="1">
                  <c:v>23247</c:v>
                </c:pt>
                <c:pt idx="2">
                  <c:v>23169</c:v>
                </c:pt>
                <c:pt idx="3">
                  <c:v>36738</c:v>
                </c:pt>
                <c:pt idx="4">
                  <c:v>39796</c:v>
                </c:pt>
                <c:pt idx="5">
                  <c:v>81495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C-4354-8EEF-E6C8220BA256}"/>
            </c:ext>
          </c:extLst>
        </c:ser>
        <c:ser>
          <c:idx val="3"/>
          <c:order val="2"/>
          <c:tx>
            <c:v>Oakland</c:v>
          </c:tx>
          <c:spPr>
            <a:solidFill>
              <a:srgbClr val="4BB366"/>
            </a:solidFill>
          </c:spPr>
          <c:invertIfNegative val="0"/>
          <c:cat>
            <c:strRef>
              <c:f>'Colored Data'!$A$7:$A$12</c:f>
              <c:strCache>
                <c:ptCount val="6"/>
                <c:pt idx="0">
                  <c:v>  Population 25 years and over with earnings</c:v>
                </c:pt>
                <c:pt idx="1">
                  <c:v>    Less than high school graduate</c:v>
                </c:pt>
                <c:pt idx="2">
                  <c:v>  High school graduate or equivalency</c:v>
                </c:pt>
                <c:pt idx="3">
                  <c:v>    Some college or associate's degree</c:v>
                </c:pt>
                <c:pt idx="4">
                  <c:v>    Bachelor's degree</c:v>
                </c:pt>
                <c:pt idx="5">
                  <c:v>    Graduate or professional degree</c:v>
                </c:pt>
              </c:strCache>
            </c:strRef>
          </c:cat>
          <c:val>
            <c:numRef>
              <c:f>'Colored Data'!$U$7:$U$12</c:f>
              <c:numCache>
                <c:formatCode>"$"#,##0</c:formatCode>
                <c:ptCount val="6"/>
                <c:pt idx="0">
                  <c:v>36738</c:v>
                </c:pt>
                <c:pt idx="1">
                  <c:v>19308</c:v>
                </c:pt>
                <c:pt idx="2">
                  <c:v>24083</c:v>
                </c:pt>
                <c:pt idx="3">
                  <c:v>32064</c:v>
                </c:pt>
                <c:pt idx="4">
                  <c:v>51569</c:v>
                </c:pt>
                <c:pt idx="5">
                  <c:v>70383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C-4354-8EEF-E6C8220BA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55712"/>
        <c:axId val="226757248"/>
      </c:barChart>
      <c:catAx>
        <c:axId val="22675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6757248"/>
        <c:crosses val="autoZero"/>
        <c:auto val="1"/>
        <c:lblAlgn val="ctr"/>
        <c:lblOffset val="100"/>
        <c:noMultiLvlLbl val="0"/>
      </c:catAx>
      <c:valAx>
        <c:axId val="226757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Income</a:t>
                </a:r>
              </a:p>
            </c:rich>
          </c:tx>
          <c:overlay val="0"/>
        </c:title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75571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t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 w="12700"/>
  </c:spPr>
  <c:txPr>
    <a:bodyPr/>
    <a:lstStyle/>
    <a:p>
      <a:pPr>
        <a:defRPr b="1" i="0" baseline="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9707279455052"/>
          <c:y val="2.9134552013597426E-2"/>
          <c:w val="0.76312692311286368"/>
          <c:h val="0.94240858659187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(Years)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4AF-406F-9290-9DF88678AF8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4AF-406F-9290-9DF88678AF8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4AF-406F-9290-9DF88678AF8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94AF-406F-9290-9DF88678AF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1"/>
                <c:pt idx="0">
                  <c:v>Piedmont</c:v>
                </c:pt>
                <c:pt idx="1">
                  <c:v>Albany</c:v>
                </c:pt>
                <c:pt idx="2">
                  <c:v>Berkeley</c:v>
                </c:pt>
                <c:pt idx="3">
                  <c:v>Dublin</c:v>
                </c:pt>
                <c:pt idx="4">
                  <c:v>Pleasanton</c:v>
                </c:pt>
                <c:pt idx="5">
                  <c:v>Fremont</c:v>
                </c:pt>
                <c:pt idx="6">
                  <c:v>Union City</c:v>
                </c:pt>
                <c:pt idx="7">
                  <c:v>Newark</c:v>
                </c:pt>
                <c:pt idx="8">
                  <c:v>Alameda </c:v>
                </c:pt>
                <c:pt idx="9">
                  <c:v>Livermore</c:v>
                </c:pt>
                <c:pt idx="10">
                  <c:v>Castro Valley</c:v>
                </c:pt>
                <c:pt idx="11">
                  <c:v>Alameda County</c:v>
                </c:pt>
                <c:pt idx="12">
                  <c:v>San Lorenzo</c:v>
                </c:pt>
                <c:pt idx="13">
                  <c:v>San Leandro</c:v>
                </c:pt>
                <c:pt idx="14">
                  <c:v>Emeryville</c:v>
                </c:pt>
                <c:pt idx="15">
                  <c:v>Fairview</c:v>
                </c:pt>
                <c:pt idx="16">
                  <c:v>Hayward</c:v>
                </c:pt>
                <c:pt idx="17">
                  <c:v>Oakland</c:v>
                </c:pt>
                <c:pt idx="18">
                  <c:v>Ashland</c:v>
                </c:pt>
                <c:pt idx="19">
                  <c:v>Sunol</c:v>
                </c:pt>
                <c:pt idx="20">
                  <c:v>Cherryland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86.9</c:v>
                </c:pt>
                <c:pt idx="1">
                  <c:v>85.9</c:v>
                </c:pt>
                <c:pt idx="2">
                  <c:v>84.5</c:v>
                </c:pt>
                <c:pt idx="3">
                  <c:v>84.1</c:v>
                </c:pt>
                <c:pt idx="4">
                  <c:v>84.1</c:v>
                </c:pt>
                <c:pt idx="5">
                  <c:v>83.9</c:v>
                </c:pt>
                <c:pt idx="6">
                  <c:v>83.2</c:v>
                </c:pt>
                <c:pt idx="7">
                  <c:v>82.7</c:v>
                </c:pt>
                <c:pt idx="8">
                  <c:v>82.5</c:v>
                </c:pt>
                <c:pt idx="9">
                  <c:v>82.4</c:v>
                </c:pt>
                <c:pt idx="10">
                  <c:v>82</c:v>
                </c:pt>
                <c:pt idx="11">
                  <c:v>81.900000000000006</c:v>
                </c:pt>
                <c:pt idx="12">
                  <c:v>81.900000000000006</c:v>
                </c:pt>
                <c:pt idx="13">
                  <c:v>81.8</c:v>
                </c:pt>
                <c:pt idx="14">
                  <c:v>81</c:v>
                </c:pt>
                <c:pt idx="15">
                  <c:v>80.5</c:v>
                </c:pt>
                <c:pt idx="16">
                  <c:v>80</c:v>
                </c:pt>
                <c:pt idx="17">
                  <c:v>79.900000000000006</c:v>
                </c:pt>
                <c:pt idx="18">
                  <c:v>79.3</c:v>
                </c:pt>
                <c:pt idx="19">
                  <c:v>78.599999999999994</c:v>
                </c:pt>
                <c:pt idx="20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AF-406F-9290-9DF88678AF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750784"/>
        <c:axId val="201773056"/>
      </c:barChart>
      <c:catAx>
        <c:axId val="201750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1773056"/>
        <c:crosses val="autoZero"/>
        <c:auto val="1"/>
        <c:lblAlgn val="ctr"/>
        <c:lblOffset val="100"/>
        <c:noMultiLvlLbl val="0"/>
      </c:catAx>
      <c:valAx>
        <c:axId val="20177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750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Household Income Needed to Afford a 2 BR Apartment in Alameda County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'Population Data'!$B$114:$C$114</c:f>
              <c:strCache>
                <c:ptCount val="1"/>
                <c:pt idx="0">
                  <c:v>Household Income Needed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D0-44CA-BF9A-74E060B71670}"/>
                </c:ext>
              </c:extLst>
            </c:dLbl>
            <c:dLbl>
              <c:idx val="1"/>
              <c:layout>
                <c:manualLayout>
                  <c:x val="3.055555555555555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0-44CA-BF9A-74E060B71670}"/>
                </c:ext>
              </c:extLst>
            </c:dLbl>
            <c:dLbl>
              <c:idx val="2"/>
              <c:layout>
                <c:manualLayout>
                  <c:x val="2.77777777777778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0-44CA-BF9A-74E060B71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Data'!$D$110:$F$110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'Population Data'!$D$114:$F$114</c:f>
              <c:numCache>
                <c:formatCode>"$"#,##0</c:formatCode>
                <c:ptCount val="3"/>
                <c:pt idx="0">
                  <c:v>63120</c:v>
                </c:pt>
                <c:pt idx="1">
                  <c:v>63400</c:v>
                </c:pt>
                <c:pt idx="2">
                  <c:v>84120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D0-44CA-BF9A-74E060B716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663808"/>
        <c:axId val="160669696"/>
        <c:axId val="0"/>
      </c:bar3DChart>
      <c:catAx>
        <c:axId val="1606638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0669696"/>
        <c:crosses val="autoZero"/>
        <c:auto val="1"/>
        <c:lblAlgn val="ctr"/>
        <c:lblOffset val="100"/>
        <c:noMultiLvlLbl val="0"/>
      </c:catAx>
      <c:valAx>
        <c:axId val="16066969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0663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84548820043783"/>
          <c:y val="0.19053940039673259"/>
          <c:w val="0.85115455123640038"/>
          <c:h val="0.68287414568228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'Population Data'!$B$111:$C$111</c:f>
              <c:strCache>
                <c:ptCount val="1"/>
                <c:pt idx="0">
                  <c:v>Alameda County - 2 BR FM Rent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A-4A82-B297-487EFD2BE995}"/>
                </c:ext>
              </c:extLst>
            </c:dLbl>
            <c:dLbl>
              <c:idx val="1"/>
              <c:layout>
                <c:manualLayout>
                  <c:x val="2.7777777777777776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A-4A82-B297-487EFD2BE995}"/>
                </c:ext>
              </c:extLst>
            </c:dLbl>
            <c:dLbl>
              <c:idx val="2"/>
              <c:layout>
                <c:manualLayout>
                  <c:x val="2.222222222222222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A-4A82-B297-487EFD2BE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Data'!$D$110:$F$110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'Population Data'!$D$111:$F$111</c:f>
              <c:numCache>
                <c:formatCode>"$"#,##0</c:formatCode>
                <c:ptCount val="3"/>
                <c:pt idx="0">
                  <c:v>1578</c:v>
                </c:pt>
                <c:pt idx="1">
                  <c:v>1585</c:v>
                </c:pt>
                <c:pt idx="2">
                  <c:v>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A-4A82-B297-487EFD2BE9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1148288"/>
        <c:axId val="161170944"/>
        <c:axId val="0"/>
      </c:bar3DChart>
      <c:catAx>
        <c:axId val="1611482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1170944"/>
        <c:crosses val="autoZero"/>
        <c:auto val="1"/>
        <c:lblAlgn val="ctr"/>
        <c:lblOffset val="100"/>
        <c:noMultiLvlLbl val="0"/>
      </c:catAx>
      <c:valAx>
        <c:axId val="16117094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1148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7527050896034E-2"/>
          <c:y val="8.7489211884768187E-2"/>
          <c:w val="0.89060129670717258"/>
          <c:h val="0.82358855294145616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Data'!$B$121:$C$121</c:f>
              <c:strCache>
                <c:ptCount val="2"/>
              </c:strCache>
            </c:strRef>
          </c:tx>
          <c:spPr>
            <a:ln w="38100">
              <a:solidFill>
                <a:srgbClr val="9933FF"/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9933FF"/>
                </a:solidFill>
              </a:ln>
            </c:spPr>
          </c:marker>
          <c:dLbls>
            <c:dLbl>
              <c:idx val="1"/>
              <c:layout>
                <c:manualLayout>
                  <c:x val="-2.0355920450652831E-2"/>
                  <c:y val="-4.663456945888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2-43A4-99D8-F1E2EDDF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Data'!$D$120:$I$120</c:f>
              <c:numCache>
                <c:formatCode>0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'Population Data'!$D$121:$I$121</c:f>
              <c:numCache>
                <c:formatCode>#,##0</c:formatCode>
                <c:ptCount val="6"/>
                <c:pt idx="0">
                  <c:v>4838</c:v>
                </c:pt>
                <c:pt idx="1">
                  <c:v>4341</c:v>
                </c:pt>
                <c:pt idx="2">
                  <c:v>4178</c:v>
                </c:pt>
                <c:pt idx="3">
                  <c:v>4264</c:v>
                </c:pt>
                <c:pt idx="4">
                  <c:v>4040</c:v>
                </c:pt>
                <c:pt idx="5">
                  <c:v>5629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2-43A4-99D8-F1E2EDDFBD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999808"/>
        <c:axId val="215002496"/>
      </c:lineChart>
      <c:catAx>
        <c:axId val="214999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5002496"/>
        <c:crosses val="autoZero"/>
        <c:auto val="1"/>
        <c:lblAlgn val="ctr"/>
        <c:lblOffset val="100"/>
        <c:noMultiLvlLbl val="0"/>
      </c:catAx>
      <c:valAx>
        <c:axId val="2150024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99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Alameda County: Race/Ethnicity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Race and Ethnicity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374805064581444"/>
          <c:y val="0.13115811729229521"/>
          <c:w val="0.55133391687002731"/>
          <c:h val="0.78607959643411685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297728"/>
        <c:axId val="142310016"/>
      </c:barChart>
      <c:catAx>
        <c:axId val="142297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2310016"/>
        <c:crosses val="autoZero"/>
        <c:auto val="1"/>
        <c:lblAlgn val="ctr"/>
        <c:lblOffset val="100"/>
        <c:noMultiLvlLbl val="0"/>
      </c:catAx>
      <c:valAx>
        <c:axId val="1423100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229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Race and Ethnicity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052742259812427"/>
          <c:y val="0.13115811729229521"/>
          <c:w val="0.616600755122099"/>
          <c:h val="0.839298691359576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2C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'Population Data'!$B$23:$B$30</c:f>
              <c:strCache>
                <c:ptCount val="8"/>
                <c:pt idx="0">
                  <c:v>White Alone</c:v>
                </c:pt>
                <c:pt idx="1">
                  <c:v>Black or African American</c:v>
                </c:pt>
                <c:pt idx="2">
                  <c:v>American Indian &amp; Alaska Native</c:v>
                </c:pt>
                <c:pt idx="3">
                  <c:v>Asian Alone</c:v>
                </c:pt>
                <c:pt idx="4">
                  <c:v>Native Hawaiian &amp; Other Pacific Islander</c:v>
                </c:pt>
                <c:pt idx="5">
                  <c:v>Two or More Races</c:v>
                </c:pt>
                <c:pt idx="6">
                  <c:v>Some other Race</c:v>
                </c:pt>
                <c:pt idx="7">
                  <c:v>Hispanic or Latino</c:v>
                </c:pt>
              </c:strCache>
            </c:strRef>
          </c:cat>
          <c:val>
            <c:numRef>
              <c:f>'Population Data'!$J$23:$J$30</c:f>
              <c:numCache>
                <c:formatCode>0.0%</c:formatCode>
                <c:ptCount val="8"/>
                <c:pt idx="0">
                  <c:v>0.44704454243357816</c:v>
                </c:pt>
                <c:pt idx="1">
                  <c:v>0.11664667696751321</c:v>
                </c:pt>
                <c:pt idx="2">
                  <c:v>6.1912335968272213E-3</c:v>
                </c:pt>
                <c:pt idx="3">
                  <c:v>0.27700928022571852</c:v>
                </c:pt>
                <c:pt idx="4">
                  <c:v>8.6814811262959923E-3</c:v>
                </c:pt>
                <c:pt idx="5">
                  <c:v>6.1562174483890363E-2</c:v>
                </c:pt>
                <c:pt idx="6">
                  <c:v>8.2864611166176549E-2</c:v>
                </c:pt>
                <c:pt idx="7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6-41DD-B896-E98BFD19AF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181888"/>
        <c:axId val="214595840"/>
      </c:barChart>
      <c:catAx>
        <c:axId val="188181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4595840"/>
        <c:crosses val="autoZero"/>
        <c:auto val="1"/>
        <c:lblAlgn val="ctr"/>
        <c:lblOffset val="100"/>
        <c:noMultiLvlLbl val="0"/>
      </c:catAx>
      <c:valAx>
        <c:axId val="2145958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818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7897273535585E-2"/>
          <c:y val="0.14130146436954036"/>
          <c:w val="0.89975483610651763"/>
          <c:h val="0.648180016476163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80F-4D78-89A9-76DA0245DF1E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3-180F-4D78-89A9-76DA0245DF1E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180F-4D78-89A9-76DA0245DF1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80F-4D78-89A9-76DA0245DF1E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80F-4D78-89A9-76DA0245DF1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80F-4D78-89A9-76DA0245DF1E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D-180F-4D78-89A9-76DA0245DF1E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F-180F-4D78-89A9-76DA0245DF1E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80F-4D78-89A9-76DA0245DF1E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180F-4D78-89A9-76DA0245DF1E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15-180F-4D78-89A9-76DA0245DF1E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17-180F-4D78-89A9-76DA0245DF1E}"/>
              </c:ext>
            </c:extLst>
          </c:dPt>
          <c:dLbls>
            <c:dLbl>
              <c:idx val="2"/>
              <c:layout>
                <c:manualLayout>
                  <c:x val="-1.9586668320030757E-17"/>
                  <c:y val="-3.000300030003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F-4D78-89A9-76DA0245DF1E}"/>
                </c:ext>
              </c:extLst>
            </c:dLbl>
            <c:dLbl>
              <c:idx val="3"/>
              <c:layout>
                <c:manualLayout>
                  <c:x val="-1.282051282051282E-2"/>
                  <c:y val="-5.5004865129159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F-4D78-89A9-76DA0245DF1E}"/>
                </c:ext>
              </c:extLst>
            </c:dLbl>
            <c:dLbl>
              <c:idx val="4"/>
              <c:layout>
                <c:manualLayout>
                  <c:x val="2.136752136752136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0F-4D78-89A9-76DA0245DF1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80F-4D78-89A9-76DA0245DF1E}"/>
                </c:ext>
              </c:extLst>
            </c:dLbl>
            <c:dLbl>
              <c:idx val="9"/>
              <c:layout>
                <c:manualLayout>
                  <c:x val="0"/>
                  <c:y val="-1.800180018001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80F-4D78-89A9-76DA0245DF1E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80F-4D78-89A9-76DA0245DF1E}"/>
                </c:ext>
              </c:extLst>
            </c:dLbl>
            <c:dLbl>
              <c:idx val="15"/>
              <c:layout>
                <c:manualLayout>
                  <c:x val="0"/>
                  <c:y val="-2.70027002700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80F-4D78-89A9-76DA0245DF1E}"/>
                </c:ext>
              </c:extLst>
            </c:dLbl>
            <c:dLbl>
              <c:idx val="19"/>
              <c:layout>
                <c:manualLayout>
                  <c:x val="0"/>
                  <c:y val="-1.800180018001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80F-4D78-89A9-76DA0245D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'Population Data'!$B$46:$B$66</c:f>
              <c:strCache>
                <c:ptCount val="21"/>
                <c:pt idx="0">
                  <c:v>Alameda County</c:v>
                </c:pt>
                <c:pt idx="1">
                  <c:v>Alameda City</c:v>
                </c:pt>
                <c:pt idx="2">
                  <c:v>Albany</c:v>
                </c:pt>
                <c:pt idx="3">
                  <c:v>Ashland</c:v>
                </c:pt>
                <c:pt idx="4">
                  <c:v>Berkeley</c:v>
                </c:pt>
                <c:pt idx="5">
                  <c:v>Castro Valley</c:v>
                </c:pt>
                <c:pt idx="6">
                  <c:v>Cherryland</c:v>
                </c:pt>
                <c:pt idx="7">
                  <c:v>Dublin</c:v>
                </c:pt>
                <c:pt idx="8">
                  <c:v>Emeryville</c:v>
                </c:pt>
                <c:pt idx="9">
                  <c:v>Fairview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</c:v>
                </c:pt>
                <c:pt idx="14">
                  <c:v>Oakland</c:v>
                </c:pt>
                <c:pt idx="15">
                  <c:v>Piedmont</c:v>
                </c:pt>
                <c:pt idx="16">
                  <c:v>Pleasanton</c:v>
                </c:pt>
                <c:pt idx="17">
                  <c:v>San Leandro</c:v>
                </c:pt>
                <c:pt idx="18">
                  <c:v>San Lorenzo</c:v>
                </c:pt>
                <c:pt idx="19">
                  <c:v>Sunol</c:v>
                </c:pt>
                <c:pt idx="20">
                  <c:v>Union City</c:v>
                </c:pt>
              </c:strCache>
            </c:strRef>
          </c:cat>
          <c:val>
            <c:numRef>
              <c:f>'Population Data'!$E$46:$E$66</c:f>
              <c:numCache>
                <c:formatCode>0.0%</c:formatCode>
                <c:ptCount val="21"/>
                <c:pt idx="0">
                  <c:v>0.12482860623715952</c:v>
                </c:pt>
                <c:pt idx="1">
                  <c:v>9.7726038645423605E-2</c:v>
                </c:pt>
                <c:pt idx="2">
                  <c:v>0.11366125919357363</c:v>
                </c:pt>
                <c:pt idx="3">
                  <c:v>0.18351516157132783</c:v>
                </c:pt>
                <c:pt idx="4">
                  <c:v>0.20444058616492258</c:v>
                </c:pt>
                <c:pt idx="5">
                  <c:v>7.4482396561341341E-2</c:v>
                </c:pt>
                <c:pt idx="6">
                  <c:v>0.24817566671089292</c:v>
                </c:pt>
                <c:pt idx="7">
                  <c:v>3.960375691061923E-2</c:v>
                </c:pt>
                <c:pt idx="8">
                  <c:v>0.11932710971439135</c:v>
                </c:pt>
                <c:pt idx="9">
                  <c:v>7.5989294589944564E-2</c:v>
                </c:pt>
                <c:pt idx="10">
                  <c:v>6.1097751941788722E-2</c:v>
                </c:pt>
                <c:pt idx="11">
                  <c:v>0.13446067093695219</c:v>
                </c:pt>
                <c:pt idx="12">
                  <c:v>5.6563324538258575E-2</c:v>
                </c:pt>
                <c:pt idx="13">
                  <c:v>7.8811926085477838E-2</c:v>
                </c:pt>
                <c:pt idx="14">
                  <c:v>0.20373676510699495</c:v>
                </c:pt>
                <c:pt idx="15">
                  <c:v>5.1865907653383933E-2</c:v>
                </c:pt>
                <c:pt idx="16">
                  <c:v>4.3675424046230406E-2</c:v>
                </c:pt>
                <c:pt idx="17">
                  <c:v>0.10634736266739546</c:v>
                </c:pt>
                <c:pt idx="18">
                  <c:v>8.8405797101449274E-2</c:v>
                </c:pt>
                <c:pt idx="19">
                  <c:v>0.10456852791878173</c:v>
                </c:pt>
                <c:pt idx="20">
                  <c:v>8.075442541977676E-2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80F-4D78-89A9-76DA0245DF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3"/>
        <c:axId val="153676416"/>
        <c:axId val="170881408"/>
      </c:barChart>
      <c:catAx>
        <c:axId val="15367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0881408"/>
        <c:crosses val="autoZero"/>
        <c:auto val="1"/>
        <c:lblAlgn val="ctr"/>
        <c:lblOffset val="100"/>
        <c:noMultiLvlLbl val="0"/>
      </c:catAx>
      <c:valAx>
        <c:axId val="170881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3676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[1]Sheet1!$C$4</c:f>
              <c:strCache>
                <c:ptCount val="1"/>
                <c:pt idx="0">
                  <c:v>Alameda County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[1]Sheet1!$A$5:$B$8</c:f>
              <c:strCache>
                <c:ptCount val="4"/>
                <c:pt idx="0">
                  <c:v>    White</c:v>
                </c:pt>
                <c:pt idx="1">
                  <c:v>    Black or African American</c:v>
                </c:pt>
                <c:pt idx="2">
                  <c:v>    Asian</c:v>
                </c:pt>
                <c:pt idx="3">
                  <c:v>    Hispanic or Latino</c:v>
                </c:pt>
              </c:strCache>
            </c:strRef>
          </c:cat>
          <c:val>
            <c:numRef>
              <c:f>[1]Sheet1!$C$5:$C$8</c:f>
              <c:numCache>
                <c:formatCode>"$"#,##0</c:formatCode>
                <c:ptCount val="4"/>
                <c:pt idx="0">
                  <c:v>82824</c:v>
                </c:pt>
                <c:pt idx="1">
                  <c:v>42093</c:v>
                </c:pt>
                <c:pt idx="2">
                  <c:v>95216</c:v>
                </c:pt>
                <c:pt idx="3">
                  <c:v>57291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D-42F6-B10E-920C249396AA}"/>
            </c:ext>
          </c:extLst>
        </c:ser>
        <c:ser>
          <c:idx val="1"/>
          <c:order val="1"/>
          <c:tx>
            <c:strRef>
              <c:f>[1]Sheet1!$D$4</c:f>
              <c:strCache>
                <c:ptCount val="1"/>
                <c:pt idx="0">
                  <c:v>Oakland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[1]Sheet1!$A$5:$B$8</c:f>
              <c:strCache>
                <c:ptCount val="4"/>
                <c:pt idx="0">
                  <c:v>    White</c:v>
                </c:pt>
                <c:pt idx="1">
                  <c:v>    Black or African American</c:v>
                </c:pt>
                <c:pt idx="2">
                  <c:v>    Asian</c:v>
                </c:pt>
                <c:pt idx="3">
                  <c:v>    Hispanic or Latino</c:v>
                </c:pt>
              </c:strCache>
            </c:strRef>
          </c:cat>
          <c:val>
            <c:numRef>
              <c:f>[1]Sheet1!$D$5:$D$8</c:f>
              <c:numCache>
                <c:formatCode>"$"#,##0</c:formatCode>
                <c:ptCount val="4"/>
                <c:pt idx="0">
                  <c:v>77527</c:v>
                </c:pt>
                <c:pt idx="1">
                  <c:v>36716</c:v>
                </c:pt>
                <c:pt idx="2">
                  <c:v>44078</c:v>
                </c:pt>
                <c:pt idx="3">
                  <c:v>46597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D-42F6-B10E-920C24939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1277440"/>
        <c:axId val="161964416"/>
      </c:barChart>
      <c:catAx>
        <c:axId val="16127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1964416"/>
        <c:crosses val="autoZero"/>
        <c:auto val="1"/>
        <c:lblAlgn val="ctr"/>
        <c:lblOffset val="100"/>
        <c:noMultiLvlLbl val="0"/>
      </c:catAx>
      <c:valAx>
        <c:axId val="161964416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612774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Alameda County Annual Costs of Living vs. Income</a:t>
            </a:r>
          </a:p>
        </c:rich>
      </c:tx>
      <c:layout>
        <c:manualLayout>
          <c:xMode val="edge"/>
          <c:yMode val="edge"/>
          <c:x val="0.13146196569178853"/>
          <c:y val="1.375184625371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pattFill prst="pct25">
          <a:fgClr>
            <a:schemeClr val="accent1"/>
          </a:fgClr>
          <a:bgClr>
            <a:schemeClr val="bg1"/>
          </a:bgClr>
        </a:pattFill>
        <a:ln>
          <a:solidFill>
            <a:srgbClr val="0070C0"/>
          </a:solidFill>
        </a:ln>
        <a:effectLst/>
        <a:sp3d>
          <a:contourClr>
            <a:srgbClr val="0070C0"/>
          </a:contourClr>
        </a:sp3d>
      </c:spPr>
    </c:sideWall>
    <c:backWall>
      <c:thickness val="0"/>
      <c:spPr>
        <a:pattFill prst="pct25">
          <a:fgClr>
            <a:schemeClr val="accent1"/>
          </a:fgClr>
          <a:bgClr>
            <a:schemeClr val="bg1"/>
          </a:bgClr>
        </a:pattFill>
        <a:ln>
          <a:solidFill>
            <a:srgbClr val="0070C0"/>
          </a:solidFill>
        </a:ln>
        <a:effectLst/>
        <a:sp3d>
          <a:contourClr>
            <a:srgbClr val="0070C0"/>
          </a:contourClr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Federal Poverty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625163743659323E-3"/>
                  <c:y val="-5.251116935790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77-49ED-9A67-75F2D87469A2}"/>
                </c:ext>
              </c:extLst>
            </c:dLbl>
            <c:dLbl>
              <c:idx val="1"/>
              <c:layout>
                <c:manualLayout>
                  <c:x val="-8.0609600147532351E-2"/>
                  <c:y val="0.10098301799596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7-49ED-9A67-75F2D8746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Individual</c:v>
                </c:pt>
                <c:pt idx="1">
                  <c:v>Family of 3</c:v>
                </c:pt>
              </c:strCache>
            </c:strRef>
          </c:cat>
          <c:val>
            <c:numRef>
              <c:f>Sheet1!$B$2:$C$2</c:f>
              <c:numCache>
                <c:formatCode>"$"#,##0</c:formatCode>
                <c:ptCount val="2"/>
                <c:pt idx="0">
                  <c:v>12060</c:v>
                </c:pt>
                <c:pt idx="1">
                  <c:v>20420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7-49ED-9A67-75F2D87469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Minimum Wage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3281454679575359E-3"/>
                  <c:y val="-3.635388647854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7-49ED-9A67-75F2D87469A2}"/>
                </c:ext>
              </c:extLst>
            </c:dLbl>
            <c:dLbl>
              <c:idx val="1"/>
              <c:layout>
                <c:manualLayout>
                  <c:x val="-1.6121920029506461E-2"/>
                  <c:y val="-4.241286755830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7-49ED-9A67-75F2D8746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Individual</c:v>
                </c:pt>
                <c:pt idx="1">
                  <c:v>Family of 3</c:v>
                </c:pt>
              </c:strCache>
            </c:strRef>
          </c:cat>
          <c:val>
            <c:numRef>
              <c:f>Sheet1!$B$3:$C$3</c:f>
              <c:numCache>
                <c:formatCode>"$"#,##0</c:formatCode>
                <c:ptCount val="2"/>
                <c:pt idx="0">
                  <c:v>21840</c:v>
                </c:pt>
                <c:pt idx="1">
                  <c:v>21840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77-49ED-9A67-75F2D87469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Self Sufficiency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625558467895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7-49ED-9A67-75F2D87469A2}"/>
                </c:ext>
              </c:extLst>
            </c:dLbl>
            <c:dLbl>
              <c:idx val="1"/>
              <c:layout>
                <c:manualLayout>
                  <c:x val="2.4915694591055439E-2"/>
                  <c:y val="-2.221626395911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7-49ED-9A67-75F2D8746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Individual</c:v>
                </c:pt>
                <c:pt idx="1">
                  <c:v>Family of 3</c:v>
                </c:pt>
              </c:strCache>
            </c:strRef>
          </c:cat>
          <c:val>
            <c:numRef>
              <c:f>Sheet1!$B$4:$C$4</c:f>
              <c:numCache>
                <c:formatCode>"$"#,##0</c:formatCode>
                <c:ptCount val="2"/>
                <c:pt idx="0">
                  <c:v>27994</c:v>
                </c:pt>
                <c:pt idx="1">
                  <c:v>66326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77-49ED-9A67-75F2D8746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397010832"/>
        <c:axId val="397014768"/>
        <c:axId val="310269544"/>
      </c:bar3DChart>
      <c:catAx>
        <c:axId val="39701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4768"/>
        <c:crosses val="autoZero"/>
        <c:auto val="1"/>
        <c:lblAlgn val="ctr"/>
        <c:lblOffset val="100"/>
        <c:noMultiLvlLbl val="0"/>
      </c:catAx>
      <c:valAx>
        <c:axId val="39701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0832"/>
        <c:crosses val="autoZero"/>
        <c:crossBetween val="between"/>
      </c:valAx>
      <c:serAx>
        <c:axId val="3102695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476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69014810648669"/>
          <c:y val="0.92304336305109302"/>
          <c:w val="0.68717402512185977"/>
          <c:h val="3.8970698385830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6692094832098"/>
          <c:y val="8.5268110348012946E-2"/>
          <c:w val="0.87081634326959123"/>
          <c:h val="0.66155244878192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'Population Data'!$D$77</c:f>
              <c:strCache>
                <c:ptCount val="1"/>
                <c:pt idx="0">
                  <c:v>Unemployment Rate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E0E-40EC-85BA-CD9150B45078}"/>
              </c:ext>
            </c:extLst>
          </c:dPt>
          <c:dPt>
            <c:idx val="1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3-4E0E-40EC-85BA-CD9150B45078}"/>
              </c:ext>
            </c:extLst>
          </c:dPt>
          <c:dPt>
            <c:idx val="2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5-4E0E-40EC-85BA-CD9150B45078}"/>
              </c:ext>
            </c:extLst>
          </c:dPt>
          <c:dPt>
            <c:idx val="3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7-4E0E-40EC-85BA-CD9150B45078}"/>
              </c:ext>
            </c:extLst>
          </c:dPt>
          <c:dPt>
            <c:idx val="4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9-4E0E-40EC-85BA-CD9150B45078}"/>
              </c:ext>
            </c:extLst>
          </c:dPt>
          <c:dPt>
            <c:idx val="5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B-4E0E-40EC-85BA-CD9150B4507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4E0E-40EC-85BA-CD9150B45078}"/>
              </c:ext>
            </c:extLst>
          </c:dPt>
          <c:dPt>
            <c:idx val="7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F-4E0E-40EC-85BA-CD9150B45078}"/>
              </c:ext>
            </c:extLst>
          </c:dPt>
          <c:dPt>
            <c:idx val="8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1-4E0E-40EC-85BA-CD9150B4507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4E0E-40EC-85BA-CD9150B45078}"/>
              </c:ext>
            </c:extLst>
          </c:dPt>
          <c:dPt>
            <c:idx val="10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5-4E0E-40EC-85BA-CD9150B4507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4E0E-40EC-85BA-CD9150B45078}"/>
              </c:ext>
            </c:extLst>
          </c:dPt>
          <c:dPt>
            <c:idx val="12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9-4E0E-40EC-85BA-CD9150B45078}"/>
              </c:ext>
            </c:extLst>
          </c:dPt>
          <c:dPt>
            <c:idx val="13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B-4E0E-40EC-85BA-CD9150B45078}"/>
              </c:ext>
            </c:extLst>
          </c:dPt>
          <c:dPt>
            <c:idx val="14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D-4E0E-40EC-85BA-CD9150B45078}"/>
              </c:ext>
            </c:extLst>
          </c:dPt>
          <c:dPt>
            <c:idx val="15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F-4E0E-40EC-85BA-CD9150B45078}"/>
              </c:ext>
            </c:extLst>
          </c:dPt>
          <c:dPt>
            <c:idx val="16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21-4E0E-40EC-85BA-CD9150B45078}"/>
              </c:ext>
            </c:extLst>
          </c:dPt>
          <c:dPt>
            <c:idx val="17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23-4E0E-40EC-85BA-CD9150B4507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5-4E0E-40EC-85BA-CD9150B45078}"/>
              </c:ext>
            </c:extLst>
          </c:dPt>
          <c:dPt>
            <c:idx val="19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27-4E0E-40EC-85BA-CD9150B45078}"/>
              </c:ext>
            </c:extLst>
          </c:dPt>
          <c:dPt>
            <c:idx val="20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29-4E0E-40EC-85BA-CD9150B45078}"/>
              </c:ext>
            </c:extLst>
          </c:dPt>
          <c:dLbls>
            <c:dLbl>
              <c:idx val="0"/>
              <c:layout>
                <c:manualLayout>
                  <c:x val="1.172613293372151E-2"/>
                  <c:y val="-2.0115800486105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E-40EC-85BA-CD9150B45078}"/>
                </c:ext>
              </c:extLst>
            </c:dLbl>
            <c:dLbl>
              <c:idx val="5"/>
              <c:layout>
                <c:manualLayout>
                  <c:x val="0"/>
                  <c:y val="-1.5086850364579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0E-40EC-85BA-CD9150B45078}"/>
                </c:ext>
              </c:extLst>
            </c:dLbl>
            <c:dLbl>
              <c:idx val="8"/>
              <c:layout>
                <c:manualLayout>
                  <c:x val="5.8630664668607481E-3"/>
                  <c:y val="-1.7601325425342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0E-40EC-85BA-CD9150B45078}"/>
                </c:ext>
              </c:extLst>
            </c:dLbl>
            <c:dLbl>
              <c:idx val="20"/>
              <c:layout>
                <c:manualLayout>
                  <c:x val="-5.9523809523810613E-3"/>
                  <c:y val="-2.3057555289113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E0E-40EC-85BA-CD9150B45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'Population Data'!$B$78:$B$98</c:f>
              <c:strCache>
                <c:ptCount val="21"/>
                <c:pt idx="0">
                  <c:v>Alameda County</c:v>
                </c:pt>
                <c:pt idx="1">
                  <c:v>Alameda City</c:v>
                </c:pt>
                <c:pt idx="2">
                  <c:v>Albany</c:v>
                </c:pt>
                <c:pt idx="3">
                  <c:v>Ashland</c:v>
                </c:pt>
                <c:pt idx="4">
                  <c:v>Berkeley</c:v>
                </c:pt>
                <c:pt idx="5">
                  <c:v>Castro Valley</c:v>
                </c:pt>
                <c:pt idx="6">
                  <c:v>Cherryland</c:v>
                </c:pt>
                <c:pt idx="7">
                  <c:v>Dublin</c:v>
                </c:pt>
                <c:pt idx="8">
                  <c:v>Emeryville</c:v>
                </c:pt>
                <c:pt idx="9">
                  <c:v>Fairview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</c:v>
                </c:pt>
                <c:pt idx="14">
                  <c:v>Oakland</c:v>
                </c:pt>
                <c:pt idx="15">
                  <c:v>Piedmont</c:v>
                </c:pt>
                <c:pt idx="16">
                  <c:v>Pleasanton</c:v>
                </c:pt>
                <c:pt idx="17">
                  <c:v>San Leandro</c:v>
                </c:pt>
                <c:pt idx="18">
                  <c:v>San Lorenzo</c:v>
                </c:pt>
                <c:pt idx="19">
                  <c:v>Sunol</c:v>
                </c:pt>
                <c:pt idx="20">
                  <c:v>Union City</c:v>
                </c:pt>
              </c:strCache>
            </c:strRef>
          </c:cat>
          <c:val>
            <c:numRef>
              <c:f>'Population Data'!$D$78:$D$98</c:f>
              <c:numCache>
                <c:formatCode>0.0%</c:formatCode>
                <c:ptCount val="21"/>
                <c:pt idx="0">
                  <c:v>3.7999999999999999E-2</c:v>
                </c:pt>
                <c:pt idx="1">
                  <c:v>3.3000000000000002E-2</c:v>
                </c:pt>
                <c:pt idx="2">
                  <c:v>2.4E-2</c:v>
                </c:pt>
                <c:pt idx="3">
                  <c:v>4.4999999999999998E-2</c:v>
                </c:pt>
                <c:pt idx="4">
                  <c:v>0.03</c:v>
                </c:pt>
                <c:pt idx="5">
                  <c:v>3.3000000000000002E-2</c:v>
                </c:pt>
                <c:pt idx="6">
                  <c:v>5.0999999999999997E-2</c:v>
                </c:pt>
                <c:pt idx="7">
                  <c:v>2.3E-2</c:v>
                </c:pt>
                <c:pt idx="8">
                  <c:v>2.4E-2</c:v>
                </c:pt>
                <c:pt idx="9">
                  <c:v>5.6000000000000001E-2</c:v>
                </c:pt>
                <c:pt idx="10">
                  <c:v>0.03</c:v>
                </c:pt>
                <c:pt idx="11">
                  <c:v>5.2999999999999999E-2</c:v>
                </c:pt>
                <c:pt idx="12">
                  <c:v>2.5999999999999999E-2</c:v>
                </c:pt>
                <c:pt idx="13">
                  <c:v>3.2000000000000001E-2</c:v>
                </c:pt>
                <c:pt idx="14">
                  <c:v>4.7E-2</c:v>
                </c:pt>
                <c:pt idx="15">
                  <c:v>2.1000000000000001E-2</c:v>
                </c:pt>
                <c:pt idx="16">
                  <c:v>2.9000000000000001E-2</c:v>
                </c:pt>
                <c:pt idx="17">
                  <c:v>4.1000000000000002E-2</c:v>
                </c:pt>
                <c:pt idx="18">
                  <c:v>0.05</c:v>
                </c:pt>
                <c:pt idx="19">
                  <c:v>1.4999999999999999E-2</c:v>
                </c:pt>
                <c:pt idx="20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E0E-40EC-85BA-CD9150B45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47168640"/>
        <c:axId val="147190912"/>
      </c:barChart>
      <c:catAx>
        <c:axId val="14716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7190912"/>
        <c:crosses val="autoZero"/>
        <c:auto val="1"/>
        <c:lblAlgn val="ctr"/>
        <c:lblOffset val="100"/>
        <c:noMultiLvlLbl val="0"/>
      </c:catAx>
      <c:valAx>
        <c:axId val="14719091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716864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77738998440511E-2"/>
          <c:y val="0.18586705614372886"/>
          <c:w val="0.88670322459692541"/>
          <c:h val="0.67255984371326893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Data'!$B$104</c:f>
              <c:strCache>
                <c:ptCount val="1"/>
                <c:pt idx="0">
                  <c:v>Alameda County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ln w="38100">
                <a:solidFill>
                  <a:srgbClr val="00B0F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Data'!$C$103:$I$103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'Population Data'!$C$104:$I$104</c:f>
              <c:numCache>
                <c:formatCode>0.0%</c:formatCode>
                <c:ptCount val="7"/>
                <c:pt idx="0">
                  <c:v>0.17100000000000001</c:v>
                </c:pt>
                <c:pt idx="1">
                  <c:v>0.151</c:v>
                </c:pt>
                <c:pt idx="2">
                  <c:v>0.13100000000000001</c:v>
                </c:pt>
                <c:pt idx="3">
                  <c:v>0.111</c:v>
                </c:pt>
                <c:pt idx="4">
                  <c:v>0.106</c:v>
                </c:pt>
                <c:pt idx="5">
                  <c:v>9.6000000000000002E-2</c:v>
                </c:pt>
                <c:pt idx="6">
                  <c:v>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4-42C0-9819-308EA81CFD80}"/>
            </c:ext>
          </c:extLst>
        </c:ser>
        <c:ser>
          <c:idx val="1"/>
          <c:order val="1"/>
          <c:tx>
            <c:strRef>
              <c:f>'Population Data'!$B$105</c:f>
              <c:strCache>
                <c:ptCount val="1"/>
                <c:pt idx="0">
                  <c:v>Oakland</c:v>
                </c:pt>
              </c:strCache>
            </c:strRef>
          </c:tx>
          <c:spPr>
            <a:ln w="38100"/>
          </c:spPr>
          <c:marker>
            <c:spPr>
              <a:solidFill>
                <a:srgbClr val="FF0000"/>
              </a:solidFill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Data'!$C$103:$I$103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'Population Data'!$C$105:$I$105</c:f>
              <c:numCache>
                <c:formatCode>0.0%</c:formatCode>
                <c:ptCount val="7"/>
                <c:pt idx="0">
                  <c:v>0.32100000000000001</c:v>
                </c:pt>
                <c:pt idx="1">
                  <c:v>0.28100000000000003</c:v>
                </c:pt>
                <c:pt idx="2">
                  <c:v>0.254</c:v>
                </c:pt>
                <c:pt idx="3">
                  <c:v>0.217</c:v>
                </c:pt>
                <c:pt idx="4">
                  <c:v>0.23899999999999999</c:v>
                </c:pt>
                <c:pt idx="5">
                  <c:v>0.24099999999999999</c:v>
                </c:pt>
                <c:pt idx="6">
                  <c:v>0.20300000000000001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4-42C0-9819-308EA81CFD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874560"/>
        <c:axId val="149876736"/>
      </c:lineChart>
      <c:catAx>
        <c:axId val="1498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876736"/>
        <c:crosses val="autoZero"/>
        <c:auto val="1"/>
        <c:lblAlgn val="ctr"/>
        <c:lblOffset val="100"/>
        <c:noMultiLvlLbl val="0"/>
      </c:catAx>
      <c:valAx>
        <c:axId val="14987673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4987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04468995458201"/>
          <c:y val="0.20387782716176539"/>
          <c:w val="0.33911156999993536"/>
          <c:h val="4.6264070343651834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0.07292</cdr:x>
      <cdr:y>0.9253</cdr:y>
    </cdr:from>
    <cdr:to>
      <cdr:x>0.96703</cdr:x>
      <cdr:y>0.96323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ED143E-1BF1-42DB-BE1B-A5D22378E1EF}"/>
            </a:ext>
          </a:extLst>
        </cdr:cNvPr>
        <cdr:cNvSpPr txBox="1"/>
      </cdr:nvSpPr>
      <cdr:spPr>
        <a:xfrm xmlns:a="http://schemas.openxmlformats.org/drawingml/2006/main">
          <a:off x="632052" y="4668227"/>
          <a:ext cx="7749948" cy="19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US</a:t>
          </a:r>
          <a:r>
            <a:rPr lang="en-US" sz="1000" baseline="0" dirty="0">
              <a:latin typeface="Arial" panose="020B0604020202020204" pitchFamily="34" charset="0"/>
              <a:cs typeface="Arial" panose="020B0604020202020204" pitchFamily="34" charset="0"/>
            </a:rPr>
            <a:t> Census, 2000, 2010; American Census Survey 2009-2013, 2010-2014, 2011-2015, Population Estimates - 2016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0.34942</cdr:x>
      <cdr:y>0.03901</cdr:y>
    </cdr:from>
    <cdr:to>
      <cdr:x>0.63519</cdr:x>
      <cdr:y>0.11832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720" y="196821"/>
          <a:ext cx="24769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Population Growth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0.08818</cdr:x>
      <cdr:y>0.94232</cdr:y>
    </cdr:from>
    <cdr:to>
      <cdr:x>0.93148</cdr:x>
      <cdr:y>0.98847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056" y="3946273"/>
          <a:ext cx="7306695" cy="19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Source: US Census Bureau, 2011-2015</a:t>
          </a:r>
          <a:r>
            <a:rPr lang="en-US" sz="1000" baseline="0" dirty="0"/>
            <a:t> ACS 5-Year Estimates - DP05 - Demographics and Housing Estimates</a:t>
          </a:r>
          <a:r>
            <a:rPr lang="en-US" sz="1000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0.09836</cdr:x>
      <cdr:y>0</cdr:y>
    </cdr:from>
    <cdr:to>
      <cdr:x>0.90164</cdr:x>
      <cdr:y>0.15344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968" y="-457200"/>
          <a:ext cx="6549464" cy="91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4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0.18519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0"/>
          <a:ext cx="8338930" cy="1142999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32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% Living Below Poverty Level in Cities of Alameda County </a:t>
          </a:r>
        </a:p>
        <a:p xmlns:a="http://schemas.openxmlformats.org/drawingml/2006/main">
          <a:endParaRPr lang="en-US" sz="26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0.0589</cdr:x>
      <cdr:y>0.95495</cdr:y>
    </cdr:from>
    <cdr:to>
      <cdr:x>0.70596</cdr:x>
      <cdr:y>0.98682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339" y="6008103"/>
          <a:ext cx="5606391" cy="200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Source: California Employment Development Department, December 2016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0.05601</cdr:x>
      <cdr:y>0.9523</cdr:y>
    </cdr:from>
    <cdr:to>
      <cdr:x>0.59603</cdr:x>
      <cdr:y>0.99081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274" y="5991393"/>
          <a:ext cx="4678948" cy="242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Source: California Department of Education Data Reporting Office</a:t>
          </a:r>
          <a:r>
            <a:rPr lang="en-US" sz="1100" baseline="0"/>
            <a:t> </a:t>
          </a:r>
          <a:r>
            <a:rPr lang="en-US" sz="1100"/>
            <a:t>2017</a:t>
          </a:r>
        </a:p>
      </cdr:txBody>
    </cdr:sp>
  </cdr:relSizeAnchor>
  <cdr:relSizeAnchor xmlns:cdr="http://schemas.openxmlformats.org/drawingml/2006/chartDrawing">
    <cdr:from>
      <cdr:x>0.2373</cdr:x>
      <cdr:y>0.02401</cdr:y>
    </cdr:from>
    <cdr:to>
      <cdr:x>0.81774</cdr:x>
      <cdr:y>0.09572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6064" y="151063"/>
          <a:ext cx="5029200" cy="451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0.16071</cdr:x>
      <cdr:y>0.0411</cdr:y>
    </cdr:from>
    <cdr:to>
      <cdr:x>0.91072</cdr:x>
      <cdr:y>0.14469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1600" y="228600"/>
          <a:ext cx="6400812" cy="57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8.6% of Alameda County high school students did not graduate</a:t>
          </a:r>
        </a:p>
        <a:p xmlns:a="http://schemas.openxmlformats.org/drawingml/2006/main">
          <a:pPr algn="ctr"/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20.3% of Oakland</a:t>
          </a:r>
          <a:r>
            <a:rPr lang="en-US" sz="1600" b="0" baseline="0" dirty="0">
              <a:latin typeface="Arial" panose="020B0604020202020204" pitchFamily="34" charset="0"/>
              <a:cs typeface="Arial" panose="020B0604020202020204" pitchFamily="34" charset="0"/>
            </a:rPr>
            <a:t> high school students did not graduate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0.04272</cdr:x>
      <cdr:y>0.9571</cdr:y>
    </cdr:from>
    <cdr:to>
      <cdr:x>0.82076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DFBB503-EB91-47BF-8BDB-E02D40DF52E0}"/>
            </a:ext>
          </a:extLst>
        </cdr:cNvPr>
        <cdr:cNvSpPr txBox="1"/>
      </cdr:nvSpPr>
      <cdr:spPr>
        <a:xfrm xmlns:a="http://schemas.openxmlformats.org/drawingml/2006/main">
          <a:off x="370211" y="5029202"/>
          <a:ext cx="6741888" cy="22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Source: Alameda County 2017 Everyone Counts: Homeless Point-in-Time Count and Survey</a:t>
          </a:r>
        </a:p>
      </cdr:txBody>
    </cdr:sp>
  </cdr:relSizeAnchor>
  <cdr:relSizeAnchor xmlns:cdr="http://schemas.openxmlformats.org/drawingml/2006/chartDrawing">
    <cdr:from>
      <cdr:x>0.67396</cdr:x>
      <cdr:y>0.53377</cdr:y>
    </cdr:from>
    <cdr:to>
      <cdr:x>0.95554</cdr:x>
      <cdr:y>0.88432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A1B9C367-D2E0-438D-9CEF-E1CD4A0F46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39985" y="3356448"/>
          <a:ext cx="2439953" cy="22043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0.11283</cdr:x>
      <cdr:y>0.65073</cdr:y>
    </cdr:from>
    <cdr:to>
      <cdr:x>0.4269</cdr:x>
      <cdr:y>0.88845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943C1F2C-A3C1-4852-9D99-90FD6A741E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977566" y="4094081"/>
          <a:ext cx="2721266" cy="149559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780ACFB-BC27-4422-9FBD-96CBEC9A39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584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D07CAD9-B120-4F44-AF5E-94D6AFF039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074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2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poverty level is based on the number of those below poverty divided by the population</a:t>
            </a:r>
            <a:r>
              <a:rPr lang="en-US" baseline="0" dirty="0"/>
              <a:t> whom poverty status is determined. Not necessarily the entire population. </a:t>
            </a: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</a:t>
            </a:r>
            <a:r>
              <a:rPr lang="en-US" baseline="0" dirty="0"/>
              <a:t> the most current dataset that shows Alameda County cities. In 2009, there were 11,189 violent crimes.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City of Oakland’s crime statistics are remarkably high compared to other jurisdictions in Alameda County, constituting 60% of the violent crimes in the entire county.  The Oakland Police Department report that in 2012, there were 131 homicides. Of these homicides, 60% are age 30 and  under, and mostly male (86%). </a:t>
            </a:r>
          </a:p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56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</a:t>
            </a:r>
            <a:r>
              <a:rPr lang="en-US" baseline="0" dirty="0"/>
              <a:t> the most current dataset that shows Alameda County cities. In 2009, there were 11,189 violent crimes.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City of Oakland’s crime statistics are remarkably high compared to other jurisdictions in Alameda County, constituting 60% of the violent crimes in the entire county.  The Oakland Police Department report that in 2012, there were 131 homicides. Of these homicides, 60% are age 30 and  under, and mostly male (86%). </a:t>
            </a:r>
          </a:p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2018 - 2019 CAP Plan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912F-59B6-46DE-90E7-FB31397E23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F93A-01B4-4E1B-B1C4-F21FE7F27B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931F-7926-4D3C-BF2A-30B2D1F76F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9862-EB14-41BE-8C46-3F0A119ED1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617-8539-4667-ACDC-A346759974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83E2-B1F7-4513-8241-7710EC499E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A281-211A-4731-BE19-35E04696B5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8752-F74A-434D-8D15-0B17A3A801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175B5-B351-42D4-BBBB-006BBFB5F5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A19B-A03F-48D6-AFD5-858F0551BB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587E5-9793-4105-BA13-F69F89B30C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AA603-9EA7-4B09-935A-7F72D1A9FE8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95288" indent="-39528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16827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144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573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2954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Alameda County-Oakland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Community Action Partnership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3074" name="Picture 2" descr="Z:\Policy &amp; Planning\CAP\Pictures\2014 Grantees\Carmen big_FirstPl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03886"/>
            <a:ext cx="1636712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Policy &amp; Planning\CAP\Pictures\2014 Grantees\CalFresh Screening 2_Fremo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90"/>
          <a:stretch/>
        </p:blipFill>
        <p:spPr bwMode="auto">
          <a:xfrm>
            <a:off x="5562600" y="2103886"/>
            <a:ext cx="3200400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9" y="4975990"/>
            <a:ext cx="2243171" cy="1345902"/>
          </a:xfrm>
          <a:prstGeom prst="rect">
            <a:avLst/>
          </a:prstGeom>
        </p:spPr>
      </p:pic>
      <p:pic>
        <p:nvPicPr>
          <p:cNvPr id="3078" name="Picture 6" descr="Z:\Policy &amp; Planning\CAP\Pictures\2014 Grantees\Johnny Yee  client smiling_Fremo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2103886"/>
            <a:ext cx="3273424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Alameda County - Oakland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(AC-OCAP)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19336"/>
              </p:ext>
            </p:extLst>
          </p:nvPr>
        </p:nvGraphicFramePr>
        <p:xfrm>
          <a:off x="304800" y="1608841"/>
          <a:ext cx="8534400" cy="4546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5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 gridSpan="2"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AC-OCAP’s 2017-2019 Strategic Focus Areas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/>
                          <a:cs typeface="Arial"/>
                        </a:rPr>
                        <a:t>Community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Arial Unicode MS"/>
                          <a:cs typeface="Arial"/>
                        </a:rPr>
                        <a:t>Civic Engagement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Times New Roman"/>
                          <a:cs typeface="Arial"/>
                        </a:rPr>
                        <a:t> 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programs and services </a:t>
                      </a:r>
                      <a:r>
                        <a:rPr lang="en-US" sz="1300" b="1" dirty="0">
                          <a:solidFill>
                            <a:srgbClr val="99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that increase public awareness and expand partnerships</a:t>
                      </a: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with small businesses, Chambers of Commerce, as well as engaging non-profit and public agencies in the issue of  poverty and other issues that affect Alameda County’s low-income population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1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/>
                          <a:cs typeface="Arial"/>
                        </a:rPr>
                        <a:t>Community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Arial Unicode MS"/>
                          <a:cs typeface="Arial"/>
                        </a:rPr>
                        <a:t>Advocacy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programs and services that </a:t>
                      </a:r>
                      <a:r>
                        <a:rPr lang="en-US" sz="1300" b="1" dirty="0">
                          <a:solidFill>
                            <a:srgbClr val="99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mobilize, empower and promote low-income individuals and the community to take action </a:t>
                      </a: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in the areas of housing, transportation, seniors, education, employment, veterans, immigration, and other areas that impact low-income families.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1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/>
                          <a:cs typeface="Arial"/>
                        </a:rPr>
                        <a:t>Agency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Arial Unicode MS"/>
                          <a:cs typeface="Arial"/>
                        </a:rPr>
                        <a:t>Capacity Building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programs and services that </a:t>
                      </a:r>
                      <a:r>
                        <a:rPr lang="en-US" sz="1300" b="1" dirty="0">
                          <a:solidFill>
                            <a:srgbClr val="99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foster agency capacity-building in the areas of fund development, board development, social media outreach, and community building</a:t>
                      </a:r>
                      <a:r>
                        <a:rPr lang="en-US" sz="13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68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Demographics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49976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04300"/>
              </p:ext>
            </p:extLst>
          </p:nvPr>
        </p:nvGraphicFramePr>
        <p:xfrm>
          <a:off x="304800" y="1385680"/>
          <a:ext cx="8534400" cy="485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Demographics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267200" y="1600201"/>
          <a:ext cx="4876800" cy="484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154174"/>
            <a:ext cx="430696" cy="289833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80185"/>
              </p:ext>
            </p:extLst>
          </p:nvPr>
        </p:nvGraphicFramePr>
        <p:xfrm>
          <a:off x="226544" y="2256183"/>
          <a:ext cx="8664408" cy="41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78293"/>
              </p:ext>
            </p:extLst>
          </p:nvPr>
        </p:nvGraphicFramePr>
        <p:xfrm>
          <a:off x="239796" y="1620079"/>
          <a:ext cx="8599404" cy="453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68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 &amp; Oakland’s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Low-Income Community Profile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62000" y="32004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dirty="0"/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2017 HHS Poverty Guidelines for an individual is </a:t>
            </a:r>
            <a:r>
              <a:rPr lang="en-US" sz="2000" b="1" dirty="0"/>
              <a:t>$12,060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(around $5.80 per hr.); </a:t>
            </a:r>
            <a:r>
              <a:rPr lang="en-US" sz="2000" b="1" dirty="0"/>
              <a:t>$20,420</a:t>
            </a:r>
            <a:r>
              <a:rPr lang="en-US" sz="2000" dirty="0"/>
              <a:t> for a family of 3 (around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 $9.82 per hr.)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</a:t>
            </a:r>
            <a:r>
              <a:rPr lang="en-US" sz="1400" dirty="0"/>
              <a:t>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01540"/>
              </p:ext>
            </p:extLst>
          </p:nvPr>
        </p:nvGraphicFramePr>
        <p:xfrm>
          <a:off x="347330" y="1757164"/>
          <a:ext cx="8343901" cy="341517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72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 Below Poverty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2010 Below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Poverty</a:t>
                      </a:r>
                      <a:r>
                        <a:rPr lang="en-US" sz="1400" baseline="0" dirty="0"/>
                        <a:t> 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2011-2015 </a:t>
                      </a:r>
                    </a:p>
                    <a:p>
                      <a:pPr algn="ctr"/>
                      <a:r>
                        <a:rPr lang="en-US" sz="1400" dirty="0"/>
                        <a:t>ACS  Poverty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Change from 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7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Alameda County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156,804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172,348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194,639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12.5%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+1.5%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Oakland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76,489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74,335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19.3%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82,165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20.4%</a:t>
                      </a:r>
                      <a:endParaRPr lang="en-US" sz="1600" b="1" u="sng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+1.%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Berkeley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19,495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20.0%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18,470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21,666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20.4%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+0.4%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 w/o Oakland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or Berkeley</a:t>
                      </a:r>
                      <a:r>
                        <a:rPr lang="en-US" sz="1400" baseline="0" dirty="0"/>
                        <a:t> 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79,543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8.1%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88,763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8.7%</a:t>
                      </a:r>
                      <a:endParaRPr lang="en-US" sz="1600" b="1" u="sng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087" y="6148143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23506"/>
            <a:ext cx="6080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US Census 2000, 2008-2010 3 Year Estimates, and 2011-2015 ACS 5 Year Estimates – S1701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26670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</a:t>
            </a:r>
            <a:r>
              <a:rPr lang="en-US" sz="1400" dirty="0"/>
              <a:t> 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73101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17931895"/>
              </p:ext>
            </p:extLst>
          </p:nvPr>
        </p:nvGraphicFramePr>
        <p:xfrm>
          <a:off x="304800" y="304800"/>
          <a:ext cx="8534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533400" y="6195695"/>
            <a:ext cx="4800600" cy="28765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US Census Bureau, 2011-2015 ACS 5-Year Estimates - S1701</a:t>
            </a:r>
          </a:p>
        </p:txBody>
      </p:sp>
    </p:spTree>
    <p:extLst>
      <p:ext uri="{BB962C8B-B14F-4D97-AF65-F5344CB8AC3E}">
        <p14:creationId xmlns:p14="http://schemas.microsoft.com/office/powerpoint/2010/main" val="123513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 Alameda County’s Community          Indicators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1447800"/>
            <a:ext cx="8305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/>
              <a:t>	  </a:t>
            </a:r>
            <a:endParaRPr lang="en-US" sz="1500" b="1" i="1" dirty="0"/>
          </a:p>
          <a:p>
            <a:endParaRPr lang="en-US" sz="1500" b="1" i="1" dirty="0"/>
          </a:p>
          <a:p>
            <a:endParaRPr lang="en-US" sz="1500" b="1" dirty="0"/>
          </a:p>
          <a:p>
            <a:r>
              <a:rPr lang="en-US" sz="2400" dirty="0"/>
              <a:t>	</a:t>
            </a:r>
            <a:endParaRPr lang="en-US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596141"/>
            <a:ext cx="2286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Income 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Employment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Education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Health</a:t>
            </a:r>
          </a:p>
          <a:p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Food Security</a:t>
            </a:r>
          </a:p>
          <a:p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Housing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Homelessness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66FF"/>
                </a:solidFill>
              </a:rPr>
              <a:t>Public Safety</a:t>
            </a:r>
          </a:p>
          <a:p>
            <a:endParaRPr lang="en-US" sz="2000" dirty="0">
              <a:solidFill>
                <a:srgbClr val="0066FF"/>
              </a:solidFill>
            </a:endParaRPr>
          </a:p>
          <a:p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187904" y="857389"/>
            <a:ext cx="5072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Alameda County median income</a:t>
            </a:r>
            <a:r>
              <a:rPr lang="en-US" dirty="0"/>
              <a:t>: 	</a:t>
            </a:r>
            <a:r>
              <a:rPr lang="en-US" sz="2000" b="1" dirty="0"/>
              <a:t>$75,619</a:t>
            </a:r>
            <a:endParaRPr lang="en-US" sz="2000" dirty="0"/>
          </a:p>
          <a:p>
            <a:r>
              <a:rPr lang="en-US" sz="1600" dirty="0"/>
              <a:t>City of Oakland median income: 	</a:t>
            </a:r>
            <a:r>
              <a:rPr lang="en-US" sz="2000" b="1" dirty="0"/>
              <a:t>$54,618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3239" y="6477000"/>
            <a:ext cx="8485961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65409"/>
              </p:ext>
            </p:extLst>
          </p:nvPr>
        </p:nvGraphicFramePr>
        <p:xfrm>
          <a:off x="239796" y="2133600"/>
          <a:ext cx="866440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533400" y="6170428"/>
            <a:ext cx="560639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Source: US Census Bureau, 2011-2015 ACS 5-Year Estimates – S1903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239" y="302478"/>
            <a:ext cx="8485961" cy="60125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 Household Income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239" y="1638300"/>
            <a:ext cx="8485961" cy="4953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 Household Income by Race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78327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A750A8-5583-4577-944F-79C04374F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46398"/>
              </p:ext>
            </p:extLst>
          </p:nvPr>
        </p:nvGraphicFramePr>
        <p:xfrm>
          <a:off x="304800" y="1143000"/>
          <a:ext cx="8534400" cy="510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Income – </a:t>
            </a:r>
            <a:r>
              <a:rPr lang="en-US" sz="2800" b="1" dirty="0">
                <a:solidFill>
                  <a:schemeClr val="bg1"/>
                </a:solidFill>
              </a:rPr>
              <a:t>1 adult &amp; 2 kids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5814" y="6172200"/>
            <a:ext cx="560639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Source: Insight Center for Community Economic Development 2015</a:t>
            </a:r>
          </a:p>
        </p:txBody>
      </p:sp>
    </p:spTree>
    <p:extLst>
      <p:ext uri="{BB962C8B-B14F-4D97-AF65-F5344CB8AC3E}">
        <p14:creationId xmlns:p14="http://schemas.microsoft.com/office/powerpoint/2010/main" val="273867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12278"/>
              </p:ext>
            </p:extLst>
          </p:nvPr>
        </p:nvGraphicFramePr>
        <p:xfrm>
          <a:off x="304800" y="838200"/>
          <a:ext cx="8534400" cy="550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73453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Employment – </a:t>
            </a:r>
            <a:r>
              <a:rPr lang="en-US" sz="2800" b="1" dirty="0">
                <a:solidFill>
                  <a:schemeClr val="bg1"/>
                </a:solidFill>
              </a:rPr>
              <a:t>Unemployment Rates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28173"/>
              </p:ext>
            </p:extLst>
          </p:nvPr>
        </p:nvGraphicFramePr>
        <p:xfrm>
          <a:off x="304800" y="9144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0871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Education – </a:t>
            </a:r>
            <a:r>
              <a:rPr lang="en-US" sz="2800" b="1" dirty="0">
                <a:solidFill>
                  <a:schemeClr val="bg1"/>
                </a:solidFill>
              </a:rPr>
              <a:t>High School Drop Out Rates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The Start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in Oakland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1676399"/>
            <a:ext cx="8077200" cy="46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r>
              <a:rPr lang="en-US" sz="2200" dirty="0"/>
              <a:t> </a:t>
            </a:r>
            <a:r>
              <a:rPr lang="en-US" sz="2200" b="1" dirty="0"/>
              <a:t>1964</a:t>
            </a:r>
            <a:r>
              <a:rPr lang="en-US" sz="2200" dirty="0"/>
              <a:t>  President Johnson signs the Economic  Opportunity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200" dirty="0"/>
              <a:t>    Act of 1964, creating Community Action Agencies, Head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200" dirty="0"/>
              <a:t>   Start and many other programs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r>
              <a:rPr lang="en-US" sz="2200" dirty="0"/>
              <a:t>  </a:t>
            </a:r>
            <a:r>
              <a:rPr lang="en-US" sz="2200" b="1" dirty="0"/>
              <a:t>1965 - 1971</a:t>
            </a:r>
            <a:r>
              <a:rPr lang="en-US" sz="2200" dirty="0"/>
              <a:t> The Oakland Economic Development Council,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200" dirty="0"/>
              <a:t>    Inc. (OEDCI), a non-profit, is formed to run the City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200" dirty="0"/>
              <a:t>    Oakland’s Community Action Program and Head Start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r>
              <a:rPr lang="en-US" sz="2200" dirty="0"/>
              <a:t>  </a:t>
            </a:r>
            <a:r>
              <a:rPr lang="en-US" sz="2200" b="1" dirty="0"/>
              <a:t>1971 </a:t>
            </a:r>
            <a:r>
              <a:rPr lang="en-US" sz="2200" dirty="0"/>
              <a:t> Responsibility for the Community Action Agency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200" dirty="0"/>
              <a:t>    (CAA) and Head Start is transferred to the City of Oakland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r>
              <a:rPr lang="en-US" sz="2200" dirty="0"/>
              <a:t>  As a result, the City of Oakland’s Department of Human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200" dirty="0"/>
              <a:t>   Services was formed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92405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2" name="Picture 4" descr="People living in miserable povert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162618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0428"/>
            <a:ext cx="2133600" cy="47625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533400" y="6170428"/>
            <a:ext cx="560639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Source: US Census Bureau, 2011-2015 ACS 5-Year Estimates – S1501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31039"/>
              </p:ext>
            </p:extLst>
          </p:nvPr>
        </p:nvGraphicFramePr>
        <p:xfrm>
          <a:off x="238125" y="1219200"/>
          <a:ext cx="8667750" cy="495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Education – </a:t>
            </a:r>
            <a:r>
              <a:rPr lang="en-US" sz="2400" b="1" kern="0" dirty="0">
                <a:solidFill>
                  <a:schemeClr val="bg1"/>
                </a:solidFill>
              </a:rPr>
              <a:t>Educational Attainment &amp; Median Income</a:t>
            </a:r>
            <a:endParaRPr lang="en-US" sz="3200" b="1" kern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0856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</p:spTree>
    <p:extLst>
      <p:ext uri="{BB962C8B-B14F-4D97-AF65-F5344CB8AC3E}">
        <p14:creationId xmlns:p14="http://schemas.microsoft.com/office/powerpoint/2010/main" val="334406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828" y="6179583"/>
            <a:ext cx="3952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Alameda County Vital Statistic Files, 2010-2012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79583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795982"/>
              </p:ext>
            </p:extLst>
          </p:nvPr>
        </p:nvGraphicFramePr>
        <p:xfrm>
          <a:off x="304800" y="1066799"/>
          <a:ext cx="8534400" cy="504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Health – </a:t>
            </a:r>
            <a:r>
              <a:rPr lang="en-US" sz="2400" b="1" dirty="0">
                <a:solidFill>
                  <a:schemeClr val="bg1"/>
                </a:solidFill>
              </a:rPr>
              <a:t>Life Expectancy by City in Alameda County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04800" y="1151860"/>
            <a:ext cx="83058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dirty="0"/>
              <a:t>The USDA’s Low Income-Low Access 2015 food access map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shows that West Oakland, Hayward, Union City, and Eden are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considered food deserts since they </a:t>
            </a:r>
            <a:r>
              <a:rPr lang="en-US" b="1" dirty="0"/>
              <a:t>are more than one mile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b="1" dirty="0"/>
              <a:t>or 10 rural miles </a:t>
            </a:r>
            <a:r>
              <a:rPr lang="en-US" dirty="0"/>
              <a:t>from a supermarket.  </a:t>
            </a:r>
            <a:endParaRPr lang="en-US" b="1" dirty="0"/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(Source: USDA Economic Research Service, ERSI, 2015) </a:t>
            </a:r>
            <a:endParaRPr lang="en-US" sz="2000" dirty="0"/>
          </a:p>
          <a:p>
            <a:pPr>
              <a:buClr>
                <a:srgbClr val="006699"/>
              </a:buClr>
              <a:buSzPct val="120000"/>
            </a:pPr>
            <a:endParaRPr lang="en-US" sz="1400" b="1" dirty="0"/>
          </a:p>
          <a:p>
            <a:pPr>
              <a:buClr>
                <a:srgbClr val="006699"/>
              </a:buClr>
              <a:buSzPct val="120000"/>
            </a:pPr>
            <a:r>
              <a:rPr lang="en-US" b="1" dirty="0"/>
              <a:t>65% </a:t>
            </a:r>
            <a:r>
              <a:rPr lang="en-US" dirty="0"/>
              <a:t>of Food Bank clients’ incomes are below the poverty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level; </a:t>
            </a:r>
            <a:r>
              <a:rPr lang="en-US" b="1" dirty="0"/>
              <a:t>74% </a:t>
            </a:r>
            <a:r>
              <a:rPr lang="en-US" dirty="0"/>
              <a:t>purchase inexpensive, unhealthy food; </a:t>
            </a:r>
            <a:r>
              <a:rPr lang="en-US" b="1" dirty="0"/>
              <a:t>85% </a:t>
            </a:r>
            <a:r>
              <a:rPr lang="en-US" dirty="0"/>
              <a:t>of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households are food insecure; don’t know where their next meal will come from.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(Source: Alameda County Community Food Bank, 2014) </a:t>
            </a:r>
            <a:endParaRPr lang="en-US" sz="2000" dirty="0"/>
          </a:p>
          <a:p>
            <a:pPr>
              <a:buClr>
                <a:srgbClr val="006699"/>
              </a:buClr>
              <a:buSzPct val="120000"/>
            </a:pPr>
            <a:endParaRPr lang="en-US" sz="1400" dirty="0"/>
          </a:p>
          <a:p>
            <a:pPr>
              <a:buClr>
                <a:srgbClr val="006699"/>
              </a:buClr>
              <a:buSzPct val="120000"/>
            </a:pPr>
            <a:r>
              <a:rPr lang="en-US" sz="2000" dirty="0"/>
              <a:t>In Alameda County, </a:t>
            </a:r>
            <a:r>
              <a:rPr lang="en-US" sz="2000" b="1" dirty="0"/>
              <a:t>112,000</a:t>
            </a:r>
            <a:r>
              <a:rPr lang="en-US" sz="2000" dirty="0"/>
              <a:t> individuals (45% are children) receive CalFresh in the County, however </a:t>
            </a:r>
            <a:r>
              <a:rPr lang="en-US" sz="2000" b="1" dirty="0"/>
              <a:t>only 59% </a:t>
            </a:r>
            <a:r>
              <a:rPr lang="en-US" sz="2000" dirty="0"/>
              <a:t>of those who are eligible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dirty="0"/>
              <a:t>actually receive food assistance.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(Source: Alameda County Social Services Agency, 2016)</a:t>
            </a:r>
          </a:p>
          <a:p>
            <a:pPr>
              <a:buClr>
                <a:srgbClr val="006699"/>
              </a:buClr>
              <a:buSzPct val="120000"/>
            </a:pPr>
            <a:endParaRPr lang="en-US" sz="1200" dirty="0"/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In Alameda County – 43.7% students qualify for free/reduced cost school meals.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(Source: California Dept. of Education, March 2016)</a:t>
            </a:r>
          </a:p>
          <a:p>
            <a:pPr>
              <a:buClr>
                <a:srgbClr val="006699"/>
              </a:buClr>
              <a:buSzPct val="120000"/>
            </a:pPr>
            <a:endParaRPr lang="en-US" sz="1100" dirty="0"/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In Oakland – 72% of OUSD students qualify for free/reduced cost school meals.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(Source: California Dept. of Education, March 2016)</a:t>
            </a:r>
          </a:p>
          <a:p>
            <a:pPr>
              <a:buClr>
                <a:srgbClr val="006699"/>
              </a:buClr>
              <a:buSzPct val="120000"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9" name="Picture 8" descr="farm-fresh-produce-jean-pl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151860"/>
            <a:ext cx="2057400" cy="2057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81503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Food Security</a:t>
            </a:r>
            <a:endParaRPr lang="en-US" sz="32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66613"/>
              </p:ext>
            </p:extLst>
          </p:nvPr>
        </p:nvGraphicFramePr>
        <p:xfrm>
          <a:off x="4114800" y="3359854"/>
          <a:ext cx="4448175" cy="281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26330"/>
              </p:ext>
            </p:extLst>
          </p:nvPr>
        </p:nvGraphicFramePr>
        <p:xfrm>
          <a:off x="4114800" y="1143000"/>
          <a:ext cx="4438651" cy="221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44" y="1144772"/>
            <a:ext cx="3638550" cy="14573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7585"/>
              </p:ext>
            </p:extLst>
          </p:nvPr>
        </p:nvGraphicFramePr>
        <p:xfrm>
          <a:off x="232144" y="2895600"/>
          <a:ext cx="3882656" cy="3453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Income Before Taxes for Full-time Worker @$15/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= $2,400</a:t>
                      </a:r>
                    </a:p>
                    <a:p>
                      <a:pPr algn="l" fontAlgn="b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Average Social Security Retirement Income              = $1,340</a:t>
                      </a:r>
                    </a:p>
                    <a:p>
                      <a:pPr algn="l" fontAlgn="b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Maximum CalWORKs Aid for a Family of 4                    = $936</a:t>
                      </a: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Supplemental Security Income (SSI) in California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$889.40</a:t>
                      </a: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 Assistance (GA) Grant in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Alameda County = $336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75259"/>
              </p:ext>
            </p:extLst>
          </p:nvPr>
        </p:nvGraphicFramePr>
        <p:xfrm>
          <a:off x="838200" y="6067425"/>
          <a:ext cx="7153273" cy="209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              # Full-time Minimum Wage Earners needed: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                3.8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              3.4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        4.0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Housing</a:t>
            </a:r>
            <a:endParaRPr lang="en-US" sz="3200" kern="0" dirty="0">
              <a:solidFill>
                <a:srgbClr val="0066FF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53414" y="6241346"/>
            <a:ext cx="560639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Source: National Low Income Housing Coalition, HUDUser.gov 2016</a:t>
            </a:r>
          </a:p>
        </p:txBody>
      </p:sp>
    </p:spTree>
    <p:extLst>
      <p:ext uri="{BB962C8B-B14F-4D97-AF65-F5344CB8AC3E}">
        <p14:creationId xmlns:p14="http://schemas.microsoft.com/office/powerpoint/2010/main" val="426935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914400"/>
            <a:ext cx="8458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	</a:t>
            </a:r>
          </a:p>
          <a:p>
            <a:endParaRPr lang="en-US" sz="4000" b="1" dirty="0">
              <a:solidFill>
                <a:srgbClr val="006699"/>
              </a:solidFill>
            </a:endParaRPr>
          </a:p>
          <a:p>
            <a:r>
              <a:rPr lang="en-US" sz="4000" b="1" dirty="0">
                <a:solidFill>
                  <a:srgbClr val="006699"/>
                </a:solidFill>
              </a:rPr>
              <a:t>	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b="1" dirty="0"/>
              <a:t>	</a:t>
            </a:r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2000" b="1" dirty="0"/>
              <a:t>	  </a:t>
            </a:r>
            <a:endParaRPr lang="en-US" sz="2000" b="1" i="1" dirty="0"/>
          </a:p>
          <a:p>
            <a:r>
              <a:rPr lang="en-US" sz="2000" dirty="0"/>
              <a:t>  </a:t>
            </a:r>
          </a:p>
          <a:p>
            <a:endParaRPr lang="en-US" sz="1500" dirty="0"/>
          </a:p>
          <a:p>
            <a:r>
              <a:rPr lang="en-US" sz="1500" b="1" dirty="0"/>
              <a:t>	  </a:t>
            </a:r>
            <a:endParaRPr lang="en-US" sz="1500" b="1" i="1" dirty="0"/>
          </a:p>
          <a:p>
            <a:endParaRPr lang="en-US" sz="1500" b="1" i="1" dirty="0"/>
          </a:p>
          <a:p>
            <a:endParaRPr lang="en-US" sz="1500" b="1" dirty="0"/>
          </a:p>
          <a:p>
            <a:r>
              <a:rPr lang="en-US" sz="2400" dirty="0"/>
              <a:t>	</a:t>
            </a:r>
            <a:endParaRPr lang="en-US" sz="16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7063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14885"/>
              </p:ext>
            </p:extLst>
          </p:nvPr>
        </p:nvGraphicFramePr>
        <p:xfrm>
          <a:off x="239389" y="990600"/>
          <a:ext cx="8665221" cy="525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Homelessness</a:t>
            </a:r>
            <a:endParaRPr lang="en-US" sz="3200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04800" y="1408445"/>
            <a:ext cx="86106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Alameda County had </a:t>
            </a:r>
            <a:r>
              <a:rPr lang="en-US" sz="2400" b="1" dirty="0">
                <a:solidFill>
                  <a:srgbClr val="990000"/>
                </a:solidFill>
              </a:rPr>
              <a:t>9,679</a:t>
            </a:r>
            <a:r>
              <a:rPr lang="en-US" sz="2400" b="1" dirty="0"/>
              <a:t> </a:t>
            </a:r>
            <a:r>
              <a:rPr lang="en-US" sz="2400" dirty="0"/>
              <a:t>violent offenses in 2015, a </a:t>
            </a:r>
            <a:r>
              <a:rPr lang="en-US" sz="2400" b="1" i="1" dirty="0"/>
              <a:t>6.5%</a:t>
            </a:r>
            <a:r>
              <a:rPr lang="en-US" sz="2400" dirty="0"/>
              <a:t> </a:t>
            </a:r>
            <a:r>
              <a:rPr lang="en-US" sz="2400" b="1" i="1" dirty="0"/>
              <a:t>decrease</a:t>
            </a:r>
            <a:r>
              <a:rPr lang="en-US" sz="2400" dirty="0"/>
              <a:t> from 2014</a:t>
            </a:r>
            <a:endParaRPr lang="en-US" sz="1200" dirty="0"/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        (CA Dept. of Justice, Crime &amp; Clearances Data 2006-2015)</a:t>
            </a:r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There were </a:t>
            </a:r>
            <a:r>
              <a:rPr lang="en-US" sz="2400" b="1" dirty="0">
                <a:solidFill>
                  <a:srgbClr val="800000"/>
                </a:solidFill>
              </a:rPr>
              <a:t>2,274</a:t>
            </a:r>
            <a:r>
              <a:rPr lang="en-US" sz="2400" dirty="0"/>
              <a:t> juvenile arrests in the county in 2014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         (CA Dept. of Justice, Arrest Dispositions 2005-2014)</a:t>
            </a:r>
          </a:p>
          <a:p>
            <a:pPr>
              <a:buClr>
                <a:srgbClr val="006699"/>
              </a:buClr>
              <a:buSzPct val="120000"/>
            </a:pPr>
            <a:endParaRPr lang="en-US" sz="12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There were </a:t>
            </a:r>
            <a:r>
              <a:rPr lang="en-US" sz="2400" b="1" dirty="0">
                <a:solidFill>
                  <a:srgbClr val="800000"/>
                </a:solidFill>
              </a:rPr>
              <a:t>12,096 </a:t>
            </a:r>
            <a:r>
              <a:rPr lang="en-US" sz="2400" dirty="0"/>
              <a:t>individuals on probation in 2016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         (Public Safety Realignment in Alameda County, October 2016)</a:t>
            </a:r>
          </a:p>
          <a:p>
            <a:pPr>
              <a:buClr>
                <a:srgbClr val="006699"/>
              </a:buClr>
              <a:buSzPct val="120000"/>
            </a:pPr>
            <a:endParaRPr lang="en-US" sz="1400" dirty="0"/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In 2015, adult recidivism rate in Alameda County = 20.3%</a:t>
            </a:r>
          </a:p>
          <a:p>
            <a:pPr lvl="1">
              <a:buClr>
                <a:srgbClr val="006699"/>
              </a:buClr>
              <a:buSzPct val="120000"/>
            </a:pPr>
            <a:r>
              <a:rPr lang="en-US" sz="1200" dirty="0"/>
              <a:t>(Public Safety Realignment in Alameda County, October 2016)</a:t>
            </a:r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rgbClr val="006699"/>
              </a:buClr>
              <a:buSzPct val="120000"/>
            </a:pPr>
            <a:endParaRPr lang="en-US" sz="15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15936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Public Safety</a:t>
            </a:r>
            <a:endParaRPr lang="en-US" sz="3200" kern="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4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015454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2017 Funded Programs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1447800"/>
            <a:ext cx="8610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2000" dirty="0"/>
          </a:p>
          <a:p>
            <a:pPr>
              <a:buClr>
                <a:srgbClr val="006699"/>
              </a:buClr>
              <a:buSzPct val="120000"/>
            </a:pPr>
            <a:endParaRPr lang="en-US" sz="1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5800" y="1709922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0066FF"/>
                </a:solidFill>
              </a:rPr>
              <a:t>Housing &amp; Community Development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AnewAmerica Community Corporation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St. Mary’s Center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Eden Information and Referral, Inc.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Family Emergency Shelter Coalition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Satellite Affordable Housing Associates 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Unity Council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94077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0066FF"/>
                </a:solidFill>
              </a:rPr>
              <a:t>Asset Building &amp; Financial Education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Housing and Economic Rights 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 dirty="0"/>
              <a:t>   Advocates (HERA)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Earned Income Tax Credit (EITC)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Bank on Oakland (BOO)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endParaRPr lang="en-US" sz="1600" b="1" dirty="0"/>
          </a:p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0066FF"/>
                </a:solidFill>
              </a:rPr>
              <a:t>Legal Assistance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Bay Area Legal Aid</a:t>
            </a:r>
          </a:p>
          <a:p>
            <a:pPr>
              <a:buClr>
                <a:srgbClr val="006699"/>
              </a:buClr>
              <a:buSzPct val="120000"/>
            </a:pPr>
            <a:endParaRPr lang="en-US" sz="16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709923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0066FF"/>
                </a:solidFill>
              </a:rPr>
              <a:t>Job Training &amp; Employment Placement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Hack the Hood</a:t>
            </a:r>
            <a:endParaRPr lang="en-US" sz="1600" dirty="0"/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Civicorps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Downtown Streets, Inc.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Roots Community Health Center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Rubicon Programs, Inc.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La Familia Counseling Service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Youth Employment Partnership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294077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0066FF"/>
                </a:solidFill>
              </a:rPr>
              <a:t>Hunger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Oakland Community Housing Services’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 dirty="0"/>
              <a:t>   Annual Holiday Dinner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Oakland Fund for Children &amp; Youth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 dirty="0"/>
              <a:t>   Summer Lunch Program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3558" y="3898415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b="1" u="sng" dirty="0">
                <a:solidFill>
                  <a:srgbClr val="0066FF"/>
                </a:solidFill>
              </a:rPr>
              <a:t>AC-OCAP Programs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318703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b="1" u="sng" dirty="0">
                <a:solidFill>
                  <a:srgbClr val="0066FF"/>
                </a:solidFill>
              </a:rPr>
              <a:t>AC-OCAP Grantees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456826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642" y="6150697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 &amp; Oakland’s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Low-Income Community Profile Map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4974" y="1441425"/>
            <a:ext cx="8096787" cy="5009026"/>
            <a:chOff x="0" y="404775"/>
            <a:chExt cx="9144000" cy="6048449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4775"/>
              <a:ext cx="9144000" cy="6048449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825884" y="4947563"/>
              <a:ext cx="2091294" cy="44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70C0"/>
                  </a:solidFill>
                </a:rPr>
                <a:t>La Familia Counseling Service</a:t>
              </a:r>
            </a:p>
            <a:p>
              <a:r>
                <a:rPr lang="en-US" sz="900" b="1" dirty="0">
                  <a:solidFill>
                    <a:srgbClr val="FD5252"/>
                  </a:solidFill>
                </a:rPr>
                <a:t>Bay Area Legal Aid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6630" y="5531117"/>
              <a:ext cx="2214396" cy="27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70C0"/>
                  </a:solidFill>
                </a:rPr>
                <a:t>Roots Community Health Center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97952" y="3513551"/>
              <a:ext cx="1048543" cy="27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Unity Council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75072" y="4665425"/>
              <a:ext cx="2605428" cy="27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solidFill>
                    <a:srgbClr val="00B050"/>
                  </a:solidFill>
                </a:rPr>
                <a:t>AnewAmerica</a:t>
              </a:r>
              <a:r>
                <a:rPr lang="en-US" sz="900" b="1" dirty="0">
                  <a:solidFill>
                    <a:srgbClr val="00B050"/>
                  </a:solidFill>
                </a:rPr>
                <a:t> Community Corporation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35108" y="3933969"/>
              <a:ext cx="2605428" cy="27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solidFill>
                    <a:srgbClr val="00B050"/>
                  </a:solidFill>
                </a:rPr>
                <a:t>AnewAmerica</a:t>
              </a:r>
              <a:r>
                <a:rPr lang="en-US" sz="900" b="1" dirty="0">
                  <a:solidFill>
                    <a:srgbClr val="00B050"/>
                  </a:solidFill>
                </a:rPr>
                <a:t> Community Corporation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18547" y="3160434"/>
              <a:ext cx="2091294" cy="27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70C0"/>
                  </a:solidFill>
                </a:rPr>
                <a:t>La Familia Counseling Service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7200" y="5106660"/>
            <a:ext cx="823295" cy="20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1239932" y="1454175"/>
            <a:ext cx="1155642" cy="948729"/>
          </a:xfrm>
          <a:custGeom>
            <a:avLst/>
            <a:gdLst>
              <a:gd name="connsiteX0" fmla="*/ 0 w 1296894"/>
              <a:gd name="connsiteY0" fmla="*/ 11953 h 1177365"/>
              <a:gd name="connsiteX1" fmla="*/ 5977 w 1296894"/>
              <a:gd name="connsiteY1" fmla="*/ 71718 h 1177365"/>
              <a:gd name="connsiteX2" fmla="*/ 131483 w 1296894"/>
              <a:gd name="connsiteY2" fmla="*/ 89647 h 1177365"/>
              <a:gd name="connsiteX3" fmla="*/ 119530 w 1296894"/>
              <a:gd name="connsiteY3" fmla="*/ 119529 h 1177365"/>
              <a:gd name="connsiteX4" fmla="*/ 173318 w 1296894"/>
              <a:gd name="connsiteY4" fmla="*/ 149412 h 1177365"/>
              <a:gd name="connsiteX5" fmla="*/ 221130 w 1296894"/>
              <a:gd name="connsiteY5" fmla="*/ 191247 h 1177365"/>
              <a:gd name="connsiteX6" fmla="*/ 251012 w 1296894"/>
              <a:gd name="connsiteY6" fmla="*/ 262965 h 1177365"/>
              <a:gd name="connsiteX7" fmla="*/ 233083 w 1296894"/>
              <a:gd name="connsiteY7" fmla="*/ 292847 h 1177365"/>
              <a:gd name="connsiteX8" fmla="*/ 286871 w 1296894"/>
              <a:gd name="connsiteY8" fmla="*/ 352612 h 1177365"/>
              <a:gd name="connsiteX9" fmla="*/ 322730 w 1296894"/>
              <a:gd name="connsiteY9" fmla="*/ 334682 h 1177365"/>
              <a:gd name="connsiteX10" fmla="*/ 454212 w 1296894"/>
              <a:gd name="connsiteY10" fmla="*/ 382494 h 1177365"/>
              <a:gd name="connsiteX11" fmla="*/ 555812 w 1296894"/>
              <a:gd name="connsiteY11" fmla="*/ 472141 h 1177365"/>
              <a:gd name="connsiteX12" fmla="*/ 603624 w 1296894"/>
              <a:gd name="connsiteY12" fmla="*/ 573741 h 1177365"/>
              <a:gd name="connsiteX13" fmla="*/ 537883 w 1296894"/>
              <a:gd name="connsiteY13" fmla="*/ 603624 h 1177365"/>
              <a:gd name="connsiteX14" fmla="*/ 633506 w 1296894"/>
              <a:gd name="connsiteY14" fmla="*/ 711200 h 1177365"/>
              <a:gd name="connsiteX15" fmla="*/ 645459 w 1296894"/>
              <a:gd name="connsiteY15" fmla="*/ 759012 h 1177365"/>
              <a:gd name="connsiteX16" fmla="*/ 717177 w 1296894"/>
              <a:gd name="connsiteY16" fmla="*/ 764988 h 1177365"/>
              <a:gd name="connsiteX17" fmla="*/ 914400 w 1296894"/>
              <a:gd name="connsiteY17" fmla="*/ 962212 h 1177365"/>
              <a:gd name="connsiteX18" fmla="*/ 902447 w 1296894"/>
              <a:gd name="connsiteY18" fmla="*/ 1177365 h 1177365"/>
              <a:gd name="connsiteX19" fmla="*/ 1296894 w 1296894"/>
              <a:gd name="connsiteY19" fmla="*/ 0 h 1177365"/>
              <a:gd name="connsiteX20" fmla="*/ 0 w 1296894"/>
              <a:gd name="connsiteY20" fmla="*/ 11953 h 117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6894" h="1177365">
                <a:moveTo>
                  <a:pt x="0" y="11953"/>
                </a:moveTo>
                <a:lnTo>
                  <a:pt x="5977" y="71718"/>
                </a:lnTo>
                <a:lnTo>
                  <a:pt x="131483" y="89647"/>
                </a:lnTo>
                <a:lnTo>
                  <a:pt x="119530" y="119529"/>
                </a:lnTo>
                <a:lnTo>
                  <a:pt x="173318" y="149412"/>
                </a:lnTo>
                <a:lnTo>
                  <a:pt x="221130" y="191247"/>
                </a:lnTo>
                <a:lnTo>
                  <a:pt x="251012" y="262965"/>
                </a:lnTo>
                <a:lnTo>
                  <a:pt x="233083" y="292847"/>
                </a:lnTo>
                <a:lnTo>
                  <a:pt x="286871" y="352612"/>
                </a:lnTo>
                <a:lnTo>
                  <a:pt x="322730" y="334682"/>
                </a:lnTo>
                <a:lnTo>
                  <a:pt x="454212" y="382494"/>
                </a:lnTo>
                <a:lnTo>
                  <a:pt x="555812" y="472141"/>
                </a:lnTo>
                <a:lnTo>
                  <a:pt x="603624" y="573741"/>
                </a:lnTo>
                <a:lnTo>
                  <a:pt x="537883" y="603624"/>
                </a:lnTo>
                <a:lnTo>
                  <a:pt x="633506" y="711200"/>
                </a:lnTo>
                <a:lnTo>
                  <a:pt x="645459" y="759012"/>
                </a:lnTo>
                <a:lnTo>
                  <a:pt x="717177" y="764988"/>
                </a:lnTo>
                <a:lnTo>
                  <a:pt x="914400" y="962212"/>
                </a:lnTo>
                <a:lnTo>
                  <a:pt x="902447" y="1177365"/>
                </a:lnTo>
                <a:lnTo>
                  <a:pt x="1296894" y="0"/>
                </a:lnTo>
                <a:lnTo>
                  <a:pt x="0" y="11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2062486" y="1441424"/>
            <a:ext cx="5742182" cy="2046360"/>
          </a:xfrm>
          <a:custGeom>
            <a:avLst/>
            <a:gdLst>
              <a:gd name="connsiteX0" fmla="*/ 310777 w 6478494"/>
              <a:gd name="connsiteY0" fmla="*/ 0 h 2504141"/>
              <a:gd name="connsiteX1" fmla="*/ 0 w 6478494"/>
              <a:gd name="connsiteY1" fmla="*/ 992094 h 2504141"/>
              <a:gd name="connsiteX2" fmla="*/ 0 w 6478494"/>
              <a:gd name="connsiteY2" fmla="*/ 1171388 h 2504141"/>
              <a:gd name="connsiteX3" fmla="*/ 167341 w 6478494"/>
              <a:gd name="connsiteY3" fmla="*/ 1272988 h 2504141"/>
              <a:gd name="connsiteX4" fmla="*/ 274918 w 6478494"/>
              <a:gd name="connsiteY4" fmla="*/ 1201270 h 2504141"/>
              <a:gd name="connsiteX5" fmla="*/ 388471 w 6478494"/>
              <a:gd name="connsiteY5" fmla="*/ 1267011 h 2504141"/>
              <a:gd name="connsiteX6" fmla="*/ 448235 w 6478494"/>
              <a:gd name="connsiteY6" fmla="*/ 1380564 h 2504141"/>
              <a:gd name="connsiteX7" fmla="*/ 1446306 w 6478494"/>
              <a:gd name="connsiteY7" fmla="*/ 1476188 h 2504141"/>
              <a:gd name="connsiteX8" fmla="*/ 1547906 w 6478494"/>
              <a:gd name="connsiteY8" fmla="*/ 1577788 h 2504141"/>
              <a:gd name="connsiteX9" fmla="*/ 1625600 w 6478494"/>
              <a:gd name="connsiteY9" fmla="*/ 1631576 h 2504141"/>
              <a:gd name="connsiteX10" fmla="*/ 1685365 w 6478494"/>
              <a:gd name="connsiteY10" fmla="*/ 1661458 h 2504141"/>
              <a:gd name="connsiteX11" fmla="*/ 1721224 w 6478494"/>
              <a:gd name="connsiteY11" fmla="*/ 1703294 h 2504141"/>
              <a:gd name="connsiteX12" fmla="*/ 1769035 w 6478494"/>
              <a:gd name="connsiteY12" fmla="*/ 1703294 h 2504141"/>
              <a:gd name="connsiteX13" fmla="*/ 1954306 w 6478494"/>
              <a:gd name="connsiteY13" fmla="*/ 1972235 h 2504141"/>
              <a:gd name="connsiteX14" fmla="*/ 1804894 w 6478494"/>
              <a:gd name="connsiteY14" fmla="*/ 2061882 h 2504141"/>
              <a:gd name="connsiteX15" fmla="*/ 1804894 w 6478494"/>
              <a:gd name="connsiteY15" fmla="*/ 2145553 h 2504141"/>
              <a:gd name="connsiteX16" fmla="*/ 1894541 w 6478494"/>
              <a:gd name="connsiteY16" fmla="*/ 2253129 h 2504141"/>
              <a:gd name="connsiteX17" fmla="*/ 1978212 w 6478494"/>
              <a:gd name="connsiteY17" fmla="*/ 2253129 h 2504141"/>
              <a:gd name="connsiteX18" fmla="*/ 2014071 w 6478494"/>
              <a:gd name="connsiteY18" fmla="*/ 2312894 h 2504141"/>
              <a:gd name="connsiteX19" fmla="*/ 2115671 w 6478494"/>
              <a:gd name="connsiteY19" fmla="*/ 2378635 h 2504141"/>
              <a:gd name="connsiteX20" fmla="*/ 2205318 w 6478494"/>
              <a:gd name="connsiteY20" fmla="*/ 2378635 h 2504141"/>
              <a:gd name="connsiteX21" fmla="*/ 2312894 w 6478494"/>
              <a:gd name="connsiteY21" fmla="*/ 2504141 h 2504141"/>
              <a:gd name="connsiteX22" fmla="*/ 6478494 w 6478494"/>
              <a:gd name="connsiteY22" fmla="*/ 1189317 h 2504141"/>
              <a:gd name="connsiteX23" fmla="*/ 6454588 w 6478494"/>
              <a:gd name="connsiteY23" fmla="*/ 0 h 2504141"/>
              <a:gd name="connsiteX24" fmla="*/ 310777 w 6478494"/>
              <a:gd name="connsiteY24" fmla="*/ 0 h 250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78494" h="2504141">
                <a:moveTo>
                  <a:pt x="310777" y="0"/>
                </a:moveTo>
                <a:lnTo>
                  <a:pt x="0" y="992094"/>
                </a:lnTo>
                <a:lnTo>
                  <a:pt x="0" y="1171388"/>
                </a:lnTo>
                <a:lnTo>
                  <a:pt x="167341" y="1272988"/>
                </a:lnTo>
                <a:lnTo>
                  <a:pt x="274918" y="1201270"/>
                </a:lnTo>
                <a:lnTo>
                  <a:pt x="388471" y="1267011"/>
                </a:lnTo>
                <a:lnTo>
                  <a:pt x="448235" y="1380564"/>
                </a:lnTo>
                <a:lnTo>
                  <a:pt x="1446306" y="1476188"/>
                </a:lnTo>
                <a:lnTo>
                  <a:pt x="1547906" y="1577788"/>
                </a:lnTo>
                <a:lnTo>
                  <a:pt x="1625600" y="1631576"/>
                </a:lnTo>
                <a:lnTo>
                  <a:pt x="1685365" y="1661458"/>
                </a:lnTo>
                <a:lnTo>
                  <a:pt x="1721224" y="1703294"/>
                </a:lnTo>
                <a:lnTo>
                  <a:pt x="1769035" y="1703294"/>
                </a:lnTo>
                <a:lnTo>
                  <a:pt x="1954306" y="1972235"/>
                </a:lnTo>
                <a:lnTo>
                  <a:pt x="1804894" y="2061882"/>
                </a:lnTo>
                <a:lnTo>
                  <a:pt x="1804894" y="2145553"/>
                </a:lnTo>
                <a:lnTo>
                  <a:pt x="1894541" y="2253129"/>
                </a:lnTo>
                <a:lnTo>
                  <a:pt x="1978212" y="2253129"/>
                </a:lnTo>
                <a:lnTo>
                  <a:pt x="2014071" y="2312894"/>
                </a:lnTo>
                <a:lnTo>
                  <a:pt x="2115671" y="2378635"/>
                </a:lnTo>
                <a:lnTo>
                  <a:pt x="2205318" y="2378635"/>
                </a:lnTo>
                <a:lnTo>
                  <a:pt x="2312894" y="2504141"/>
                </a:lnTo>
                <a:lnTo>
                  <a:pt x="6478494" y="1189317"/>
                </a:lnTo>
                <a:lnTo>
                  <a:pt x="6454588" y="0"/>
                </a:lnTo>
                <a:lnTo>
                  <a:pt x="3107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/>
          <p:cNvSpPr/>
          <p:nvPr/>
        </p:nvSpPr>
        <p:spPr>
          <a:xfrm>
            <a:off x="7721060" y="1435050"/>
            <a:ext cx="1138241" cy="3658763"/>
          </a:xfrm>
          <a:custGeom>
            <a:avLst/>
            <a:gdLst>
              <a:gd name="connsiteX0" fmla="*/ 1016000 w 1021976"/>
              <a:gd name="connsiteY0" fmla="*/ 11953 h 4320988"/>
              <a:gd name="connsiteX1" fmla="*/ 0 w 1021976"/>
              <a:gd name="connsiteY1" fmla="*/ 0 h 4320988"/>
              <a:gd name="connsiteX2" fmla="*/ 77694 w 1021976"/>
              <a:gd name="connsiteY2" fmla="*/ 1195294 h 4320988"/>
              <a:gd name="connsiteX3" fmla="*/ 89647 w 1021976"/>
              <a:gd name="connsiteY3" fmla="*/ 2982259 h 4320988"/>
              <a:gd name="connsiteX4" fmla="*/ 83670 w 1021976"/>
              <a:gd name="connsiteY4" fmla="*/ 4320988 h 4320988"/>
              <a:gd name="connsiteX5" fmla="*/ 1021976 w 1021976"/>
              <a:gd name="connsiteY5" fmla="*/ 4297082 h 4320988"/>
              <a:gd name="connsiteX6" fmla="*/ 1016000 w 1021976"/>
              <a:gd name="connsiteY6" fmla="*/ 11953 h 432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976" h="4320988">
                <a:moveTo>
                  <a:pt x="1016000" y="11953"/>
                </a:moveTo>
                <a:lnTo>
                  <a:pt x="0" y="0"/>
                </a:lnTo>
                <a:lnTo>
                  <a:pt x="77694" y="1195294"/>
                </a:lnTo>
                <a:cubicBezTo>
                  <a:pt x="81678" y="1790949"/>
                  <a:pt x="85663" y="2386604"/>
                  <a:pt x="89647" y="2982259"/>
                </a:cubicBezTo>
                <a:cubicBezTo>
                  <a:pt x="87655" y="3428502"/>
                  <a:pt x="85662" y="3874745"/>
                  <a:pt x="83670" y="4320988"/>
                </a:cubicBezTo>
                <a:lnTo>
                  <a:pt x="1021976" y="4297082"/>
                </a:lnTo>
                <a:lnTo>
                  <a:pt x="1016000" y="11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04077" y="1909348"/>
            <a:ext cx="324857" cy="41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46802" y="1459538"/>
            <a:ext cx="1400617" cy="14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8743" y="4925306"/>
            <a:ext cx="2559901" cy="1467928"/>
            <a:chOff x="1310936" y="946286"/>
            <a:chExt cx="2209801" cy="1733618"/>
          </a:xfrm>
        </p:grpSpPr>
        <p:sp>
          <p:nvSpPr>
            <p:cNvPr id="56" name="Rectangle 55"/>
            <p:cNvSpPr/>
            <p:nvPr/>
          </p:nvSpPr>
          <p:spPr>
            <a:xfrm>
              <a:off x="1310936" y="946286"/>
              <a:ext cx="2209801" cy="1708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340863" y="946286"/>
              <a:ext cx="2179874" cy="1356956"/>
              <a:chOff x="5059126" y="1767244"/>
              <a:chExt cx="2149948" cy="132766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059127" y="1767244"/>
                <a:ext cx="2149947" cy="1327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5059126" y="1767244"/>
                <a:ext cx="2149948" cy="1327666"/>
                <a:chOff x="992819" y="1644134"/>
                <a:chExt cx="2149948" cy="1327666"/>
              </a:xfrm>
              <a:solidFill>
                <a:schemeClr val="bg1"/>
              </a:solidFill>
            </p:grpSpPr>
            <p:pic>
              <p:nvPicPr>
                <p:cNvPr id="61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2820" y="1890355"/>
                  <a:ext cx="1458206" cy="108144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992819" y="1644134"/>
                  <a:ext cx="2149948" cy="2667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Percent of Population Below Poverty</a:t>
                  </a:r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1310936" y="2316420"/>
              <a:ext cx="2209801" cy="363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i="1" dirty="0"/>
                <a:t>Source: US Census 2010 Poverty Statistics</a:t>
              </a:r>
            </a:p>
            <a:p>
              <a:r>
                <a:rPr lang="en-US" sz="700" i="1" dirty="0"/>
                <a:t>data.acgov.org 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07088" y="4208786"/>
            <a:ext cx="1479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Rubicon Programs, Inc.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4310" y="384805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Family Emergency Shelter Coalition (3 sites)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Downtown Streets Team (2 sites)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296" y="3905082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Hack the Hood (5 sites)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20514" y="3473355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D5252"/>
                </a:solidFill>
              </a:rPr>
              <a:t>Bay Area Legal Aid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0862" y="3279380"/>
            <a:ext cx="1960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Roots Community Health Center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96446" y="253441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Youth Employment Partnership</a:t>
            </a:r>
          </a:p>
          <a:p>
            <a:r>
              <a:rPr lang="en-US" sz="900" b="1" dirty="0" err="1">
                <a:solidFill>
                  <a:srgbClr val="00B050"/>
                </a:solidFill>
              </a:rPr>
              <a:t>AnewAmerica</a:t>
            </a:r>
            <a:r>
              <a:rPr lang="en-US" sz="900" b="1" dirty="0">
                <a:solidFill>
                  <a:srgbClr val="00B050"/>
                </a:solidFill>
              </a:rPr>
              <a:t> Community Corporation (4 sites)</a:t>
            </a:r>
          </a:p>
          <a:p>
            <a:r>
              <a:rPr lang="en-US" sz="900" b="1" dirty="0">
                <a:solidFill>
                  <a:srgbClr val="00B050"/>
                </a:solidFill>
              </a:rPr>
              <a:t>Unity Council (1 site)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Roots Community Health Center</a:t>
            </a:r>
          </a:p>
        </p:txBody>
      </p:sp>
      <p:cxnSp>
        <p:nvCxnSpPr>
          <p:cNvPr id="36" name="Connector: Curved 35"/>
          <p:cNvCxnSpPr>
            <a:endCxn id="50" idx="1"/>
          </p:cNvCxnSpPr>
          <p:nvPr/>
        </p:nvCxnSpPr>
        <p:spPr>
          <a:xfrm flipV="1">
            <a:off x="1453310" y="2405916"/>
            <a:ext cx="957108" cy="25251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410418" y="2290500"/>
            <a:ext cx="324319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Satellite Affordable Housing Associates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900" b="1" dirty="0">
                <a:solidFill>
                  <a:srgbClr val="00B050"/>
                </a:solidFill>
              </a:rPr>
              <a:t> </a:t>
            </a:r>
            <a:r>
              <a:rPr lang="en-US" sz="900" b="1" dirty="0">
                <a:solidFill>
                  <a:srgbClr val="0070C0"/>
                </a:solidFill>
              </a:rPr>
              <a:t>Hack the Hood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244" y="2865309"/>
            <a:ext cx="13999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0070C0"/>
                </a:solidFill>
              </a:rPr>
              <a:t>Civicorps</a:t>
            </a:r>
            <a:r>
              <a:rPr lang="en-US" sz="900" b="1" dirty="0">
                <a:solidFill>
                  <a:srgbClr val="0070C0"/>
                </a:solidFill>
              </a:rPr>
              <a:t> (2 sites)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Hack the Hood</a:t>
            </a:r>
          </a:p>
          <a:p>
            <a:r>
              <a:rPr lang="en-US" sz="900" b="1" dirty="0">
                <a:solidFill>
                  <a:srgbClr val="FD5252"/>
                </a:solidFill>
              </a:rPr>
              <a:t>Bay Area Legal Aid</a:t>
            </a:r>
          </a:p>
          <a:p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4589" y="2105734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Roots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4587" y="1954939"/>
            <a:ext cx="15953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B050"/>
                </a:solidFill>
              </a:rPr>
              <a:t>St. Mary’s Center (4 sites)</a:t>
            </a:r>
          </a:p>
        </p:txBody>
      </p:sp>
      <p:cxnSp>
        <p:nvCxnSpPr>
          <p:cNvPr id="42" name="Connector: Curved 41"/>
          <p:cNvCxnSpPr>
            <a:endCxn id="43" idx="1"/>
          </p:cNvCxnSpPr>
          <p:nvPr/>
        </p:nvCxnSpPr>
        <p:spPr>
          <a:xfrm flipV="1">
            <a:off x="1309044" y="2080405"/>
            <a:ext cx="871783" cy="440927"/>
          </a:xfrm>
          <a:prstGeom prst="curved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80827" y="189573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D5252"/>
                </a:solidFill>
              </a:rPr>
              <a:t>Bay Area Legal Aid (3 sites)</a:t>
            </a:r>
          </a:p>
          <a:p>
            <a:r>
              <a:rPr lang="en-US" sz="900" b="1" dirty="0">
                <a:solidFill>
                  <a:srgbClr val="FD5252"/>
                </a:solidFill>
              </a:rPr>
              <a:t>Housing &amp; Economic Rights Advocates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410" y="4222381"/>
            <a:ext cx="21730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Central County:</a:t>
            </a:r>
          </a:p>
          <a:p>
            <a:r>
              <a:rPr lang="en-US" sz="1000" dirty="0"/>
              <a:t>Ashland, Castro Valley, </a:t>
            </a:r>
            <a:r>
              <a:rPr lang="en-US" sz="1000" dirty="0" err="1"/>
              <a:t>Cherryland</a:t>
            </a:r>
            <a:r>
              <a:rPr lang="en-US" sz="1000" dirty="0"/>
              <a:t>, Hayward, San Leandro, San Lorenzo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79185" y="6042143"/>
            <a:ext cx="19350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South County:</a:t>
            </a:r>
          </a:p>
          <a:p>
            <a:r>
              <a:rPr lang="en-US" sz="1000" dirty="0"/>
              <a:t>Fremont, Newark, Union City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03099" y="3804443"/>
            <a:ext cx="127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East County:</a:t>
            </a:r>
          </a:p>
          <a:p>
            <a:r>
              <a:rPr lang="en-US" sz="1000" dirty="0"/>
              <a:t>Dublin, Livermore, Pleasanton, </a:t>
            </a:r>
            <a:r>
              <a:rPr lang="en-US" sz="1000" dirty="0" err="1"/>
              <a:t>Sunol</a:t>
            </a:r>
            <a:endParaRPr lang="en-US" sz="1000" dirty="0"/>
          </a:p>
        </p:txBody>
      </p:sp>
      <p:sp>
        <p:nvSpPr>
          <p:cNvPr id="48" name="Freeform: Shape 47"/>
          <p:cNvSpPr/>
          <p:nvPr/>
        </p:nvSpPr>
        <p:spPr>
          <a:xfrm>
            <a:off x="7774491" y="4788796"/>
            <a:ext cx="836109" cy="1027287"/>
          </a:xfrm>
          <a:custGeom>
            <a:avLst/>
            <a:gdLst>
              <a:gd name="connsiteX0" fmla="*/ 0 w 938305"/>
              <a:gd name="connsiteY0" fmla="*/ 47812 h 1213223"/>
              <a:gd name="connsiteX1" fmla="*/ 5976 w 938305"/>
              <a:gd name="connsiteY1" fmla="*/ 800847 h 1213223"/>
              <a:gd name="connsiteX2" fmla="*/ 113553 w 938305"/>
              <a:gd name="connsiteY2" fmla="*/ 884518 h 1213223"/>
              <a:gd name="connsiteX3" fmla="*/ 113553 w 938305"/>
              <a:gd name="connsiteY3" fmla="*/ 884518 h 1213223"/>
              <a:gd name="connsiteX4" fmla="*/ 137458 w 938305"/>
              <a:gd name="connsiteY4" fmla="*/ 950259 h 1213223"/>
              <a:gd name="connsiteX5" fmla="*/ 161364 w 938305"/>
              <a:gd name="connsiteY5" fmla="*/ 968188 h 1213223"/>
              <a:gd name="connsiteX6" fmla="*/ 191247 w 938305"/>
              <a:gd name="connsiteY6" fmla="*/ 956235 h 1213223"/>
              <a:gd name="connsiteX7" fmla="*/ 274917 w 938305"/>
              <a:gd name="connsiteY7" fmla="*/ 980141 h 1213223"/>
              <a:gd name="connsiteX8" fmla="*/ 274917 w 938305"/>
              <a:gd name="connsiteY8" fmla="*/ 1004047 h 1213223"/>
              <a:gd name="connsiteX9" fmla="*/ 358588 w 938305"/>
              <a:gd name="connsiteY9" fmla="*/ 1021976 h 1213223"/>
              <a:gd name="connsiteX10" fmla="*/ 430305 w 938305"/>
              <a:gd name="connsiteY10" fmla="*/ 1010023 h 1213223"/>
              <a:gd name="connsiteX11" fmla="*/ 484094 w 938305"/>
              <a:gd name="connsiteY11" fmla="*/ 1033929 h 1213223"/>
              <a:gd name="connsiteX12" fmla="*/ 537882 w 938305"/>
              <a:gd name="connsiteY12" fmla="*/ 1010023 h 1213223"/>
              <a:gd name="connsiteX13" fmla="*/ 585694 w 938305"/>
              <a:gd name="connsiteY13" fmla="*/ 1045882 h 1213223"/>
              <a:gd name="connsiteX14" fmla="*/ 579717 w 938305"/>
              <a:gd name="connsiteY14" fmla="*/ 1135529 h 1213223"/>
              <a:gd name="connsiteX15" fmla="*/ 627529 w 938305"/>
              <a:gd name="connsiteY15" fmla="*/ 1201271 h 1213223"/>
              <a:gd name="connsiteX16" fmla="*/ 938305 w 938305"/>
              <a:gd name="connsiteY16" fmla="*/ 1213223 h 1213223"/>
              <a:gd name="connsiteX17" fmla="*/ 932329 w 938305"/>
              <a:gd name="connsiteY17" fmla="*/ 0 h 1213223"/>
              <a:gd name="connsiteX18" fmla="*/ 0 w 938305"/>
              <a:gd name="connsiteY18" fmla="*/ 47812 h 121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8305" h="1213223">
                <a:moveTo>
                  <a:pt x="0" y="47812"/>
                </a:moveTo>
                <a:lnTo>
                  <a:pt x="5976" y="800847"/>
                </a:lnTo>
                <a:lnTo>
                  <a:pt x="113553" y="884518"/>
                </a:lnTo>
                <a:lnTo>
                  <a:pt x="113553" y="884518"/>
                </a:lnTo>
                <a:lnTo>
                  <a:pt x="137458" y="950259"/>
                </a:lnTo>
                <a:lnTo>
                  <a:pt x="161364" y="968188"/>
                </a:lnTo>
                <a:lnTo>
                  <a:pt x="191247" y="956235"/>
                </a:lnTo>
                <a:lnTo>
                  <a:pt x="274917" y="980141"/>
                </a:lnTo>
                <a:lnTo>
                  <a:pt x="274917" y="1004047"/>
                </a:lnTo>
                <a:lnTo>
                  <a:pt x="358588" y="1021976"/>
                </a:lnTo>
                <a:lnTo>
                  <a:pt x="430305" y="1010023"/>
                </a:lnTo>
                <a:lnTo>
                  <a:pt x="484094" y="1033929"/>
                </a:lnTo>
                <a:lnTo>
                  <a:pt x="537882" y="1010023"/>
                </a:lnTo>
                <a:lnTo>
                  <a:pt x="585694" y="1045882"/>
                </a:lnTo>
                <a:lnTo>
                  <a:pt x="579717" y="1135529"/>
                </a:lnTo>
                <a:lnTo>
                  <a:pt x="627529" y="1201271"/>
                </a:lnTo>
                <a:lnTo>
                  <a:pt x="938305" y="1213223"/>
                </a:lnTo>
                <a:lnTo>
                  <a:pt x="932329" y="0"/>
                </a:lnTo>
                <a:lnTo>
                  <a:pt x="0" y="478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387610" y="5351756"/>
            <a:ext cx="2671206" cy="1050510"/>
            <a:chOff x="6336663" y="5635131"/>
            <a:chExt cx="2737141" cy="1160751"/>
          </a:xfrm>
        </p:grpSpPr>
        <p:grpSp>
          <p:nvGrpSpPr>
            <p:cNvPr id="51" name="Group 50"/>
            <p:cNvGrpSpPr/>
            <p:nvPr/>
          </p:nvGrpSpPr>
          <p:grpSpPr>
            <a:xfrm>
              <a:off x="6336664" y="5635131"/>
              <a:ext cx="2737140" cy="1160751"/>
              <a:chOff x="911224" y="751176"/>
              <a:chExt cx="2737140" cy="116075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911224" y="751176"/>
                <a:ext cx="2737139" cy="11607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74939" y="1004735"/>
                <a:ext cx="2573425" cy="762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Housing &amp; Community Development</a:t>
                </a:r>
              </a:p>
              <a:p>
                <a:endParaRPr lang="en-US" sz="200" dirty="0"/>
              </a:p>
              <a:p>
                <a:endParaRPr lang="en-US" sz="600" dirty="0"/>
              </a:p>
              <a:p>
                <a:r>
                  <a:rPr lang="en-US" sz="1050" dirty="0"/>
                  <a:t>Legal Assistance</a:t>
                </a:r>
              </a:p>
              <a:p>
                <a:endParaRPr lang="en-US" sz="200" dirty="0"/>
              </a:p>
              <a:p>
                <a:endParaRPr lang="en-US" sz="500" dirty="0"/>
              </a:p>
              <a:p>
                <a:r>
                  <a:rPr lang="en-US" sz="1050" dirty="0"/>
                  <a:t>Job Training &amp; Employment Placement</a:t>
                </a:r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1083526"/>
                  </p:ext>
                </p:extLst>
              </p:nvPr>
            </p:nvGraphicFramePr>
            <p:xfrm>
              <a:off x="911225" y="1061893"/>
              <a:ext cx="209550" cy="7444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name="Bitmap Image" r:id="rId6" imgW="209520" imgH="781200" progId="Paint.Picture">
                      <p:embed/>
                    </p:oleObj>
                  </mc:Choice>
                  <mc:Fallback>
                    <p:oleObj name="Bitmap Image" r:id="rId6" imgW="209520" imgH="781200" progId="Paint.Picture">
                      <p:embed/>
                      <p:pic>
                        <p:nvPicPr>
                          <p:cNvPr id="51" name="Object 50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911225" y="1061893"/>
                            <a:ext cx="209550" cy="74445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TextBox 51"/>
            <p:cNvSpPr txBox="1"/>
            <p:nvPr/>
          </p:nvSpPr>
          <p:spPr>
            <a:xfrm>
              <a:off x="6336663" y="5635131"/>
              <a:ext cx="1698747" cy="2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Program Service Area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16726" y="1494259"/>
            <a:ext cx="35558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North County:</a:t>
            </a:r>
          </a:p>
          <a:p>
            <a:r>
              <a:rPr lang="en-US" sz="1000" dirty="0"/>
              <a:t>Alameda, Albany, </a:t>
            </a:r>
            <a:r>
              <a:rPr lang="en-US" sz="1000" i="1" dirty="0"/>
              <a:t>Berkeley</a:t>
            </a:r>
            <a:r>
              <a:rPr lang="en-US" sz="1000" dirty="0"/>
              <a:t>, Emeryville, Piedmont, Oakland</a:t>
            </a:r>
          </a:p>
        </p:txBody>
      </p:sp>
      <p:sp>
        <p:nvSpPr>
          <p:cNvPr id="4" name="Oval 3"/>
          <p:cNvSpPr/>
          <p:nvPr/>
        </p:nvSpPr>
        <p:spPr>
          <a:xfrm>
            <a:off x="3839562" y="5302439"/>
            <a:ext cx="100033" cy="98000"/>
          </a:xfrm>
          <a:prstGeom prst="ellipse">
            <a:avLst/>
          </a:prstGeom>
          <a:noFill/>
          <a:ln>
            <a:solidFill>
              <a:srgbClr val="FD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>
            <a:off x="1519736" y="2729456"/>
            <a:ext cx="746752" cy="244169"/>
          </a:xfrm>
          <a:prstGeom prst="rightBrace">
            <a:avLst>
              <a:gd name="adj1" fmla="val 25000"/>
              <a:gd name="adj2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14078053">
            <a:off x="929415" y="2182731"/>
            <a:ext cx="304076" cy="225190"/>
          </a:xfrm>
          <a:prstGeom prst="rightBrace">
            <a:avLst>
              <a:gd name="adj1" fmla="val 23654"/>
              <a:gd name="adj2" fmla="val 52692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953000" y="6085457"/>
            <a:ext cx="1434610" cy="356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/>
          <p:cNvSpPr/>
          <p:nvPr/>
        </p:nvSpPr>
        <p:spPr>
          <a:xfrm rot="9603601">
            <a:off x="1872895" y="3557980"/>
            <a:ext cx="560714" cy="576467"/>
          </a:xfrm>
          <a:prstGeom prst="rightBrace">
            <a:avLst>
              <a:gd name="adj1" fmla="val 25442"/>
              <a:gd name="adj2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 rot="8051971">
            <a:off x="781579" y="2587996"/>
            <a:ext cx="398743" cy="294173"/>
          </a:xfrm>
          <a:prstGeom prst="rightBrace">
            <a:avLst>
              <a:gd name="adj1" fmla="val 23654"/>
              <a:gd name="adj2" fmla="val 52692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Future CSBG Funding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81000" y="1905000"/>
            <a:ext cx="8458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CSBG Reauthorization/Legislation</a:t>
            </a:r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 2017 CSBG Funding: $1.347 million</a:t>
            </a:r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Challenges</a:t>
            </a:r>
          </a:p>
          <a:p>
            <a:pPr marL="914400" lvl="1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Lack of Funding for Safety Net (</a:t>
            </a:r>
            <a:r>
              <a:rPr lang="en-US" sz="1600" dirty="0"/>
              <a:t>ACA, HUD, Immigration)</a:t>
            </a:r>
            <a:r>
              <a:rPr lang="en-US" sz="2800" dirty="0"/>
              <a:t> </a:t>
            </a:r>
          </a:p>
          <a:p>
            <a:pPr marL="914400" lvl="1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Provides $6.92 per person 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3600" dirty="0"/>
              <a:t>     </a:t>
            </a:r>
            <a:r>
              <a:rPr lang="en-US" sz="2400" dirty="0"/>
              <a:t>($1.347mil/194,639 individuals in poverty)</a:t>
            </a:r>
          </a:p>
          <a:p>
            <a:pPr>
              <a:buClr>
                <a:srgbClr val="006699"/>
              </a:buClr>
              <a:buSzPct val="120000"/>
            </a:pP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0238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194051"/>
            <a:ext cx="2133600" cy="47625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Control 24"/>
          <p:cNvSpPr>
            <a:spLocks noChangeArrowheads="1" noChangeShapeType="1"/>
          </p:cNvSpPr>
          <p:nvPr/>
        </p:nvSpPr>
        <p:spPr bwMode="auto">
          <a:xfrm>
            <a:off x="1588" y="9266238"/>
            <a:ext cx="7413625" cy="277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Source: 2011-2015 American Community Survey, AC-OCAP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32" y="815571"/>
            <a:ext cx="4229268" cy="547316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6096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Alameda County Factsheet 2016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2628732" y="6266210"/>
            <a:ext cx="4162425" cy="28765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2011-2015 ACS 5-Year Estimates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What is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Services Block Grant (CSBG)?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57200" y="1600200"/>
            <a:ext cx="8153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Federal funding to support local Community Action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Agencies which are governed by the principle of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community self help</a:t>
            </a:r>
          </a:p>
          <a:p>
            <a:pPr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  Funding is based on a calendar year (Jan-Dec)</a:t>
            </a: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Funds are block granted to the States for oversight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and administration</a:t>
            </a:r>
          </a:p>
          <a:p>
            <a:pPr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States calculate and distribute funds to local Community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Action Agencies based on the number of people 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documented in the US Census as living in poverty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dirty="0"/>
              <a:t>       (Governed by State Government Code Section 12725-12729)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85744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Promise of Community Action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" y="1981201"/>
            <a:ext cx="8153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6699"/>
                </a:solidFill>
              </a:rPr>
              <a:t>“</a:t>
            </a:r>
            <a:r>
              <a:rPr lang="en-US" sz="3200" b="1" i="1" dirty="0">
                <a:solidFill>
                  <a:srgbClr val="006699"/>
                </a:solidFill>
              </a:rPr>
              <a:t>Community Action</a:t>
            </a:r>
            <a:r>
              <a:rPr lang="en-US" sz="3200" b="1" dirty="0">
                <a:solidFill>
                  <a:srgbClr val="006699"/>
                </a:solidFill>
              </a:rPr>
              <a:t> changes people’s lives, embodies the spirit of hope, improves communities, and makes Oakland and Alameda County a better place to live. We care about the entire community, and we are dedicated to helping people help themselves and each other</a:t>
            </a:r>
            <a:r>
              <a:rPr lang="en-US" sz="2800" b="1" dirty="0">
                <a:solidFill>
                  <a:srgbClr val="006699"/>
                </a:solidFill>
              </a:rPr>
              <a:t>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0238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47454"/>
            <a:ext cx="8534400" cy="31471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Community Needs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602908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1. What are some of the </a:t>
            </a:r>
            <a:r>
              <a:rPr lang="en-US" sz="2000" b="1" dirty="0"/>
              <a:t>challenges</a:t>
            </a:r>
            <a:r>
              <a:rPr lang="en-US" sz="2000" dirty="0"/>
              <a:t> in providing for your family?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2. What kind of support would help you get or stay </a:t>
            </a:r>
            <a:r>
              <a:rPr lang="en-US" sz="2000" b="1" dirty="0"/>
              <a:t>Employed/Housed</a:t>
            </a:r>
            <a:r>
              <a:rPr lang="en-US" sz="2000" dirty="0"/>
              <a:t>? 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3. What’s </a:t>
            </a:r>
            <a:r>
              <a:rPr lang="en-US" sz="2000" b="1" dirty="0"/>
              <a:t>missing</a:t>
            </a:r>
            <a:r>
              <a:rPr lang="en-US" sz="2000" dirty="0"/>
              <a:t> from existing services that you would like to see </a:t>
            </a:r>
          </a:p>
          <a:p>
            <a:pPr lvl="0"/>
            <a:r>
              <a:rPr lang="en-US" sz="2000" dirty="0"/>
              <a:t>    added or improved?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4. Lastly, in your opinion, what do we need to do to work towards </a:t>
            </a:r>
            <a:r>
              <a:rPr lang="en-US" sz="2000" b="1" dirty="0"/>
              <a:t>ending  </a:t>
            </a:r>
          </a:p>
          <a:p>
            <a:pPr lvl="0"/>
            <a:r>
              <a:rPr lang="en-US" sz="2000" b="1" dirty="0"/>
              <a:t>    poverty</a:t>
            </a:r>
            <a:r>
              <a:rPr lang="en-US" sz="2000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9" y="4975990"/>
            <a:ext cx="2243171" cy="1345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2017 Federal Poverty Guidelines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16064"/>
              </p:ext>
            </p:extLst>
          </p:nvPr>
        </p:nvGraphicFramePr>
        <p:xfrm>
          <a:off x="1562100" y="1852369"/>
          <a:ext cx="6172200" cy="46834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8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50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Size of Family Unit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  <a:r>
                        <a:rPr lang="en-US" sz="1800" baseline="0" dirty="0"/>
                        <a:t> of Federal Poverty Level               Monthly Income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100%</a:t>
                      </a:r>
                      <a:r>
                        <a:rPr lang="en-US" sz="1800" baseline="0" dirty="0"/>
                        <a:t> of Federal Poverty Level             Annual  Income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$1,005.00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$12,060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$1,353.33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$16,240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  <a:endParaRPr lang="en-US" sz="2000" b="1" dirty="0">
                        <a:solidFill>
                          <a:srgbClr val="D8703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$1,701.67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$20,420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$2,050.00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$24,600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$2,398.33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$28,780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$2,746.67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$32,960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$3,095.00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$37,140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US" sz="1800" b="1" dirty="0">
                        <a:solidFill>
                          <a:srgbClr val="D870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$3,443.33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$41,320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25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Families/households with more than 8 persons, add $4,180 for each additional person.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1449533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48 Contiguous States &amp; the District of Colombia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82565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AC-OCAP: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“</a:t>
            </a:r>
            <a:r>
              <a:rPr lang="en-US" sz="3200" i="1" dirty="0">
                <a:solidFill>
                  <a:schemeClr val="bg1"/>
                </a:solidFill>
              </a:rPr>
              <a:t>helping people and changing lives”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438632"/>
            <a:ext cx="8839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</a:rPr>
              <a:t>Meeting the needs of Oakland and Alameda County residents:</a:t>
            </a:r>
          </a:p>
          <a:p>
            <a:endParaRPr lang="en-US" sz="1600" b="1" dirty="0">
              <a:solidFill>
                <a:srgbClr val="006699"/>
              </a:solidFill>
            </a:endParaRPr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600" b="1" dirty="0"/>
              <a:t>  </a:t>
            </a:r>
            <a:r>
              <a:rPr lang="en-US" sz="1500" b="1" dirty="0"/>
              <a:t>1971   Community Action brought Head Start to the City 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1977   Community Action helped start the Oakland Paratransit for the Elderly  (OPED)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1979   Community Action served as an advocate to start the City’s  Multi-Senior Service           	      Program (MSSP)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1998   Community Action received $2 million dollars to implement a Welfare-to-Work 	      program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2003   Community Action helped secure a $1 million dollar grant for Project Choice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2005   Community Action secured $250,000 from USDA for Food Stamp Outreach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2007   Community Action secured $250,000 from HHS for IDA’s</a:t>
            </a:r>
            <a:r>
              <a:rPr lang="en-US" sz="1500" dirty="0"/>
              <a:t> 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dirty="0"/>
              <a:t>  </a:t>
            </a:r>
            <a:r>
              <a:rPr lang="en-US" sz="1500" b="1" dirty="0"/>
              <a:t>2009   OCAP received $1.2 million in ARRA funding</a:t>
            </a:r>
          </a:p>
          <a:p>
            <a:pPr lvl="1">
              <a:buClr>
                <a:srgbClr val="006699"/>
              </a:buClr>
              <a:buFontTx/>
              <a:buChar char="•"/>
            </a:pPr>
            <a:endParaRPr lang="en-US" sz="1500" b="1" dirty="0"/>
          </a:p>
          <a:p>
            <a:pPr lvl="1">
              <a:buClr>
                <a:srgbClr val="006699"/>
              </a:buClr>
              <a:buFontTx/>
              <a:buChar char="•"/>
            </a:pPr>
            <a:r>
              <a:rPr lang="en-US" sz="1500" b="1" dirty="0"/>
              <a:t>  2011   OCAP expanded throughout Alameda County creating AC-OCAP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70624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Alameda County - Oakland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(AC-OCAP)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62000" y="1524001"/>
            <a:ext cx="7772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</a:rPr>
              <a:t>VISION STATEMENT</a:t>
            </a:r>
            <a:endParaRPr lang="en-US" sz="2000" i="1" dirty="0">
              <a:solidFill>
                <a:srgbClr val="006699"/>
              </a:solidFill>
            </a:endParaRPr>
          </a:p>
          <a:p>
            <a:pPr algn="ctr"/>
            <a:r>
              <a:rPr lang="en-US" b="1" i="1" dirty="0"/>
              <a:t>To </a:t>
            </a:r>
            <a:r>
              <a:rPr lang="en-US" sz="2400" b="1" i="1" dirty="0"/>
              <a:t>end poverty </a:t>
            </a:r>
            <a:r>
              <a:rPr lang="en-US" b="1" i="1" dirty="0"/>
              <a:t>within the City of Oakland and throughout Alameda County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MISSION STATEMENT</a:t>
            </a:r>
            <a:endParaRPr lang="en-US" sz="2000" i="1" dirty="0">
              <a:solidFill>
                <a:srgbClr val="006699"/>
              </a:solidFill>
            </a:endParaRPr>
          </a:p>
          <a:p>
            <a:pPr algn="ctr"/>
            <a:r>
              <a:rPr lang="en-US" b="1" i="1" dirty="0"/>
              <a:t>To improve our community by creating pathways that lead to economic empowerment and prosperity </a:t>
            </a:r>
          </a:p>
          <a:p>
            <a:pPr algn="ctr"/>
            <a:endParaRPr lang="en-US" b="1" dirty="0"/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PURPOSE</a:t>
            </a:r>
            <a:endParaRPr lang="en-US" sz="2000" i="1" dirty="0">
              <a:solidFill>
                <a:srgbClr val="006699"/>
              </a:solidFill>
            </a:endParaRPr>
          </a:p>
          <a:p>
            <a:pPr algn="ctr"/>
            <a:r>
              <a:rPr lang="en-US" b="1" i="1" dirty="0"/>
              <a:t>The Community Action Partnership has the responsibility to plan, </a:t>
            </a:r>
          </a:p>
          <a:p>
            <a:pPr algn="ctr"/>
            <a:r>
              <a:rPr lang="en-US" b="1" i="1" dirty="0"/>
              <a:t>develop, and execute efforts to alleviate poverty and work toward systemic change to enhance the opportunities for families of low-income throughout Alameda County to achieve self-sufficiency</a:t>
            </a:r>
          </a:p>
          <a:p>
            <a:pPr algn="ctr"/>
            <a:endParaRPr lang="en-US" sz="2000" b="1" i="1" dirty="0"/>
          </a:p>
          <a:p>
            <a:pPr algn="ctr"/>
            <a:r>
              <a:rPr lang="en-US" sz="2000" b="1" i="1" dirty="0">
                <a:solidFill>
                  <a:srgbClr val="006699"/>
                </a:solidFill>
              </a:rPr>
              <a:t>AC-OCAP’s Self-Sufficiency Definition</a:t>
            </a:r>
          </a:p>
          <a:p>
            <a:pPr algn="ctr"/>
            <a:r>
              <a:rPr lang="en-US" sz="1600" b="1" i="1" dirty="0"/>
              <a:t>Having the means and opportunity to meet a range of individual needs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4984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Tripartite Governance of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Community Action Partnership (CAP)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1447800"/>
            <a:ext cx="7848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Mandated Three Part Administering Board Structure </a:t>
            </a:r>
          </a:p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   (18 members)</a:t>
            </a:r>
            <a:r>
              <a:rPr lang="en-US" sz="2400" b="1" u="sng" dirty="0">
                <a:solidFill>
                  <a:srgbClr val="006699"/>
                </a:solidFill>
              </a:rPr>
              <a:t> </a:t>
            </a:r>
          </a:p>
          <a:p>
            <a:pPr>
              <a:buClr>
                <a:srgbClr val="006699"/>
              </a:buClr>
              <a:buSzPct val="120000"/>
            </a:pPr>
            <a:endParaRPr lang="en-US" sz="800" b="1" u="sng" dirty="0">
              <a:solidFill>
                <a:srgbClr val="006699"/>
              </a:solidFill>
            </a:endParaRP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Public Official Representatives (6)</a:t>
            </a: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endParaRPr lang="en-US" dirty="0"/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Oakland City Council Members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Councilmember Lynette McElhaney (District 3)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Councilmember Noel Gallo  (District 5)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Councilmember Larry Reid (District 7)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endParaRPr lang="en-US" dirty="0"/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City of Oakland Mayor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Mayor Libby Schaaf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endParaRPr lang="en-US" sz="2000" dirty="0"/>
          </a:p>
          <a:p>
            <a:pPr marL="457200" lvl="3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Alameda County Board of Supervisors</a:t>
            </a:r>
          </a:p>
          <a:p>
            <a:pPr marL="914400" lvl="4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Supervisor Wilma Chan (District 3)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Supervisor Nate Miley (District 4)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4878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Tripartite Governance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 (CAP)  cont’d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7200" y="2286000"/>
            <a:ext cx="8077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Representatives of private groups and interests (3)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 Oakland Rotary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 Alameda County Social Services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 United Seniors</a:t>
            </a: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“Not fewer” than 1/3 are democratically elected/selected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representatives from the low-income community (9)</a:t>
            </a:r>
          </a:p>
          <a:p>
            <a:pPr lvl="1"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 (7) Low-income residents from Oakland</a:t>
            </a:r>
          </a:p>
          <a:p>
            <a:pPr lvl="1"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 (2) Low-income Alameda County residents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4550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Mandated Three Part Administering Board Structure </a:t>
            </a:r>
          </a:p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   (18 members)</a:t>
            </a:r>
            <a:r>
              <a:rPr lang="en-US" sz="2400" b="1" u="sng" dirty="0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Alameda County - Oakland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 (AC-OCAP)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84375"/>
              </p:ext>
            </p:extLst>
          </p:nvPr>
        </p:nvGraphicFramePr>
        <p:xfrm>
          <a:off x="304800" y="1564068"/>
          <a:ext cx="8534400" cy="463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2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 gridSpan="2"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AC-OCAP’s 2017-2019 Strategic Focus Areas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3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Job Training &amp; Employment Placement 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Support employment focused programs and services that address </a:t>
                      </a: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</a:rPr>
                        <a:t>job training and employment placement </a:t>
                      </a:r>
                      <a:r>
                        <a:rPr lang="en-US" sz="1200" dirty="0">
                          <a:effectLst/>
                        </a:rPr>
                        <a:t>which include education/GED and internships for adults, youth 16 and older, seniors, re-entry population, and the homeless; and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</a:rPr>
                        <a:t>Provide wraparound/bundle services </a:t>
                      </a:r>
                      <a:r>
                        <a:rPr lang="en-US" sz="1200" dirty="0">
                          <a:effectLst/>
                        </a:rPr>
                        <a:t>that assist low-income individuals and families with support in the areas such as Behavioral Health/Covered CA, Food Security/Cal Fresh, Bank on Oakland, Earned Income Tax Credit, and other income support services as it relates to job training &amp; employment placement.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Housing &amp;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Community Development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Support programs and services that provide </a:t>
                      </a: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</a:rPr>
                        <a:t>shelter/transitional, stable and affordable housing or  home ownership or assets building or financial empowerment or micro enterprise opportunities</a:t>
                      </a:r>
                      <a:r>
                        <a:rPr lang="en-US" sz="1200" dirty="0">
                          <a:solidFill>
                            <a:srgbClr val="800000"/>
                          </a:solidFill>
                          <a:effectLst/>
                        </a:rPr>
                        <a:t>;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</a:p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</a:rPr>
                        <a:t>Provide wraparound/bundle services</a:t>
                      </a:r>
                      <a:r>
                        <a:rPr lang="en-US" sz="130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that assist low-income individuals and families with support in the areas such as Behavioral Health/Covered CA, Food Security/Cal Fresh, Bank on Oakland, Earned Income Tax Credit, and other supportive services as it relates to  housing &amp; community economic development.</a:t>
                      </a:r>
                    </a:p>
                  </a:txBody>
                  <a:tcPr marL="56332" marR="563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527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43697A1-6E27-45F0-8B6F-BFE68768904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A94454F-677D-4B61-BFAF-B5E10A698CF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3218003-17B2-4DB8-AF98-38B32578069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AD1A98D-393E-4837-B451-45772856874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FB880D4-FFD5-4DFF-B452-B26BC86CEFF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EF340A4-0C56-4DD4-A035-95E8DD92A1D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5659464-6107-4A2E-AAB6-E941F646E66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AB9A82C-C460-4742-AFE4-9168A5B70FA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34ECF0D-CBBF-48B7-A6E2-94FC1501423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F646F68-A2AA-4532-BBC3-0574523827E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A207366-0C61-4F11-A2BC-707D2001F21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39742B2-43A9-4F75-9DB6-5A0EBF901CC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C6F646C-E256-46FC-AE63-60EC253A282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48F328D-F56C-4919-8A96-78D3F6DF552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C75B149-217D-4061-AEEF-4A7868E3F52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4F098A6-5C05-49F7-98E9-23F26EC3E81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A6F4555-18DE-4E49-B21F-DF52B072CEA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C4727BA-B4CE-4562-9A74-C03F188301C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82F7446-A5C2-4CD3-BFC8-2658EF01CF9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85CBD8B-F52F-48C1-813B-AD4247B3C6F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D4E7B50-2EDA-4892-A956-2C9A8640C9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12484</TotalTime>
  <Words>2791</Words>
  <Application>Microsoft Office PowerPoint</Application>
  <PresentationFormat>On-screen Show (4:3)</PresentationFormat>
  <Paragraphs>555</Paragraphs>
  <Slides>31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Unicode MS</vt:lpstr>
      <vt:lpstr>Arial</vt:lpstr>
      <vt:lpstr>Arial Black</vt:lpstr>
      <vt:lpstr>Calibri</vt:lpstr>
      <vt:lpstr>Cambria</vt:lpstr>
      <vt:lpstr>Segoe UI Semibold</vt:lpstr>
      <vt:lpstr>Times New Roman</vt:lpstr>
      <vt:lpstr>Wingdings</vt:lpstr>
      <vt:lpstr>Default Design</vt:lpstr>
      <vt:lpstr>Bitmap Image</vt:lpstr>
      <vt:lpstr>Alameda County-Oakland Community Action Partnership</vt:lpstr>
      <vt:lpstr>The Start of  Community Action in Oakland</vt:lpstr>
      <vt:lpstr>What is the  Community Services Block Grant (CSBG)?</vt:lpstr>
      <vt:lpstr>2017 Federal Poverty Guidelines</vt:lpstr>
      <vt:lpstr>AC-OCAP:   “helping people and changing lives”</vt:lpstr>
      <vt:lpstr>Alameda County - Oakland  Community Action Partnership (AC-OCAP)</vt:lpstr>
      <vt:lpstr>Tripartite Governance of  Community Action Partnership (CAP)</vt:lpstr>
      <vt:lpstr>Tripartite Governance of  Community Action Partnership (CAP)  cont’d</vt:lpstr>
      <vt:lpstr>Alameda County - Oakland  Community Action Partnership (AC-OCAP)</vt:lpstr>
      <vt:lpstr>Alameda County - Oakland  Community Action Partnership (AC-OCAP)</vt:lpstr>
      <vt:lpstr>Alameda County’s  Community Demographics </vt:lpstr>
      <vt:lpstr>Alameda County’s  Community Demographics </vt:lpstr>
      <vt:lpstr>Alameda County &amp; Oakland’s  Low-Income Community Profile</vt:lpstr>
      <vt:lpstr>PowerPoint Presentation</vt:lpstr>
      <vt:lpstr> Alameda County’s Community          Indicators</vt:lpstr>
      <vt:lpstr> Household Income</vt:lpstr>
      <vt:lpstr>Income – 1 adult &amp; 2 kids</vt:lpstr>
      <vt:lpstr>Employment – Unemployment Rates</vt:lpstr>
      <vt:lpstr>Education – High School Drop Out Rates</vt:lpstr>
      <vt:lpstr>PowerPoint Presentation</vt:lpstr>
      <vt:lpstr>Health – Life Expectancy by City in Alameda County</vt:lpstr>
      <vt:lpstr>Food Security</vt:lpstr>
      <vt:lpstr>PowerPoint Presentation</vt:lpstr>
      <vt:lpstr>PowerPoint Presentation</vt:lpstr>
      <vt:lpstr>PowerPoint Presentation</vt:lpstr>
      <vt:lpstr>2017 Funded Programs</vt:lpstr>
      <vt:lpstr>Alameda County &amp; Oakland’s  Low-Income Community Profile Map</vt:lpstr>
      <vt:lpstr>Future CSBG Funding</vt:lpstr>
      <vt:lpstr>PowerPoint Presentation</vt:lpstr>
      <vt:lpstr>The Promise of Community Action</vt:lpstr>
      <vt:lpstr>Community Needs</vt:lpstr>
    </vt:vector>
  </TitlesOfParts>
  <Company>City of Oakland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Oakland  Community Action Partnership</dc:title>
  <dc:creator>amaro9b</dc:creator>
  <cp:lastModifiedBy>Williams, Dwight</cp:lastModifiedBy>
  <cp:revision>599</cp:revision>
  <cp:lastPrinted>2017-06-13T21:47:59Z</cp:lastPrinted>
  <dcterms:created xsi:type="dcterms:W3CDTF">2011-06-02T22:06:03Z</dcterms:created>
  <dcterms:modified xsi:type="dcterms:W3CDTF">2017-06-13T22:45:05Z</dcterms:modified>
</cp:coreProperties>
</file>