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67" r:id="rId2"/>
    <p:sldId id="278" r:id="rId3"/>
    <p:sldId id="257" r:id="rId4"/>
    <p:sldId id="274" r:id="rId5"/>
    <p:sldId id="277" r:id="rId6"/>
    <p:sldId id="266" r:id="rId7"/>
    <p:sldId id="276" r:id="rId8"/>
    <p:sldId id="270" r:id="rId9"/>
    <p:sldId id="265" r:id="rId10"/>
    <p:sldId id="272" r:id="rId11"/>
    <p:sldId id="264" r:id="rId12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Coulter" initials="CC" lastIdx="5" clrIdx="0">
    <p:extLst>
      <p:ext uri="{19B8F6BF-5375-455C-9EA6-DF929625EA0E}">
        <p15:presenceInfo xmlns:p15="http://schemas.microsoft.com/office/powerpoint/2012/main" userId="S::chris.coulter@sci-cg.com::e4ef4cd6-6415-43c7-a3a2-0128d4ce5e2b" providerId="AD"/>
      </p:ext>
    </p:extLst>
  </p:cmAuthor>
  <p:cmAuthor id="2" name="Blair Aas" initials="BA" lastIdx="1" clrIdx="1">
    <p:extLst>
      <p:ext uri="{19B8F6BF-5375-455C-9EA6-DF929625EA0E}">
        <p15:presenceInfo xmlns:p15="http://schemas.microsoft.com/office/powerpoint/2012/main" userId="Blair A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69860" autoAdjust="0"/>
  </p:normalViewPr>
  <p:slideViewPr>
    <p:cSldViewPr snapToGrid="0">
      <p:cViewPr varScale="1">
        <p:scale>
          <a:sx n="55" d="100"/>
          <a:sy n="55" d="100"/>
        </p:scale>
        <p:origin x="14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1" d="100"/>
          <a:sy n="81" d="100"/>
        </p:scale>
        <p:origin x="378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34C7A3-5575-42A6-937F-13C0A61F4FB1}" type="doc">
      <dgm:prSet loTypeId="urn:microsoft.com/office/officeart/2005/8/layout/process1" loCatId="process" qsTypeId="urn:microsoft.com/office/officeart/2005/8/quickstyle/simple5" qsCatId="simple" csTypeId="urn:microsoft.com/office/officeart/2005/8/colors/accent1_2" csCatId="accent1" phldr="1"/>
      <dgm:spPr/>
    </dgm:pt>
    <dgm:pt modelId="{0FF7EEA7-A8D3-4E12-8C90-D3509341115A}">
      <dgm:prSet phldrT="[Text]"/>
      <dgm:spPr/>
      <dgm:t>
        <a:bodyPr/>
        <a:lstStyle/>
        <a:p>
          <a:r>
            <a:rPr lang="en-US" dirty="0"/>
            <a:t>Overview of Vacant Property Tax and Allowable Exemptions</a:t>
          </a:r>
        </a:p>
      </dgm:t>
    </dgm:pt>
    <dgm:pt modelId="{D1D250B8-7536-4734-A715-73736ECB5B1E}" type="parTrans" cxnId="{B14CB9D4-5529-4E1F-9219-63AA90C93E02}">
      <dgm:prSet/>
      <dgm:spPr/>
      <dgm:t>
        <a:bodyPr/>
        <a:lstStyle/>
        <a:p>
          <a:endParaRPr lang="en-US"/>
        </a:p>
      </dgm:t>
    </dgm:pt>
    <dgm:pt modelId="{9F9F2E8C-4608-4AAB-8C41-0569C2EF77FD}" type="sibTrans" cxnId="{B14CB9D4-5529-4E1F-9219-63AA90C93E02}">
      <dgm:prSet/>
      <dgm:spPr/>
      <dgm:t>
        <a:bodyPr/>
        <a:lstStyle/>
        <a:p>
          <a:endParaRPr lang="en-US"/>
        </a:p>
      </dgm:t>
    </dgm:pt>
    <dgm:pt modelId="{12EDD448-5A9E-42B0-B98A-933C99767F09}">
      <dgm:prSet phldrT="[Text]"/>
      <dgm:spPr/>
      <dgm:t>
        <a:bodyPr/>
        <a:lstStyle/>
        <a:p>
          <a:r>
            <a:rPr lang="en-US" dirty="0"/>
            <a:t>Overview of Implementation Process and Tentative Timeline</a:t>
          </a:r>
        </a:p>
      </dgm:t>
    </dgm:pt>
    <dgm:pt modelId="{9BE0BF40-8D0E-4D70-9873-F9FB31EE7DC8}" type="parTrans" cxnId="{84DDC5EF-0BC4-4154-8802-E9F842F16939}">
      <dgm:prSet/>
      <dgm:spPr/>
      <dgm:t>
        <a:bodyPr/>
        <a:lstStyle/>
        <a:p>
          <a:endParaRPr lang="en-US"/>
        </a:p>
      </dgm:t>
    </dgm:pt>
    <dgm:pt modelId="{B4591AA1-8D80-4736-8418-36E75595EA5B}" type="sibTrans" cxnId="{84DDC5EF-0BC4-4154-8802-E9F842F16939}">
      <dgm:prSet/>
      <dgm:spPr/>
      <dgm:t>
        <a:bodyPr/>
        <a:lstStyle/>
        <a:p>
          <a:endParaRPr lang="en-US"/>
        </a:p>
      </dgm:t>
    </dgm:pt>
    <dgm:pt modelId="{BA5FF780-92C0-419D-8ABF-F44AEC673775}">
      <dgm:prSet phldrT="[Text]" custT="1"/>
      <dgm:spPr/>
      <dgm:t>
        <a:bodyPr/>
        <a:lstStyle/>
        <a:p>
          <a:r>
            <a:rPr lang="en-US" sz="4400" dirty="0"/>
            <a:t>Receive Public Input</a:t>
          </a:r>
        </a:p>
      </dgm:t>
    </dgm:pt>
    <dgm:pt modelId="{69DF20CD-0C25-450A-B036-5BBE2F28E946}" type="parTrans" cxnId="{431FA48E-5418-4FAF-A865-44713B1DFC00}">
      <dgm:prSet/>
      <dgm:spPr/>
      <dgm:t>
        <a:bodyPr/>
        <a:lstStyle/>
        <a:p>
          <a:endParaRPr lang="en-US"/>
        </a:p>
      </dgm:t>
    </dgm:pt>
    <dgm:pt modelId="{181DBFDE-11BD-48B5-9164-4C332B2B4316}" type="sibTrans" cxnId="{431FA48E-5418-4FAF-A865-44713B1DFC00}">
      <dgm:prSet/>
      <dgm:spPr/>
      <dgm:t>
        <a:bodyPr/>
        <a:lstStyle/>
        <a:p>
          <a:endParaRPr lang="en-US"/>
        </a:p>
      </dgm:t>
    </dgm:pt>
    <dgm:pt modelId="{0559F562-E0AD-41B7-96EA-ABA29EB36E43}" type="pres">
      <dgm:prSet presAssocID="{3934C7A3-5575-42A6-937F-13C0A61F4FB1}" presName="Name0" presStyleCnt="0">
        <dgm:presLayoutVars>
          <dgm:dir/>
          <dgm:resizeHandles val="exact"/>
        </dgm:presLayoutVars>
      </dgm:prSet>
      <dgm:spPr/>
    </dgm:pt>
    <dgm:pt modelId="{B0C06817-AD1D-4791-86EF-F602322A95DF}" type="pres">
      <dgm:prSet presAssocID="{0FF7EEA7-A8D3-4E12-8C90-D3509341115A}" presName="node" presStyleLbl="node1" presStyleIdx="0" presStyleCnt="3">
        <dgm:presLayoutVars>
          <dgm:bulletEnabled val="1"/>
        </dgm:presLayoutVars>
      </dgm:prSet>
      <dgm:spPr/>
    </dgm:pt>
    <dgm:pt modelId="{CB2B8C56-83FC-4D68-A0EC-8E11991B213D}" type="pres">
      <dgm:prSet presAssocID="{9F9F2E8C-4608-4AAB-8C41-0569C2EF77FD}" presName="sibTrans" presStyleLbl="sibTrans2D1" presStyleIdx="0" presStyleCnt="2"/>
      <dgm:spPr/>
    </dgm:pt>
    <dgm:pt modelId="{77D9C58C-1FE7-4BC8-A591-25A90A3FA7DB}" type="pres">
      <dgm:prSet presAssocID="{9F9F2E8C-4608-4AAB-8C41-0569C2EF77FD}" presName="connectorText" presStyleLbl="sibTrans2D1" presStyleIdx="0" presStyleCnt="2"/>
      <dgm:spPr/>
    </dgm:pt>
    <dgm:pt modelId="{98A51394-601E-474E-BBD7-DADCE9403A07}" type="pres">
      <dgm:prSet presAssocID="{12EDD448-5A9E-42B0-B98A-933C99767F09}" presName="node" presStyleLbl="node1" presStyleIdx="1" presStyleCnt="3">
        <dgm:presLayoutVars>
          <dgm:bulletEnabled val="1"/>
        </dgm:presLayoutVars>
      </dgm:prSet>
      <dgm:spPr/>
    </dgm:pt>
    <dgm:pt modelId="{91BAEBD1-4B5D-48A1-AE48-1CBD977C5FE0}" type="pres">
      <dgm:prSet presAssocID="{B4591AA1-8D80-4736-8418-36E75595EA5B}" presName="sibTrans" presStyleLbl="sibTrans2D1" presStyleIdx="1" presStyleCnt="2"/>
      <dgm:spPr/>
    </dgm:pt>
    <dgm:pt modelId="{BF3770B1-9AE6-4373-B516-44CB4FD6D220}" type="pres">
      <dgm:prSet presAssocID="{B4591AA1-8D80-4736-8418-36E75595EA5B}" presName="connectorText" presStyleLbl="sibTrans2D1" presStyleIdx="1" presStyleCnt="2"/>
      <dgm:spPr/>
    </dgm:pt>
    <dgm:pt modelId="{BFD08B4E-1FC0-4014-AC54-9D15E1690093}" type="pres">
      <dgm:prSet presAssocID="{BA5FF780-92C0-419D-8ABF-F44AEC673775}" presName="node" presStyleLbl="node1" presStyleIdx="2" presStyleCnt="3" custScaleX="205133" custScaleY="168653">
        <dgm:presLayoutVars>
          <dgm:bulletEnabled val="1"/>
        </dgm:presLayoutVars>
      </dgm:prSet>
      <dgm:spPr/>
    </dgm:pt>
  </dgm:ptLst>
  <dgm:cxnLst>
    <dgm:cxn modelId="{62524817-9703-41BB-B74A-5A9EA4E99F55}" type="presOf" srcId="{0FF7EEA7-A8D3-4E12-8C90-D3509341115A}" destId="{B0C06817-AD1D-4791-86EF-F602322A95DF}" srcOrd="0" destOrd="0" presId="urn:microsoft.com/office/officeart/2005/8/layout/process1"/>
    <dgm:cxn modelId="{9459E542-691B-42BA-9B7F-4A5920CE2613}" type="presOf" srcId="{12EDD448-5A9E-42B0-B98A-933C99767F09}" destId="{98A51394-601E-474E-BBD7-DADCE9403A07}" srcOrd="0" destOrd="0" presId="urn:microsoft.com/office/officeart/2005/8/layout/process1"/>
    <dgm:cxn modelId="{C79DF664-7756-4F46-9ACA-96367F83D258}" type="presOf" srcId="{9F9F2E8C-4608-4AAB-8C41-0569C2EF77FD}" destId="{CB2B8C56-83FC-4D68-A0EC-8E11991B213D}" srcOrd="0" destOrd="0" presId="urn:microsoft.com/office/officeart/2005/8/layout/process1"/>
    <dgm:cxn modelId="{4AB6BE59-CAFA-4906-B39A-1DB5F98B8686}" type="presOf" srcId="{B4591AA1-8D80-4736-8418-36E75595EA5B}" destId="{BF3770B1-9AE6-4373-B516-44CB4FD6D220}" srcOrd="1" destOrd="0" presId="urn:microsoft.com/office/officeart/2005/8/layout/process1"/>
    <dgm:cxn modelId="{784AF77E-372E-4B58-9B6A-6806827CC8B6}" type="presOf" srcId="{BA5FF780-92C0-419D-8ABF-F44AEC673775}" destId="{BFD08B4E-1FC0-4014-AC54-9D15E1690093}" srcOrd="0" destOrd="0" presId="urn:microsoft.com/office/officeart/2005/8/layout/process1"/>
    <dgm:cxn modelId="{431FA48E-5418-4FAF-A865-44713B1DFC00}" srcId="{3934C7A3-5575-42A6-937F-13C0A61F4FB1}" destId="{BA5FF780-92C0-419D-8ABF-F44AEC673775}" srcOrd="2" destOrd="0" parTransId="{69DF20CD-0C25-450A-B036-5BBE2F28E946}" sibTransId="{181DBFDE-11BD-48B5-9164-4C332B2B4316}"/>
    <dgm:cxn modelId="{7C08BCAD-7413-496C-9C04-C65A9DAAE094}" type="presOf" srcId="{3934C7A3-5575-42A6-937F-13C0A61F4FB1}" destId="{0559F562-E0AD-41B7-96EA-ABA29EB36E43}" srcOrd="0" destOrd="0" presId="urn:microsoft.com/office/officeart/2005/8/layout/process1"/>
    <dgm:cxn modelId="{6C1EB4BF-034B-488D-BDB2-9450F1FAF904}" type="presOf" srcId="{B4591AA1-8D80-4736-8418-36E75595EA5B}" destId="{91BAEBD1-4B5D-48A1-AE48-1CBD977C5FE0}" srcOrd="0" destOrd="0" presId="urn:microsoft.com/office/officeart/2005/8/layout/process1"/>
    <dgm:cxn modelId="{B14CB9D4-5529-4E1F-9219-63AA90C93E02}" srcId="{3934C7A3-5575-42A6-937F-13C0A61F4FB1}" destId="{0FF7EEA7-A8D3-4E12-8C90-D3509341115A}" srcOrd="0" destOrd="0" parTransId="{D1D250B8-7536-4734-A715-73736ECB5B1E}" sibTransId="{9F9F2E8C-4608-4AAB-8C41-0569C2EF77FD}"/>
    <dgm:cxn modelId="{9A3A1FEB-F974-4C0A-BC6B-4BA3F77D6417}" type="presOf" srcId="{9F9F2E8C-4608-4AAB-8C41-0569C2EF77FD}" destId="{77D9C58C-1FE7-4BC8-A591-25A90A3FA7DB}" srcOrd="1" destOrd="0" presId="urn:microsoft.com/office/officeart/2005/8/layout/process1"/>
    <dgm:cxn modelId="{84DDC5EF-0BC4-4154-8802-E9F842F16939}" srcId="{3934C7A3-5575-42A6-937F-13C0A61F4FB1}" destId="{12EDD448-5A9E-42B0-B98A-933C99767F09}" srcOrd="1" destOrd="0" parTransId="{9BE0BF40-8D0E-4D70-9873-F9FB31EE7DC8}" sibTransId="{B4591AA1-8D80-4736-8418-36E75595EA5B}"/>
    <dgm:cxn modelId="{13E6234B-BF26-4B40-9208-D0C6D30EB1F5}" type="presParOf" srcId="{0559F562-E0AD-41B7-96EA-ABA29EB36E43}" destId="{B0C06817-AD1D-4791-86EF-F602322A95DF}" srcOrd="0" destOrd="0" presId="urn:microsoft.com/office/officeart/2005/8/layout/process1"/>
    <dgm:cxn modelId="{A8617AC7-2F3D-40A6-9C5E-6F058DFB152B}" type="presParOf" srcId="{0559F562-E0AD-41B7-96EA-ABA29EB36E43}" destId="{CB2B8C56-83FC-4D68-A0EC-8E11991B213D}" srcOrd="1" destOrd="0" presId="urn:microsoft.com/office/officeart/2005/8/layout/process1"/>
    <dgm:cxn modelId="{E97446F0-34D4-42EE-A6D2-8C0EE2DB06F2}" type="presParOf" srcId="{CB2B8C56-83FC-4D68-A0EC-8E11991B213D}" destId="{77D9C58C-1FE7-4BC8-A591-25A90A3FA7DB}" srcOrd="0" destOrd="0" presId="urn:microsoft.com/office/officeart/2005/8/layout/process1"/>
    <dgm:cxn modelId="{262FC661-B440-46E7-8F08-9063DDC882DD}" type="presParOf" srcId="{0559F562-E0AD-41B7-96EA-ABA29EB36E43}" destId="{98A51394-601E-474E-BBD7-DADCE9403A07}" srcOrd="2" destOrd="0" presId="urn:microsoft.com/office/officeart/2005/8/layout/process1"/>
    <dgm:cxn modelId="{A4C80F30-1F7C-48D2-B0CB-A74DB675AF6B}" type="presParOf" srcId="{0559F562-E0AD-41B7-96EA-ABA29EB36E43}" destId="{91BAEBD1-4B5D-48A1-AE48-1CBD977C5FE0}" srcOrd="3" destOrd="0" presId="urn:microsoft.com/office/officeart/2005/8/layout/process1"/>
    <dgm:cxn modelId="{F604BBB9-3C8A-4472-A11F-A4E3E6B667D8}" type="presParOf" srcId="{91BAEBD1-4B5D-48A1-AE48-1CBD977C5FE0}" destId="{BF3770B1-9AE6-4373-B516-44CB4FD6D220}" srcOrd="0" destOrd="0" presId="urn:microsoft.com/office/officeart/2005/8/layout/process1"/>
    <dgm:cxn modelId="{51BC6642-CFF5-4ABC-B1C8-2E8CEB37525D}" type="presParOf" srcId="{0559F562-E0AD-41B7-96EA-ABA29EB36E43}" destId="{BFD08B4E-1FC0-4014-AC54-9D15E169009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554E58-EBA8-45CA-BFEB-10E78DEEF33D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5364F45-5312-4503-AB60-630E1AD6D1D8}">
      <dgm:prSet phldrT="[Text]" custT="1"/>
      <dgm:spPr/>
      <dgm:t>
        <a:bodyPr/>
        <a:lstStyle/>
        <a:p>
          <a:r>
            <a:rPr lang="en-US" sz="1800" dirty="0"/>
            <a:t>Develop Administrative Regulations</a:t>
          </a:r>
        </a:p>
      </dgm:t>
    </dgm:pt>
    <dgm:pt modelId="{6677CD5D-4F34-4D05-A2D9-9036D0D33EF7}" type="parTrans" cxnId="{B52F1A61-D81F-439B-8EE0-618C4413D801}">
      <dgm:prSet/>
      <dgm:spPr/>
      <dgm:t>
        <a:bodyPr/>
        <a:lstStyle/>
        <a:p>
          <a:endParaRPr lang="en-US"/>
        </a:p>
      </dgm:t>
    </dgm:pt>
    <dgm:pt modelId="{0B386838-D26D-414F-8FB0-A5130881AC1F}" type="sibTrans" cxnId="{B52F1A61-D81F-439B-8EE0-618C4413D801}">
      <dgm:prSet/>
      <dgm:spPr/>
      <dgm:t>
        <a:bodyPr/>
        <a:lstStyle/>
        <a:p>
          <a:endParaRPr lang="en-US"/>
        </a:p>
      </dgm:t>
    </dgm:pt>
    <dgm:pt modelId="{1EA5D526-0601-4DCA-9169-A490473113F4}">
      <dgm:prSet phldrT="[Text]" custT="1"/>
      <dgm:spPr/>
      <dgm:t>
        <a:bodyPr/>
        <a:lstStyle/>
        <a:p>
          <a:r>
            <a:rPr lang="en-US" sz="1400" dirty="0"/>
            <a:t>Method for determining and identifying the use and vacancy status of City parcels</a:t>
          </a:r>
        </a:p>
      </dgm:t>
    </dgm:pt>
    <dgm:pt modelId="{4271CCE9-30AD-4A5E-9F7E-CFC3A3FBBE10}" type="parTrans" cxnId="{BE0F52B0-D5E4-48B1-804A-4DF333961645}">
      <dgm:prSet/>
      <dgm:spPr/>
      <dgm:t>
        <a:bodyPr/>
        <a:lstStyle/>
        <a:p>
          <a:endParaRPr lang="en-US"/>
        </a:p>
      </dgm:t>
    </dgm:pt>
    <dgm:pt modelId="{0F80EAB5-BE19-4240-850E-4B49491A55C8}" type="sibTrans" cxnId="{BE0F52B0-D5E4-48B1-804A-4DF333961645}">
      <dgm:prSet/>
      <dgm:spPr/>
      <dgm:t>
        <a:bodyPr/>
        <a:lstStyle/>
        <a:p>
          <a:endParaRPr lang="en-US"/>
        </a:p>
      </dgm:t>
    </dgm:pt>
    <dgm:pt modelId="{11A7EE14-171D-440B-9BAC-29F8F7DC917A}">
      <dgm:prSet phldrT="[Text]" custT="1"/>
      <dgm:spPr/>
      <dgm:t>
        <a:bodyPr/>
        <a:lstStyle/>
        <a:p>
          <a:r>
            <a:rPr lang="en-US" sz="1800" dirty="0"/>
            <a:t>Parcel Research and Mailing of Notice</a:t>
          </a:r>
        </a:p>
      </dgm:t>
    </dgm:pt>
    <dgm:pt modelId="{CE24CD07-83B3-473B-B835-B1BCCA1DDA60}" type="parTrans" cxnId="{BDFFE3B2-A08F-4B25-8CB0-F38D0EC99D50}">
      <dgm:prSet/>
      <dgm:spPr/>
      <dgm:t>
        <a:bodyPr/>
        <a:lstStyle/>
        <a:p>
          <a:endParaRPr lang="en-US"/>
        </a:p>
      </dgm:t>
    </dgm:pt>
    <dgm:pt modelId="{5F198F26-FBC5-469A-9241-2B8F20E206CC}" type="sibTrans" cxnId="{BDFFE3B2-A08F-4B25-8CB0-F38D0EC99D50}">
      <dgm:prSet/>
      <dgm:spPr/>
      <dgm:t>
        <a:bodyPr/>
        <a:lstStyle/>
        <a:p>
          <a:endParaRPr lang="en-US"/>
        </a:p>
      </dgm:t>
    </dgm:pt>
    <dgm:pt modelId="{EDCE5D51-BD98-4FAB-A016-325BAD6D0FB3}">
      <dgm:prSet phldrT="[Text]" custT="1"/>
      <dgm:spPr/>
      <dgm:t>
        <a:bodyPr/>
        <a:lstStyle/>
        <a:p>
          <a:r>
            <a:rPr lang="en-US" sz="1400" dirty="0"/>
            <a:t>City to identify likely parcels subject to the tax </a:t>
          </a:r>
        </a:p>
      </dgm:t>
    </dgm:pt>
    <dgm:pt modelId="{F4B9371F-B1E7-4659-99A1-10371355CE35}" type="parTrans" cxnId="{BEE83871-0C11-4CDA-B03B-983E4B200E56}">
      <dgm:prSet/>
      <dgm:spPr/>
      <dgm:t>
        <a:bodyPr/>
        <a:lstStyle/>
        <a:p>
          <a:endParaRPr lang="en-US"/>
        </a:p>
      </dgm:t>
    </dgm:pt>
    <dgm:pt modelId="{8356CC9C-316F-4BAA-A06F-A1C7B022FD15}" type="sibTrans" cxnId="{BEE83871-0C11-4CDA-B03B-983E4B200E56}">
      <dgm:prSet/>
      <dgm:spPr/>
      <dgm:t>
        <a:bodyPr/>
        <a:lstStyle/>
        <a:p>
          <a:endParaRPr lang="en-US"/>
        </a:p>
      </dgm:t>
    </dgm:pt>
    <dgm:pt modelId="{77C7999E-392E-4569-8789-1F7F6896A919}">
      <dgm:prSet phldrT="[Text]" custT="1"/>
      <dgm:spPr/>
      <dgm:t>
        <a:bodyPr/>
        <a:lstStyle/>
        <a:p>
          <a:r>
            <a:rPr lang="en-US" sz="1800" dirty="0"/>
            <a:t>Exemption Applications </a:t>
          </a:r>
          <a:r>
            <a:rPr lang="en-US" sz="1800"/>
            <a:t>and Petitions</a:t>
          </a:r>
          <a:endParaRPr lang="en-US" sz="1800" dirty="0"/>
        </a:p>
      </dgm:t>
    </dgm:pt>
    <dgm:pt modelId="{3574B2AE-BBA9-4D2B-B1D2-D537DFDDECA1}" type="parTrans" cxnId="{193B19E5-0468-4CAF-A260-CDA93D37A3B9}">
      <dgm:prSet/>
      <dgm:spPr/>
      <dgm:t>
        <a:bodyPr/>
        <a:lstStyle/>
        <a:p>
          <a:endParaRPr lang="en-US"/>
        </a:p>
      </dgm:t>
    </dgm:pt>
    <dgm:pt modelId="{68DFDA2F-8716-4BA1-A1CB-EB3CFA728A29}" type="sibTrans" cxnId="{193B19E5-0468-4CAF-A260-CDA93D37A3B9}">
      <dgm:prSet/>
      <dgm:spPr/>
      <dgm:t>
        <a:bodyPr/>
        <a:lstStyle/>
        <a:p>
          <a:endParaRPr lang="en-US"/>
        </a:p>
      </dgm:t>
    </dgm:pt>
    <dgm:pt modelId="{FB4619E7-C23A-4DD2-BAFB-8A974B500585}">
      <dgm:prSet phldrT="[Text]" custT="1"/>
      <dgm:spPr/>
      <dgm:t>
        <a:bodyPr/>
        <a:lstStyle/>
        <a:p>
          <a:r>
            <a:rPr lang="en-US" sz="1400" dirty="0"/>
            <a:t>Tax submitted to County Tax Collector to be placed on the 2020-21 property tax bill</a:t>
          </a:r>
        </a:p>
      </dgm:t>
    </dgm:pt>
    <dgm:pt modelId="{51878211-C460-4F66-B466-AE4B4397130C}" type="parTrans" cxnId="{556CF05B-6B27-4249-B829-E98D0970C130}">
      <dgm:prSet/>
      <dgm:spPr/>
      <dgm:t>
        <a:bodyPr/>
        <a:lstStyle/>
        <a:p>
          <a:endParaRPr lang="en-US"/>
        </a:p>
      </dgm:t>
    </dgm:pt>
    <dgm:pt modelId="{B0B990A6-D079-48A1-BBA4-B0E9739DDBB5}" type="sibTrans" cxnId="{556CF05B-6B27-4249-B829-E98D0970C130}">
      <dgm:prSet/>
      <dgm:spPr/>
      <dgm:t>
        <a:bodyPr/>
        <a:lstStyle/>
        <a:p>
          <a:endParaRPr lang="en-US"/>
        </a:p>
      </dgm:t>
    </dgm:pt>
    <dgm:pt modelId="{5EE20B68-0087-41D1-9CC2-6FBD6C491A7E}">
      <dgm:prSet phldrT="[Text]" custT="1"/>
      <dgm:spPr/>
      <dgm:t>
        <a:bodyPr/>
        <a:lstStyle/>
        <a:p>
          <a:r>
            <a:rPr lang="en-US" sz="1800" dirty="0"/>
            <a:t>Levy of the Vacant Property Tax</a:t>
          </a:r>
        </a:p>
      </dgm:t>
    </dgm:pt>
    <dgm:pt modelId="{B352D7D3-462F-40BD-B9C7-EFA33BC3B367}" type="parTrans" cxnId="{BEDBA792-E948-4BBB-A9EA-9FAC11CCCADD}">
      <dgm:prSet/>
      <dgm:spPr/>
      <dgm:t>
        <a:bodyPr/>
        <a:lstStyle/>
        <a:p>
          <a:endParaRPr lang="en-US"/>
        </a:p>
      </dgm:t>
    </dgm:pt>
    <dgm:pt modelId="{5A51DD42-863C-40F6-B2AD-6E39BB59BAF8}" type="sibTrans" cxnId="{BEDBA792-E948-4BBB-A9EA-9FAC11CCCADD}">
      <dgm:prSet/>
      <dgm:spPr/>
      <dgm:t>
        <a:bodyPr/>
        <a:lstStyle/>
        <a:p>
          <a:endParaRPr lang="en-US"/>
        </a:p>
      </dgm:t>
    </dgm:pt>
    <dgm:pt modelId="{1B680DC7-4FE1-4B16-992B-E5514BB3EB93}">
      <dgm:prSet custT="1"/>
      <dgm:spPr/>
      <dgm:t>
        <a:bodyPr/>
        <a:lstStyle/>
        <a:p>
          <a:r>
            <a:rPr lang="en-US" sz="1400" dirty="0"/>
            <a:t>Exemption application and petition procedures</a:t>
          </a:r>
        </a:p>
      </dgm:t>
    </dgm:pt>
    <dgm:pt modelId="{A8DCD38A-82F2-46D4-BAD4-48A6561F5B31}" type="parTrans" cxnId="{84A892B2-A156-4118-BDAC-A0CD80E7AC4E}">
      <dgm:prSet/>
      <dgm:spPr/>
      <dgm:t>
        <a:bodyPr/>
        <a:lstStyle/>
        <a:p>
          <a:endParaRPr lang="en-US"/>
        </a:p>
      </dgm:t>
    </dgm:pt>
    <dgm:pt modelId="{2D832844-EFAC-4ABC-8A12-9856ED018367}" type="sibTrans" cxnId="{84A892B2-A156-4118-BDAC-A0CD80E7AC4E}">
      <dgm:prSet/>
      <dgm:spPr/>
      <dgm:t>
        <a:bodyPr/>
        <a:lstStyle/>
        <a:p>
          <a:endParaRPr lang="en-US"/>
        </a:p>
      </dgm:t>
    </dgm:pt>
    <dgm:pt modelId="{F8ED626C-788D-492A-971B-5D79F1EAADD5}">
      <dgm:prSet custT="1"/>
      <dgm:spPr/>
      <dgm:t>
        <a:bodyPr/>
        <a:lstStyle/>
        <a:p>
          <a:r>
            <a:rPr lang="en-US" sz="1400" dirty="0"/>
            <a:t>City to mail notice to owners of property likely subject to the tax with information regarding possible exemptions and the petition process</a:t>
          </a:r>
        </a:p>
      </dgm:t>
    </dgm:pt>
    <dgm:pt modelId="{5B9C2363-8798-47D9-992A-AF3753D39874}" type="parTrans" cxnId="{D82F6575-D17D-4BBB-ACF9-880E0835D6EA}">
      <dgm:prSet/>
      <dgm:spPr/>
      <dgm:t>
        <a:bodyPr/>
        <a:lstStyle/>
        <a:p>
          <a:endParaRPr lang="en-US"/>
        </a:p>
      </dgm:t>
    </dgm:pt>
    <dgm:pt modelId="{D3CEE2E5-D64E-49F6-8E0B-14E71B3997D9}" type="sibTrans" cxnId="{D82F6575-D17D-4BBB-ACF9-880E0835D6EA}">
      <dgm:prSet/>
      <dgm:spPr/>
      <dgm:t>
        <a:bodyPr/>
        <a:lstStyle/>
        <a:p>
          <a:endParaRPr lang="en-US"/>
        </a:p>
      </dgm:t>
    </dgm:pt>
    <dgm:pt modelId="{1351412F-C77F-4F90-9900-798D80ECB07E}">
      <dgm:prSet phldrT="[Text]" custT="1"/>
      <dgm:spPr/>
      <dgm:t>
        <a:bodyPr/>
        <a:lstStyle/>
        <a:p>
          <a:r>
            <a:rPr lang="en-US" sz="1400" dirty="0"/>
            <a:t>Application and petition forms made available </a:t>
          </a:r>
        </a:p>
      </dgm:t>
    </dgm:pt>
    <dgm:pt modelId="{9D18BF3C-3F93-4A32-981A-790E3F9902DA}" type="parTrans" cxnId="{65CC2B1E-EC04-4B51-ADB6-A90EAAE7D9B6}">
      <dgm:prSet/>
      <dgm:spPr/>
      <dgm:t>
        <a:bodyPr/>
        <a:lstStyle/>
        <a:p>
          <a:endParaRPr lang="en-US"/>
        </a:p>
      </dgm:t>
    </dgm:pt>
    <dgm:pt modelId="{C9894AC3-A98A-45B7-9C21-219697FE407B}" type="sibTrans" cxnId="{65CC2B1E-EC04-4B51-ADB6-A90EAAE7D9B6}">
      <dgm:prSet/>
      <dgm:spPr/>
      <dgm:t>
        <a:bodyPr/>
        <a:lstStyle/>
        <a:p>
          <a:endParaRPr lang="en-US"/>
        </a:p>
      </dgm:t>
    </dgm:pt>
    <dgm:pt modelId="{7D3DB034-F381-4B7B-A95A-BD42BE4B31A3}">
      <dgm:prSet custT="1"/>
      <dgm:spPr/>
      <dgm:t>
        <a:bodyPr/>
        <a:lstStyle/>
        <a:p>
          <a:r>
            <a:rPr lang="en-US" sz="1400" dirty="0"/>
            <a:t>Applications and petitions received </a:t>
          </a:r>
        </a:p>
      </dgm:t>
    </dgm:pt>
    <dgm:pt modelId="{6936244B-7478-46A3-9057-88BA9120C2D9}" type="parTrans" cxnId="{9EB4FBB0-37C8-4DFA-BF57-41FD123915B6}">
      <dgm:prSet/>
      <dgm:spPr/>
      <dgm:t>
        <a:bodyPr/>
        <a:lstStyle/>
        <a:p>
          <a:endParaRPr lang="en-US"/>
        </a:p>
      </dgm:t>
    </dgm:pt>
    <dgm:pt modelId="{B228FEFA-E330-471D-A7E5-398FCD7EB4FF}" type="sibTrans" cxnId="{9EB4FBB0-37C8-4DFA-BF57-41FD123915B6}">
      <dgm:prSet/>
      <dgm:spPr/>
      <dgm:t>
        <a:bodyPr/>
        <a:lstStyle/>
        <a:p>
          <a:endParaRPr lang="en-US"/>
        </a:p>
      </dgm:t>
    </dgm:pt>
    <dgm:pt modelId="{91BB7AF0-60EF-45DC-8F43-22125726F1DA}">
      <dgm:prSet custT="1"/>
      <dgm:spPr/>
      <dgm:t>
        <a:bodyPr/>
        <a:lstStyle/>
        <a:p>
          <a:r>
            <a:rPr lang="en-US" sz="1400" dirty="0"/>
            <a:t>Applications and petitions approved or denied</a:t>
          </a:r>
        </a:p>
      </dgm:t>
    </dgm:pt>
    <dgm:pt modelId="{5492362E-1F1C-4C7D-9E83-63B8EB6DB8D4}" type="parTrans" cxnId="{15F286BB-2579-4747-875D-D8FC42227EE1}">
      <dgm:prSet/>
      <dgm:spPr/>
      <dgm:t>
        <a:bodyPr/>
        <a:lstStyle/>
        <a:p>
          <a:endParaRPr lang="en-US"/>
        </a:p>
      </dgm:t>
    </dgm:pt>
    <dgm:pt modelId="{A44B0A02-45F3-4EC5-828C-3E389B0EE1F9}" type="sibTrans" cxnId="{15F286BB-2579-4747-875D-D8FC42227EE1}">
      <dgm:prSet/>
      <dgm:spPr/>
      <dgm:t>
        <a:bodyPr/>
        <a:lstStyle/>
        <a:p>
          <a:endParaRPr lang="en-US"/>
        </a:p>
      </dgm:t>
    </dgm:pt>
    <dgm:pt modelId="{C4D2B6E0-AA38-4F64-9BD9-9181C74BEE13}">
      <dgm:prSet phldrT="[Text]" custT="1"/>
      <dgm:spPr/>
      <dgm:t>
        <a:bodyPr/>
        <a:lstStyle/>
        <a:p>
          <a:r>
            <a:rPr lang="en-US" sz="1400" dirty="0"/>
            <a:t>Final tax roll prepared </a:t>
          </a:r>
        </a:p>
      </dgm:t>
    </dgm:pt>
    <dgm:pt modelId="{5FFCD6BF-13C6-48AA-8557-D19562B200F8}" type="parTrans" cxnId="{4BB50A4E-5C4A-4626-984F-397409E543BD}">
      <dgm:prSet/>
      <dgm:spPr/>
      <dgm:t>
        <a:bodyPr/>
        <a:lstStyle/>
        <a:p>
          <a:endParaRPr lang="en-US"/>
        </a:p>
      </dgm:t>
    </dgm:pt>
    <dgm:pt modelId="{238B6C49-15C7-4C2B-88EC-79019F106430}" type="sibTrans" cxnId="{4BB50A4E-5C4A-4626-984F-397409E543BD}">
      <dgm:prSet/>
      <dgm:spPr/>
      <dgm:t>
        <a:bodyPr/>
        <a:lstStyle/>
        <a:p>
          <a:endParaRPr lang="en-US"/>
        </a:p>
      </dgm:t>
    </dgm:pt>
    <dgm:pt modelId="{C851223E-C44F-4803-AA6B-60994FE72F84}" type="pres">
      <dgm:prSet presAssocID="{2C554E58-EBA8-45CA-BFEB-10E78DEEF33D}" presName="linearFlow" presStyleCnt="0">
        <dgm:presLayoutVars>
          <dgm:dir/>
          <dgm:animLvl val="lvl"/>
          <dgm:resizeHandles val="exact"/>
        </dgm:presLayoutVars>
      </dgm:prSet>
      <dgm:spPr/>
    </dgm:pt>
    <dgm:pt modelId="{34868EF8-EC75-42FF-B8F2-0EC435134720}" type="pres">
      <dgm:prSet presAssocID="{85364F45-5312-4503-AB60-630E1AD6D1D8}" presName="composite" presStyleCnt="0"/>
      <dgm:spPr/>
    </dgm:pt>
    <dgm:pt modelId="{8920E0A0-0781-4E93-BC00-6E94906BFADF}" type="pres">
      <dgm:prSet presAssocID="{85364F45-5312-4503-AB60-630E1AD6D1D8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FE2170D-EBAB-45F7-AC17-6055A64E8CA4}" type="pres">
      <dgm:prSet presAssocID="{85364F45-5312-4503-AB60-630E1AD6D1D8}" presName="parSh" presStyleLbl="node1" presStyleIdx="0" presStyleCnt="4"/>
      <dgm:spPr/>
    </dgm:pt>
    <dgm:pt modelId="{5BCF7FD6-F58C-416D-9273-B752ED13A1CB}" type="pres">
      <dgm:prSet presAssocID="{85364F45-5312-4503-AB60-630E1AD6D1D8}" presName="desTx" presStyleLbl="fgAcc1" presStyleIdx="0" presStyleCnt="4" custScaleY="86794" custLinFactNeighborX="-3649" custLinFactNeighborY="4607">
        <dgm:presLayoutVars>
          <dgm:bulletEnabled val="1"/>
        </dgm:presLayoutVars>
      </dgm:prSet>
      <dgm:spPr/>
    </dgm:pt>
    <dgm:pt modelId="{194295A4-06A9-4FED-B4C8-D1E56B76D943}" type="pres">
      <dgm:prSet presAssocID="{0B386838-D26D-414F-8FB0-A5130881AC1F}" presName="sibTrans" presStyleLbl="sibTrans2D1" presStyleIdx="0" presStyleCnt="3"/>
      <dgm:spPr/>
    </dgm:pt>
    <dgm:pt modelId="{95121EA4-8298-40A9-8D3B-B30A1FBBD826}" type="pres">
      <dgm:prSet presAssocID="{0B386838-D26D-414F-8FB0-A5130881AC1F}" presName="connTx" presStyleLbl="sibTrans2D1" presStyleIdx="0" presStyleCnt="3"/>
      <dgm:spPr/>
    </dgm:pt>
    <dgm:pt modelId="{1C20DDCF-F3B9-4495-9DCD-12EAE1FC5B6C}" type="pres">
      <dgm:prSet presAssocID="{11A7EE14-171D-440B-9BAC-29F8F7DC917A}" presName="composite" presStyleCnt="0"/>
      <dgm:spPr/>
    </dgm:pt>
    <dgm:pt modelId="{AC33803C-F2C5-4C22-B156-A6EB538EDF6A}" type="pres">
      <dgm:prSet presAssocID="{11A7EE14-171D-440B-9BAC-29F8F7DC917A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9F14A1A9-E525-4F5E-9A42-90915C0BE37F}" type="pres">
      <dgm:prSet presAssocID="{11A7EE14-171D-440B-9BAC-29F8F7DC917A}" presName="parSh" presStyleLbl="node1" presStyleIdx="1" presStyleCnt="4"/>
      <dgm:spPr/>
    </dgm:pt>
    <dgm:pt modelId="{65926323-87E2-4D6D-8CD3-12E812F91A3B}" type="pres">
      <dgm:prSet presAssocID="{11A7EE14-171D-440B-9BAC-29F8F7DC917A}" presName="desTx" presStyleLbl="fgAcc1" presStyleIdx="1" presStyleCnt="4" custScaleY="86794" custLinFactNeighborX="-3649" custLinFactNeighborY="4607">
        <dgm:presLayoutVars>
          <dgm:bulletEnabled val="1"/>
        </dgm:presLayoutVars>
      </dgm:prSet>
      <dgm:spPr/>
    </dgm:pt>
    <dgm:pt modelId="{CD006FB4-0ED4-4D11-9D49-E79836D1EC9B}" type="pres">
      <dgm:prSet presAssocID="{5F198F26-FBC5-469A-9241-2B8F20E206CC}" presName="sibTrans" presStyleLbl="sibTrans2D1" presStyleIdx="1" presStyleCnt="3"/>
      <dgm:spPr/>
    </dgm:pt>
    <dgm:pt modelId="{828B18F8-0B28-43EC-A559-F4C5CCB5B102}" type="pres">
      <dgm:prSet presAssocID="{5F198F26-FBC5-469A-9241-2B8F20E206CC}" presName="connTx" presStyleLbl="sibTrans2D1" presStyleIdx="1" presStyleCnt="3"/>
      <dgm:spPr/>
    </dgm:pt>
    <dgm:pt modelId="{DA9B64E9-CAFF-4E80-83CF-D710D6B3BE08}" type="pres">
      <dgm:prSet presAssocID="{77C7999E-392E-4569-8789-1F7F6896A919}" presName="composite" presStyleCnt="0"/>
      <dgm:spPr/>
    </dgm:pt>
    <dgm:pt modelId="{A8929291-44E5-467A-B166-1961DDDC295B}" type="pres">
      <dgm:prSet presAssocID="{77C7999E-392E-4569-8789-1F7F6896A919}" presName="par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1615FC1-7315-4A68-8ADC-077B5CC4D45B}" type="pres">
      <dgm:prSet presAssocID="{77C7999E-392E-4569-8789-1F7F6896A919}" presName="parSh" presStyleLbl="node1" presStyleIdx="2" presStyleCnt="4"/>
      <dgm:spPr/>
    </dgm:pt>
    <dgm:pt modelId="{B8665BF8-F39A-4145-B47B-071AA89920E9}" type="pres">
      <dgm:prSet presAssocID="{77C7999E-392E-4569-8789-1F7F6896A919}" presName="desTx" presStyleLbl="fgAcc1" presStyleIdx="2" presStyleCnt="4" custScaleY="86794" custLinFactNeighborX="-3649" custLinFactNeighborY="4607">
        <dgm:presLayoutVars>
          <dgm:bulletEnabled val="1"/>
        </dgm:presLayoutVars>
      </dgm:prSet>
      <dgm:spPr/>
    </dgm:pt>
    <dgm:pt modelId="{DAA0039E-2627-4DD1-96C0-23FF36C9FEE2}" type="pres">
      <dgm:prSet presAssocID="{68DFDA2F-8716-4BA1-A1CB-EB3CFA728A29}" presName="sibTrans" presStyleLbl="sibTrans2D1" presStyleIdx="2" presStyleCnt="3"/>
      <dgm:spPr/>
    </dgm:pt>
    <dgm:pt modelId="{885BF539-F855-4A04-8F9D-F579F66601F9}" type="pres">
      <dgm:prSet presAssocID="{68DFDA2F-8716-4BA1-A1CB-EB3CFA728A29}" presName="connTx" presStyleLbl="sibTrans2D1" presStyleIdx="2" presStyleCnt="3"/>
      <dgm:spPr/>
    </dgm:pt>
    <dgm:pt modelId="{B4F31D77-96CD-4D04-943B-3E976FCE0B19}" type="pres">
      <dgm:prSet presAssocID="{5EE20B68-0087-41D1-9CC2-6FBD6C491A7E}" presName="composite" presStyleCnt="0"/>
      <dgm:spPr/>
    </dgm:pt>
    <dgm:pt modelId="{907E1FE5-52E6-4A0C-B444-B830575B4F39}" type="pres">
      <dgm:prSet presAssocID="{5EE20B68-0087-41D1-9CC2-6FBD6C491A7E}" presName="par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4A570FEE-7241-402D-AEF0-9B58AE80E332}" type="pres">
      <dgm:prSet presAssocID="{5EE20B68-0087-41D1-9CC2-6FBD6C491A7E}" presName="parSh" presStyleLbl="node1" presStyleIdx="3" presStyleCnt="4"/>
      <dgm:spPr/>
    </dgm:pt>
    <dgm:pt modelId="{DA0324BA-0B21-4F6C-B59D-6E5D33FD4D25}" type="pres">
      <dgm:prSet presAssocID="{5EE20B68-0087-41D1-9CC2-6FBD6C491A7E}" presName="desTx" presStyleLbl="fgAcc1" presStyleIdx="3" presStyleCnt="4" custScaleY="86794" custLinFactNeighborX="-3649" custLinFactNeighborY="4607">
        <dgm:presLayoutVars>
          <dgm:bulletEnabled val="1"/>
        </dgm:presLayoutVars>
      </dgm:prSet>
      <dgm:spPr/>
    </dgm:pt>
  </dgm:ptLst>
  <dgm:cxnLst>
    <dgm:cxn modelId="{65CC2B1E-EC04-4B51-ADB6-A90EAAE7D9B6}" srcId="{77C7999E-392E-4569-8789-1F7F6896A919}" destId="{1351412F-C77F-4F90-9900-798D80ECB07E}" srcOrd="0" destOrd="0" parTransId="{9D18BF3C-3F93-4A32-981A-790E3F9902DA}" sibTransId="{C9894AC3-A98A-45B7-9C21-219697FE407B}"/>
    <dgm:cxn modelId="{F6B74D2C-1424-41B0-9127-8849B3FCFCFC}" type="presOf" srcId="{85364F45-5312-4503-AB60-630E1AD6D1D8}" destId="{7FE2170D-EBAB-45F7-AC17-6055A64E8CA4}" srcOrd="1" destOrd="0" presId="urn:microsoft.com/office/officeart/2005/8/layout/process3"/>
    <dgm:cxn modelId="{556CF05B-6B27-4249-B829-E98D0970C130}" srcId="{5EE20B68-0087-41D1-9CC2-6FBD6C491A7E}" destId="{FB4619E7-C23A-4DD2-BAFB-8A974B500585}" srcOrd="1" destOrd="0" parTransId="{51878211-C460-4F66-B466-AE4B4397130C}" sibTransId="{B0B990A6-D079-48A1-BBA4-B0E9739DDBB5}"/>
    <dgm:cxn modelId="{1A57755F-8769-4B65-9CB5-FE31FFD7C014}" type="presOf" srcId="{7D3DB034-F381-4B7B-A95A-BD42BE4B31A3}" destId="{B8665BF8-F39A-4145-B47B-071AA89920E9}" srcOrd="0" destOrd="1" presId="urn:microsoft.com/office/officeart/2005/8/layout/process3"/>
    <dgm:cxn modelId="{B52F1A61-D81F-439B-8EE0-618C4413D801}" srcId="{2C554E58-EBA8-45CA-BFEB-10E78DEEF33D}" destId="{85364F45-5312-4503-AB60-630E1AD6D1D8}" srcOrd="0" destOrd="0" parTransId="{6677CD5D-4F34-4D05-A2D9-9036D0D33EF7}" sibTransId="{0B386838-D26D-414F-8FB0-A5130881AC1F}"/>
    <dgm:cxn modelId="{5A6F1447-0B34-4FB7-ACCC-AAD1BCFD7E55}" type="presOf" srcId="{5EE20B68-0087-41D1-9CC2-6FBD6C491A7E}" destId="{4A570FEE-7241-402D-AEF0-9B58AE80E332}" srcOrd="1" destOrd="0" presId="urn:microsoft.com/office/officeart/2005/8/layout/process3"/>
    <dgm:cxn modelId="{21F59848-7327-4A8B-812F-A32DCD3CDB55}" type="presOf" srcId="{FB4619E7-C23A-4DD2-BAFB-8A974B500585}" destId="{DA0324BA-0B21-4F6C-B59D-6E5D33FD4D25}" srcOrd="0" destOrd="1" presId="urn:microsoft.com/office/officeart/2005/8/layout/process3"/>
    <dgm:cxn modelId="{4BB50A4E-5C4A-4626-984F-397409E543BD}" srcId="{5EE20B68-0087-41D1-9CC2-6FBD6C491A7E}" destId="{C4D2B6E0-AA38-4F64-9BD9-9181C74BEE13}" srcOrd="0" destOrd="0" parTransId="{5FFCD6BF-13C6-48AA-8557-D19562B200F8}" sibTransId="{238B6C49-15C7-4C2B-88EC-79019F106430}"/>
    <dgm:cxn modelId="{C9C52E6F-9247-4FC1-B1F7-E72B5699398C}" type="presOf" srcId="{F8ED626C-788D-492A-971B-5D79F1EAADD5}" destId="{65926323-87E2-4D6D-8CD3-12E812F91A3B}" srcOrd="0" destOrd="1" presId="urn:microsoft.com/office/officeart/2005/8/layout/process3"/>
    <dgm:cxn modelId="{23F50C70-D8B7-442C-B82B-D0FFC48662CF}" type="presOf" srcId="{1EA5D526-0601-4DCA-9169-A490473113F4}" destId="{5BCF7FD6-F58C-416D-9273-B752ED13A1CB}" srcOrd="0" destOrd="0" presId="urn:microsoft.com/office/officeart/2005/8/layout/process3"/>
    <dgm:cxn modelId="{88618850-632F-4EFE-8492-82E4CB71CAB0}" type="presOf" srcId="{68DFDA2F-8716-4BA1-A1CB-EB3CFA728A29}" destId="{DAA0039E-2627-4DD1-96C0-23FF36C9FEE2}" srcOrd="0" destOrd="0" presId="urn:microsoft.com/office/officeart/2005/8/layout/process3"/>
    <dgm:cxn modelId="{D458E770-6AFA-41EB-8608-83289062428C}" type="presOf" srcId="{85364F45-5312-4503-AB60-630E1AD6D1D8}" destId="{8920E0A0-0781-4E93-BC00-6E94906BFADF}" srcOrd="0" destOrd="0" presId="urn:microsoft.com/office/officeart/2005/8/layout/process3"/>
    <dgm:cxn modelId="{BEE83871-0C11-4CDA-B03B-983E4B200E56}" srcId="{11A7EE14-171D-440B-9BAC-29F8F7DC917A}" destId="{EDCE5D51-BD98-4FAB-A016-325BAD6D0FB3}" srcOrd="0" destOrd="0" parTransId="{F4B9371F-B1E7-4659-99A1-10371355CE35}" sibTransId="{8356CC9C-316F-4BAA-A06F-A1C7B022FD15}"/>
    <dgm:cxn modelId="{D82F6575-D17D-4BBB-ACF9-880E0835D6EA}" srcId="{11A7EE14-171D-440B-9BAC-29F8F7DC917A}" destId="{F8ED626C-788D-492A-971B-5D79F1EAADD5}" srcOrd="1" destOrd="0" parTransId="{5B9C2363-8798-47D9-992A-AF3753D39874}" sibTransId="{D3CEE2E5-D64E-49F6-8E0B-14E71B3997D9}"/>
    <dgm:cxn modelId="{4784BD75-9F14-4A78-8D96-43A4606037AC}" type="presOf" srcId="{EDCE5D51-BD98-4FAB-A016-325BAD6D0FB3}" destId="{65926323-87E2-4D6D-8CD3-12E812F91A3B}" srcOrd="0" destOrd="0" presId="urn:microsoft.com/office/officeart/2005/8/layout/process3"/>
    <dgm:cxn modelId="{0579C079-3E76-4C16-867B-C3BB6A59737F}" type="presOf" srcId="{0B386838-D26D-414F-8FB0-A5130881AC1F}" destId="{194295A4-06A9-4FED-B4C8-D1E56B76D943}" srcOrd="0" destOrd="0" presId="urn:microsoft.com/office/officeart/2005/8/layout/process3"/>
    <dgm:cxn modelId="{3211707A-70AC-4DCA-A20A-A5657602DDF7}" type="presOf" srcId="{11A7EE14-171D-440B-9BAC-29F8F7DC917A}" destId="{9F14A1A9-E525-4F5E-9A42-90915C0BE37F}" srcOrd="1" destOrd="0" presId="urn:microsoft.com/office/officeart/2005/8/layout/process3"/>
    <dgm:cxn modelId="{021B5085-A7AF-43F5-9FDB-63C581925075}" type="presOf" srcId="{5F198F26-FBC5-469A-9241-2B8F20E206CC}" destId="{CD006FB4-0ED4-4D11-9D49-E79836D1EC9B}" srcOrd="0" destOrd="0" presId="urn:microsoft.com/office/officeart/2005/8/layout/process3"/>
    <dgm:cxn modelId="{F79B3091-12F3-4CA9-9802-D28A97E23865}" type="presOf" srcId="{68DFDA2F-8716-4BA1-A1CB-EB3CFA728A29}" destId="{885BF539-F855-4A04-8F9D-F579F66601F9}" srcOrd="1" destOrd="0" presId="urn:microsoft.com/office/officeart/2005/8/layout/process3"/>
    <dgm:cxn modelId="{BEDBA792-E948-4BBB-A9EA-9FAC11CCCADD}" srcId="{2C554E58-EBA8-45CA-BFEB-10E78DEEF33D}" destId="{5EE20B68-0087-41D1-9CC2-6FBD6C491A7E}" srcOrd="3" destOrd="0" parTransId="{B352D7D3-462F-40BD-B9C7-EFA33BC3B367}" sibTransId="{5A51DD42-863C-40F6-B2AD-6E39BB59BAF8}"/>
    <dgm:cxn modelId="{2F3A0194-FF47-424E-B8BD-8808D35B9F12}" type="presOf" srcId="{2C554E58-EBA8-45CA-BFEB-10E78DEEF33D}" destId="{C851223E-C44F-4803-AA6B-60994FE72F84}" srcOrd="0" destOrd="0" presId="urn:microsoft.com/office/officeart/2005/8/layout/process3"/>
    <dgm:cxn modelId="{08DE41B0-6415-4439-B378-0CB3BAD53933}" type="presOf" srcId="{C4D2B6E0-AA38-4F64-9BD9-9181C74BEE13}" destId="{DA0324BA-0B21-4F6C-B59D-6E5D33FD4D25}" srcOrd="0" destOrd="0" presId="urn:microsoft.com/office/officeart/2005/8/layout/process3"/>
    <dgm:cxn modelId="{BE0F52B0-D5E4-48B1-804A-4DF333961645}" srcId="{85364F45-5312-4503-AB60-630E1AD6D1D8}" destId="{1EA5D526-0601-4DCA-9169-A490473113F4}" srcOrd="0" destOrd="0" parTransId="{4271CCE9-30AD-4A5E-9F7E-CFC3A3FBBE10}" sibTransId="{0F80EAB5-BE19-4240-850E-4B49491A55C8}"/>
    <dgm:cxn modelId="{9EB4FBB0-37C8-4DFA-BF57-41FD123915B6}" srcId="{77C7999E-392E-4569-8789-1F7F6896A919}" destId="{7D3DB034-F381-4B7B-A95A-BD42BE4B31A3}" srcOrd="1" destOrd="0" parTransId="{6936244B-7478-46A3-9057-88BA9120C2D9}" sibTransId="{B228FEFA-E330-471D-A7E5-398FCD7EB4FF}"/>
    <dgm:cxn modelId="{84A892B2-A156-4118-BDAC-A0CD80E7AC4E}" srcId="{85364F45-5312-4503-AB60-630E1AD6D1D8}" destId="{1B680DC7-4FE1-4B16-992B-E5514BB3EB93}" srcOrd="1" destOrd="0" parTransId="{A8DCD38A-82F2-46D4-BAD4-48A6561F5B31}" sibTransId="{2D832844-EFAC-4ABC-8A12-9856ED018367}"/>
    <dgm:cxn modelId="{BDFFE3B2-A08F-4B25-8CB0-F38D0EC99D50}" srcId="{2C554E58-EBA8-45CA-BFEB-10E78DEEF33D}" destId="{11A7EE14-171D-440B-9BAC-29F8F7DC917A}" srcOrd="1" destOrd="0" parTransId="{CE24CD07-83B3-473B-B835-B1BCCA1DDA60}" sibTransId="{5F198F26-FBC5-469A-9241-2B8F20E206CC}"/>
    <dgm:cxn modelId="{15F286BB-2579-4747-875D-D8FC42227EE1}" srcId="{77C7999E-392E-4569-8789-1F7F6896A919}" destId="{91BB7AF0-60EF-45DC-8F43-22125726F1DA}" srcOrd="2" destOrd="0" parTransId="{5492362E-1F1C-4C7D-9E83-63B8EB6DB8D4}" sibTransId="{A44B0A02-45F3-4EC5-828C-3E389B0EE1F9}"/>
    <dgm:cxn modelId="{EC51B5C0-C0AA-4DA3-8C20-FBEFB0017F9A}" type="presOf" srcId="{5F198F26-FBC5-469A-9241-2B8F20E206CC}" destId="{828B18F8-0B28-43EC-A559-F4C5CCB5B102}" srcOrd="1" destOrd="0" presId="urn:microsoft.com/office/officeart/2005/8/layout/process3"/>
    <dgm:cxn modelId="{83064AC2-C561-4336-BEA6-79ED1CFA9429}" type="presOf" srcId="{11A7EE14-171D-440B-9BAC-29F8F7DC917A}" destId="{AC33803C-F2C5-4C22-B156-A6EB538EDF6A}" srcOrd="0" destOrd="0" presId="urn:microsoft.com/office/officeart/2005/8/layout/process3"/>
    <dgm:cxn modelId="{207202C3-83CF-4E17-86D7-35235DC8CFC0}" type="presOf" srcId="{91BB7AF0-60EF-45DC-8F43-22125726F1DA}" destId="{B8665BF8-F39A-4145-B47B-071AA89920E9}" srcOrd="0" destOrd="2" presId="urn:microsoft.com/office/officeart/2005/8/layout/process3"/>
    <dgm:cxn modelId="{6C92E2C6-BA3E-4E38-B4D7-7C49E308CAC7}" type="presOf" srcId="{5EE20B68-0087-41D1-9CC2-6FBD6C491A7E}" destId="{907E1FE5-52E6-4A0C-B444-B830575B4F39}" srcOrd="0" destOrd="0" presId="urn:microsoft.com/office/officeart/2005/8/layout/process3"/>
    <dgm:cxn modelId="{4DF2FDC7-1FC8-43F7-B16B-27A865C02D9D}" type="presOf" srcId="{77C7999E-392E-4569-8789-1F7F6896A919}" destId="{C1615FC1-7315-4A68-8ADC-077B5CC4D45B}" srcOrd="1" destOrd="0" presId="urn:microsoft.com/office/officeart/2005/8/layout/process3"/>
    <dgm:cxn modelId="{87E53DCC-5E0B-468B-A5C1-05E421C006FD}" type="presOf" srcId="{77C7999E-392E-4569-8789-1F7F6896A919}" destId="{A8929291-44E5-467A-B166-1961DDDC295B}" srcOrd="0" destOrd="0" presId="urn:microsoft.com/office/officeart/2005/8/layout/process3"/>
    <dgm:cxn modelId="{8A63B6DB-6432-40DA-B166-678C0395747A}" type="presOf" srcId="{0B386838-D26D-414F-8FB0-A5130881AC1F}" destId="{95121EA4-8298-40A9-8D3B-B30A1FBBD826}" srcOrd="1" destOrd="0" presId="urn:microsoft.com/office/officeart/2005/8/layout/process3"/>
    <dgm:cxn modelId="{6F1839E3-FC28-4306-89AC-4A6EB81D186C}" type="presOf" srcId="{1351412F-C77F-4F90-9900-798D80ECB07E}" destId="{B8665BF8-F39A-4145-B47B-071AA89920E9}" srcOrd="0" destOrd="0" presId="urn:microsoft.com/office/officeart/2005/8/layout/process3"/>
    <dgm:cxn modelId="{193B19E5-0468-4CAF-A260-CDA93D37A3B9}" srcId="{2C554E58-EBA8-45CA-BFEB-10E78DEEF33D}" destId="{77C7999E-392E-4569-8789-1F7F6896A919}" srcOrd="2" destOrd="0" parTransId="{3574B2AE-BBA9-4D2B-B1D2-D537DFDDECA1}" sibTransId="{68DFDA2F-8716-4BA1-A1CB-EB3CFA728A29}"/>
    <dgm:cxn modelId="{742DFFFE-D21D-4E6B-B24A-710BD46155BA}" type="presOf" srcId="{1B680DC7-4FE1-4B16-992B-E5514BB3EB93}" destId="{5BCF7FD6-F58C-416D-9273-B752ED13A1CB}" srcOrd="0" destOrd="1" presId="urn:microsoft.com/office/officeart/2005/8/layout/process3"/>
    <dgm:cxn modelId="{864ED114-261B-4CCF-BED6-5BCB14501837}" type="presParOf" srcId="{C851223E-C44F-4803-AA6B-60994FE72F84}" destId="{34868EF8-EC75-42FF-B8F2-0EC435134720}" srcOrd="0" destOrd="0" presId="urn:microsoft.com/office/officeart/2005/8/layout/process3"/>
    <dgm:cxn modelId="{582A9621-FA08-406F-8833-C97E579B9588}" type="presParOf" srcId="{34868EF8-EC75-42FF-B8F2-0EC435134720}" destId="{8920E0A0-0781-4E93-BC00-6E94906BFADF}" srcOrd="0" destOrd="0" presId="urn:microsoft.com/office/officeart/2005/8/layout/process3"/>
    <dgm:cxn modelId="{7A24697A-B88F-4EE8-B63D-CC23A84AAC28}" type="presParOf" srcId="{34868EF8-EC75-42FF-B8F2-0EC435134720}" destId="{7FE2170D-EBAB-45F7-AC17-6055A64E8CA4}" srcOrd="1" destOrd="0" presId="urn:microsoft.com/office/officeart/2005/8/layout/process3"/>
    <dgm:cxn modelId="{6D9BA383-0C3A-4B97-A023-4DABE84FE730}" type="presParOf" srcId="{34868EF8-EC75-42FF-B8F2-0EC435134720}" destId="{5BCF7FD6-F58C-416D-9273-B752ED13A1CB}" srcOrd="2" destOrd="0" presId="urn:microsoft.com/office/officeart/2005/8/layout/process3"/>
    <dgm:cxn modelId="{318AFB95-5AEB-40B3-8FEF-B9FE73036242}" type="presParOf" srcId="{C851223E-C44F-4803-AA6B-60994FE72F84}" destId="{194295A4-06A9-4FED-B4C8-D1E56B76D943}" srcOrd="1" destOrd="0" presId="urn:microsoft.com/office/officeart/2005/8/layout/process3"/>
    <dgm:cxn modelId="{346B6F1F-96A2-4F53-A1A5-CB3EF53ECC9C}" type="presParOf" srcId="{194295A4-06A9-4FED-B4C8-D1E56B76D943}" destId="{95121EA4-8298-40A9-8D3B-B30A1FBBD826}" srcOrd="0" destOrd="0" presId="urn:microsoft.com/office/officeart/2005/8/layout/process3"/>
    <dgm:cxn modelId="{6E0CED88-6AC3-42C4-B0C3-C95D5EB71436}" type="presParOf" srcId="{C851223E-C44F-4803-AA6B-60994FE72F84}" destId="{1C20DDCF-F3B9-4495-9DCD-12EAE1FC5B6C}" srcOrd="2" destOrd="0" presId="urn:microsoft.com/office/officeart/2005/8/layout/process3"/>
    <dgm:cxn modelId="{44101F96-E300-4B90-8411-4DCBAF8D65FC}" type="presParOf" srcId="{1C20DDCF-F3B9-4495-9DCD-12EAE1FC5B6C}" destId="{AC33803C-F2C5-4C22-B156-A6EB538EDF6A}" srcOrd="0" destOrd="0" presId="urn:microsoft.com/office/officeart/2005/8/layout/process3"/>
    <dgm:cxn modelId="{36DEE198-EDB8-43F8-869F-201A3558DD0D}" type="presParOf" srcId="{1C20DDCF-F3B9-4495-9DCD-12EAE1FC5B6C}" destId="{9F14A1A9-E525-4F5E-9A42-90915C0BE37F}" srcOrd="1" destOrd="0" presId="urn:microsoft.com/office/officeart/2005/8/layout/process3"/>
    <dgm:cxn modelId="{E34B8D75-4ADD-4453-8CD0-2CEBC1BB994A}" type="presParOf" srcId="{1C20DDCF-F3B9-4495-9DCD-12EAE1FC5B6C}" destId="{65926323-87E2-4D6D-8CD3-12E812F91A3B}" srcOrd="2" destOrd="0" presId="urn:microsoft.com/office/officeart/2005/8/layout/process3"/>
    <dgm:cxn modelId="{A288E134-2BF9-47A2-9425-39AE977F443D}" type="presParOf" srcId="{C851223E-C44F-4803-AA6B-60994FE72F84}" destId="{CD006FB4-0ED4-4D11-9D49-E79836D1EC9B}" srcOrd="3" destOrd="0" presId="urn:microsoft.com/office/officeart/2005/8/layout/process3"/>
    <dgm:cxn modelId="{18AE7CF3-E1BD-4398-B5F7-1AF340233C20}" type="presParOf" srcId="{CD006FB4-0ED4-4D11-9D49-E79836D1EC9B}" destId="{828B18F8-0B28-43EC-A559-F4C5CCB5B102}" srcOrd="0" destOrd="0" presId="urn:microsoft.com/office/officeart/2005/8/layout/process3"/>
    <dgm:cxn modelId="{A6DCC6C4-A64D-4625-B6F5-17EF293F6831}" type="presParOf" srcId="{C851223E-C44F-4803-AA6B-60994FE72F84}" destId="{DA9B64E9-CAFF-4E80-83CF-D710D6B3BE08}" srcOrd="4" destOrd="0" presId="urn:microsoft.com/office/officeart/2005/8/layout/process3"/>
    <dgm:cxn modelId="{531FA673-DC0B-4DFF-BB03-2C9BD4D041D2}" type="presParOf" srcId="{DA9B64E9-CAFF-4E80-83CF-D710D6B3BE08}" destId="{A8929291-44E5-467A-B166-1961DDDC295B}" srcOrd="0" destOrd="0" presId="urn:microsoft.com/office/officeart/2005/8/layout/process3"/>
    <dgm:cxn modelId="{951F4879-0449-4B2F-BC56-3E4CFE0C764F}" type="presParOf" srcId="{DA9B64E9-CAFF-4E80-83CF-D710D6B3BE08}" destId="{C1615FC1-7315-4A68-8ADC-077B5CC4D45B}" srcOrd="1" destOrd="0" presId="urn:microsoft.com/office/officeart/2005/8/layout/process3"/>
    <dgm:cxn modelId="{308FC082-EA8C-43F4-B962-A88647865C17}" type="presParOf" srcId="{DA9B64E9-CAFF-4E80-83CF-D710D6B3BE08}" destId="{B8665BF8-F39A-4145-B47B-071AA89920E9}" srcOrd="2" destOrd="0" presId="urn:microsoft.com/office/officeart/2005/8/layout/process3"/>
    <dgm:cxn modelId="{447C63FE-5328-4562-BCAB-80FB9A9666C5}" type="presParOf" srcId="{C851223E-C44F-4803-AA6B-60994FE72F84}" destId="{DAA0039E-2627-4DD1-96C0-23FF36C9FEE2}" srcOrd="5" destOrd="0" presId="urn:microsoft.com/office/officeart/2005/8/layout/process3"/>
    <dgm:cxn modelId="{EAF57208-83DD-4FA7-8BFE-E51EB0E75323}" type="presParOf" srcId="{DAA0039E-2627-4DD1-96C0-23FF36C9FEE2}" destId="{885BF539-F855-4A04-8F9D-F579F66601F9}" srcOrd="0" destOrd="0" presId="urn:microsoft.com/office/officeart/2005/8/layout/process3"/>
    <dgm:cxn modelId="{639CE963-DC99-46AB-B974-25E3BFCC0AE1}" type="presParOf" srcId="{C851223E-C44F-4803-AA6B-60994FE72F84}" destId="{B4F31D77-96CD-4D04-943B-3E976FCE0B19}" srcOrd="6" destOrd="0" presId="urn:microsoft.com/office/officeart/2005/8/layout/process3"/>
    <dgm:cxn modelId="{9180DEC4-D8C8-4C9A-8755-72032D33E5BC}" type="presParOf" srcId="{B4F31D77-96CD-4D04-943B-3E976FCE0B19}" destId="{907E1FE5-52E6-4A0C-B444-B830575B4F39}" srcOrd="0" destOrd="0" presId="urn:microsoft.com/office/officeart/2005/8/layout/process3"/>
    <dgm:cxn modelId="{A383D7CC-D8CB-49A5-B78F-0B81B0E5E596}" type="presParOf" srcId="{B4F31D77-96CD-4D04-943B-3E976FCE0B19}" destId="{4A570FEE-7241-402D-AEF0-9B58AE80E332}" srcOrd="1" destOrd="0" presId="urn:microsoft.com/office/officeart/2005/8/layout/process3"/>
    <dgm:cxn modelId="{76A079DB-CCCD-43D4-B79A-21115A457BAB}" type="presParOf" srcId="{B4F31D77-96CD-4D04-943B-3E976FCE0B19}" destId="{DA0324BA-0B21-4F6C-B59D-6E5D33FD4D25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C06817-AD1D-4791-86EF-F602322A95DF}">
      <dsp:nvSpPr>
        <dsp:cNvPr id="0" name=""/>
        <dsp:cNvSpPr/>
      </dsp:nvSpPr>
      <dsp:spPr>
        <a:xfrm>
          <a:off x="7244" y="1485495"/>
          <a:ext cx="2230902" cy="15985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Overview of Vacant Property Tax and Allowable Exemptions</a:t>
          </a:r>
        </a:p>
      </dsp:txBody>
      <dsp:txXfrm>
        <a:off x="54064" y="1532315"/>
        <a:ext cx="2137262" cy="1504916"/>
      </dsp:txXfrm>
    </dsp:sp>
    <dsp:sp modelId="{CB2B8C56-83FC-4D68-A0EC-8E11991B213D}">
      <dsp:nvSpPr>
        <dsp:cNvPr id="0" name=""/>
        <dsp:cNvSpPr/>
      </dsp:nvSpPr>
      <dsp:spPr>
        <a:xfrm>
          <a:off x="2461236" y="2008142"/>
          <a:ext cx="472951" cy="55326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2461236" y="2118795"/>
        <a:ext cx="331066" cy="331957"/>
      </dsp:txXfrm>
    </dsp:sp>
    <dsp:sp modelId="{98A51394-601E-474E-BBD7-DADCE9403A07}">
      <dsp:nvSpPr>
        <dsp:cNvPr id="0" name=""/>
        <dsp:cNvSpPr/>
      </dsp:nvSpPr>
      <dsp:spPr>
        <a:xfrm>
          <a:off x="3130507" y="1485495"/>
          <a:ext cx="2230902" cy="15985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Overview of Implementation Process and Tentative Timeline</a:t>
          </a:r>
        </a:p>
      </dsp:txBody>
      <dsp:txXfrm>
        <a:off x="3177327" y="1532315"/>
        <a:ext cx="2137262" cy="1504916"/>
      </dsp:txXfrm>
    </dsp:sp>
    <dsp:sp modelId="{91BAEBD1-4B5D-48A1-AE48-1CBD977C5FE0}">
      <dsp:nvSpPr>
        <dsp:cNvPr id="0" name=""/>
        <dsp:cNvSpPr/>
      </dsp:nvSpPr>
      <dsp:spPr>
        <a:xfrm>
          <a:off x="5584500" y="2008142"/>
          <a:ext cx="472951" cy="55326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5584500" y="2118795"/>
        <a:ext cx="331066" cy="331957"/>
      </dsp:txXfrm>
    </dsp:sp>
    <dsp:sp modelId="{BFD08B4E-1FC0-4014-AC54-9D15E1690093}">
      <dsp:nvSpPr>
        <dsp:cNvPr id="0" name=""/>
        <dsp:cNvSpPr/>
      </dsp:nvSpPr>
      <dsp:spPr>
        <a:xfrm>
          <a:off x="6253770" y="936766"/>
          <a:ext cx="4576316" cy="26960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Receive Public Input</a:t>
          </a:r>
        </a:p>
      </dsp:txBody>
      <dsp:txXfrm>
        <a:off x="6332734" y="1015730"/>
        <a:ext cx="4418388" cy="25380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2170D-EBAB-45F7-AC17-6055A64E8CA4}">
      <dsp:nvSpPr>
        <dsp:cNvPr id="0" name=""/>
        <dsp:cNvSpPr/>
      </dsp:nvSpPr>
      <dsp:spPr>
        <a:xfrm>
          <a:off x="1424" y="571431"/>
          <a:ext cx="1789935" cy="2764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Develop Administrative Regulations</a:t>
          </a:r>
        </a:p>
      </dsp:txBody>
      <dsp:txXfrm>
        <a:off x="1424" y="571431"/>
        <a:ext cx="1789935" cy="715974"/>
      </dsp:txXfrm>
    </dsp:sp>
    <dsp:sp modelId="{5BCF7FD6-F58C-416D-9273-B752ED13A1CB}">
      <dsp:nvSpPr>
        <dsp:cNvPr id="0" name=""/>
        <dsp:cNvSpPr/>
      </dsp:nvSpPr>
      <dsp:spPr>
        <a:xfrm>
          <a:off x="302722" y="1700651"/>
          <a:ext cx="1789935" cy="31995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Method for determining and identifying the use and vacancy status of City parcels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Exemption application and petition procedures</a:t>
          </a:r>
        </a:p>
      </dsp:txBody>
      <dsp:txXfrm>
        <a:off x="355147" y="1753076"/>
        <a:ext cx="1685085" cy="3094724"/>
      </dsp:txXfrm>
    </dsp:sp>
    <dsp:sp modelId="{194295A4-06A9-4FED-B4C8-D1E56B76D943}">
      <dsp:nvSpPr>
        <dsp:cNvPr id="0" name=""/>
        <dsp:cNvSpPr/>
      </dsp:nvSpPr>
      <dsp:spPr>
        <a:xfrm>
          <a:off x="2062707" y="706597"/>
          <a:ext cx="575257" cy="4456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2062707" y="795725"/>
        <a:ext cx="441564" cy="267386"/>
      </dsp:txXfrm>
    </dsp:sp>
    <dsp:sp modelId="{9F14A1A9-E525-4F5E-9A42-90915C0BE37F}">
      <dsp:nvSpPr>
        <dsp:cNvPr id="0" name=""/>
        <dsp:cNvSpPr/>
      </dsp:nvSpPr>
      <dsp:spPr>
        <a:xfrm>
          <a:off x="2876750" y="571431"/>
          <a:ext cx="1789935" cy="2764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Parcel Research and Mailing of Notice</a:t>
          </a:r>
        </a:p>
      </dsp:txBody>
      <dsp:txXfrm>
        <a:off x="2876750" y="571431"/>
        <a:ext cx="1789935" cy="715974"/>
      </dsp:txXfrm>
    </dsp:sp>
    <dsp:sp modelId="{65926323-87E2-4D6D-8CD3-12E812F91A3B}">
      <dsp:nvSpPr>
        <dsp:cNvPr id="0" name=""/>
        <dsp:cNvSpPr/>
      </dsp:nvSpPr>
      <dsp:spPr>
        <a:xfrm>
          <a:off x="3178049" y="1700651"/>
          <a:ext cx="1789935" cy="31995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City to identify likely parcels subject to the tax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City to mail notice to owners of property likely subject to the tax with information regarding possible exemptions and the petition process</a:t>
          </a:r>
        </a:p>
      </dsp:txBody>
      <dsp:txXfrm>
        <a:off x="3230474" y="1753076"/>
        <a:ext cx="1685085" cy="3094724"/>
      </dsp:txXfrm>
    </dsp:sp>
    <dsp:sp modelId="{CD006FB4-0ED4-4D11-9D49-E79836D1EC9B}">
      <dsp:nvSpPr>
        <dsp:cNvPr id="0" name=""/>
        <dsp:cNvSpPr/>
      </dsp:nvSpPr>
      <dsp:spPr>
        <a:xfrm>
          <a:off x="4938034" y="706597"/>
          <a:ext cx="575257" cy="4456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4938034" y="795725"/>
        <a:ext cx="441564" cy="267386"/>
      </dsp:txXfrm>
    </dsp:sp>
    <dsp:sp modelId="{C1615FC1-7315-4A68-8ADC-077B5CC4D45B}">
      <dsp:nvSpPr>
        <dsp:cNvPr id="0" name=""/>
        <dsp:cNvSpPr/>
      </dsp:nvSpPr>
      <dsp:spPr>
        <a:xfrm>
          <a:off x="5752077" y="571431"/>
          <a:ext cx="1789935" cy="2764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Exemption Applications </a:t>
          </a:r>
          <a:r>
            <a:rPr lang="en-US" sz="1800" kern="1200"/>
            <a:t>and Petitions</a:t>
          </a:r>
          <a:endParaRPr lang="en-US" sz="1800" kern="1200" dirty="0"/>
        </a:p>
      </dsp:txBody>
      <dsp:txXfrm>
        <a:off x="5752077" y="571431"/>
        <a:ext cx="1789935" cy="715974"/>
      </dsp:txXfrm>
    </dsp:sp>
    <dsp:sp modelId="{B8665BF8-F39A-4145-B47B-071AA89920E9}">
      <dsp:nvSpPr>
        <dsp:cNvPr id="0" name=""/>
        <dsp:cNvSpPr/>
      </dsp:nvSpPr>
      <dsp:spPr>
        <a:xfrm>
          <a:off x="6053375" y="1700651"/>
          <a:ext cx="1789935" cy="31995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Application and petition forms made available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Applications and petitions received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Applications and petitions approved or denied</a:t>
          </a:r>
        </a:p>
      </dsp:txBody>
      <dsp:txXfrm>
        <a:off x="6105800" y="1753076"/>
        <a:ext cx="1685085" cy="3094724"/>
      </dsp:txXfrm>
    </dsp:sp>
    <dsp:sp modelId="{DAA0039E-2627-4DD1-96C0-23FF36C9FEE2}">
      <dsp:nvSpPr>
        <dsp:cNvPr id="0" name=""/>
        <dsp:cNvSpPr/>
      </dsp:nvSpPr>
      <dsp:spPr>
        <a:xfrm>
          <a:off x="7813360" y="706597"/>
          <a:ext cx="575257" cy="4456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7813360" y="795725"/>
        <a:ext cx="441564" cy="267386"/>
      </dsp:txXfrm>
    </dsp:sp>
    <dsp:sp modelId="{4A570FEE-7241-402D-AEF0-9B58AE80E332}">
      <dsp:nvSpPr>
        <dsp:cNvPr id="0" name=""/>
        <dsp:cNvSpPr/>
      </dsp:nvSpPr>
      <dsp:spPr>
        <a:xfrm>
          <a:off x="8627403" y="571431"/>
          <a:ext cx="1789935" cy="2764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Levy of the Vacant Property Tax</a:t>
          </a:r>
        </a:p>
      </dsp:txBody>
      <dsp:txXfrm>
        <a:off x="8627403" y="571431"/>
        <a:ext cx="1789935" cy="715974"/>
      </dsp:txXfrm>
    </dsp:sp>
    <dsp:sp modelId="{DA0324BA-0B21-4F6C-B59D-6E5D33FD4D25}">
      <dsp:nvSpPr>
        <dsp:cNvPr id="0" name=""/>
        <dsp:cNvSpPr/>
      </dsp:nvSpPr>
      <dsp:spPr>
        <a:xfrm>
          <a:off x="8928702" y="1700651"/>
          <a:ext cx="1789935" cy="31995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Final tax roll prepared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Tax submitted to County Tax Collector to be placed on the 2020-21 property tax bill</a:t>
          </a:r>
        </a:p>
      </dsp:txBody>
      <dsp:txXfrm>
        <a:off x="8981127" y="1753076"/>
        <a:ext cx="1685085" cy="30947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9709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1727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1727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r">
              <a:defRPr sz="1200"/>
            </a:lvl1pPr>
          </a:lstStyle>
          <a:p>
            <a:fld id="{808CA3D7-DCCE-4D3C-B9D1-683DB8F78511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9" tIns="48320" rIns="96639" bIns="483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39" tIns="48320" rIns="96639" bIns="483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1726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1726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r">
              <a:defRPr sz="1200"/>
            </a:lvl1pPr>
          </a:lstStyle>
          <a:p>
            <a:fld id="{0310F7E6-4936-4E68-B0CF-C0B1134769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46894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87800" y="241300"/>
            <a:ext cx="2400300" cy="134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35940" y="2035669"/>
            <a:ext cx="5852160" cy="7083805"/>
          </a:xfrm>
        </p:spPr>
        <p:txBody>
          <a:bodyPr/>
          <a:lstStyle/>
          <a:p>
            <a:endParaRPr lang="en-US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08CA3D7-DCCE-4D3C-B9D1-683DB8F78511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10F7E6-4936-4E68-B0CF-C0B1134769A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3498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F7E6-4936-4E68-B0CF-C0B1134769AF}" type="slidenum">
              <a:rPr lang="en-US" smtClean="0"/>
              <a:t>10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11CC3CFA-056A-47ED-91BD-D63C5ACA365B}" type="datetime1">
              <a:rPr lang="en-US" smtClean="0"/>
              <a:t>6/6/2019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4566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08CA3D7-DCCE-4D3C-B9D1-683DB8F78511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10F7E6-4936-4E68-B0CF-C0B1134769A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6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75100" y="241300"/>
            <a:ext cx="2366963" cy="1331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74725" y="2054432"/>
            <a:ext cx="5852160" cy="70650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08CA3D7-DCCE-4D3C-B9D1-683DB8F78511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10F7E6-4936-4E68-B0CF-C0B1134769A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728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54488" y="241300"/>
            <a:ext cx="2211387" cy="1243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98525" y="1528510"/>
            <a:ext cx="5852160" cy="754676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F7E6-4936-4E68-B0CF-C0B1134769AF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11CC3CFA-056A-47ED-91BD-D63C5ACA365B}" type="datetime1">
              <a:rPr lang="en-US" smtClean="0"/>
              <a:t>6/6/2019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5236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75075" y="241300"/>
            <a:ext cx="2647950" cy="1489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50583" y="2066306"/>
            <a:ext cx="5852160" cy="705316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F7E6-4936-4E68-B0CF-C0B1134769AF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11CC3CFA-056A-47ED-91BD-D63C5ACA365B}" type="datetime1">
              <a:rPr lang="en-US" smtClean="0"/>
              <a:t>6/6/2019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711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25900" y="241300"/>
            <a:ext cx="2366963" cy="1331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32254" y="2054432"/>
            <a:ext cx="5852160" cy="70650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08CA3D7-DCCE-4D3C-B9D1-683DB8F78511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10F7E6-4936-4E68-B0CF-C0B1134769A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262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52875" y="241300"/>
            <a:ext cx="2422525" cy="1362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08503" y="2066306"/>
            <a:ext cx="5852160" cy="7053169"/>
          </a:xfrm>
        </p:spPr>
        <p:txBody>
          <a:bodyPr/>
          <a:lstStyle/>
          <a:p>
            <a:endParaRPr lang="en-US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F7E6-4936-4E68-B0CF-C0B1134769AF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11CC3CFA-056A-47ED-91BD-D63C5ACA365B}" type="datetime1">
              <a:rPr lang="en-US" smtClean="0"/>
              <a:t>6/6/2019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6401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08CA3D7-DCCE-4D3C-B9D1-683DB8F78511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10F7E6-4936-4E68-B0CF-C0B1134769A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9930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08CA3D7-DCCE-4D3C-B9D1-683DB8F78511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10F7E6-4936-4E68-B0CF-C0B1134769A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803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F7E6-4936-4E68-B0CF-C0B1134769AF}" type="slidenum">
              <a:rPr lang="en-US" smtClean="0"/>
              <a:t>9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11CC3CFA-056A-47ED-91BD-D63C5ACA365B}" type="datetime1">
              <a:rPr lang="en-US" smtClean="0"/>
              <a:t>6/6/2019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861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607E-ABF2-4830-B226-4C51B81F081F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74AA-8F39-45A9-8ACF-B2C32C116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372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C6D39-902D-46D0-AF89-9E72CB56C08C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74AA-8F39-45A9-8ACF-B2C32C116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056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0067-AD8F-4678-84DF-5C8494C3D0C7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74AA-8F39-45A9-8ACF-B2C32C11625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0971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613C2-AA4A-4021-9357-CDF020EF0A0E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74AA-8F39-45A9-8ACF-B2C32C116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3361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EB7A-6375-428D-8F7F-AACF74144859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74AA-8F39-45A9-8ACF-B2C32C11625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1664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4833D-01B5-4E6F-B79B-D50FA3B1FF41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74AA-8F39-45A9-8ACF-B2C32C116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800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F6D6-5324-468F-8CFB-B313A955EEF4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74AA-8F39-45A9-8ACF-B2C32C116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5080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4A484-F513-4801-AFC3-9E8DFCB6D0F0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74AA-8F39-45A9-8ACF-B2C32C116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382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10837332" cy="388077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80F95-18FF-4BD5-B72C-6A76548A87EC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58891" y="6088988"/>
            <a:ext cx="683339" cy="365125"/>
          </a:xfrm>
        </p:spPr>
        <p:txBody>
          <a:bodyPr/>
          <a:lstStyle>
            <a:lvl1pPr>
              <a:defRPr sz="1400"/>
            </a:lvl1pPr>
          </a:lstStyle>
          <a:p>
            <a:fld id="{17F174AA-8F39-45A9-8ACF-B2C32C1162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DB408E-4664-4CC1-BA64-7D542CCCF4A8}"/>
              </a:ext>
            </a:extLst>
          </p:cNvPr>
          <p:cNvSpPr txBox="1"/>
          <p:nvPr userDrawn="1"/>
        </p:nvSpPr>
        <p:spPr>
          <a:xfrm>
            <a:off x="5873115" y="335358"/>
            <a:ext cx="4487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City of Oakland</a:t>
            </a:r>
          </a:p>
          <a:p>
            <a:pPr algn="r"/>
            <a:r>
              <a:rPr lang="en-US" sz="1600" dirty="0"/>
              <a:t>Finance Department</a:t>
            </a:r>
          </a:p>
          <a:p>
            <a:pPr algn="r"/>
            <a:r>
              <a:rPr lang="en-US" sz="1600" dirty="0"/>
              <a:t>Public Outreach Sessions -Vacant Property Tax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F913540-FD96-4D96-81A2-D6CA47F716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575" y="254809"/>
            <a:ext cx="1379973" cy="992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191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BB6E-BE4B-4718-88AB-CB25066BE3AD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74AA-8F39-45A9-8ACF-B2C32C116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128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09A7A-10EF-439B-BF59-355B8E231CAC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74AA-8F39-45A9-8ACF-B2C32C116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00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3C3AE-A878-4387-9FF2-03137F052257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74AA-8F39-45A9-8ACF-B2C32C116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240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9918-67AE-4187-9AF2-5D47314D4B1F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74AA-8F39-45A9-8ACF-B2C32C116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456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0905-178A-4D90-BB8E-272026A66621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74AA-8F39-45A9-8ACF-B2C32C116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596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BA48-2021-434F-B115-6A4030FDA72C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74AA-8F39-45A9-8ACF-B2C32C116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579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5DDD-1691-4DAB-95DD-4ED3D8C4D306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74AA-8F39-45A9-8ACF-B2C32C116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568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microsoft.com/office/2007/relationships/hdphoto" Target="../media/hdphoto1.wdp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alphaModFix amt="91000"/>
            <a:lum/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artisticCrisscrossEtching trans="4000" pressure="3"/>
                    </a14:imgEffect>
                  </a14:imgLayer>
                </a14:imgProps>
              </a:ext>
            </a:extLst>
          </a:blip>
          <a:srcRect/>
          <a:stretch>
            <a:fillRect l="-8000" t="-4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75D1D-8EF0-49F1-B3B1-EC81B25ED5D0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7F174AA-8F39-45A9-8ACF-B2C32C116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377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6BE7F-F06C-448F-89A3-08B5C404E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 W Vacant Property Tax Implementation Ordinance and Administrative Regulations</a:t>
            </a:r>
            <a:endParaRPr lang="en-US" b="1" dirty="0">
              <a:highlight>
                <a:srgbClr val="FFFF00"/>
              </a:highlight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761164-9090-4310-BC99-A7C0C85729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2400" dirty="0"/>
              <a:t>City of Oakland Finance Department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Public Outreach Session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Oakland City Hall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June 6, 2019, 6 pm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FA57E9-8697-41FA-A7FE-A8ED1989F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899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34492-C6EA-4518-A880-0CDAC6FE3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Exemptions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704898" y="1563375"/>
            <a:ext cx="10837332" cy="4209143"/>
          </a:xfrm>
        </p:spPr>
        <p:txBody>
          <a:bodyPr>
            <a:normAutofit/>
          </a:bodyPr>
          <a:lstStyle/>
          <a:p>
            <a:r>
              <a:rPr lang="en-US" sz="2200" dirty="0"/>
              <a:t>Owners for whom paying the tax would constitute a </a:t>
            </a:r>
            <a:r>
              <a:rPr lang="en-US" sz="2200" u="sng" dirty="0"/>
              <a:t>financial hardship</a:t>
            </a:r>
          </a:p>
          <a:p>
            <a:r>
              <a:rPr lang="en-US" sz="2200" dirty="0"/>
              <a:t>Owners who are unable to develop their parcel due to a </a:t>
            </a:r>
            <a:r>
              <a:rPr lang="en-US" sz="2200" u="sng" dirty="0"/>
              <a:t>demonstrable hardship that is not financial</a:t>
            </a:r>
          </a:p>
          <a:p>
            <a:r>
              <a:rPr lang="en-US" sz="2200" dirty="0"/>
              <a:t>Owners who can’t develop their property due to an </a:t>
            </a:r>
            <a:r>
              <a:rPr lang="en-US" sz="2200" u="sng" dirty="0"/>
              <a:t>exceptional circumstance</a:t>
            </a:r>
            <a:r>
              <a:rPr lang="en-US" sz="2200" dirty="0"/>
              <a:t>, such as damage by a natural disaster or other physical condition</a:t>
            </a:r>
          </a:p>
          <a:p>
            <a:endParaRPr lang="en-US" sz="2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575" y="254809"/>
            <a:ext cx="1379973" cy="9920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71604" y="335358"/>
            <a:ext cx="4487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City of Oakland</a:t>
            </a:r>
          </a:p>
          <a:p>
            <a:pPr algn="r"/>
            <a:r>
              <a:rPr lang="en-US" sz="1600" dirty="0"/>
              <a:t>Finance Department</a:t>
            </a:r>
          </a:p>
          <a:p>
            <a:pPr algn="r"/>
            <a:r>
              <a:rPr lang="en-US" sz="1600" dirty="0"/>
              <a:t>Public Outreach Sessions -Vacant Property Tax 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3E8DE5C-BCA9-44EF-882A-E04758CF9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74AA-8F39-45A9-8ACF-B2C32C116255}" type="slidenum">
              <a:rPr lang="en-US" sz="1700" smtClean="0"/>
              <a:pPr/>
              <a:t>10</a:t>
            </a:fld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34536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8834C-9D70-496B-ACAE-7C37A6201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1631331"/>
            <a:ext cx="10864896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b="1" dirty="0"/>
              <a:t>Public Input Welcome</a:t>
            </a:r>
            <a:br>
              <a:rPr lang="en-US" sz="5300" b="1" dirty="0"/>
            </a:br>
            <a:r>
              <a:rPr lang="en-US" sz="5300" b="1" dirty="0"/>
              <a:t>and Appreciated</a:t>
            </a:r>
            <a:br>
              <a:rPr lang="en-US" dirty="0"/>
            </a:br>
            <a:br>
              <a:rPr lang="en-US" dirty="0"/>
            </a:br>
            <a:r>
              <a:rPr lang="en-US" dirty="0">
                <a:solidFill>
                  <a:schemeClr val="tx1"/>
                </a:solidFill>
              </a:rPr>
              <a:t>Written comments can be emailed to: vacantpropertytaxinquiry@oaklandca.gov</a:t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5EB906-89A8-4394-82C8-90D715876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073632-FEBE-46C7-994D-231931706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74AA-8F39-45A9-8ACF-B2C32C11625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A69EF3-918D-48AD-974C-B170F1F34F4F}"/>
              </a:ext>
            </a:extLst>
          </p:cNvPr>
          <p:cNvSpPr/>
          <p:nvPr/>
        </p:nvSpPr>
        <p:spPr>
          <a:xfrm>
            <a:off x="649770" y="5111120"/>
            <a:ext cx="108924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No decisions tonight on specific property cases, circumstances, or policies.</a:t>
            </a:r>
          </a:p>
        </p:txBody>
      </p:sp>
    </p:spTree>
    <p:extLst>
      <p:ext uri="{BB962C8B-B14F-4D97-AF65-F5344CB8AC3E}">
        <p14:creationId xmlns:p14="http://schemas.microsoft.com/office/powerpoint/2010/main" val="1124280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8834C-9D70-496B-ACAE-7C37A6201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B53C6-52B3-4632-A3E6-8208DE088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4504266" cy="4110962"/>
          </a:xfrm>
        </p:spPr>
        <p:txBody>
          <a:bodyPr/>
          <a:lstStyle/>
          <a:p>
            <a:pPr marL="0" indent="0">
              <a:buNone/>
            </a:pPr>
            <a:r>
              <a:rPr lang="en-US" sz="2200" b="1" u="sng" dirty="0"/>
              <a:t>City Department of Finance</a:t>
            </a:r>
          </a:p>
          <a:p>
            <a:pPr marL="0" indent="0">
              <a:buNone/>
            </a:pPr>
            <a:r>
              <a:rPr lang="en-US" sz="2200" dirty="0"/>
              <a:t>Katano </a:t>
            </a:r>
            <a:r>
              <a:rPr lang="en-US" sz="2200" dirty="0" err="1"/>
              <a:t>Kasaine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Margaret O’Brien</a:t>
            </a:r>
          </a:p>
          <a:p>
            <a:pPr marL="0" indent="0">
              <a:buNone/>
            </a:pPr>
            <a:r>
              <a:rPr lang="en-US" sz="2200" dirty="0"/>
              <a:t>Huey Dang</a:t>
            </a:r>
          </a:p>
          <a:p>
            <a:pPr marL="0" indent="0">
              <a:buNone/>
            </a:pPr>
            <a:r>
              <a:rPr lang="en-US" sz="2200" dirty="0"/>
              <a:t>Carmen Mac</a:t>
            </a:r>
          </a:p>
          <a:p>
            <a:pPr marL="0" indent="0">
              <a:buNone/>
            </a:pPr>
            <a:r>
              <a:rPr lang="en-US" sz="2200" dirty="0"/>
              <a:t>Jose Segura</a:t>
            </a:r>
          </a:p>
          <a:p>
            <a:pPr marL="0" indent="0">
              <a:buNone/>
            </a:pPr>
            <a:r>
              <a:rPr lang="en-US" sz="2200" dirty="0"/>
              <a:t>Chris Le</a:t>
            </a:r>
          </a:p>
          <a:p>
            <a:pPr marL="0" indent="0">
              <a:buNone/>
            </a:pPr>
            <a:r>
              <a:rPr lang="en-US" sz="2200" dirty="0"/>
              <a:t>Andrew Best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5EB906-89A8-4394-82C8-90D715876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073632-FEBE-46C7-994D-231931706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74AA-8F39-45A9-8ACF-B2C32C11625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CC9DB9B-154B-4AC5-B086-C3DA097665B0}"/>
              </a:ext>
            </a:extLst>
          </p:cNvPr>
          <p:cNvSpPr txBox="1">
            <a:spLocks/>
          </p:cNvSpPr>
          <p:nvPr/>
        </p:nvSpPr>
        <p:spPr>
          <a:xfrm>
            <a:off x="4975668" y="1978026"/>
            <a:ext cx="7010401" cy="41109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sz="2200" b="1" u="sng" dirty="0"/>
              <a:t>SCI Consulting Group</a:t>
            </a:r>
            <a:r>
              <a:rPr lang="en-US" sz="2200" b="1" dirty="0"/>
              <a:t> </a:t>
            </a:r>
            <a:r>
              <a:rPr lang="en-US" sz="2200" dirty="0"/>
              <a:t>(Tax Consultants)</a:t>
            </a:r>
          </a:p>
          <a:p>
            <a:pPr marL="0" indent="0">
              <a:buNone/>
            </a:pPr>
            <a:r>
              <a:rPr lang="en-US" sz="2200" dirty="0"/>
              <a:t>John Bliss</a:t>
            </a:r>
          </a:p>
          <a:p>
            <a:pPr marL="0" indent="0">
              <a:buFont typeface="Wingdings 3" charset="2"/>
              <a:buNone/>
            </a:pPr>
            <a:r>
              <a:rPr lang="en-US" sz="2200" dirty="0"/>
              <a:t>Blair Aas</a:t>
            </a:r>
          </a:p>
          <a:p>
            <a:pPr marL="0" indent="0">
              <a:buFont typeface="Wingdings 3" charset="2"/>
              <a:buNone/>
            </a:pPr>
            <a:r>
              <a:rPr lang="en-US" sz="2200" dirty="0"/>
              <a:t>Chris Coulter</a:t>
            </a:r>
          </a:p>
          <a:p>
            <a:pPr marL="0" indent="0">
              <a:buFont typeface="Wingdings 3" charset="2"/>
              <a:buNone/>
            </a:pPr>
            <a:r>
              <a:rPr lang="en-US" sz="2200" dirty="0"/>
              <a:t>Maria Garcia-Adarve</a:t>
            </a:r>
          </a:p>
          <a:p>
            <a:pPr marL="0" indent="0">
              <a:buFont typeface="Wingdings 3" charset="2"/>
              <a:buNone/>
            </a:pPr>
            <a:endParaRPr lang="en-US" sz="2200" dirty="0"/>
          </a:p>
          <a:p>
            <a:pPr marL="0" indent="0">
              <a:buFont typeface="Wingdings 3" charset="2"/>
              <a:buNone/>
            </a:pPr>
            <a:r>
              <a:rPr lang="en-US" sz="2200" b="1" u="sng" dirty="0"/>
              <a:t>Terra Realty Advisors, Inc.</a:t>
            </a:r>
            <a:r>
              <a:rPr lang="en-US" sz="2200" b="1" dirty="0"/>
              <a:t> </a:t>
            </a:r>
            <a:r>
              <a:rPr lang="en-US" sz="2200" dirty="0"/>
              <a:t>(Real Estate Consultants)</a:t>
            </a:r>
          </a:p>
          <a:p>
            <a:pPr marL="0" indent="0">
              <a:buFont typeface="Wingdings 3" charset="2"/>
              <a:buNone/>
            </a:pPr>
            <a:r>
              <a:rPr lang="en-US" sz="2200" dirty="0"/>
              <a:t>Scott Sheldon</a:t>
            </a:r>
          </a:p>
          <a:p>
            <a:pPr marL="0" indent="0">
              <a:buFont typeface="Wingdings 3" charset="2"/>
              <a:buNone/>
            </a:pPr>
            <a:r>
              <a:rPr lang="en-US" sz="2200" dirty="0"/>
              <a:t>Tim Fitzpatrick</a:t>
            </a:r>
          </a:p>
        </p:txBody>
      </p:sp>
    </p:spTree>
    <p:extLst>
      <p:ext uri="{BB962C8B-B14F-4D97-AF65-F5344CB8AC3E}">
        <p14:creationId xmlns:p14="http://schemas.microsoft.com/office/powerpoint/2010/main" val="3615983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34492-C6EA-4518-A880-0CDAC6FE3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Tonight’s Objectives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77334" y="2204641"/>
            <a:ext cx="10837332" cy="39349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575" y="254809"/>
            <a:ext cx="1379973" cy="9920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71604" y="335358"/>
            <a:ext cx="4487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City of Oakland</a:t>
            </a:r>
          </a:p>
          <a:p>
            <a:pPr algn="r"/>
            <a:r>
              <a:rPr lang="en-US" sz="1600" dirty="0"/>
              <a:t>Finance Department</a:t>
            </a:r>
          </a:p>
          <a:p>
            <a:pPr algn="r"/>
            <a:r>
              <a:rPr lang="en-US" sz="1600" dirty="0"/>
              <a:t>Public Outreach Sessions -Vacant Property Tax 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3E8DE5C-BCA9-44EF-882A-E04758CF9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74AA-8F39-45A9-8ACF-B2C32C116255}" type="slidenum">
              <a:rPr lang="en-US" sz="1700" smtClean="0"/>
              <a:pPr/>
              <a:t>3</a:t>
            </a:fld>
            <a:endParaRPr lang="en-US" sz="1700" dirty="0"/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10BB4A6D-B6F3-4C5D-9AEC-97A57165E5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937516"/>
              </p:ext>
            </p:extLst>
          </p:nvPr>
        </p:nvGraphicFramePr>
        <p:xfrm>
          <a:off x="677334" y="1000297"/>
          <a:ext cx="10837332" cy="4569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71436528-B99E-4CB4-AE9C-80A7770B05CC}"/>
              </a:ext>
            </a:extLst>
          </p:cNvPr>
          <p:cNvSpPr/>
          <p:nvPr/>
        </p:nvSpPr>
        <p:spPr>
          <a:xfrm>
            <a:off x="1921239" y="5107938"/>
            <a:ext cx="83495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No decisions tonight on specific property cases or policies.</a:t>
            </a:r>
          </a:p>
        </p:txBody>
      </p:sp>
    </p:spTree>
    <p:extLst>
      <p:ext uri="{BB962C8B-B14F-4D97-AF65-F5344CB8AC3E}">
        <p14:creationId xmlns:p14="http://schemas.microsoft.com/office/powerpoint/2010/main" val="2394140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34492-C6EA-4518-A880-0CDAC6FE3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Measure W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704898" y="1700496"/>
            <a:ext cx="10837332" cy="3934901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Approved by City voters on November 6, 2018 with 70% support</a:t>
            </a:r>
          </a:p>
          <a:p>
            <a:r>
              <a:rPr lang="en-US" sz="2800" dirty="0"/>
              <a:t>Annual tax on vacant property for 20 years </a:t>
            </a:r>
          </a:p>
          <a:p>
            <a:r>
              <a:rPr lang="en-US" sz="2800" dirty="0"/>
              <a:t>Purpose </a:t>
            </a:r>
          </a:p>
          <a:p>
            <a:pPr lvl="1"/>
            <a:r>
              <a:rPr lang="en-US" sz="2600" dirty="0"/>
              <a:t>To raise revenue necessary to support and fund services for homeless people and affordable housing, and related programs.</a:t>
            </a:r>
          </a:p>
          <a:p>
            <a:pPr lvl="1"/>
            <a:r>
              <a:rPr lang="en-US" sz="2600" dirty="0"/>
              <a:t>Reduce the number of Oakland properties that are kept vacant and undeveloped.</a:t>
            </a:r>
          </a:p>
          <a:p>
            <a:pPr lvl="1"/>
            <a:r>
              <a:rPr lang="en-US" sz="2600" dirty="0"/>
              <a:t>Reduce blight, crime, and illegal dumping.</a:t>
            </a:r>
          </a:p>
          <a:p>
            <a:endParaRPr 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575" y="254809"/>
            <a:ext cx="1379973" cy="9920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71604" y="335358"/>
            <a:ext cx="4487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City of Oakland</a:t>
            </a:r>
          </a:p>
          <a:p>
            <a:pPr algn="r"/>
            <a:r>
              <a:rPr lang="en-US" sz="1600" dirty="0"/>
              <a:t>Finance Department</a:t>
            </a:r>
          </a:p>
          <a:p>
            <a:pPr algn="r"/>
            <a:r>
              <a:rPr lang="en-US" sz="1600" dirty="0"/>
              <a:t>Public Outreach Sessions -Vacant Property Tax 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3E8DE5C-BCA9-44EF-882A-E04758CF9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74AA-8F39-45A9-8ACF-B2C32C116255}" type="slidenum">
              <a:rPr lang="en-US" sz="1700" smtClean="0"/>
              <a:pPr/>
              <a:t>4</a:t>
            </a:fld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591921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72EE1-DC2F-4734-9FE3-303EC2216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Process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E01F98-FE12-4452-8B76-891E9B450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DE9E89-8F03-411A-99D7-723AF245A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74AA-8F39-45A9-8ACF-B2C32C116255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9EC7B365-88E6-418A-8AF1-554C529F57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9758899"/>
              </p:ext>
            </p:extLst>
          </p:nvPr>
        </p:nvGraphicFramePr>
        <p:xfrm>
          <a:off x="729289" y="979456"/>
          <a:ext cx="10785377" cy="5301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46937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34492-C6EA-4518-A880-0CDAC6FE3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Tentative Timeline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704898" y="1526088"/>
            <a:ext cx="10837332" cy="4572000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Font typeface="Wingdings 2" panose="05020102010507070707" pitchFamily="18" charset="2"/>
              <a:buNone/>
              <a:tabLst>
                <a:tab pos="2519363" algn="l"/>
              </a:tabLst>
              <a:defRPr/>
            </a:pPr>
            <a:r>
              <a:rPr lang="en-US" altLang="en-US" sz="2200" dirty="0"/>
              <a:t>Jun. 2019	Public Input Sessions (3)</a:t>
            </a:r>
          </a:p>
          <a:p>
            <a:pPr marL="0" indent="0">
              <a:spcBef>
                <a:spcPts val="1200"/>
              </a:spcBef>
              <a:buNone/>
              <a:tabLst>
                <a:tab pos="2519363" algn="l"/>
              </a:tabLst>
              <a:defRPr/>
            </a:pPr>
            <a:r>
              <a:rPr lang="en-US" altLang="en-US" sz="2200" dirty="0"/>
              <a:t>Sept. 2019	Draft Implementation Ordinance and Administrative Regulations 	Presented to (2) City Committees </a:t>
            </a:r>
          </a:p>
          <a:p>
            <a:pPr marL="0" indent="0">
              <a:spcBef>
                <a:spcPts val="1200"/>
              </a:spcBef>
              <a:buNone/>
              <a:tabLst>
                <a:tab pos="2519363" algn="l"/>
              </a:tabLst>
              <a:defRPr/>
            </a:pPr>
            <a:r>
              <a:rPr lang="en-US" altLang="en-US" sz="2200" dirty="0"/>
              <a:t>Oct. 2019	Council adoption of Implementation Ordinance and 	Administrative Regulations  </a:t>
            </a:r>
          </a:p>
          <a:p>
            <a:pPr marL="0" indent="0">
              <a:spcBef>
                <a:spcPts val="1200"/>
              </a:spcBef>
              <a:buNone/>
              <a:tabLst>
                <a:tab pos="2519363" algn="l"/>
              </a:tabLst>
              <a:defRPr/>
            </a:pPr>
            <a:r>
              <a:rPr lang="en-US" altLang="en-US" sz="2200" dirty="0"/>
              <a:t>Nov. / Dec. 2019	Notice and exemption information mailed to property owners</a:t>
            </a:r>
          </a:p>
          <a:p>
            <a:pPr marL="0" indent="0">
              <a:spcBef>
                <a:spcPts val="1200"/>
              </a:spcBef>
              <a:buFont typeface="Wingdings 2" panose="05020102010507070707" pitchFamily="18" charset="2"/>
              <a:buNone/>
              <a:tabLst>
                <a:tab pos="2519363" algn="l"/>
              </a:tabLst>
              <a:defRPr/>
            </a:pPr>
            <a:r>
              <a:rPr lang="en-US" altLang="en-US" sz="2200" dirty="0"/>
              <a:t>Mar. 2020	Exemption applications and petitions due to City</a:t>
            </a:r>
          </a:p>
          <a:p>
            <a:pPr marL="0" indent="0">
              <a:spcBef>
                <a:spcPts val="1200"/>
              </a:spcBef>
              <a:buFont typeface="Wingdings 2" panose="05020102010507070707" pitchFamily="18" charset="2"/>
              <a:buNone/>
              <a:tabLst>
                <a:tab pos="2519363" algn="l"/>
              </a:tabLst>
              <a:defRPr/>
            </a:pPr>
            <a:r>
              <a:rPr lang="en-US" altLang="en-US" sz="2200" dirty="0"/>
              <a:t>Spring 2020	Exemptions applications and petitions review</a:t>
            </a:r>
          </a:p>
          <a:p>
            <a:pPr marL="0" indent="0">
              <a:spcBef>
                <a:spcPts val="1200"/>
              </a:spcBef>
              <a:buFont typeface="Wingdings 2" panose="05020102010507070707" pitchFamily="18" charset="2"/>
              <a:buNone/>
              <a:tabLst>
                <a:tab pos="2519363" algn="l"/>
              </a:tabLst>
              <a:defRPr/>
            </a:pPr>
            <a:r>
              <a:rPr lang="en-US" altLang="en-US" sz="2200" dirty="0"/>
              <a:t>Aug. 10, 2020	Tax levies submitted to County </a:t>
            </a:r>
            <a:r>
              <a:rPr lang="en-US" sz="2200" dirty="0"/>
              <a:t>Treasurer-</a:t>
            </a:r>
            <a:r>
              <a:rPr lang="en-US" altLang="en-US" sz="2200" dirty="0"/>
              <a:t>Tax Collector for Tax 	Year 2020-21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575" y="254809"/>
            <a:ext cx="1379973" cy="9920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71604" y="335358"/>
            <a:ext cx="4487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City of Oakland</a:t>
            </a:r>
          </a:p>
          <a:p>
            <a:pPr algn="r"/>
            <a:r>
              <a:rPr lang="en-US" sz="1600" dirty="0"/>
              <a:t>Finance Department</a:t>
            </a:r>
          </a:p>
          <a:p>
            <a:pPr algn="r"/>
            <a:r>
              <a:rPr lang="en-US" sz="1600" dirty="0"/>
              <a:t>Public Outreach Sessions -Vacant Property Tax 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3E8DE5C-BCA9-44EF-882A-E04758CF9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74AA-8F39-45A9-8ACF-B2C32C116255}" type="slidenum">
              <a:rPr lang="en-US" sz="1700" smtClean="0"/>
              <a:pPr/>
              <a:t>6</a:t>
            </a:fld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842532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72EE1-DC2F-4734-9FE3-303EC2216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Vacant Parcel?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6A774C-6527-4AEC-9873-2EED15821F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29063"/>
            <a:ext cx="10837332" cy="466101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A parcel of land, whether undeveloped, residential, or non-residential (including multifamily residential)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A condominium, duplex, or townhouse unit under separate ownership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A parcel of land where ground floor commercial activities are allowed but vacant</a:t>
            </a:r>
          </a:p>
          <a:p>
            <a:pPr marL="457200" indent="-457200">
              <a:buFont typeface="+mj-lt"/>
              <a:buAutoNum type="arabicPeriod"/>
            </a:pPr>
            <a:endParaRPr lang="en-US" sz="900" dirty="0"/>
          </a:p>
          <a:p>
            <a:r>
              <a:rPr lang="en-US" sz="2000" dirty="0"/>
              <a:t>Implementation ordinance will establish a method for determining and identifying the use and vacancy status of each parcel of real property in the City.</a:t>
            </a:r>
          </a:p>
          <a:p>
            <a:endParaRPr lang="en-US" sz="22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E01F98-FE12-4452-8B76-891E9B450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DE9E89-8F03-411A-99D7-723AF245A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74AA-8F39-45A9-8ACF-B2C32C11625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1AAC9F-7941-46AB-9E0B-FB93FDF2C6B8}"/>
              </a:ext>
            </a:extLst>
          </p:cNvPr>
          <p:cNvSpPr/>
          <p:nvPr/>
        </p:nvSpPr>
        <p:spPr>
          <a:xfrm>
            <a:off x="749767" y="1661332"/>
            <a:ext cx="75518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 use LESS THAN fifty (50) days in a calendar year</a:t>
            </a:r>
          </a:p>
        </p:txBody>
      </p:sp>
    </p:spTree>
    <p:extLst>
      <p:ext uri="{BB962C8B-B14F-4D97-AF65-F5344CB8AC3E}">
        <p14:creationId xmlns:p14="http://schemas.microsoft.com/office/powerpoint/2010/main" val="2219557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A7029-0B0C-4C79-8523-3E91D1943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Tax Rates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6FDACF-B66C-4E82-B588-C555F9B4B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83C399-98E5-4B45-987B-6A9686FD8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74AA-8F39-45A9-8ACF-B2C32C116255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D2D587-3C7E-469E-BBD3-CA6B67EF9C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179771"/>
              </p:ext>
            </p:extLst>
          </p:nvPr>
        </p:nvGraphicFramePr>
        <p:xfrm>
          <a:off x="645303" y="1607670"/>
          <a:ext cx="10837332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8666">
                  <a:extLst>
                    <a:ext uri="{9D8B030D-6E8A-4147-A177-3AD203B41FA5}">
                      <a16:colId xmlns:a16="http://schemas.microsoft.com/office/drawing/2014/main" val="1775097574"/>
                    </a:ext>
                  </a:extLst>
                </a:gridCol>
                <a:gridCol w="5418666">
                  <a:extLst>
                    <a:ext uri="{9D8B030D-6E8A-4147-A177-3AD203B41FA5}">
                      <a16:colId xmlns:a16="http://schemas.microsoft.com/office/drawing/2014/main" val="1208103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Property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Annual Maximum Special Tax 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689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Residential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$6,000 per parcel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20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Condominium, duplex, or townhome unit under separate ownership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$3,000 per vacant residential unit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0641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Nonresidential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$6,000 per parcel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758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Parcel with ground floor commercial activity allowed but vacant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$3,000 per parcel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363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Undeveloped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$6,000 per parcel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6198745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FF1076BA-89E8-488E-B1E1-6D9A4CEA243F}"/>
              </a:ext>
            </a:extLst>
          </p:cNvPr>
          <p:cNvSpPr/>
          <p:nvPr/>
        </p:nvSpPr>
        <p:spPr>
          <a:xfrm>
            <a:off x="645303" y="4734771"/>
            <a:ext cx="1083733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800" dirty="0"/>
          </a:p>
          <a:p>
            <a:r>
              <a:rPr lang="en-US" dirty="0"/>
              <a:t>* Real property wholly exempt from ad valorem tax not subject to the vacant property tax.</a:t>
            </a:r>
          </a:p>
          <a:p>
            <a:endParaRPr lang="en-US" sz="1600" dirty="0"/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377877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34492-C6EA-4518-A880-0CDAC6FE3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Exemptions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704898" y="1595041"/>
            <a:ext cx="10837332" cy="4927601"/>
          </a:xfrm>
        </p:spPr>
        <p:txBody>
          <a:bodyPr>
            <a:noAutofit/>
          </a:bodyPr>
          <a:lstStyle/>
          <a:p>
            <a:r>
              <a:rPr lang="en-US" sz="2200" dirty="0"/>
              <a:t>Very low-income owners</a:t>
            </a:r>
          </a:p>
          <a:p>
            <a:r>
              <a:rPr lang="en-US" sz="2200" dirty="0"/>
              <a:t>Low-income senior owners</a:t>
            </a:r>
          </a:p>
          <a:p>
            <a:r>
              <a:rPr lang="en-US" sz="2200" dirty="0"/>
              <a:t>Disabled owners</a:t>
            </a:r>
          </a:p>
          <a:p>
            <a:r>
              <a:rPr lang="en-US" sz="2200" dirty="0"/>
              <a:t>Non-profit organizations</a:t>
            </a:r>
          </a:p>
          <a:p>
            <a:r>
              <a:rPr lang="en-US" sz="2200" dirty="0"/>
              <a:t>Owners who have submitted </a:t>
            </a:r>
            <a:r>
              <a:rPr lang="en-US" sz="2200" u="sng" dirty="0"/>
              <a:t>substantially complete application</a:t>
            </a:r>
            <a:r>
              <a:rPr lang="en-US" sz="2200" dirty="0"/>
              <a:t> for project approval that has not yet received approval</a:t>
            </a:r>
          </a:p>
          <a:p>
            <a:r>
              <a:rPr lang="en-US" sz="2200" dirty="0"/>
              <a:t>Owners with </a:t>
            </a:r>
            <a:r>
              <a:rPr lang="en-US" sz="2200" u="sng" dirty="0"/>
              <a:t>entitlement approvals</a:t>
            </a:r>
            <a:r>
              <a:rPr lang="en-US" sz="2200" dirty="0"/>
              <a:t> who need more time to complete their project can apply for a two-year exemption</a:t>
            </a:r>
          </a:p>
          <a:p>
            <a:r>
              <a:rPr lang="en-US" sz="2200" dirty="0"/>
              <a:t>Owners of property for which an active building permit application is being processed by the City</a:t>
            </a:r>
          </a:p>
          <a:p>
            <a:r>
              <a:rPr lang="en-US" sz="2200" dirty="0"/>
              <a:t>Owners of property under construction with an active building permit</a:t>
            </a:r>
          </a:p>
          <a:p>
            <a:endParaRPr lang="en-US" sz="2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575" y="254809"/>
            <a:ext cx="1379973" cy="9920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71604" y="335358"/>
            <a:ext cx="4487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City of Oakland</a:t>
            </a:r>
          </a:p>
          <a:p>
            <a:pPr algn="r"/>
            <a:r>
              <a:rPr lang="en-US" sz="1600" dirty="0"/>
              <a:t>Finance Department</a:t>
            </a:r>
          </a:p>
          <a:p>
            <a:pPr algn="r"/>
            <a:r>
              <a:rPr lang="en-US" sz="1600" dirty="0"/>
              <a:t>Public Outreach Sessions -Vacant Property Tax 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3E8DE5C-BCA9-44EF-882A-E04758CF9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74AA-8F39-45A9-8ACF-B2C32C116255}" type="slidenum">
              <a:rPr lang="en-US" sz="1700" smtClean="0"/>
              <a:pPr/>
              <a:t>9</a:t>
            </a:fld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1044911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8359</TotalTime>
  <Words>673</Words>
  <Application>Microsoft Office PowerPoint</Application>
  <PresentationFormat>Widescreen</PresentationFormat>
  <Paragraphs>147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Trebuchet MS</vt:lpstr>
      <vt:lpstr>Wingdings 2</vt:lpstr>
      <vt:lpstr>Wingdings 3</vt:lpstr>
      <vt:lpstr>Facet</vt:lpstr>
      <vt:lpstr>Measure W Vacant Property Tax Implementation Ordinance and Administrative Regulations</vt:lpstr>
      <vt:lpstr>Project Team</vt:lpstr>
      <vt:lpstr>Tonight’s Objectives</vt:lpstr>
      <vt:lpstr>About Measure W</vt:lpstr>
      <vt:lpstr>Implementation Process </vt:lpstr>
      <vt:lpstr>Tentative Timeline</vt:lpstr>
      <vt:lpstr>What is a Vacant Parcel?</vt:lpstr>
      <vt:lpstr>Special Tax Rates</vt:lpstr>
      <vt:lpstr>Exemptions</vt:lpstr>
      <vt:lpstr>More Exemptions</vt:lpstr>
      <vt:lpstr>Public Input Welcome and Appreciated  Written comments can be emailed to: vacantpropertytaxinquiry@oaklandca.gov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Request for Qualifications</dc:title>
  <dc:creator>Blair Aas (SCI Consulting Group)</dc:creator>
  <cp:lastModifiedBy>Stoglin, Sheila</cp:lastModifiedBy>
  <cp:revision>224</cp:revision>
  <cp:lastPrinted>2019-06-06T19:35:13Z</cp:lastPrinted>
  <dcterms:created xsi:type="dcterms:W3CDTF">2017-08-11T16:11:21Z</dcterms:created>
  <dcterms:modified xsi:type="dcterms:W3CDTF">2019-06-06T20:56:15Z</dcterms:modified>
</cp:coreProperties>
</file>