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0" r:id="rId2"/>
    <p:sldId id="275" r:id="rId3"/>
    <p:sldId id="276" r:id="rId4"/>
    <p:sldId id="274" r:id="rId5"/>
    <p:sldId id="271" r:id="rId6"/>
    <p:sldId id="273" r:id="rId7"/>
    <p:sldId id="256" r:id="rId8"/>
    <p:sldId id="258" r:id="rId9"/>
    <p:sldId id="259" r:id="rId10"/>
    <p:sldId id="261" r:id="rId11"/>
    <p:sldId id="266" r:id="rId12"/>
    <p:sldId id="260" r:id="rId13"/>
    <p:sldId id="264" r:id="rId14"/>
    <p:sldId id="263" r:id="rId15"/>
    <p:sldId id="340" r:id="rId16"/>
    <p:sldId id="342" r:id="rId17"/>
    <p:sldId id="343" r:id="rId18"/>
    <p:sldId id="345" r:id="rId19"/>
    <p:sldId id="346" r:id="rId20"/>
    <p:sldId id="347" r:id="rId21"/>
    <p:sldId id="348" r:id="rId22"/>
    <p:sldId id="257" r:id="rId23"/>
    <p:sldId id="325" r:id="rId24"/>
    <p:sldId id="349" r:id="rId25"/>
    <p:sldId id="269" r:id="rId26"/>
    <p:sldId id="326" r:id="rId27"/>
    <p:sldId id="350" r:id="rId28"/>
    <p:sldId id="351" r:id="rId29"/>
    <p:sldId id="352" r:id="rId30"/>
    <p:sldId id="2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BE12C8-BBA2-41F2-ADBD-93F9921F8D9C}">
          <p14:sldIdLst>
            <p14:sldId id="270"/>
          </p14:sldIdLst>
        </p14:section>
        <p14:section name="Untitled Section" id="{3C4398E2-7287-424B-8C63-1AADEA9897EB}">
          <p14:sldIdLst>
            <p14:sldId id="275"/>
            <p14:sldId id="276"/>
            <p14:sldId id="274"/>
            <p14:sldId id="271"/>
            <p14:sldId id="273"/>
            <p14:sldId id="256"/>
            <p14:sldId id="258"/>
            <p14:sldId id="259"/>
            <p14:sldId id="261"/>
            <p14:sldId id="266"/>
            <p14:sldId id="260"/>
            <p14:sldId id="264"/>
            <p14:sldId id="263"/>
            <p14:sldId id="340"/>
            <p14:sldId id="342"/>
            <p14:sldId id="343"/>
            <p14:sldId id="345"/>
            <p14:sldId id="346"/>
            <p14:sldId id="347"/>
            <p14:sldId id="348"/>
            <p14:sldId id="257"/>
            <p14:sldId id="325"/>
            <p14:sldId id="349"/>
            <p14:sldId id="269"/>
            <p14:sldId id="326"/>
            <p14:sldId id="350"/>
            <p14:sldId id="351"/>
            <p14:sldId id="352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D6"/>
    <a:srgbClr val="F5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2DD19-5AEB-4323-BD6D-7D0FFB078E1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CEEC3-0CE2-4864-A473-3A34DAA27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2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AF0F5-F73F-4CBD-853B-CEB370CE4B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CEEC3-0CE2-4864-A473-3A34DAA27C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2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102A-F3FD-2EDE-4596-BDAF494D5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032BC-C2A6-EAB4-08F0-D1E52C7A5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2C263-5CA9-1A03-C948-BB11D4FC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64DC0-5D4F-80A2-2BBE-E61FBEFE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20E93-B2C5-01D0-D5D2-056D1319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7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F052-421C-88E9-9412-5C09E3C0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0845E-34FF-BE38-06A2-AE2D0237F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C30E1-6C68-3C85-88B4-55B8741C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A756D-F04B-D0CB-ED69-EB2A2A71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60023-240C-3D80-C779-BA36D31F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9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864D4-5792-F37F-77D7-A1CB0247D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546EC-E546-8FE1-D767-9DFE77DDA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797F7-1DE1-9D14-67C5-F83692A8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2475B-6A02-AA6E-435E-71B4FA23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3169D-8EF3-FC9E-625B-5BCE20E8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2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89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862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1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4600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6665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E96E83-048C-4132-9ABC-E5A0C22D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98F49-BE12-4A88-909F-4B988B23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0267AE-9C0D-4634-B312-C6DD54710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1003" y="640080"/>
            <a:ext cx="6111585" cy="557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ECD51-9119-4996-B4FC-2AD43216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594" y="1328058"/>
            <a:ext cx="5096630" cy="3378338"/>
          </a:xfrm>
        </p:spPr>
        <p:txBody>
          <a:bodyPr anchor="b">
            <a:norm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956F6DB6-D6E1-4A50-9114-8601DF94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35000"/>
            <a:ext cx="4800600" cy="557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381B5BB-CEA3-436C-8A43-C3C4889F11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8480" y="4668045"/>
            <a:ext cx="5096630" cy="1000125"/>
          </a:xfrm>
        </p:spPr>
        <p:txBody>
          <a:bodyPr>
            <a:noAutofit/>
          </a:bodyPr>
          <a:lstStyle>
            <a:lvl1pPr>
              <a:defRPr sz="2400" b="0" cap="all" spc="600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5097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FFAE35-BD0D-4D19-892D-36475DD52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63656" y="0"/>
            <a:ext cx="8128343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FE2031E3-F975-4AFF-B76E-6BB46A2D34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0671" y="0"/>
            <a:ext cx="3000249" cy="3382963"/>
          </a:xfrm>
          <a:custGeom>
            <a:avLst/>
            <a:gdLst>
              <a:gd name="connsiteX0" fmla="*/ 0 w 2999232"/>
              <a:gd name="connsiteY0" fmla="*/ 0 h 3382963"/>
              <a:gd name="connsiteX1" fmla="*/ 2999232 w 2999232"/>
              <a:gd name="connsiteY1" fmla="*/ 0 h 3382963"/>
              <a:gd name="connsiteX2" fmla="*/ 2999232 w 2999232"/>
              <a:gd name="connsiteY2" fmla="*/ 3382963 h 3382963"/>
              <a:gd name="connsiteX3" fmla="*/ 0 w 2999232"/>
              <a:gd name="connsiteY3" fmla="*/ 3382963 h 3382963"/>
              <a:gd name="connsiteX4" fmla="*/ 0 w 2999232"/>
              <a:gd name="connsiteY4" fmla="*/ 0 h 3382963"/>
              <a:gd name="connsiteX0" fmla="*/ 0 w 2999232"/>
              <a:gd name="connsiteY0" fmla="*/ 0 h 3382963"/>
              <a:gd name="connsiteX1" fmla="*/ 968249 w 2999232"/>
              <a:gd name="connsiteY1" fmla="*/ 0 h 3382963"/>
              <a:gd name="connsiteX2" fmla="*/ 2999232 w 2999232"/>
              <a:gd name="connsiteY2" fmla="*/ 0 h 3382963"/>
              <a:gd name="connsiteX3" fmla="*/ 2999232 w 2999232"/>
              <a:gd name="connsiteY3" fmla="*/ 3382963 h 3382963"/>
              <a:gd name="connsiteX4" fmla="*/ 0 w 2999232"/>
              <a:gd name="connsiteY4" fmla="*/ 3382963 h 3382963"/>
              <a:gd name="connsiteX5" fmla="*/ 0 w 2999232"/>
              <a:gd name="connsiteY5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2999232 w 3000249"/>
              <a:gd name="connsiteY2" fmla="*/ 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5199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249" h="3382963">
                <a:moveTo>
                  <a:pt x="0" y="0"/>
                </a:moveTo>
                <a:lnTo>
                  <a:pt x="968249" y="0"/>
                </a:lnTo>
                <a:lnTo>
                  <a:pt x="967232" y="284480"/>
                </a:lnTo>
                <a:lnTo>
                  <a:pt x="3000249" y="284480"/>
                </a:lnTo>
                <a:lnTo>
                  <a:pt x="2999232" y="3382963"/>
                </a:lnTo>
                <a:lnTo>
                  <a:pt x="0" y="3382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610101-4EEB-48DF-A41F-DA38D737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656" y="279792"/>
            <a:ext cx="7777824" cy="986304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27432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64E749E-B27D-45B4-8E7A-53D8460AA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997708" cy="33829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8DE9984-911D-42E6-9467-9F53414894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75038"/>
            <a:ext cx="6096000" cy="3382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2F1F63-2333-48C5-BEEE-7FFCA143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47" y="1639615"/>
            <a:ext cx="4817441" cy="453734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AF26E33C-9416-4C43-8695-B043D696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DD9F57F-0928-48ED-8CF9-CC5AC1BD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B7E4E7CA-F2D2-4B67-92FE-3DCE5AB2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87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5FAC41-B90D-4384-8484-175667A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20C6F-8D05-41B5-9727-E041D5B9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1621" y="1568357"/>
            <a:ext cx="6240379" cy="37212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A692DB-BC6A-43D5-BAE7-1E8AE14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08" y="1758950"/>
            <a:ext cx="5137112" cy="6734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B631067-0981-46B9-BB6F-484741846C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42938"/>
            <a:ext cx="4814887" cy="2667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7984968B-9811-4180-8D8E-0619C9D3BF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412" y="3631470"/>
            <a:ext cx="4814887" cy="2562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503D483-6082-4C3B-A4C5-0ACE66983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2241" y="2365374"/>
            <a:ext cx="5136671" cy="2635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CB94B83C-8B92-4303-A841-0D5ED386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204443-B45C-4C1E-8601-4AD0359A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125F2A8A-5D48-4A14-B0A6-52E55D3E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37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BA09-98E5-66CC-68CC-CFA0B34A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9D630-3335-48D5-D6F0-CE259673E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DEB9-B8C2-4FA6-E36D-F626DC07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15683-F635-AA42-7B3D-5A217413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245E8-F803-5F07-8AD6-5D0D898A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66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907218-B50F-49FD-AD54-AB4516C4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2802362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376FF-CCF9-409D-9C56-0478207D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187" y="3429000"/>
            <a:ext cx="10663626" cy="22487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00F12B7-72C7-4FE1-ACC5-E25F1F670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59" y="3637127"/>
            <a:ext cx="10065679" cy="14937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25F1DA91-F20A-4A08-93BE-9F98E06C4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836" y="5023536"/>
            <a:ext cx="10065679" cy="569873"/>
          </a:xfrm>
        </p:spPr>
        <p:txBody>
          <a:bodyPr>
            <a:normAutofit/>
          </a:bodyPr>
          <a:lstStyle>
            <a:lvl1pPr>
              <a:defRPr b="0" cap="all" spc="600" baseline="0"/>
            </a:lvl1pPr>
          </a:lstStyle>
          <a:p>
            <a:pPr>
              <a:lnSpc>
                <a:spcPct val="120000"/>
              </a:lnSpc>
            </a:pPr>
            <a:r>
              <a:rPr lang="en-US" sz="2000"/>
              <a:t>Click to edit Master subtitle style</a:t>
            </a:r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A878EE-90F1-4A49-B6BE-AE85B98C9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3424" y="5677726"/>
            <a:ext cx="10661904" cy="164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40" name="Picture Placeholder 31">
            <a:extLst>
              <a:ext uri="{FF2B5EF4-FFF2-40B4-BE49-F238E27FC236}">
                <a16:creationId xmlns:a16="http://schemas.microsoft.com/office/drawing/2014/main" id="{AD3270F6-1E4E-4411-8D4E-828E3720DC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588" y="642938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ABF929F-94D1-4759-B7F8-13A234DA34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02338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BFF7B305-12DD-40D5-8129-BBA665ACA3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70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Picture Placeholder 31">
            <a:extLst>
              <a:ext uri="{FF2B5EF4-FFF2-40B4-BE49-F238E27FC236}">
                <a16:creationId xmlns:a16="http://schemas.microsoft.com/office/drawing/2014/main" id="{9D7B5BDC-1B7A-4894-9620-E84D2D48F2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301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8" name="Footer Placeholder 7">
            <a:extLst>
              <a:ext uri="{FF2B5EF4-FFF2-40B4-BE49-F238E27FC236}">
                <a16:creationId xmlns:a16="http://schemas.microsoft.com/office/drawing/2014/main" id="{4E2B39E4-0727-4A5A-BC57-AA9E8DE0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9" name="Date Placeholder 5">
            <a:extLst>
              <a:ext uri="{FF2B5EF4-FFF2-40B4-BE49-F238E27FC236}">
                <a16:creationId xmlns:a16="http://schemas.microsoft.com/office/drawing/2014/main" id="{6E0AA390-7F09-4587-8C95-FD7A9C78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02FAE9E6-8F24-4563-93BC-C0A14B8D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6B81F-97CD-4934-852B-F0AECFD05D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1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5FBF-F3E9-2555-34DB-DDA6E2DC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53A90-BA3B-98F4-7881-5666DE1A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7A914-3FE3-B5DC-5A5C-2B643FFB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078F0-02C0-EE7A-8FCE-3772509E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8A168-E0C4-F37C-5EA2-DF2BACD2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1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9F9A-BAF6-32B3-5824-DBC74962B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7B6C9-0B1E-D470-FAC6-C5BBB49BA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F3A95-92CE-F2FC-CB5F-8EC60C10F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DD2D8-1BB7-411D-2209-31FE2380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2077A-76E0-8EDA-B9BD-BA8506AC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17A86-2266-5323-489E-F732DB66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09BC-C1FD-D0A4-F3CA-9CA529C9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64206-423C-1EF8-EC65-D1D38915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35790-0ADA-497E-3998-E23AA5EFD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A5D2D-7116-7E2F-1C8E-91993D09B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E1439-691F-0482-EA3D-1DACC61AF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5C513-2753-88F5-6CE4-41ABD923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F52E2-A05D-C749-ACA3-F4056DB3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56B90-5E81-598B-FF46-61E76773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5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160F-9A8A-8804-D3FF-E21BC30B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1C36C-501C-D128-2786-615F77E7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024C9-EEE4-293F-A9F2-BE3EEF86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DE0D2-4BE4-43AB-0E36-BEF2A863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1BB73-BB1B-BBDF-DD67-AB5FDAB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7C8F1-F148-FE29-71E1-1DD6A4E2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7756-0EDC-7FB3-4D2A-20F457E2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9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B29B-A225-A1AA-E0EC-ADF9A615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E12F2-7A2A-50B1-BF90-7DE3EEECE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B4B79-3A89-55A7-7354-EAE4FF7F9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2907F-4816-0AF2-2290-4BE2A42F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75C78-F863-2B0B-29F9-77B88072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0CA4A-CE10-FC6B-C22A-C473AF30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1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CF68-F923-A45C-D154-0167A8F6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8CFB8-CECF-208B-B49E-004034161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A283E-FD8D-8E5F-5259-7FF14B4B5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8A1CD-29F9-C030-985E-86E430D1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1991-D104-E97C-C3AC-A48FBD20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1F416-C318-4110-4FFA-3822A2ED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8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0F97E8-8C3A-756A-9320-9D34FE58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684F7-5942-139A-0F71-8BFFCB17E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8F831-FCF7-DB94-0519-7E6ADB9DB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2C956-FDFC-46C6-BFB4-8081F8CBBAE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571AA-449E-CC2A-DC6F-C286222F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DACF7-D1C7-2B95-A4BF-3AC72F19A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25E79-ACCB-4E28-913E-3BC7AC7F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-1"/>
            <a:ext cx="8534400" cy="76912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SPEAKER 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主講嘉賓</a:t>
            </a:r>
          </a:p>
          <a:p>
            <a:pPr>
              <a:spcBef>
                <a:spcPct val="0"/>
              </a:spcBef>
              <a:defRPr/>
            </a:pPr>
            <a:endParaRPr lang="en-US" altLang="zh-TW" sz="2000" b="1" i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59AA-7C97-4BB7-A3AB-4BA6D541A5F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685801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0070C0"/>
                </a:solidFill>
              </a:rPr>
              <a:t>● </a:t>
            </a:r>
            <a:r>
              <a:rPr lang="zh-TW" altLang="en-US" sz="2000" b="1" dirty="0">
                <a:solidFill>
                  <a:srgbClr val="0070C0"/>
                </a:solidFill>
              </a:rPr>
              <a:t>三藩市加州大學法律學博士   </a:t>
            </a:r>
            <a:r>
              <a:rPr lang="en-US" altLang="zh-TW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U.C. Hastings (SF) </a:t>
            </a:r>
            <a:r>
              <a:rPr lang="en-US" altLang="zh-TW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Juris</a:t>
            </a:r>
            <a:r>
              <a:rPr lang="en-US" altLang="zh-TW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Doctor  </a:t>
            </a: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0070C0"/>
                </a:solidFill>
              </a:rPr>
              <a:t>● </a:t>
            </a:r>
            <a:r>
              <a:rPr lang="zh-TW" altLang="en-US" sz="2000" b="1" dirty="0">
                <a:solidFill>
                  <a:srgbClr val="0070C0"/>
                </a:solidFill>
              </a:rPr>
              <a:t>依利諾州事業 </a:t>
            </a:r>
            <a:r>
              <a:rPr lang="zh-TW" altLang="en-US" sz="3200" b="1" u="sng" dirty="0">
                <a:solidFill>
                  <a:srgbClr val="0070C0"/>
                </a:solidFill>
              </a:rPr>
              <a:t>會計師</a:t>
            </a:r>
            <a:r>
              <a:rPr lang="zh-TW" altLang="en-US" sz="3200" b="1" dirty="0">
                <a:solidFill>
                  <a:srgbClr val="0070C0"/>
                </a:solidFill>
              </a:rPr>
              <a:t>   </a:t>
            </a:r>
            <a:r>
              <a:rPr lang="en-US" altLang="zh-TW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Certified Public Account (C.P.A.)</a:t>
            </a: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0070C0"/>
                </a:solidFill>
              </a:rPr>
              <a:t>● </a:t>
            </a:r>
            <a:r>
              <a:rPr lang="zh-TW" altLang="en-US" sz="2000" b="1" dirty="0">
                <a:solidFill>
                  <a:srgbClr val="0070C0"/>
                </a:solidFill>
              </a:rPr>
              <a:t>柏克來加大</a:t>
            </a:r>
            <a:r>
              <a:rPr lang="zh-TW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b="1" dirty="0">
                <a:solidFill>
                  <a:srgbClr val="0070C0"/>
                </a:solidFill>
              </a:rPr>
              <a:t>工商管理最高榮譽學士  </a:t>
            </a:r>
            <a:endParaRPr lang="en-US" altLang="zh-TW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U.C. Berkeley Hass Business School Highest Honor</a:t>
            </a: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FF0000"/>
                </a:solidFill>
                <a:latin typeface="MingLiU" pitchFamily="49" charset="-120"/>
                <a:ea typeface="MingLiU" pitchFamily="49" charset="-120"/>
                <a:cs typeface="Arial Unicode MS" pitchFamily="34" charset="-128"/>
              </a:rPr>
              <a:t>莫秀寧 </a:t>
            </a:r>
            <a:r>
              <a:rPr lang="zh-TW" altLang="en-US" sz="2800" b="1" dirty="0">
                <a:solidFill>
                  <a:srgbClr val="FF0000"/>
                </a:solidFill>
                <a:latin typeface="MingLiU" pitchFamily="49" charset="-120"/>
                <a:ea typeface="MingLiU" pitchFamily="49" charset="-120"/>
                <a:cs typeface="Arial Unicode MS" pitchFamily="34" charset="-128"/>
              </a:rPr>
              <a:t>律師</a:t>
            </a:r>
            <a:r>
              <a:rPr lang="zh-TW" altLang="en-US" sz="3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Frannie Mok,  Esq. 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Attorney at Law</a:t>
            </a:r>
            <a:endParaRPr lang="zh-TW" altLang="en-US" sz="2800" b="1" dirty="0">
              <a:solidFill>
                <a:srgbClr val="FF0000"/>
              </a:solidFill>
            </a:endParaRPr>
          </a:p>
          <a:p>
            <a:r>
              <a:rPr lang="en-US" altLang="zh-TW" b="1" dirty="0">
                <a:solidFill>
                  <a:srgbClr val="FF0000"/>
                </a:solidFill>
              </a:rPr>
              <a:t>		</a:t>
            </a:r>
            <a:endParaRPr lang="en-US" altLang="zh-TW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400" b="1" dirty="0">
                <a:solidFill>
                  <a:srgbClr val="C00000"/>
                </a:solidFill>
              </a:rPr>
              <a:t>		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Photo Mok 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2546352"/>
            <a:ext cx="1752600" cy="1920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72FAC8-E0B8-D667-E168-522A3726EB52}"/>
              </a:ext>
            </a:extLst>
          </p:cNvPr>
          <p:cNvSpPr txBox="1"/>
          <p:nvPr/>
        </p:nvSpPr>
        <p:spPr>
          <a:xfrm>
            <a:off x="8077200" y="5029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5948E-E24B-D07C-CEEE-7961DA75F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4648201"/>
            <a:ext cx="1981200" cy="2090401"/>
          </a:xfrm>
          <a:prstGeom prst="rect">
            <a:avLst/>
          </a:prstGeom>
        </p:spPr>
      </p:pic>
    </p:spTree>
  </p:cSld>
  <p:clrMapOvr>
    <a:masterClrMapping/>
  </p:clrMapOvr>
  <p:transition advTm="16719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32DB0-4469-0391-61E4-DA5886A40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1500"/>
            <a:ext cx="11039475" cy="6219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600" b="1" u="sng" dirty="0"/>
              <a:t>Small Business Immigration </a:t>
            </a:r>
          </a:p>
          <a:p>
            <a:pPr marL="0" indent="0" algn="ctr">
              <a:buNone/>
            </a:pPr>
            <a:r>
              <a:rPr lang="zh-CN" altLang="en-US" sz="3600" b="1" u="sng" dirty="0"/>
              <a:t>投资移民</a:t>
            </a:r>
            <a:r>
              <a:rPr lang="en-US" altLang="zh-CN" sz="3600" b="1" u="sng" dirty="0"/>
              <a:t>EB5 </a:t>
            </a:r>
            <a:r>
              <a:rPr lang="zh-CN" altLang="en-US" sz="3600" b="1" u="sng" dirty="0"/>
              <a:t>喜讯！ </a:t>
            </a:r>
            <a:endParaRPr lang="en-US" altLang="zh-CN" sz="3600" b="1" u="sng" dirty="0"/>
          </a:p>
          <a:p>
            <a:endParaRPr lang="en-US" altLang="zh-CN" sz="3600" b="1" dirty="0"/>
          </a:p>
          <a:p>
            <a:r>
              <a:rPr lang="zh-CN" altLang="en-US" sz="3600" b="1" dirty="0"/>
              <a:t>  投资 </a:t>
            </a:r>
            <a:r>
              <a:rPr lang="en-US" altLang="zh-CN" sz="3600" b="1" dirty="0"/>
              <a:t>U$80</a:t>
            </a:r>
            <a:r>
              <a:rPr lang="zh-CN" altLang="en-US" sz="3600" b="1" dirty="0"/>
              <a:t>万不需排期</a:t>
            </a:r>
            <a:r>
              <a:rPr lang="en-US" altLang="zh-CN" sz="3600" b="1" dirty="0"/>
              <a:t>,  5 </a:t>
            </a:r>
            <a:r>
              <a:rPr lang="zh-CN" altLang="en-US" sz="3600" b="1" dirty="0"/>
              <a:t>年歸还</a:t>
            </a:r>
            <a:r>
              <a:rPr lang="en-US" altLang="zh-CN" sz="3600" b="1" dirty="0"/>
              <a:t> ! </a:t>
            </a:r>
          </a:p>
          <a:p>
            <a:pPr marL="0" indent="0">
              <a:buNone/>
            </a:pPr>
            <a:r>
              <a:rPr lang="en-US" altLang="zh-CN" sz="3600" b="1" dirty="0"/>
              <a:t>    $800,000 investment, no quota. Repay in 5 years.</a:t>
            </a:r>
          </a:p>
          <a:p>
            <a:r>
              <a:rPr lang="en-US" altLang="zh-CN" sz="3600" b="1" dirty="0"/>
              <a:t>  </a:t>
            </a:r>
            <a:r>
              <a:rPr lang="zh-CN" altLang="en-US" sz="3600" b="1" dirty="0"/>
              <a:t>只 </a:t>
            </a:r>
            <a:r>
              <a:rPr lang="en-US" altLang="zh-CN" sz="3600" b="1" dirty="0"/>
              <a:t>$12 </a:t>
            </a:r>
            <a:r>
              <a:rPr lang="zh-CN" altLang="en-US" sz="3600" b="1" dirty="0"/>
              <a:t>萬费用 </a:t>
            </a:r>
            <a:r>
              <a:rPr lang="en-US" altLang="zh-CN" sz="3600" b="1" dirty="0"/>
              <a:t>Fees </a:t>
            </a:r>
            <a:r>
              <a:rPr lang="zh-CN" altLang="en-US" sz="3600" b="1" dirty="0"/>
              <a:t>左右</a:t>
            </a:r>
            <a:r>
              <a:rPr lang="en-US" altLang="zh-CN" sz="3600" b="1" dirty="0"/>
              <a:t>. </a:t>
            </a:r>
            <a:r>
              <a:rPr lang="zh-CN" altLang="en-US" sz="3600" b="1" dirty="0"/>
              <a:t>全家移民</a:t>
            </a:r>
            <a:endParaRPr lang="en-US" altLang="zh-CN" sz="3600" b="1" dirty="0"/>
          </a:p>
          <a:p>
            <a:pPr marL="0" indent="0">
              <a:buNone/>
            </a:pPr>
            <a:r>
              <a:rPr lang="en-US" altLang="zh-CN" sz="3600" b="1" dirty="0"/>
              <a:t>    $120,000 fees, full family </a:t>
            </a:r>
            <a:r>
              <a:rPr lang="en-US" altLang="zh-CN" sz="3600" b="1" dirty="0" err="1"/>
              <a:t>immgration</a:t>
            </a:r>
            <a:r>
              <a:rPr lang="en-US" altLang="zh-CN" sz="3600" b="1" dirty="0"/>
              <a:t>.</a:t>
            </a:r>
          </a:p>
          <a:p>
            <a:r>
              <a:rPr lang="zh-CN" altLang="en-US" sz="3600" b="1" dirty="0"/>
              <a:t> 全美国仅</a:t>
            </a:r>
            <a:r>
              <a:rPr lang="en-US" altLang="zh-CN" sz="3600" b="1" dirty="0"/>
              <a:t>12</a:t>
            </a:r>
            <a:r>
              <a:rPr lang="zh-CN" altLang="en-US" sz="3600" b="1" dirty="0"/>
              <a:t>名额！</a:t>
            </a:r>
            <a:r>
              <a:rPr lang="en-US" altLang="zh-CN" sz="3600" b="1" dirty="0"/>
              <a:t>Only 12 slots in U.S.</a:t>
            </a:r>
          </a:p>
        </p:txBody>
      </p:sp>
    </p:spTree>
    <p:extLst>
      <p:ext uri="{BB962C8B-B14F-4D97-AF65-F5344CB8AC3E}">
        <p14:creationId xmlns:p14="http://schemas.microsoft.com/office/powerpoint/2010/main" val="70566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18B824-0F02-A71B-8FA3-F8FC78014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976" y="0"/>
            <a:ext cx="9677400" cy="6610350"/>
          </a:xfrm>
        </p:spPr>
      </p:pic>
    </p:spTree>
    <p:extLst>
      <p:ext uri="{BB962C8B-B14F-4D97-AF65-F5344CB8AC3E}">
        <p14:creationId xmlns:p14="http://schemas.microsoft.com/office/powerpoint/2010/main" val="294726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4D3832-1619-42BE-D867-410593AAF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0"/>
            <a:ext cx="5829300" cy="6858000"/>
          </a:xfrm>
        </p:spPr>
      </p:pic>
    </p:spTree>
    <p:extLst>
      <p:ext uri="{BB962C8B-B14F-4D97-AF65-F5344CB8AC3E}">
        <p14:creationId xmlns:p14="http://schemas.microsoft.com/office/powerpoint/2010/main" val="95376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C92222-6F06-A56A-6142-D0244CAD7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49" y="123825"/>
            <a:ext cx="3905250" cy="65151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C403AF-F28F-954B-8A27-5E4048B6C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23825"/>
            <a:ext cx="39052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7DF6D5-7DE6-6C2D-7475-6B8FF484D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599" y="76199"/>
            <a:ext cx="7038975" cy="6638925"/>
          </a:xfrm>
        </p:spPr>
      </p:pic>
    </p:spTree>
    <p:extLst>
      <p:ext uri="{BB962C8B-B14F-4D97-AF65-F5344CB8AC3E}">
        <p14:creationId xmlns:p14="http://schemas.microsoft.com/office/powerpoint/2010/main" val="14784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775" y="441960"/>
            <a:ext cx="6639122" cy="3316893"/>
          </a:xfrm>
        </p:spPr>
        <p:txBody>
          <a:bodyPr/>
          <a:lstStyle/>
          <a:p>
            <a:r>
              <a:rPr lang="en-US" dirty="0"/>
              <a:t>SBA, 7A &amp; 504 Loans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Source Sans Pro Web"/>
              </a:rPr>
              <a:t>The maximum loan amount for a 7(a) loan is $5 million</a:t>
            </a:r>
          </a:p>
          <a:p>
            <a:r>
              <a:rPr lang="en-US" sz="16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Source Sans Pro Web"/>
              </a:rPr>
              <a:t>The maximum loan amount for a 504 loan is $5.5 million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8737B-B4E2-A193-3BDD-9DF7C1EC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472" y="716614"/>
            <a:ext cx="3090291" cy="8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7CD95-A6D1-C7C3-F7D9-C0AB6438B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297" y="576470"/>
            <a:ext cx="3760304" cy="56169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/>
              <a:t>SBA 504 Loans</a:t>
            </a:r>
          </a:p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Q: What are SBA 504 loans designed to do?</a:t>
            </a:r>
          </a:p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A: SBA 504 loans are designed to provide financing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for the purchase or construction of owner-occupied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Commercial real estate.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51% owner occupied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60% construction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b="1" i="0" dirty="0">
                <a:solidFill>
                  <a:srgbClr val="002E6D"/>
                </a:solidFill>
                <a:effectLst/>
                <a:highlight>
                  <a:srgbClr val="FFFFFF"/>
                </a:highlight>
                <a:latin typeface="Source Sans Pro Web"/>
              </a:rPr>
              <a:t>Long-term, fixed rate financing of up to $5 million for major fixed </a:t>
            </a:r>
            <a:r>
              <a:rPr lang="en-US" sz="2600" b="1" i="0" dirty="0">
                <a:solidFill>
                  <a:srgbClr val="002E6D"/>
                </a:solidFill>
                <a:effectLst/>
                <a:highlight>
                  <a:srgbClr val="FFFFFF"/>
                </a:highlight>
                <a:latin typeface="Source Sans Pro Web"/>
              </a:rPr>
              <a:t>assets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A person looking at a paper&#10;&#10;Description automatically generated">
            <a:extLst>
              <a:ext uri="{FF2B5EF4-FFF2-40B4-BE49-F238E27FC236}">
                <a16:creationId xmlns:a16="http://schemas.microsoft.com/office/drawing/2014/main" id="{801F31C1-F5FA-8B8D-C2CF-3ACAE102B66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164496" y="0"/>
            <a:ext cx="8179377" cy="6635665"/>
          </a:xfrm>
        </p:spPr>
      </p:pic>
    </p:spTree>
    <p:extLst>
      <p:ext uri="{BB962C8B-B14F-4D97-AF65-F5344CB8AC3E}">
        <p14:creationId xmlns:p14="http://schemas.microsoft.com/office/powerpoint/2010/main" val="81220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884555"/>
          </a:xfrm>
        </p:spPr>
        <p:txBody>
          <a:bodyPr>
            <a:normAutofit/>
          </a:bodyPr>
          <a:lstStyle/>
          <a:p>
            <a:r>
              <a:rPr lang="en-ZA" sz="1800" dirty="0"/>
              <a:t>Business Financing | SBA Financing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60" y="1386840"/>
            <a:ext cx="4706510" cy="4859782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/>
              <a:t>Q: What is the typical financing structure for an SBA 504 loan?</a:t>
            </a:r>
          </a:p>
          <a:p>
            <a:r>
              <a:rPr lang="en-US" dirty="0">
                <a:solidFill>
                  <a:schemeClr val="accent2"/>
                </a:solidFill>
              </a:rPr>
              <a:t>A: Typically, a borrower</a:t>
            </a:r>
          </a:p>
          <a:p>
            <a:r>
              <a:rPr lang="en-US" dirty="0">
                <a:solidFill>
                  <a:schemeClr val="accent2"/>
                </a:solidFill>
              </a:rPr>
              <a:t>injects 10% of the eligible</a:t>
            </a:r>
          </a:p>
          <a:p>
            <a:r>
              <a:rPr lang="en-US" dirty="0">
                <a:solidFill>
                  <a:schemeClr val="accent2"/>
                </a:solidFill>
              </a:rPr>
              <a:t>project costs, with 90%</a:t>
            </a:r>
          </a:p>
          <a:p>
            <a:r>
              <a:rPr lang="en-US" dirty="0">
                <a:solidFill>
                  <a:schemeClr val="accent2"/>
                </a:solidFill>
              </a:rPr>
              <a:t>financing coming from two</a:t>
            </a:r>
          </a:p>
          <a:p>
            <a:r>
              <a:rPr lang="en-US" dirty="0">
                <a:solidFill>
                  <a:schemeClr val="accent2"/>
                </a:solidFill>
              </a:rPr>
              <a:t>sources: Banks provides</a:t>
            </a:r>
          </a:p>
          <a:p>
            <a:r>
              <a:rPr lang="en-US" dirty="0">
                <a:solidFill>
                  <a:schemeClr val="accent2"/>
                </a:solidFill>
              </a:rPr>
              <a:t>a loan of 50% in a first</a:t>
            </a:r>
          </a:p>
          <a:p>
            <a:r>
              <a:rPr lang="en-US" dirty="0">
                <a:solidFill>
                  <a:schemeClr val="accent2"/>
                </a:solidFill>
              </a:rPr>
              <a:t>lien position, while the</a:t>
            </a:r>
          </a:p>
          <a:p>
            <a:r>
              <a:rPr lang="en-US" dirty="0">
                <a:solidFill>
                  <a:schemeClr val="accent2"/>
                </a:solidFill>
              </a:rPr>
              <a:t>SBA, in conjunction with</a:t>
            </a:r>
          </a:p>
          <a:p>
            <a:r>
              <a:rPr lang="en-US" dirty="0">
                <a:solidFill>
                  <a:schemeClr val="accent2"/>
                </a:solidFill>
              </a:rPr>
              <a:t>a certified development</a:t>
            </a:r>
          </a:p>
          <a:p>
            <a:r>
              <a:rPr lang="en-US" dirty="0">
                <a:solidFill>
                  <a:schemeClr val="accent2"/>
                </a:solidFill>
              </a:rPr>
              <a:t>company (CDC), provides</a:t>
            </a:r>
          </a:p>
          <a:p>
            <a:r>
              <a:rPr lang="en-US" dirty="0">
                <a:solidFill>
                  <a:schemeClr val="accent2"/>
                </a:solidFill>
              </a:rPr>
              <a:t>40% in a second lien position.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Placeholder 6" descr="A blue pie chart with white text&#10;&#10;Description automatically generated">
            <a:extLst>
              <a:ext uri="{FF2B5EF4-FFF2-40B4-BE49-F238E27FC236}">
                <a16:creationId xmlns:a16="http://schemas.microsoft.com/office/drawing/2014/main" id="{22D4AF66-F327-80C6-3FD0-A7F14274C0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102" b="8102"/>
          <a:stretch>
            <a:fillRect/>
          </a:stretch>
        </p:blipFill>
        <p:spPr>
          <a:xfrm>
            <a:off x="6096000" y="1731963"/>
            <a:ext cx="5197475" cy="4410075"/>
          </a:xfrm>
        </p:spPr>
      </p:pic>
    </p:spTree>
    <p:extLst>
      <p:ext uri="{BB962C8B-B14F-4D97-AF65-F5344CB8AC3E}">
        <p14:creationId xmlns:p14="http://schemas.microsoft.com/office/powerpoint/2010/main" val="381394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Guaranty Fee: </a:t>
            </a:r>
            <a:endParaRPr lang="en-Z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CD821F-3CDA-A455-70EF-93844901AA5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87626" y="1399032"/>
            <a:ext cx="11569147" cy="2854916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326E3-7418-ADEF-0CFC-09C0C60DE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6791" y="4253948"/>
            <a:ext cx="7146235" cy="2261030"/>
          </a:xfrm>
        </p:spPr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90% financing for real estate loans (owner user)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Fixed and variable rates available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Up to 25-year term SBA </a:t>
            </a:r>
            <a:r>
              <a:rPr lang="en-US" sz="18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504 CRE</a:t>
            </a:r>
            <a:r>
              <a:rPr lang="en-US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, 10-Year term </a:t>
            </a:r>
            <a:r>
              <a:rPr lang="en-US" sz="18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SBA 7a Biz </a:t>
            </a:r>
            <a:endParaRPr lang="en-US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SBA 7a loan, single loan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SBA 504 loan, two loans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SBA loan limit $5M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SBA 7a loan amount under $1M has no SBA guaranty fee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30536-D522-9F5E-B2C4-24F7C75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ADB9E-5E01-80D2-D13B-6B14C9AC9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395" y="302921"/>
            <a:ext cx="3084843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6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C5DD-6B55-DF45-4C6B-6B767B71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246252"/>
            <a:ext cx="10405174" cy="805308"/>
          </a:xfrm>
        </p:spPr>
        <p:txBody>
          <a:bodyPr/>
          <a:lstStyle/>
          <a:p>
            <a:r>
              <a:rPr lang="en-ZA" dirty="0"/>
              <a:t>Costs: SBA, 7A &amp; 504 Loans</a:t>
            </a:r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C2599C7C-299A-2029-2887-5047F4D4A16F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993649" y="1233204"/>
          <a:ext cx="10637520" cy="50872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30754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3606218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350274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350274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860022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</a:t>
                      </a:r>
                      <a:r>
                        <a:rPr lang="en-US" sz="2000" b="1" i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$2,500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SBA packaging fee and 3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party cost such as appraisal, environmental and etc.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1110873">
                <a:tc>
                  <a:txBody>
                    <a:bodyPr/>
                    <a:lstStyle/>
                    <a:p>
                      <a:r>
                        <a:rPr lang="en-US" dirty="0"/>
                        <a:t>Cost of Commercial Real Estate Appraisals. A borrower can expect to pay between </a:t>
                      </a:r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$2,000 and $4,500 </a:t>
                      </a:r>
                      <a:r>
                        <a:rPr lang="en-US" dirty="0"/>
                        <a:t>for an appraisal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602016">
                <a:tc>
                  <a:txBody>
                    <a:bodyPr/>
                    <a:lstStyle/>
                    <a:p>
                      <a:r>
                        <a:rPr lang="en-US" dirty="0"/>
                        <a:t>Phase 1 Environmental Site Assessment Cost </a:t>
                      </a:r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$1,700 to $2,500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1118029">
                <a:tc>
                  <a:txBody>
                    <a:bodyPr/>
                    <a:lstStyle/>
                    <a:p>
                      <a:r>
                        <a:rPr lang="en-US" dirty="0"/>
                        <a:t>Typical Escrow Costs in the Bay Area</a:t>
                      </a:r>
                    </a:p>
                    <a:p>
                      <a:r>
                        <a:rPr lang="en-US" dirty="0"/>
                        <a:t>On average, you can expect escrow fees to range from </a:t>
                      </a:r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1% to 2% </a:t>
                      </a:r>
                      <a:r>
                        <a:rPr lang="en-US" dirty="0"/>
                        <a:t>of the total property value.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476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5871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9FABB-E5A7-5275-61DB-17B427E9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EA6F5-217F-AF92-ED27-3938A26C1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70" y="275050"/>
            <a:ext cx="3084843" cy="865707"/>
          </a:xfrm>
          <a:prstGeom prst="rect">
            <a:avLst/>
          </a:prstGeom>
        </p:spPr>
      </p:pic>
      <p:pic>
        <p:nvPicPr>
          <p:cNvPr id="9" name="Picture 8" descr="A building with flags and fireworks&#10;&#10;Description automatically generated">
            <a:extLst>
              <a:ext uri="{FF2B5EF4-FFF2-40B4-BE49-F238E27FC236}">
                <a16:creationId xmlns:a16="http://schemas.microsoft.com/office/drawing/2014/main" id="{10DCAED5-6A9D-C413-3C14-4D9C69AC9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704" y="3127248"/>
            <a:ext cx="3511296" cy="2633472"/>
          </a:xfrm>
          <a:prstGeom prst="rect">
            <a:avLst/>
          </a:prstGeom>
        </p:spPr>
      </p:pic>
      <p:pic>
        <p:nvPicPr>
          <p:cNvPr id="11" name="Picture 10" descr="A close-up of a person and person shaking hands&#10;&#10;Description automatically generated">
            <a:extLst>
              <a:ext uri="{FF2B5EF4-FFF2-40B4-BE49-F238E27FC236}">
                <a16:creationId xmlns:a16="http://schemas.microsoft.com/office/drawing/2014/main" id="{AA9E63BD-C631-4324-E4F8-9FC6DDA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657" y="1233204"/>
            <a:ext cx="2014045" cy="983962"/>
          </a:xfrm>
          <a:prstGeom prst="rect">
            <a:avLst/>
          </a:prstGeom>
        </p:spPr>
      </p:pic>
      <p:pic>
        <p:nvPicPr>
          <p:cNvPr id="13" name="Picture 12" descr="A flag flying in front of a building&#10;&#10;Description automatically generated">
            <a:extLst>
              <a:ext uri="{FF2B5EF4-FFF2-40B4-BE49-F238E27FC236}">
                <a16:creationId xmlns:a16="http://schemas.microsoft.com/office/drawing/2014/main" id="{D31942D5-DF4C-AC1B-C7E8-4CFEDE40E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705" y="1233204"/>
            <a:ext cx="3511296" cy="1894044"/>
          </a:xfrm>
          <a:prstGeom prst="rect">
            <a:avLst/>
          </a:prstGeom>
        </p:spPr>
      </p:pic>
      <p:pic>
        <p:nvPicPr>
          <p:cNvPr id="17" name="Picture 16" descr="A hand holding a test tube with dirt in it&#10;&#10;Description automatically generated">
            <a:extLst>
              <a:ext uri="{FF2B5EF4-FFF2-40B4-BE49-F238E27FC236}">
                <a16:creationId xmlns:a16="http://schemas.microsoft.com/office/drawing/2014/main" id="{F900225B-884F-1959-3FD5-CF0570449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657" y="3223261"/>
            <a:ext cx="2014045" cy="1202435"/>
          </a:xfrm>
          <a:prstGeom prst="rect">
            <a:avLst/>
          </a:prstGeom>
        </p:spPr>
      </p:pic>
      <p:pic>
        <p:nvPicPr>
          <p:cNvPr id="19" name="Picture 18" descr="A map of a city&#10;&#10;Description automatically generated">
            <a:extLst>
              <a:ext uri="{FF2B5EF4-FFF2-40B4-BE49-F238E27FC236}">
                <a16:creationId xmlns:a16="http://schemas.microsoft.com/office/drawing/2014/main" id="{F825F348-99E7-D349-E00B-CF66C427B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657" y="2228359"/>
            <a:ext cx="2014045" cy="1080533"/>
          </a:xfrm>
          <a:prstGeom prst="rect">
            <a:avLst/>
          </a:prstGeom>
        </p:spPr>
      </p:pic>
      <p:pic>
        <p:nvPicPr>
          <p:cNvPr id="21" name="Picture 20" descr="A person holding a pencil and writing on a paper&#10;&#10;Description automatically generated">
            <a:extLst>
              <a:ext uri="{FF2B5EF4-FFF2-40B4-BE49-F238E27FC236}">
                <a16:creationId xmlns:a16="http://schemas.microsoft.com/office/drawing/2014/main" id="{91F76900-1A60-BC92-E906-E02F3A625B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658" y="4425696"/>
            <a:ext cx="2014045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4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E076-3897-B534-6778-E28EAF14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1150"/>
          </a:xfrm>
          <a:solidFill>
            <a:srgbClr val="FEFCD6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		</a:t>
            </a:r>
            <a:r>
              <a:rPr lang="en-US" b="1" u="sng" dirty="0">
                <a:solidFill>
                  <a:srgbClr val="7030A0"/>
                </a:solidFill>
              </a:rPr>
              <a:t>Small Business Accounting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zh-TW" altLang="en-US" b="1" dirty="0">
                <a:solidFill>
                  <a:srgbClr val="7030A0"/>
                </a:solidFill>
              </a:rPr>
              <a:t>小商業會計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/>
              <a:t>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7E38-3DBC-77A1-C4EC-B58F3643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1152"/>
            <a:ext cx="12192000" cy="5276848"/>
          </a:xfrm>
          <a:solidFill>
            <a:srgbClr val="FEFCD6"/>
          </a:solidFill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endParaRPr lang="en-US" sz="4000" b="1" dirty="0"/>
          </a:p>
          <a:p>
            <a:pPr marL="742950" indent="342900">
              <a:buAutoNum type="arabicPeriod"/>
            </a:pPr>
            <a:r>
              <a:rPr lang="en-US" sz="4000" b="1" dirty="0"/>
              <a:t> Cash Basis </a:t>
            </a:r>
            <a:r>
              <a:rPr lang="zh-TW" altLang="en-US" sz="4000" b="1" dirty="0"/>
              <a:t>現 金  系統  </a:t>
            </a:r>
            <a:endParaRPr lang="en-US" altLang="zh-TW" sz="4000" b="1" dirty="0"/>
          </a:p>
          <a:p>
            <a:pPr marL="0" indent="0">
              <a:buNone/>
            </a:pPr>
            <a:r>
              <a:rPr lang="en-US" altLang="zh-TW" sz="4000" b="1" dirty="0"/>
              <a:t>	  (simple </a:t>
            </a:r>
            <a:r>
              <a:rPr lang="zh-TW" altLang="en-US" sz="4000" b="1" dirty="0"/>
              <a:t>簡單</a:t>
            </a:r>
            <a:r>
              <a:rPr lang="en-US" altLang="zh-TW" sz="4000" b="1" dirty="0"/>
              <a:t>, conservative</a:t>
            </a:r>
            <a:r>
              <a:rPr lang="zh-TW" altLang="en-US" sz="4000" b="1" dirty="0"/>
              <a:t>保守</a:t>
            </a:r>
            <a:r>
              <a:rPr lang="en-US" altLang="zh-TW" sz="4000" b="1" dirty="0"/>
              <a:t>)</a:t>
            </a:r>
          </a:p>
          <a:p>
            <a:pPr marL="0" indent="0">
              <a:buNone/>
            </a:pPr>
            <a:endParaRPr lang="en-US" sz="4000" b="1" dirty="0"/>
          </a:p>
          <a:p>
            <a:pPr marL="628650" indent="57150">
              <a:buNone/>
            </a:pPr>
            <a:r>
              <a:rPr lang="en-US" sz="4000" b="1" dirty="0"/>
              <a:t>2.  Accrual Basis </a:t>
            </a:r>
            <a:r>
              <a:rPr lang="zh-TW" altLang="en-US" sz="4000" b="1" dirty="0"/>
              <a:t>應 計 系統</a:t>
            </a:r>
            <a:endParaRPr lang="en-US" altLang="zh-TW" sz="4000" b="1" dirty="0"/>
          </a:p>
          <a:p>
            <a:pPr marL="0" indent="0">
              <a:buNone/>
            </a:pPr>
            <a:r>
              <a:rPr lang="en-US" altLang="zh-TW" sz="4000" b="1" dirty="0"/>
              <a:t>	</a:t>
            </a:r>
            <a:r>
              <a:rPr lang="zh-TW" altLang="en-US" sz="4000" b="1" dirty="0"/>
              <a:t> </a:t>
            </a:r>
            <a:r>
              <a:rPr lang="en-US" altLang="zh-TW" sz="4000" b="1" dirty="0"/>
              <a:t>(easy future forecast </a:t>
            </a:r>
            <a:r>
              <a:rPr lang="zh-TW" altLang="en-US" sz="4000" b="1" dirty="0"/>
              <a:t>未來預測</a:t>
            </a:r>
            <a:r>
              <a:rPr lang="en-US" altLang="zh-TW" sz="4000" b="1" dirty="0"/>
              <a:t>)</a:t>
            </a:r>
            <a:endParaRPr lang="en-US" sz="4000" b="1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0443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Thank you,   Q &amp; A ?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719F26-C985-690B-A8DE-598434DC8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64" y="5275328"/>
            <a:ext cx="2817091" cy="790567"/>
          </a:xfrm>
          <a:prstGeom prst="rect">
            <a:avLst/>
          </a:prstGeom>
        </p:spPr>
      </p:pic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7C6817AA-6F2C-D941-6DED-5996AECC7B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6140" y="1648575"/>
            <a:ext cx="4852712" cy="124968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No two commercial loans are the same.  </a:t>
            </a:r>
            <a:r>
              <a:rPr lang="en-US" dirty="0"/>
              <a:t>We work with clients to ensure we understand their needs and to offer our network the best rates and terms.</a:t>
            </a:r>
          </a:p>
        </p:txBody>
      </p: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E211CD79-5FF6-2961-26F5-7836C4C2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/>
          </p:cNvSpPr>
          <p:nvPr/>
        </p:nvSpPr>
        <p:spPr>
          <a:xfrm>
            <a:off x="1847088" y="3429000"/>
            <a:ext cx="5678824" cy="229077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296723">
              <a:spcAft>
                <a:spcPts val="33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David Dai – Mortgage Broker</a:t>
            </a:r>
          </a:p>
          <a:p>
            <a:pPr defTabSz="296723">
              <a:spcAft>
                <a:spcPts val="330"/>
              </a:spcAft>
            </a:pPr>
            <a:endParaRPr lang="en-US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6723">
              <a:spcAft>
                <a:spcPts val="33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OneGlobal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Lending</a:t>
            </a:r>
          </a:p>
          <a:p>
            <a:pPr defTabSz="296723">
              <a:spcAft>
                <a:spcPts val="33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333 Gellert Blvd, Suite 228</a:t>
            </a:r>
          </a:p>
          <a:p>
            <a:pPr defTabSz="296723">
              <a:spcAft>
                <a:spcPts val="33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Daly City, CA 94015</a:t>
            </a:r>
          </a:p>
          <a:p>
            <a:pPr defTabSz="296723">
              <a:spcAft>
                <a:spcPts val="33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www.MyOneLending.com</a:t>
            </a:r>
            <a:endParaRPr lang="en-US" sz="6600" b="1" dirty="0"/>
          </a:p>
        </p:txBody>
      </p:sp>
      <p:pic>
        <p:nvPicPr>
          <p:cNvPr id="5" name="Picture 4" descr="A close-up of a house on a dollar bill&#10;&#10;Description automatically generated">
            <a:extLst>
              <a:ext uri="{FF2B5EF4-FFF2-40B4-BE49-F238E27FC236}">
                <a16:creationId xmlns:a16="http://schemas.microsoft.com/office/drawing/2014/main" id="{3C3F6C69-BA67-C426-8BA6-88C463A9ED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7" r="4813"/>
          <a:stretch/>
        </p:blipFill>
        <p:spPr>
          <a:xfrm>
            <a:off x="9454098" y="4072258"/>
            <a:ext cx="2498837" cy="1488033"/>
          </a:xfrm>
          <a:prstGeom prst="rect">
            <a:avLst/>
          </a:prstGeom>
          <a:noFill/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9361A0B-6B2D-483B-5B6F-5C8CF4C0D69D}"/>
              </a:ext>
            </a:extLst>
          </p:cNvPr>
          <p:cNvSpPr>
            <a:spLocks/>
          </p:cNvSpPr>
          <p:nvPr/>
        </p:nvSpPr>
        <p:spPr>
          <a:xfrm>
            <a:off x="5464726" y="5886257"/>
            <a:ext cx="888682" cy="121526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defTabSz="296723">
              <a:lnSpc>
                <a:spcPct val="90000"/>
              </a:lnSpc>
              <a:spcAft>
                <a:spcPts val="195"/>
              </a:spcAft>
            </a:pPr>
            <a:fld id="{B5CEABB6-07DC-46E8-9B57-56EC44A396E5}" type="slidenum">
              <a:rPr lang="en-US" sz="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296723">
                <a:lnSpc>
                  <a:spcPct val="90000"/>
                </a:lnSpc>
                <a:spcAft>
                  <a:spcPts val="195"/>
                </a:spcAft>
              </a:pPr>
              <a:t>20</a:t>
            </a:fld>
            <a:endParaRPr lang="en-US" sz="5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8E5229-47A7-F892-6E37-2B3E2D99A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084" y="676261"/>
            <a:ext cx="3304318" cy="299949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88AF969-7F0E-9A4D-2B31-29C9DB5D3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09993" y="4535184"/>
            <a:ext cx="2612490" cy="557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E1CB6D-751F-E71C-19A9-0DCCB608D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3470" y="1474815"/>
            <a:ext cx="1771305" cy="17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2DFE6010-0FC2-4302-8ABC-58026AC3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594" y="1328058"/>
            <a:ext cx="5096630" cy="299385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SMALL BUSINESS PROGRAM</a:t>
            </a:r>
            <a:br>
              <a:rPr lang="en-US" dirty="0"/>
            </a:br>
            <a:r>
              <a:rPr lang="en-US" dirty="0"/>
              <a:t>ADU</a:t>
            </a:r>
          </a:p>
        </p:txBody>
      </p:sp>
      <p:pic>
        <p:nvPicPr>
          <p:cNvPr id="13" name="Picture Placeholder 12" descr="Diagram, engineering drawing, blueprints">
            <a:extLst>
              <a:ext uri="{FF2B5EF4-FFF2-40B4-BE49-F238E27FC236}">
                <a16:creationId xmlns:a16="http://schemas.microsoft.com/office/drawing/2014/main" id="{79D0C4D2-EC8C-4F0F-AACB-309E76F420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63" y="635000"/>
            <a:ext cx="4800600" cy="5578475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71D9795-9EFD-4748-87B7-4471EFF00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7594" y="4189046"/>
            <a:ext cx="5378106" cy="17740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Project engineer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Construction manager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DESIGN TEAM</a:t>
            </a:r>
          </a:p>
        </p:txBody>
      </p:sp>
    </p:spTree>
    <p:extLst>
      <p:ext uri="{BB962C8B-B14F-4D97-AF65-F5344CB8AC3E}">
        <p14:creationId xmlns:p14="http://schemas.microsoft.com/office/powerpoint/2010/main" val="597852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Drawing board with plans">
            <a:extLst>
              <a:ext uri="{FF2B5EF4-FFF2-40B4-BE49-F238E27FC236}">
                <a16:creationId xmlns:a16="http://schemas.microsoft.com/office/drawing/2014/main" id="{57347C71-A025-4239-BE2E-2992DCF014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0671" y="0"/>
            <a:ext cx="3000249" cy="3382963"/>
          </a:xfrm>
        </p:spPr>
      </p:pic>
      <p:sp>
        <p:nvSpPr>
          <p:cNvPr id="65" name="Title 64">
            <a:extLst>
              <a:ext uri="{FF2B5EF4-FFF2-40B4-BE49-F238E27FC236}">
                <a16:creationId xmlns:a16="http://schemas.microsoft.com/office/drawing/2014/main" id="{A02D195B-D3D3-425B-A077-63F32D78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656" y="279792"/>
            <a:ext cx="7777824" cy="986304"/>
          </a:xfrm>
        </p:spPr>
        <p:txBody>
          <a:bodyPr/>
          <a:lstStyle/>
          <a:p>
            <a:r>
              <a:rPr lang="en-US" dirty="0"/>
              <a:t>Discussion Item</a:t>
            </a:r>
          </a:p>
        </p:txBody>
      </p:sp>
      <p:pic>
        <p:nvPicPr>
          <p:cNvPr id="26" name="Picture Placeholder 25" descr="A building under construction">
            <a:extLst>
              <a:ext uri="{FF2B5EF4-FFF2-40B4-BE49-F238E27FC236}">
                <a16:creationId xmlns:a16="http://schemas.microsoft.com/office/drawing/2014/main" id="{2F81D125-F17E-48A1-A821-5FC214F1BF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97708" cy="3382963"/>
          </a:xfrm>
        </p:spPr>
      </p:pic>
      <p:pic>
        <p:nvPicPr>
          <p:cNvPr id="20" name="Picture Placeholder 19" descr="A picture containing a neighbourhood">
            <a:extLst>
              <a:ext uri="{FF2B5EF4-FFF2-40B4-BE49-F238E27FC236}">
                <a16:creationId xmlns:a16="http://schemas.microsoft.com/office/drawing/2014/main" id="{30AAD166-824C-4987-89B1-0277823B5C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75038"/>
            <a:ext cx="6096000" cy="338296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EA2EEAC-45AF-4B25-A661-594C6F81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366" y="1639615"/>
            <a:ext cx="5701552" cy="4537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California ADU  laws</a:t>
            </a:r>
          </a:p>
          <a:p>
            <a:pPr marL="0" indent="0">
              <a:buNone/>
            </a:pPr>
            <a:r>
              <a:rPr lang="en-US" sz="2400" dirty="0"/>
              <a:t>2. SB 9 sub-division</a:t>
            </a:r>
          </a:p>
          <a:p>
            <a:pPr marL="457200" indent="-457200">
              <a:buNone/>
            </a:pPr>
            <a:r>
              <a:rPr lang="en-US" sz="2400" dirty="0"/>
              <a:t>3. Construction Cost    Budgeting</a:t>
            </a: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1E41ABE-2085-4E21-B4B6-F01CB466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lvl="0"/>
            <a:r>
              <a:rPr lang="en-US" noProof="0" dirty="0"/>
              <a:t>ADU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A7AD1D2-7F7A-4686-920A-D4C71875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7151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83DE-3AD4-A121-878E-5C8331AF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ADU TYPES </a:t>
            </a:r>
            <a:r>
              <a:rPr lang="zh-TW" altLang="en-US" b="1" u="sng" dirty="0">
                <a:solidFill>
                  <a:srgbClr val="FF0000"/>
                </a:solidFill>
              </a:rPr>
              <a:t>類型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94915-F1A5-9A23-25FE-B8FA24245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76400"/>
            <a:ext cx="9144000" cy="4800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B3021-3BE7-06BD-CD25-F6AB9CC78C0E}"/>
              </a:ext>
            </a:extLst>
          </p:cNvPr>
          <p:cNvSpPr txBox="1"/>
          <p:nvPr/>
        </p:nvSpPr>
        <p:spPr>
          <a:xfrm>
            <a:off x="3657600" y="220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44654-7934-5400-3247-88A0312F6E14}"/>
              </a:ext>
            </a:extLst>
          </p:cNvPr>
          <p:cNvSpPr txBox="1"/>
          <p:nvPr/>
        </p:nvSpPr>
        <p:spPr>
          <a:xfrm>
            <a:off x="2590800" y="51498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79EC2-AA38-111B-9738-2C99ADBDB4AB}"/>
              </a:ext>
            </a:extLst>
          </p:cNvPr>
          <p:cNvSpPr txBox="1"/>
          <p:nvPr/>
        </p:nvSpPr>
        <p:spPr>
          <a:xfrm>
            <a:off x="93726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D1CDF1-07E9-08B9-0979-85B74E12355D}"/>
              </a:ext>
            </a:extLst>
          </p:cNvPr>
          <p:cNvSpPr txBox="1"/>
          <p:nvPr/>
        </p:nvSpPr>
        <p:spPr>
          <a:xfrm>
            <a:off x="7162800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2628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76C4BB5-0EB6-4B98-B1D7-2E19EA16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6526"/>
            <a:ext cx="5137112" cy="870212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Ordinance Summary</a:t>
            </a:r>
          </a:p>
        </p:txBody>
      </p:sp>
      <p:pic>
        <p:nvPicPr>
          <p:cNvPr id="22" name="Picture Placeholder 21" descr="A close-up of a tool belt">
            <a:extLst>
              <a:ext uri="{FF2B5EF4-FFF2-40B4-BE49-F238E27FC236}">
                <a16:creationId xmlns:a16="http://schemas.microsoft.com/office/drawing/2014/main" id="{82BCEDAE-8874-4577-B951-45EFC78F53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412" y="663792"/>
            <a:ext cx="4814887" cy="2667000"/>
          </a:xfrm>
        </p:spPr>
      </p:pic>
      <p:pic>
        <p:nvPicPr>
          <p:cNvPr id="24" name="Picture Placeholder 23" descr="A picture containing person holding a hard hat">
            <a:extLst>
              <a:ext uri="{FF2B5EF4-FFF2-40B4-BE49-F238E27FC236}">
                <a16:creationId xmlns:a16="http://schemas.microsoft.com/office/drawing/2014/main" id="{C53AA002-1448-49B2-99CA-CD5F197B37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412" y="3631470"/>
            <a:ext cx="4814887" cy="2562738"/>
          </a:xfr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DEB60A9-E83F-4E10-810D-81BD3D66CD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3294" y="1510393"/>
            <a:ext cx="6158706" cy="5028520"/>
          </a:xfrm>
        </p:spPr>
        <p:txBody>
          <a:bodyPr>
            <a:normAutofit/>
          </a:bodyPr>
          <a:lstStyle/>
          <a:p>
            <a:r>
              <a:rPr lang="en-US" sz="2000" dirty="0"/>
              <a:t>ADU: </a:t>
            </a:r>
          </a:p>
          <a:p>
            <a:r>
              <a:rPr lang="en-US" sz="2000" dirty="0"/>
              <a:t>Detach max 1000 </a:t>
            </a:r>
            <a:r>
              <a:rPr lang="en-US" sz="2000" dirty="0" err="1"/>
              <a:t>sqft</a:t>
            </a:r>
            <a:r>
              <a:rPr lang="en-US" sz="2000" dirty="0"/>
              <a:t> (2+ </a:t>
            </a:r>
            <a:r>
              <a:rPr lang="en-US" sz="2000" dirty="0" err="1"/>
              <a:t>bedrm</a:t>
            </a:r>
            <a:r>
              <a:rPr lang="en-US" sz="2000" dirty="0"/>
              <a:t>),  16’ height</a:t>
            </a:r>
          </a:p>
          <a:p>
            <a:r>
              <a:rPr lang="en-US" sz="2000" dirty="0"/>
              <a:t>4’ side/rear setback </a:t>
            </a:r>
          </a:p>
          <a:p>
            <a:r>
              <a:rPr lang="en-US" sz="2000" dirty="0"/>
              <a:t>NO parking needed</a:t>
            </a:r>
          </a:p>
          <a:p>
            <a:r>
              <a:rPr lang="en-US" altLang="zh-TW" sz="2000" dirty="0"/>
              <a:t>Room Width  </a:t>
            </a:r>
            <a:r>
              <a:rPr lang="zh-TW" altLang="en-US" sz="2000" dirty="0"/>
              <a:t>房間寬度  </a:t>
            </a:r>
            <a:r>
              <a:rPr lang="en-US" altLang="zh-TW" sz="2000" u="sng" dirty="0"/>
              <a:t>&gt;  </a:t>
            </a:r>
            <a:r>
              <a:rPr lang="en-US" altLang="zh-TW" sz="2000" dirty="0"/>
              <a:t>7’</a:t>
            </a:r>
          </a:p>
          <a:p>
            <a:r>
              <a:rPr lang="en-US" altLang="zh-TW" sz="2000" dirty="0"/>
              <a:t>Ceiling Height </a:t>
            </a:r>
            <a:r>
              <a:rPr lang="zh-TW" altLang="en-US" sz="2000" dirty="0"/>
              <a:t>室內天花板高度   </a:t>
            </a:r>
            <a:r>
              <a:rPr lang="en-US" altLang="zh-TW" sz="2000" u="sng" dirty="0"/>
              <a:t>&gt;  </a:t>
            </a:r>
            <a:r>
              <a:rPr lang="en-US" altLang="zh-TW" sz="2000" dirty="0"/>
              <a:t> 7’</a:t>
            </a:r>
          </a:p>
          <a:p>
            <a:r>
              <a:rPr lang="en-US" altLang="zh-TW" sz="2000" dirty="0"/>
              <a:t>Solar required unless within main house conversion</a:t>
            </a:r>
            <a:endParaRPr lang="en-US" sz="2000" dirty="0"/>
          </a:p>
          <a:p>
            <a:pPr marL="287338" indent="-287338"/>
            <a:r>
              <a:rPr lang="en-US" sz="2000" dirty="0"/>
              <a:t>Fire sprinkler requirement lifted in state law, not yet adopt to local code.</a:t>
            </a:r>
          </a:p>
          <a:p>
            <a:r>
              <a:rPr lang="en-US" sz="2000" dirty="0"/>
              <a:t>Condo conversion (up to local jurisdiction)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CA00DF-9757-4075-AC5C-3247AD04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lvl="0"/>
            <a:r>
              <a:rPr lang="en-US" noProof="0" dirty="0"/>
              <a:t>ADU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A6B2-5B5B-4D30-8E2E-0DA6CA78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5857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76C4BB5-0EB6-4B98-B1D7-2E19EA16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5893"/>
            <a:ext cx="5137112" cy="673405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Ordinance Summary</a:t>
            </a:r>
          </a:p>
        </p:txBody>
      </p:sp>
      <p:pic>
        <p:nvPicPr>
          <p:cNvPr id="22" name="Picture Placeholder 21" descr="A close-up of a tool belt">
            <a:extLst>
              <a:ext uri="{FF2B5EF4-FFF2-40B4-BE49-F238E27FC236}">
                <a16:creationId xmlns:a16="http://schemas.microsoft.com/office/drawing/2014/main" id="{82BCEDAE-8874-4577-B951-45EFC78F53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412" y="663792"/>
            <a:ext cx="4814887" cy="2667000"/>
          </a:xfrm>
        </p:spPr>
      </p:pic>
      <p:pic>
        <p:nvPicPr>
          <p:cNvPr id="24" name="Picture Placeholder 23" descr="A picture containing person holding a hard hat">
            <a:extLst>
              <a:ext uri="{FF2B5EF4-FFF2-40B4-BE49-F238E27FC236}">
                <a16:creationId xmlns:a16="http://schemas.microsoft.com/office/drawing/2014/main" id="{C53AA002-1448-49B2-99CA-CD5F197B37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412" y="3631470"/>
            <a:ext cx="4814887" cy="2562738"/>
          </a:xfr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DEB60A9-E83F-4E10-810D-81BD3D66CD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3294" y="1511603"/>
            <a:ext cx="6158706" cy="4844747"/>
          </a:xfrm>
        </p:spPr>
        <p:txBody>
          <a:bodyPr>
            <a:normAutofit/>
          </a:bodyPr>
          <a:lstStyle/>
          <a:p>
            <a:r>
              <a:rPr lang="en-US" dirty="0"/>
              <a:t>ADU: </a:t>
            </a:r>
          </a:p>
          <a:p>
            <a:r>
              <a:rPr lang="en-US" dirty="0"/>
              <a:t>Attach max 850sqft/50% unit area (1 bedroom)</a:t>
            </a:r>
          </a:p>
          <a:p>
            <a:r>
              <a:rPr lang="en-US" dirty="0"/>
              <a:t>Attach max 1000sqft/50% unit area (2+ </a:t>
            </a:r>
            <a:r>
              <a:rPr lang="en-US" dirty="0" err="1"/>
              <a:t>bedrm</a:t>
            </a:r>
            <a:r>
              <a:rPr lang="en-US" dirty="0"/>
              <a:t>)</a:t>
            </a:r>
          </a:p>
          <a:p>
            <a:r>
              <a:rPr lang="en-US" dirty="0"/>
              <a:t>JADU: 500 </a:t>
            </a:r>
            <a:r>
              <a:rPr lang="en-US" dirty="0" err="1"/>
              <a:t>sqft</a:t>
            </a:r>
            <a:r>
              <a:rPr lang="en-US" dirty="0"/>
              <a:t>, min 1 bathroom (share ok), dedicated unit entry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CA00DF-9757-4075-AC5C-3247AD04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lvl="0"/>
            <a:r>
              <a:rPr lang="en-US" noProof="0" dirty="0"/>
              <a:t>ADU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A6B2-5B5B-4D30-8E2E-0DA6CA78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770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95E1E-13B1-E5CC-50DC-76654FEE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9CA66F-DB7B-3AC9-2C13-79E07C3AF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77" y="979055"/>
            <a:ext cx="4670323" cy="35142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341A7B-2A42-E73A-582D-391E2DC26FCA}"/>
              </a:ext>
            </a:extLst>
          </p:cNvPr>
          <p:cNvSpPr txBox="1"/>
          <p:nvPr/>
        </p:nvSpPr>
        <p:spPr>
          <a:xfrm>
            <a:off x="5264727" y="544945"/>
            <a:ext cx="676101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            </a:t>
            </a:r>
            <a:r>
              <a:rPr lang="en-US" sz="4800" u="sng" dirty="0">
                <a:solidFill>
                  <a:srgbClr val="C00000"/>
                </a:solidFill>
              </a:rPr>
              <a:t>SB 9</a:t>
            </a:r>
          </a:p>
          <a:p>
            <a:endParaRPr lang="en-US" dirty="0"/>
          </a:p>
          <a:p>
            <a:r>
              <a:rPr lang="en-US" sz="2800" dirty="0"/>
              <a:t>Residential Single Family Home Lot</a:t>
            </a:r>
          </a:p>
          <a:p>
            <a:endParaRPr lang="en-US" sz="2800" dirty="0"/>
          </a:p>
          <a:p>
            <a:r>
              <a:rPr lang="en-US" sz="2800" dirty="0"/>
              <a:t>can Divide into 2 lots</a:t>
            </a:r>
          </a:p>
          <a:p>
            <a:endParaRPr lang="en-US" sz="2800" dirty="0"/>
          </a:p>
          <a:p>
            <a:r>
              <a:rPr lang="en-US" sz="2800" dirty="0"/>
              <a:t>1 or 2 Primary Units (SFR, non ADU),</a:t>
            </a:r>
          </a:p>
          <a:p>
            <a:r>
              <a:rPr lang="en-US" sz="2800" dirty="0"/>
              <a:t>   - at least 800 Sq Ft</a:t>
            </a:r>
          </a:p>
          <a:p>
            <a:endParaRPr lang="en-US" sz="2800" dirty="0"/>
          </a:p>
          <a:p>
            <a:r>
              <a:rPr lang="en-US" sz="2800" dirty="0"/>
              <a:t>Each can build ADUs, total 4 units</a:t>
            </a:r>
          </a:p>
        </p:txBody>
      </p:sp>
    </p:spTree>
    <p:extLst>
      <p:ext uri="{BB962C8B-B14F-4D97-AF65-F5344CB8AC3E}">
        <p14:creationId xmlns:p14="http://schemas.microsoft.com/office/powerpoint/2010/main" val="3973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A66C-62B6-C35A-9C4F-27EF55AF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1" name="Picture Placeholder 10" descr="A close-up of a project cost&#10;&#10;Description automatically generated">
            <a:extLst>
              <a:ext uri="{FF2B5EF4-FFF2-40B4-BE49-F238E27FC236}">
                <a16:creationId xmlns:a16="http://schemas.microsoft.com/office/drawing/2014/main" id="{B1DBA323-20C8-1D77-0E7B-4B53A42AA1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159" b="14159"/>
          <a:stretch>
            <a:fillRect/>
          </a:stretch>
        </p:blipFill>
        <p:spPr>
          <a:xfrm>
            <a:off x="639763" y="642938"/>
            <a:ext cx="10979149" cy="608142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11F5F-9A0B-99D0-E453-955BC52C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5EF34-EE57-1747-A71B-574EB40B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  <a:endParaRPr lang="en-US" dirty="0">
              <a:solidFill>
                <a:srgbClr val="2323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1983B2-BBDC-C562-BD60-856F0A3C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430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C482-E02E-F947-AA1A-6F1F61DF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0" name="Picture Placeholder 9" descr="A close-up of a project cost&#10;&#10;Description automatically generated">
            <a:extLst>
              <a:ext uri="{FF2B5EF4-FFF2-40B4-BE49-F238E27FC236}">
                <a16:creationId xmlns:a16="http://schemas.microsoft.com/office/drawing/2014/main" id="{293F7798-5448-F86A-AE7A-48E445189F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159" b="14159"/>
          <a:stretch>
            <a:fillRect/>
          </a:stretch>
        </p:blipFill>
        <p:spPr>
          <a:xfrm>
            <a:off x="639763" y="642938"/>
            <a:ext cx="11409362" cy="6319726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59D71-0DCA-8C3E-658F-34F52C1E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AD7E0-7EEA-B553-8459-84D747C5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  <a:endParaRPr lang="en-US" dirty="0">
              <a:solidFill>
                <a:srgbClr val="2323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9B4DD4-A5D0-C81B-8980-0B65E93E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23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 descr="A close-up of a construction cost&#10;&#10;Description automatically generated">
            <a:extLst>
              <a:ext uri="{FF2B5EF4-FFF2-40B4-BE49-F238E27FC236}">
                <a16:creationId xmlns:a16="http://schemas.microsoft.com/office/drawing/2014/main" id="{3D32FB2A-77C6-E59C-6A48-CF387158EF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5567" b="15567"/>
          <a:stretch>
            <a:fillRect/>
          </a:stretch>
        </p:blipFill>
        <p:spPr>
          <a:xfrm>
            <a:off x="639413" y="1344705"/>
            <a:ext cx="10781622" cy="4858467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C5874-7699-B976-E22C-127FAF70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E1925-5869-A3FC-5DF5-5954E48B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  <a:endParaRPr lang="en-US" dirty="0">
              <a:solidFill>
                <a:srgbClr val="2323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1D6B50-CD1E-D8CC-6D1B-D8C92D9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343E92E-DA93-C874-500F-63242BAEA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400" y="321965"/>
            <a:ext cx="11140514" cy="580912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5F0D66-4AF4-2313-146C-8F70B9DDB139}"/>
              </a:ext>
            </a:extLst>
          </p:cNvPr>
          <p:cNvSpPr txBox="1"/>
          <p:nvPr/>
        </p:nvSpPr>
        <p:spPr>
          <a:xfrm>
            <a:off x="2375647" y="934783"/>
            <a:ext cx="513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Detach ADU</a:t>
            </a:r>
          </a:p>
        </p:txBody>
      </p:sp>
    </p:spTree>
    <p:extLst>
      <p:ext uri="{BB962C8B-B14F-4D97-AF65-F5344CB8AC3E}">
        <p14:creationId xmlns:p14="http://schemas.microsoft.com/office/powerpoint/2010/main" val="22615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37603-ECAD-166C-7A62-F3308939D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1648"/>
            <a:ext cx="12115800" cy="5086352"/>
          </a:xfrm>
          <a:solidFill>
            <a:srgbClr val="FEFCD6"/>
          </a:solidFill>
        </p:spPr>
        <p:txBody>
          <a:bodyPr>
            <a:normAutofit/>
          </a:bodyPr>
          <a:lstStyle/>
          <a:p>
            <a:pPr marL="742950" indent="-171450">
              <a:buAutoNum type="alphaUcPeriod"/>
            </a:pPr>
            <a:r>
              <a:rPr lang="en-US" sz="4000" b="1" dirty="0"/>
              <a:t>EITC (Earned Income Tax Credit)</a:t>
            </a:r>
          </a:p>
          <a:p>
            <a:pPr marL="742950" indent="-171450">
              <a:buAutoNum type="alphaUcPeriod"/>
            </a:pPr>
            <a:endParaRPr lang="en-US" sz="4000" b="1" dirty="0"/>
          </a:p>
          <a:p>
            <a:pPr marL="742950" indent="-171450">
              <a:buNone/>
            </a:pPr>
            <a:r>
              <a:rPr lang="en-US" sz="4000" b="1" dirty="0"/>
              <a:t>B. SETC(Self </a:t>
            </a:r>
            <a:r>
              <a:rPr lang="en-US" sz="4000" b="1" dirty="0" err="1"/>
              <a:t>emplyement</a:t>
            </a:r>
            <a:r>
              <a:rPr lang="en-US" sz="4000" b="1" dirty="0"/>
              <a:t> Tax Credit)</a:t>
            </a:r>
          </a:p>
          <a:p>
            <a:pPr marL="742950" indent="-171450">
              <a:buNone/>
            </a:pPr>
            <a:endParaRPr lang="en-US" sz="4000" b="1" dirty="0"/>
          </a:p>
          <a:p>
            <a:pPr marL="742950" lvl="1" indent="-171450">
              <a:buNone/>
            </a:pPr>
            <a:r>
              <a:rPr lang="en-US" sz="4000" b="1" dirty="0"/>
              <a:t>     2021 self-employment income</a:t>
            </a:r>
          </a:p>
          <a:p>
            <a:pPr marL="742950" lvl="1" indent="-171450">
              <a:buNone/>
            </a:pPr>
            <a:r>
              <a:rPr lang="en-US" sz="4000" b="1" dirty="0"/>
              <a:t>     $3,000 IF has &lt; 18 years old child</a:t>
            </a:r>
          </a:p>
          <a:p>
            <a:pPr marL="742950" lvl="1" indent="-171450">
              <a:buNone/>
            </a:pPr>
            <a:r>
              <a:rPr lang="en-US" sz="4000" b="1" dirty="0"/>
              <a:t>     $20,000 IF no children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2516B-2512-DF46-B02E-0DD8EB42B25C}"/>
              </a:ext>
            </a:extLst>
          </p:cNvPr>
          <p:cNvSpPr txBox="1"/>
          <p:nvPr/>
        </p:nvSpPr>
        <p:spPr>
          <a:xfrm>
            <a:off x="681334" y="190501"/>
            <a:ext cx="11424939" cy="1238249"/>
          </a:xfrm>
          <a:prstGeom prst="rect">
            <a:avLst/>
          </a:prstGeom>
          <a:solidFill>
            <a:srgbClr val="FEFCD6"/>
          </a:solidFill>
        </p:spPr>
        <p:txBody>
          <a:bodyPr vert="eaVert"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2797D-0CD1-D91D-0DE7-8DBB3099A4E5}"/>
              </a:ext>
            </a:extLst>
          </p:cNvPr>
          <p:cNvSpPr txBox="1"/>
          <p:nvPr/>
        </p:nvSpPr>
        <p:spPr>
          <a:xfrm>
            <a:off x="0" y="0"/>
            <a:ext cx="12192000" cy="1790700"/>
          </a:xfrm>
          <a:prstGeom prst="rect">
            <a:avLst/>
          </a:prstGeom>
          <a:solidFill>
            <a:srgbClr val="FEFCD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AF836-9425-E696-925D-8AC4681FD4D5}"/>
              </a:ext>
            </a:extLst>
          </p:cNvPr>
          <p:cNvSpPr txBox="1"/>
          <p:nvPr/>
        </p:nvSpPr>
        <p:spPr>
          <a:xfrm>
            <a:off x="2047874" y="533399"/>
            <a:ext cx="10067925" cy="707886"/>
          </a:xfrm>
          <a:prstGeom prst="rect">
            <a:avLst/>
          </a:prstGeom>
          <a:solidFill>
            <a:srgbClr val="FEFCD6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Tax Credit Incentives</a:t>
            </a:r>
            <a:r>
              <a:rPr lang="en-US" sz="4000" b="1" dirty="0"/>
              <a:t>  </a:t>
            </a:r>
            <a:r>
              <a:rPr lang="zh-TW" altLang="en-US" sz="4000" b="1" dirty="0"/>
              <a:t>所得稅抵免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5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628FA48-B05A-4DB8-9410-A9C9B08E9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59" y="3637127"/>
            <a:ext cx="10065679" cy="149376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24" name="Picture Placeholder 23" descr="A computer on a table">
            <a:extLst>
              <a:ext uri="{FF2B5EF4-FFF2-40B4-BE49-F238E27FC236}">
                <a16:creationId xmlns:a16="http://schemas.microsoft.com/office/drawing/2014/main" id="{DFA3F48C-2BCF-4B14-A3DE-6AD786175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588" y="642938"/>
            <a:ext cx="2449512" cy="2476500"/>
          </a:xfrm>
        </p:spPr>
      </p:pic>
      <p:pic>
        <p:nvPicPr>
          <p:cNvPr id="26" name="Picture Placeholder 25" descr="A person standing in front of a building">
            <a:extLst>
              <a:ext uri="{FF2B5EF4-FFF2-40B4-BE49-F238E27FC236}">
                <a16:creationId xmlns:a16="http://schemas.microsoft.com/office/drawing/2014/main" id="{44498E43-C8EA-43BA-9A26-3008727E1E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2338" y="643636"/>
            <a:ext cx="2449512" cy="2476500"/>
          </a:xfrm>
        </p:spPr>
      </p:pic>
      <p:pic>
        <p:nvPicPr>
          <p:cNvPr id="28" name="Picture Placeholder 27" descr="A picture containing text, indoor, device">
            <a:extLst>
              <a:ext uri="{FF2B5EF4-FFF2-40B4-BE49-F238E27FC236}">
                <a16:creationId xmlns:a16="http://schemas.microsoft.com/office/drawing/2014/main" id="{3278E6CB-DC68-4C8D-8DC1-D1C6DA25E75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470" y="643636"/>
            <a:ext cx="2449512" cy="2476500"/>
          </a:xfrm>
        </p:spPr>
      </p:pic>
      <p:pic>
        <p:nvPicPr>
          <p:cNvPr id="34" name="Picture Placeholder 33" descr="A picture containing person, indoor drawing on glass">
            <a:extLst>
              <a:ext uri="{FF2B5EF4-FFF2-40B4-BE49-F238E27FC236}">
                <a16:creationId xmlns:a16="http://schemas.microsoft.com/office/drawing/2014/main" id="{FA31531E-464C-464F-8ED4-9CB461EA7FB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8301" y="643636"/>
            <a:ext cx="2449512" cy="24765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FD4F6-D104-4BE2-9195-D77A932D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r>
              <a:rPr lang="en-US" dirty="0"/>
              <a:t>ADU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4B98-E69D-493E-8058-816AE81F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30</a:t>
            </a:fld>
            <a:endParaRPr lang="en-US" noProof="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6B9044-2035-40BA-315B-9F0E2B3A2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FBB9-444D-BF39-C3C0-1605A0D61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277724" cy="6858000"/>
          </a:xfrm>
          <a:solidFill>
            <a:srgbClr val="FEFCD6"/>
          </a:solidFill>
        </p:spPr>
        <p:txBody>
          <a:bodyPr/>
          <a:lstStyle/>
          <a:p>
            <a:pPr algn="ctr"/>
            <a:endParaRPr lang="en-US" altLang="zh-TW" sz="2800" b="1" dirty="0">
              <a:solidFill>
                <a:srgbClr val="7A000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7A000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800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800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800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7030A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SMALL BUSINESS PROGRAM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7030A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 O L A R  I N C E N T I V E S</a:t>
            </a:r>
          </a:p>
          <a:p>
            <a:pPr algn="ctr"/>
            <a:endParaRPr lang="en-US" sz="5400" b="1" dirty="0">
              <a:solidFill>
                <a:srgbClr val="7030A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sz="5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太</a:t>
            </a:r>
            <a:r>
              <a:rPr lang="en-US" altLang="zh-TW" sz="5400" b="1" dirty="0">
                <a:solidFill>
                  <a:srgbClr val="7030A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sz="5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陽</a:t>
            </a:r>
            <a:r>
              <a:rPr lang="en-US" altLang="zh-TW" sz="5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sz="5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能</a:t>
            </a:r>
            <a:endParaRPr lang="en-US" altLang="zh-TW" sz="5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6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7118-29BE-ACF8-5431-16C02E6B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2047"/>
            <a:ext cx="10735235" cy="136266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74675" algn="l"/>
              </a:tabLst>
            </a:pP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			</a:t>
            </a:r>
            <a:r>
              <a:rPr lang="zh-TW" sz="3100" b="1" dirty="0">
                <a:solidFill>
                  <a:srgbClr val="7A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新高效</a:t>
            </a:r>
            <a:r>
              <a:rPr lang="zh-TW" sz="3100" b="1" u="sng" dirty="0">
                <a:solidFill>
                  <a:srgbClr val="7A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太陽能</a:t>
            </a:r>
            <a:r>
              <a:rPr lang="zh-TW" sz="3100" b="1" dirty="0">
                <a:solidFill>
                  <a:srgbClr val="7A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系统</a:t>
            </a:r>
            <a:r>
              <a:rPr lang="en-US" altLang="zh-TW" sz="3100" b="1" dirty="0">
                <a:solidFill>
                  <a:srgbClr val="7A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sz="3100" b="1" dirty="0">
                <a:solidFill>
                  <a:srgbClr val="7A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節省高达 </a:t>
            </a:r>
            <a:r>
              <a:rPr lang="en-US" sz="3100" b="1" dirty="0">
                <a:solidFill>
                  <a:srgbClr val="7A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60% </a:t>
            </a:r>
            <a:r>
              <a:rPr lang="zh-TW" sz="3100" b="1" dirty="0">
                <a:solidFill>
                  <a:srgbClr val="7A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电费</a:t>
            </a: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7A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			</a:t>
            </a:r>
            <a:r>
              <a:rPr lang="en-US" sz="3100" b="1" dirty="0">
                <a:solidFill>
                  <a:srgbClr val="7A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Solar Energy Save up to </a:t>
            </a:r>
            <a:r>
              <a:rPr lang="en-US" sz="3100" b="1" dirty="0">
                <a:solidFill>
                  <a:srgbClr val="7A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rgbClr val="7A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60% Electricity Cost</a:t>
            </a:r>
            <a:br>
              <a:rPr lang="en-US" sz="3100" b="1" dirty="0">
                <a:solidFill>
                  <a:srgbClr val="7A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7A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                               </a:t>
            </a:r>
            <a:br>
              <a:rPr lang="en-US" sz="800" b="1" dirty="0">
                <a:solidFill>
                  <a:srgbClr val="7A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800" b="1" dirty="0">
                <a:solidFill>
                  <a:srgbClr val="7A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  <a:r>
              <a:rPr lang="en-US" sz="3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FREE Battery  </a:t>
            </a:r>
            <a:r>
              <a:rPr lang="zh-TW" sz="3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免费 </a:t>
            </a:r>
            <a:r>
              <a:rPr lang="en-US" sz="3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$16,500</a:t>
            </a:r>
            <a:r>
              <a:rPr lang="zh-TW" sz="3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储电池！</a:t>
            </a:r>
            <a:br>
              <a:rPr lang="en-US" sz="3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Limited Quantity, First come first serve  </a:t>
            </a:r>
            <a:r>
              <a:rPr lang="zh-TW" sz="3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数量有限 先到先得</a:t>
            </a:r>
            <a:br>
              <a:rPr lang="en-US" altLang="zh-TW" sz="3100" b="1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800" b="1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800" b="1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2218F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Best Full System Warranty &amp; Production Guaranty</a:t>
            </a:r>
            <a:r>
              <a:rPr lang="en-US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sz="2200" b="1" dirty="0">
                <a:solidFill>
                  <a:srgbClr val="2218F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系統</a:t>
            </a:r>
            <a:r>
              <a:rPr lang="en-US" sz="2200" b="1" dirty="0">
                <a:solidFill>
                  <a:srgbClr val="2218F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+ </a:t>
            </a:r>
            <a:r>
              <a:rPr lang="zh-TW" sz="2200" b="1" dirty="0">
                <a:solidFill>
                  <a:srgbClr val="2218F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產电量 全面</a:t>
            </a:r>
            <a:r>
              <a:rPr lang="en-US" sz="2200" b="1" dirty="0">
                <a:solidFill>
                  <a:srgbClr val="2218F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100% </a:t>
            </a:r>
            <a:r>
              <a:rPr lang="zh-TW" sz="2200" b="1" dirty="0">
                <a:solidFill>
                  <a:srgbClr val="2218F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保証</a:t>
            </a:r>
            <a:br>
              <a:rPr lang="en-US" altLang="zh-TW" sz="2200" b="1" dirty="0">
                <a:solidFill>
                  <a:srgbClr val="2218F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1F2836-514C-3842-E651-453D5DD5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2521"/>
            <a:ext cx="11183668" cy="133444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05FEF418-C1EB-7C9D-BDDF-E2A782B7B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28563"/>
            <a:ext cx="2326342" cy="1949343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D8246B36-BF89-4B76-3E55-6E603E7C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294" y="4127343"/>
            <a:ext cx="7333130" cy="153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提供电费單</a:t>
            </a: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免费获取人造衛星设计</a:t>
            </a:r>
            <a:endParaRPr kumimoji="0" lang="en-US" altLang="zh-TW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FREE Satellite Design &amp; Proposal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Uprising Solar  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</a:rPr>
              <a:t>精英太阳能公司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                 </a:t>
            </a:r>
            <a:endParaRPr kumimoji="0" lang="zh-TW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  <a:tab pos="7027863" algn="l"/>
                <a:tab pos="7091363" algn="l"/>
              </a:tabLs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(510) 463-4898 </a:t>
            </a:r>
            <a:r>
              <a:rPr lang="en-US" altLang="zh-TW" sz="800" dirty="0">
                <a:solidFill>
                  <a:srgbClr val="0000FF"/>
                </a:solidFill>
              </a:rPr>
              <a:t>  </a:t>
            </a: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國</a:t>
            </a:r>
            <a:r>
              <a:rPr kumimoji="0" lang="en-US" altLang="zh-TW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粤</a:t>
            </a:r>
            <a:r>
              <a:rPr kumimoji="0" lang="en-US" altLang="zh-TW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英 語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endParaRPr lang="en-US" altLang="zh-TW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  <a:tab pos="7027863" algn="l"/>
                <a:tab pos="7091363" algn="l"/>
              </a:tabLst>
            </a:pPr>
            <a:r>
              <a:rPr kumimoji="0" lang="zh-TW" altLang="en-US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  服務全美國 </a:t>
            </a: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Serving</a:t>
            </a:r>
            <a:r>
              <a:rPr lang="en-US" altLang="zh-TW" sz="2800" b="1" dirty="0">
                <a:solidFill>
                  <a:srgbClr val="0000FF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all States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14700" algn="l"/>
                <a:tab pos="7027863" algn="l"/>
                <a:tab pos="7091363" algn="l"/>
              </a:tabLst>
            </a:pP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1" descr="A qr code with a couple of chats&#10;&#10;Description automatically generated">
            <a:extLst>
              <a:ext uri="{FF2B5EF4-FFF2-40B4-BE49-F238E27FC236}">
                <a16:creationId xmlns:a16="http://schemas.microsoft.com/office/drawing/2014/main" id="{A9F96618-D217-D0D7-19E1-A3C3AD317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80093"/>
            <a:ext cx="1993900" cy="18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55B22BC8-92AD-8B26-700F-9BF9CAE5844D}"/>
              </a:ext>
            </a:extLst>
          </p:cNvPr>
          <p:cNvSpPr txBox="1"/>
          <p:nvPr/>
        </p:nvSpPr>
        <p:spPr>
          <a:xfrm>
            <a:off x="1054100" y="8026400"/>
            <a:ext cx="1993900" cy="17653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DC0632C-C709-4297-D86A-94B761BB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304" y="-386952"/>
            <a:ext cx="876569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dirty="0">
              <a:solidFill>
                <a:srgbClr val="7030A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B44DC1-C9AF-FD52-884C-A6F3BDFEABC8}"/>
              </a:ext>
            </a:extLst>
          </p:cNvPr>
          <p:cNvSpPr txBox="1"/>
          <p:nvPr/>
        </p:nvSpPr>
        <p:spPr>
          <a:xfrm>
            <a:off x="10112188" y="5118847"/>
            <a:ext cx="157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7030A0"/>
                </a:solidFill>
              </a:rPr>
              <a:t>$18,500 </a:t>
            </a:r>
          </a:p>
          <a:p>
            <a:pPr algn="ctr"/>
            <a:r>
              <a:rPr lang="en-US" sz="1800" b="1" dirty="0">
                <a:solidFill>
                  <a:srgbClr val="7030A0"/>
                </a:solidFill>
              </a:rPr>
              <a:t>13 kwh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0A63BC4-3378-05CB-F7A3-8DDBDB6BD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424" y="2015479"/>
            <a:ext cx="2124635" cy="30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F1A98-9503-01F3-B634-0180B763C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EFCD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800" b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800" b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800" b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800" b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6000" b="1" u="sng" dirty="0">
                <a:solidFill>
                  <a:srgbClr val="7030A0"/>
                </a:solidFill>
              </a:rPr>
              <a:t>Small Business Program: </a:t>
            </a:r>
          </a:p>
          <a:p>
            <a:pPr marL="0" indent="0" algn="ctr">
              <a:buNone/>
            </a:pPr>
            <a:r>
              <a:rPr lang="en-US" sz="6000" b="1" u="sng" dirty="0">
                <a:solidFill>
                  <a:srgbClr val="7030A0"/>
                </a:solidFill>
              </a:rPr>
              <a:t>E D U C A T I O N</a:t>
            </a:r>
          </a:p>
          <a:p>
            <a:pPr marL="0" indent="0" algn="ctr">
              <a:buNone/>
            </a:pPr>
            <a:endParaRPr lang="en-US" sz="6000" b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zh-TW" altLang="en-US" sz="6000" b="1" u="sng" dirty="0">
                <a:solidFill>
                  <a:srgbClr val="7030A0"/>
                </a:solidFill>
              </a:rPr>
              <a:t>教 育</a:t>
            </a:r>
          </a:p>
          <a:p>
            <a:pPr marL="0" indent="0" algn="ctr">
              <a:buNone/>
            </a:pPr>
            <a:endParaRPr lang="en-US" sz="60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🚀">
            <a:extLst>
              <a:ext uri="{FF2B5EF4-FFF2-40B4-BE49-F238E27FC236}">
                <a16:creationId xmlns:a16="http://schemas.microsoft.com/office/drawing/2014/main" id="{EEDEB075-8554-7182-B0DF-BA65EAB1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600" y="-278923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7E71C1-D58C-E402-D0FD-C50D6961AE66}"/>
              </a:ext>
            </a:extLst>
          </p:cNvPr>
          <p:cNvSpPr txBox="1"/>
          <p:nvPr/>
        </p:nvSpPr>
        <p:spPr>
          <a:xfrm>
            <a:off x="1376413" y="0"/>
            <a:ext cx="934613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sng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1" i="0" u="sng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加州大学</a:t>
            </a:r>
            <a:r>
              <a:rPr kumimoji="0" lang="en-US" altLang="en-US" sz="4500" b="1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500" b="1" i="0" u="sng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青少年</a:t>
            </a:r>
            <a:r>
              <a:rPr kumimoji="0" lang="en-US" altLang="en-US" sz="4500" b="1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500" b="1" i="0" u="sng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夏令营活动</a:t>
            </a:r>
            <a:r>
              <a:rPr kumimoji="0" lang="en-US" altLang="en-US" sz="45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     </a:t>
            </a:r>
            <a:b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3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主办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UCLA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加州大学</a:t>
            </a:r>
            <a:b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6/3/2024 to 8/16/2024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每 周 报 名 weekly programs</a:t>
            </a:r>
            <a:b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Grade 1-10 年 级 学 生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 Camps to pick from</a:t>
            </a:r>
          </a:p>
        </p:txBody>
      </p:sp>
    </p:spTree>
    <p:extLst>
      <p:ext uri="{BB962C8B-B14F-4D97-AF65-F5344CB8AC3E}">
        <p14:creationId xmlns:p14="http://schemas.microsoft.com/office/powerpoint/2010/main" val="174059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F7A6783-DED5-A278-A1A9-321761344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025" y="733424"/>
            <a:ext cx="4540225" cy="5991223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21BCD1-C4AD-AD23-4D42-0FDB5425A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26" y="733424"/>
            <a:ext cx="4495800" cy="59912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2E2FCE-EA16-0667-6529-AAF70214C038}"/>
              </a:ext>
            </a:extLst>
          </p:cNvPr>
          <p:cNvSpPr txBox="1"/>
          <p:nvPr/>
        </p:nvSpPr>
        <p:spPr>
          <a:xfrm>
            <a:off x="2514600" y="15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Camp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011D05-E57A-611E-8A64-605DB7B9437E}"/>
              </a:ext>
            </a:extLst>
          </p:cNvPr>
          <p:cNvSpPr txBox="1"/>
          <p:nvPr/>
        </p:nvSpPr>
        <p:spPr>
          <a:xfrm>
            <a:off x="8105775" y="15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Camp 2</a:t>
            </a:r>
          </a:p>
        </p:txBody>
      </p:sp>
    </p:spTree>
    <p:extLst>
      <p:ext uri="{BB962C8B-B14F-4D97-AF65-F5344CB8AC3E}">
        <p14:creationId xmlns:p14="http://schemas.microsoft.com/office/powerpoint/2010/main" val="254481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0ADF-D40E-4440-1B43-ABA94442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0"/>
            <a:ext cx="12268200" cy="6858000"/>
          </a:xfrm>
          <a:solidFill>
            <a:srgbClr val="FEFCD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u="sng" dirty="0"/>
          </a:p>
          <a:p>
            <a:pPr marL="0" indent="0" algn="ctr">
              <a:buNone/>
            </a:pPr>
            <a:endParaRPr lang="en-US" sz="800" b="1" u="sng" dirty="0"/>
          </a:p>
          <a:p>
            <a:pPr marL="0" indent="0" algn="ctr">
              <a:buNone/>
            </a:pPr>
            <a:endParaRPr lang="en-US" sz="800" b="1" u="sng" dirty="0"/>
          </a:p>
          <a:p>
            <a:pPr marL="0" indent="0" algn="ctr">
              <a:buNone/>
            </a:pPr>
            <a:endParaRPr lang="en-US" sz="800" b="1" u="sng" dirty="0"/>
          </a:p>
          <a:p>
            <a:pPr marL="0" indent="0" algn="ctr">
              <a:buNone/>
            </a:pPr>
            <a:r>
              <a:rPr lang="en-US" sz="6000" b="1" u="sng" dirty="0">
                <a:solidFill>
                  <a:srgbClr val="7030A0"/>
                </a:solidFill>
              </a:rPr>
              <a:t>SMALL BUSINESS PROGRAM: </a:t>
            </a:r>
          </a:p>
          <a:p>
            <a:pPr marL="0" indent="0" algn="ctr">
              <a:buNone/>
            </a:pPr>
            <a:r>
              <a:rPr lang="en-US" sz="6000" b="1" u="sng" dirty="0">
                <a:solidFill>
                  <a:srgbClr val="7030A0"/>
                </a:solidFill>
              </a:rPr>
              <a:t>IMMIGRATION </a:t>
            </a:r>
            <a:r>
              <a:rPr lang="en-US" sz="6000" b="1" dirty="0">
                <a:solidFill>
                  <a:srgbClr val="7030A0"/>
                </a:solidFill>
              </a:rPr>
              <a:t>  </a:t>
            </a:r>
          </a:p>
          <a:p>
            <a:pPr marL="0" indent="0" algn="ctr">
              <a:buNone/>
            </a:pPr>
            <a:endParaRPr lang="en-US" altLang="zh-CN" sz="4800" b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zh-CN" altLang="en-US" sz="6000" b="1" u="sng" dirty="0">
                <a:solidFill>
                  <a:srgbClr val="7030A0"/>
                </a:solidFill>
              </a:rPr>
              <a:t>移 民</a:t>
            </a:r>
            <a:endParaRPr lang="en-US" sz="60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1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1122</Words>
  <Application>Microsoft Office PowerPoint</Application>
  <PresentationFormat>Widescreen</PresentationFormat>
  <Paragraphs>194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 Unicode MS</vt:lpstr>
      <vt:lpstr>Meiryo UI</vt:lpstr>
      <vt:lpstr>MingLiU</vt:lpstr>
      <vt:lpstr>PMingLiU</vt:lpstr>
      <vt:lpstr>Source Sans Pro Web</vt:lpstr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  Small Business Accounting 小商業會計     </vt:lpstr>
      <vt:lpstr>PowerPoint Presentation</vt:lpstr>
      <vt:lpstr>PowerPoint Presentation</vt:lpstr>
      <vt:lpstr>                    新高效太陽能系统  節省高达 60% 电费       Solar Energy Save up to  60% Electricity Cost                                                                                                                                                                FREE Battery  免费 $16,500储电池！ Limited Quantity, First come first serve  数量有限 先到先得   Best Full System Warranty &amp; Production Guaranty   系統 + 產电量 全面100% 保証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SBA, 7A &amp; 504 Loans</vt:lpstr>
      <vt:lpstr>PowerPoint Presentation</vt:lpstr>
      <vt:lpstr>Business Financing | SBA Financing</vt:lpstr>
      <vt:lpstr>SBA Guaranty Fee: </vt:lpstr>
      <vt:lpstr>Costs: SBA, 7A &amp; 504 Loans</vt:lpstr>
      <vt:lpstr>Thank you,   Q &amp; A ?  </vt:lpstr>
      <vt:lpstr>SMALL BUSINESS PROGRAM ADU</vt:lpstr>
      <vt:lpstr>Discussion Item</vt:lpstr>
      <vt:lpstr>ADU TYPES 類型</vt:lpstr>
      <vt:lpstr>State Ordinance Summary</vt:lpstr>
      <vt:lpstr>State Ordinance Summary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mk</dc:creator>
  <cp:lastModifiedBy>frances mk</cp:lastModifiedBy>
  <cp:revision>45</cp:revision>
  <dcterms:created xsi:type="dcterms:W3CDTF">2024-04-20T02:14:10Z</dcterms:created>
  <dcterms:modified xsi:type="dcterms:W3CDTF">2024-04-30T04:39:44Z</dcterms:modified>
</cp:coreProperties>
</file>