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4" r:id="rId2"/>
    <p:sldId id="316" r:id="rId3"/>
    <p:sldId id="263" r:id="rId4"/>
    <p:sldId id="314" r:id="rId5"/>
    <p:sldId id="311" r:id="rId6"/>
    <p:sldId id="308" r:id="rId7"/>
    <p:sldId id="322" r:id="rId8"/>
    <p:sldId id="326" r:id="rId9"/>
    <p:sldId id="327" r:id="rId10"/>
    <p:sldId id="319" r:id="rId11"/>
    <p:sldId id="318" r:id="rId12"/>
    <p:sldId id="324" r:id="rId13"/>
    <p:sldId id="330" r:id="rId14"/>
    <p:sldId id="321" r:id="rId15"/>
    <p:sldId id="313" r:id="rId16"/>
    <p:sldId id="323" r:id="rId17"/>
    <p:sldId id="298" r:id="rId18"/>
    <p:sldId id="283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22C28E9-F821-415E-8F80-FE9B5A9B8D49}">
          <p14:sldIdLst>
            <p14:sldId id="264"/>
            <p14:sldId id="316"/>
            <p14:sldId id="263"/>
            <p14:sldId id="314"/>
            <p14:sldId id="311"/>
            <p14:sldId id="308"/>
            <p14:sldId id="322"/>
            <p14:sldId id="326"/>
            <p14:sldId id="327"/>
            <p14:sldId id="319"/>
            <p14:sldId id="318"/>
            <p14:sldId id="324"/>
            <p14:sldId id="330"/>
            <p14:sldId id="321"/>
            <p14:sldId id="313"/>
            <p14:sldId id="323"/>
            <p14:sldId id="298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000000"/>
    <a:srgbClr val="9BBB59"/>
    <a:srgbClr val="808080"/>
    <a:srgbClr val="F79646"/>
    <a:srgbClr val="8064A2"/>
    <a:srgbClr val="4F81BD"/>
    <a:srgbClr val="F8F8F8"/>
    <a:srgbClr val="4E4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6" autoAdjust="0"/>
    <p:restoredTop sz="91068" autoAdjust="0"/>
  </p:normalViewPr>
  <p:slideViewPr>
    <p:cSldViewPr>
      <p:cViewPr varScale="1">
        <p:scale>
          <a:sx n="148" d="100"/>
          <a:sy n="148" d="100"/>
        </p:scale>
        <p:origin x="2076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53" tIns="46577" rIns="93153" bIns="465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53" tIns="46577" rIns="93153" bIns="46577" rtlCol="0"/>
          <a:lstStyle>
            <a:lvl1pPr algn="r">
              <a:defRPr sz="1200"/>
            </a:lvl1pPr>
          </a:lstStyle>
          <a:p>
            <a:fld id="{2C00A060-C7B5-4A45-BCD5-B2DFB773809D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3" tIns="46577" rIns="93153" bIns="465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53" tIns="46577" rIns="93153" bIns="465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53" tIns="46577" rIns="93153" bIns="465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53" tIns="46577" rIns="93153" bIns="46577" rtlCol="0" anchor="b"/>
          <a:lstStyle>
            <a:lvl1pPr algn="r">
              <a:defRPr sz="1200"/>
            </a:lvl1pPr>
          </a:lstStyle>
          <a:p>
            <a:fld id="{E7CB29E4-B552-44D4-9C2E-4F018AEFE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8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and thank you for this opportunity to talk with you all. My name is Nicole Ferrara, and I’m the Vision Zero Project Manager with the City</a:t>
            </a:r>
            <a:r>
              <a:rPr lang="en-US" baseline="0" dirty="0"/>
              <a:t> of Oakland’s new</a:t>
            </a:r>
            <a:r>
              <a:rPr lang="en-US" dirty="0"/>
              <a:t> </a:t>
            </a:r>
            <a:r>
              <a:rPr lang="en-US" dirty="0" err="1"/>
              <a:t>dept</a:t>
            </a:r>
            <a:r>
              <a:rPr lang="en-US" dirty="0"/>
              <a:t> of transportation.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B29E4-B552-44D4-9C2E-4F018AEFE3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8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B29E4-B552-44D4-9C2E-4F018AEFE3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17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That’s it, thank you for your attention! I’m happy to answer questions.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B29E4-B552-44D4-9C2E-4F018AEFE3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6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478">
              <a:defRPr/>
            </a:pPr>
            <a:r>
              <a:rPr lang="en-US" dirty="0"/>
              <a:t>This slide articulates our department’s mission. I’m going to read</a:t>
            </a:r>
            <a:r>
              <a:rPr lang="en-US" baseline="0" dirty="0"/>
              <a:t> it word for word, because it’s so important: </a:t>
            </a:r>
            <a:r>
              <a:rPr lang="en-US" dirty="0"/>
              <a:t>Our work in the DOT is to envision, plan, build, operate and maintain a transportation system for the City of Oakland—in partnership with local transit providers and other agencies—and assure safe, equitable, and sustainable access and mobility for residents, businesses, and visitors.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59">
              <a:defRPr/>
            </a:pPr>
            <a:fld id="{1FE90B8B-7CC0-44FE-80D0-AD2135B8E5C6}" type="slidenum">
              <a:rPr lang="en-US" sz="1800" kern="0">
                <a:solidFill>
                  <a:sysClr val="windowText" lastClr="000000"/>
                </a:solidFill>
              </a:rPr>
              <a:pPr defTabSz="914159">
                <a:defRPr/>
              </a:pPr>
              <a:t>2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36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B29E4-B552-44D4-9C2E-4F018AEFE3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15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project</a:t>
            </a:r>
            <a:r>
              <a:rPr lang="en-US" baseline="0" dirty="0"/>
              <a:t> is an opportunity to bring safety and vibrancy that every community deserves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B29E4-B552-44D4-9C2E-4F018AEFE3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96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B29E4-B552-44D4-9C2E-4F018AEFE3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62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B29E4-B552-44D4-9C2E-4F018AEFE3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3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Vision Zero. Ambitious goal, but the only acceptable</a:t>
            </a:r>
            <a:r>
              <a:rPr lang="en-US" baseline="0" dirty="0"/>
              <a:t> number. We know that crashes are preventable, and its our job as road designers to design roads that are safe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A40CD-F2A5-4A5F-9E86-BF7EDD933C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99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B29E4-B552-44D4-9C2E-4F018AEFE3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9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B29E4-B552-44D4-9C2E-4F018AEFE3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79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A80BD-C84D-4D5E-A3C3-834844022027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EE6D-AC03-4C71-838B-19553D18D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76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A80BD-C84D-4D5E-A3C3-834844022027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EE6D-AC03-4C71-838B-19553D18D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40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A80BD-C84D-4D5E-A3C3-834844022027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EE6D-AC03-4C71-838B-19553D18D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982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A80BD-C84D-4D5E-A3C3-834844022027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EE6D-AC03-4C71-838B-19553D18D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40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A80BD-C84D-4D5E-A3C3-834844022027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EE6D-AC03-4C71-838B-19553D18D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47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A80BD-C84D-4D5E-A3C3-834844022027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EE6D-AC03-4C71-838B-19553D18D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76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A80BD-C84D-4D5E-A3C3-834844022027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EE6D-AC03-4C71-838B-19553D18D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39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A80BD-C84D-4D5E-A3C3-834844022027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EE6D-AC03-4C71-838B-19553D18D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76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A80BD-C84D-4D5E-A3C3-834844022027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EE6D-AC03-4C71-838B-19553D18D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4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A80BD-C84D-4D5E-A3C3-834844022027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EE6D-AC03-4C71-838B-19553D18D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83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A80BD-C84D-4D5E-A3C3-834844022027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9EE6D-AC03-4C71-838B-19553D18D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25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A80BD-C84D-4D5E-A3C3-834844022027}" type="datetimeFigureOut">
              <a:rPr lang="en-US" smtClean="0"/>
              <a:t>10/11/2019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9EE6D-AC03-4C71-838B-19553D18D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6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ww.ousd.org/cms/lib/CA01001176/Centricity/ModuleInstance/15373/large/IMG_0716.JPG?rnd=0.77708338656326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-1" y="4495800"/>
            <a:ext cx="9144001" cy="2062103"/>
          </a:xfrm>
          <a:prstGeom prst="rect">
            <a:avLst/>
          </a:prstGeom>
          <a:solidFill>
            <a:srgbClr val="92D050">
              <a:alpha val="75000"/>
            </a:srgbClr>
          </a:solidFill>
        </p:spPr>
        <p:txBody>
          <a:bodyPr wrap="square">
            <a:spAutoFit/>
          </a:bodyPr>
          <a:lstStyle/>
          <a:p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Franklin Elementary School</a:t>
            </a: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 </a:t>
            </a:r>
          </a:p>
          <a:p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Safety Improvement Project</a:t>
            </a:r>
          </a:p>
          <a:p>
            <a:r>
              <a:rPr lang="en-US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800042"/>
            <a:ext cx="2968759" cy="676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2024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9" r="26906"/>
          <a:stretch/>
        </p:blipFill>
        <p:spPr>
          <a:xfrm>
            <a:off x="0" y="0"/>
            <a:ext cx="913447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457200"/>
            <a:ext cx="9144001" cy="1323439"/>
          </a:xfrm>
          <a:prstGeom prst="rect">
            <a:avLst/>
          </a:prstGeom>
          <a:solidFill>
            <a:srgbClr val="92D050">
              <a:alpha val="74000"/>
            </a:srgbClr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Tools: High Visibility Crosswalks and Painted Sidewalk Extensions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24474" y="4724400"/>
            <a:ext cx="3810001" cy="1631216"/>
          </a:xfrm>
          <a:prstGeom prst="rect">
            <a:avLst/>
          </a:prstGeom>
          <a:solidFill>
            <a:srgbClr val="92D050">
              <a:alpha val="74000"/>
            </a:srgbClr>
          </a:solidFill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High-visibility crosswalks reduce crashes by 37-48%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Extensions narrow crossing for pedestrians, slow turns, and increase visibility</a:t>
            </a:r>
          </a:p>
        </p:txBody>
      </p:sp>
      <p:pic>
        <p:nvPicPr>
          <p:cNvPr id="7" name="Picture 3" descr="C:\Users\fine9s\Downloads\Lockup\Lockup\NoLine\RGB\PNG\CoO Lockup NoLine White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6267907"/>
            <a:ext cx="1083469" cy="5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231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ntersection with stop sign oakla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r="5379"/>
          <a:stretch/>
        </p:blipFill>
        <p:spPr bwMode="auto">
          <a:xfrm>
            <a:off x="0" y="-7127"/>
            <a:ext cx="9144000" cy="686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" y="457200"/>
            <a:ext cx="9144001" cy="707886"/>
          </a:xfrm>
          <a:prstGeom prst="rect">
            <a:avLst/>
          </a:prstGeom>
          <a:solidFill>
            <a:srgbClr val="92D050">
              <a:alpha val="74000"/>
            </a:srgbClr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Tools: Stop Signs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25" y="5486400"/>
            <a:ext cx="3648075" cy="707886"/>
          </a:xfrm>
          <a:prstGeom prst="rect">
            <a:avLst/>
          </a:prstGeom>
          <a:solidFill>
            <a:srgbClr val="92D050">
              <a:alpha val="74000"/>
            </a:srgbClr>
          </a:solidFill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We’ll evaluated intersections for additional stop signs</a:t>
            </a:r>
          </a:p>
        </p:txBody>
      </p:sp>
      <p:pic>
        <p:nvPicPr>
          <p:cNvPr id="6" name="Picture 3" descr="C:\Users\fine9s\Downloads\Lockup\Lockup\NoLine\RGB\PNG\CoO Lockup NoLine White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6267907"/>
            <a:ext cx="1083469" cy="5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102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ac transit bus stop line 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"/>
          <a:stretch/>
        </p:blipFill>
        <p:spPr bwMode="auto">
          <a:xfrm>
            <a:off x="-1" y="1676400"/>
            <a:ext cx="9144001" cy="519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457200"/>
            <a:ext cx="9144001" cy="707886"/>
          </a:xfrm>
          <a:prstGeom prst="rect">
            <a:avLst/>
          </a:prstGeom>
          <a:solidFill>
            <a:srgbClr val="92D050">
              <a:alpha val="74000"/>
            </a:srgbClr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Tools: Changes to the Curb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" y="5334000"/>
            <a:ext cx="3810001" cy="707886"/>
          </a:xfrm>
          <a:prstGeom prst="rect">
            <a:avLst/>
          </a:prstGeom>
          <a:solidFill>
            <a:srgbClr val="92D050">
              <a:alpha val="74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Bus stop adjustments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Loading zones for school</a:t>
            </a:r>
          </a:p>
        </p:txBody>
      </p:sp>
      <p:pic>
        <p:nvPicPr>
          <p:cNvPr id="9" name="Picture 3" descr="C:\Users\fine9s\Downloads\Lockup\Lockup\NoLine\RGB\PNG\CoO Lockup NoLine White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6267907"/>
            <a:ext cx="1083469" cy="5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47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352961"/>
            <a:ext cx="9144001" cy="1815882"/>
          </a:xfrm>
          <a:prstGeom prst="rect">
            <a:avLst/>
          </a:prstGeom>
          <a:solidFill>
            <a:srgbClr val="92D050">
              <a:alpha val="65000"/>
            </a:srgbClr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Tools: buffered bike lane</a:t>
            </a:r>
          </a:p>
          <a:p>
            <a:endParaRPr lang="en-US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kt Pro Bln" pitchFamily="50" charset="0"/>
            </a:endParaRPr>
          </a:p>
          <a:p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 </a:t>
            </a:r>
          </a:p>
        </p:txBody>
      </p:sp>
      <p:pic>
        <p:nvPicPr>
          <p:cNvPr id="8" name="Picture 3" descr="C:\Users\fine9s\Downloads\Lockup\Lockup\NoLine\RGB\PNG\CoO Lockup NoLine White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35" y="6295943"/>
            <a:ext cx="1083469" cy="5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43200" y="620465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Fakt Pro Bln" panose="02000000000000000000" pitchFamily="50" charset="0"/>
              </a:rPr>
              <a:t>After (Rendering)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324599" y="416840"/>
            <a:ext cx="2743202" cy="1676099"/>
            <a:chOff x="6324599" y="416840"/>
            <a:chExt cx="2743202" cy="16760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59" b="8974"/>
            <a:stretch/>
          </p:blipFill>
          <p:spPr>
            <a:xfrm>
              <a:off x="6324599" y="416840"/>
              <a:ext cx="2743200" cy="167609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324600" y="428865"/>
              <a:ext cx="2743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akt Pro Bln" panose="02000000000000000000" pitchFamily="50" charset="0"/>
                </a:rPr>
                <a:t>Before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6199" y="1766379"/>
            <a:ext cx="624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akt Pro Bln" panose="02000000000000000000" pitchFamily="50" charset="0"/>
              </a:rPr>
              <a:t>East 15</a:t>
            </a:r>
            <a:r>
              <a:rPr lang="en-US" baseline="30000" dirty="0">
                <a:solidFill>
                  <a:schemeClr val="bg1"/>
                </a:solidFill>
                <a:latin typeface="Fakt Pro Bln" panose="02000000000000000000" pitchFamily="50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Fakt Pro Bln" panose="02000000000000000000" pitchFamily="50" charset="0"/>
              </a:rPr>
              <a:t> St at 10</a:t>
            </a:r>
            <a:r>
              <a:rPr lang="en-US" baseline="30000" dirty="0">
                <a:solidFill>
                  <a:schemeClr val="bg1"/>
                </a:solidFill>
                <a:latin typeface="Fakt Pro Bln" panose="02000000000000000000" pitchFamily="50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Fakt Pro Bln" panose="02000000000000000000" pitchFamily="50" charset="0"/>
              </a:rPr>
              <a:t> Ave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3629" y="4800600"/>
            <a:ext cx="5791201" cy="1323439"/>
          </a:xfrm>
          <a:prstGeom prst="rect">
            <a:avLst/>
          </a:prstGeom>
          <a:solidFill>
            <a:schemeClr val="accent3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One-way buffered bike lane next to the parked cars along corridor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Creates a safer place to bike &amp; scoot for children going to school/park</a:t>
            </a:r>
          </a:p>
        </p:txBody>
      </p:sp>
    </p:spTree>
    <p:extLst>
      <p:ext uri="{BB962C8B-B14F-4D97-AF65-F5344CB8AC3E}">
        <p14:creationId xmlns:p14="http://schemas.microsoft.com/office/powerpoint/2010/main" val="1530981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352961"/>
            <a:ext cx="9144001" cy="1815882"/>
          </a:xfrm>
          <a:prstGeom prst="rect">
            <a:avLst/>
          </a:prstGeom>
          <a:solidFill>
            <a:srgbClr val="92D050">
              <a:alpha val="75000"/>
            </a:srgbClr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Tools: protected bike lane</a:t>
            </a:r>
          </a:p>
          <a:p>
            <a:endParaRPr lang="en-US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kt Pro Bln" pitchFamily="50" charset="0"/>
            </a:endParaRPr>
          </a:p>
          <a:p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 </a:t>
            </a:r>
          </a:p>
        </p:txBody>
      </p:sp>
      <p:pic>
        <p:nvPicPr>
          <p:cNvPr id="8" name="Picture 3" descr="C:\Users\fine9s\Downloads\Lockup\Lockup\NoLine\RGB\PNG\CoO Lockup NoLine White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35" y="6295943"/>
            <a:ext cx="1083469" cy="5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43454" y="6457252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Fakt Pro Bln" panose="02000000000000000000" pitchFamily="50" charset="0"/>
              </a:rPr>
              <a:t>After (Rendering)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24600" y="416840"/>
            <a:ext cx="2743202" cy="1688124"/>
            <a:chOff x="6419848" y="156270"/>
            <a:chExt cx="2743202" cy="16881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5" t="9999" r="19811" b="29624"/>
            <a:stretch/>
          </p:blipFill>
          <p:spPr>
            <a:xfrm>
              <a:off x="6419850" y="156270"/>
              <a:ext cx="2743200" cy="168812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419848" y="168295"/>
              <a:ext cx="2743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akt Pro Bln" panose="02000000000000000000" pitchFamily="50" charset="0"/>
                </a:rPr>
                <a:t>Before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6199" y="1766379"/>
            <a:ext cx="6248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akt Pro Bln" panose="02000000000000000000" pitchFamily="50" charset="0"/>
              </a:rPr>
              <a:t>East 15</a:t>
            </a:r>
            <a:r>
              <a:rPr lang="en-US" baseline="30000" dirty="0">
                <a:solidFill>
                  <a:schemeClr val="bg1"/>
                </a:solidFill>
                <a:latin typeface="Fakt Pro Bln" panose="02000000000000000000" pitchFamily="50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Fakt Pro Bln" panose="02000000000000000000" pitchFamily="50" charset="0"/>
              </a:rPr>
              <a:t> St at 5</a:t>
            </a:r>
            <a:r>
              <a:rPr lang="en-US" baseline="30000" dirty="0">
                <a:solidFill>
                  <a:schemeClr val="bg1"/>
                </a:solidFill>
                <a:latin typeface="Fakt Pro Bln" panose="02000000000000000000" pitchFamily="50" charset="0"/>
              </a:rPr>
              <a:t>th</a:t>
            </a:r>
            <a:r>
              <a:rPr lang="en-US" dirty="0">
                <a:solidFill>
                  <a:schemeClr val="bg1"/>
                </a:solidFill>
                <a:latin typeface="Fakt Pro Bln" panose="02000000000000000000" pitchFamily="50" charset="0"/>
              </a:rPr>
              <a:t> Ave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3629" y="4800600"/>
            <a:ext cx="5791201" cy="1631216"/>
          </a:xfrm>
          <a:prstGeom prst="rect">
            <a:avLst/>
          </a:prstGeom>
          <a:solidFill>
            <a:schemeClr val="accent3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One-way bike lane next to the sidewalk along the school/park segments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Prevents conflicts with the school loading zone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Creates a safer place to bike &amp; scoot for children going to school</a:t>
            </a:r>
          </a:p>
        </p:txBody>
      </p:sp>
    </p:spTree>
    <p:extLst>
      <p:ext uri="{BB962C8B-B14F-4D97-AF65-F5344CB8AC3E}">
        <p14:creationId xmlns:p14="http://schemas.microsoft.com/office/powerpoint/2010/main" val="3912435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0" b="2542"/>
          <a:stretch/>
        </p:blipFill>
        <p:spPr>
          <a:xfrm>
            <a:off x="2741" y="0"/>
            <a:ext cx="9141260" cy="6858000"/>
          </a:xfrm>
          <a:prstGeom prst="rect">
            <a:avLst/>
          </a:prstGeom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-1" y="457200"/>
            <a:ext cx="9144001" cy="707886"/>
          </a:xfrm>
          <a:prstGeom prst="rect">
            <a:avLst/>
          </a:prstGeom>
          <a:solidFill>
            <a:srgbClr val="92D050">
              <a:alpha val="74000"/>
            </a:srgbClr>
          </a:solidFill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Potential Tool: </a:t>
            </a: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Planters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81600" y="4578651"/>
            <a:ext cx="3810001" cy="1015663"/>
          </a:xfrm>
          <a:prstGeom prst="rect">
            <a:avLst/>
          </a:prstGeom>
          <a:solidFill>
            <a:srgbClr val="92D050">
              <a:alpha val="74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Reinforce Painted Sidewalk Extensions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Need maintenance partner(s)</a:t>
            </a:r>
          </a:p>
        </p:txBody>
      </p:sp>
      <p:pic>
        <p:nvPicPr>
          <p:cNvPr id="8" name="Picture 3" descr="C:\Users\fine9s\Downloads\Lockup\Lockup\NoLine\RGB\PNG\CoO Lockup NoLine White 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6267907"/>
            <a:ext cx="1083469" cy="5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311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457200"/>
            <a:ext cx="9144001" cy="1323439"/>
          </a:xfrm>
          <a:prstGeom prst="rect">
            <a:avLst/>
          </a:prstGeom>
          <a:solidFill>
            <a:schemeClr val="accent3"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Parking Protected Bicycle Path from 9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th</a:t>
            </a: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 – 11</a:t>
            </a:r>
            <a:r>
              <a:rPr lang="en-US" sz="4000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th</a:t>
            </a:r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 Aves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629" y="4800600"/>
            <a:ext cx="5791201" cy="1631216"/>
          </a:xfrm>
          <a:prstGeom prst="rect">
            <a:avLst/>
          </a:prstGeom>
          <a:solidFill>
            <a:schemeClr val="accent3">
              <a:alpha val="74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One-way bike lane next to the sidewalk along the school/park segments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Prevents conflicts with the school loading zone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Creates a safer place to bike &amp; scoot for children going to school</a:t>
            </a:r>
          </a:p>
        </p:txBody>
      </p:sp>
      <p:pic>
        <p:nvPicPr>
          <p:cNvPr id="8" name="Picture 3" descr="C:\Users\fine9s\Downloads\Lockup\Lockup\NoLine\RGB\PNG\CoO Lockup NoLine White 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6301922"/>
            <a:ext cx="1083469" cy="5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350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franklin elementary school oak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" y="1"/>
            <a:ext cx="10287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fine9s\Downloads\Lockup\Lockup\NoLine\RGB\PNG\CoO Lockup NoLine White 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6267907"/>
            <a:ext cx="1083469" cy="5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38100" y="457200"/>
            <a:ext cx="9144001" cy="769441"/>
          </a:xfrm>
          <a:prstGeom prst="rect">
            <a:avLst/>
          </a:prstGeom>
          <a:solidFill>
            <a:srgbClr val="92D050">
              <a:alpha val="74902"/>
            </a:srgbClr>
          </a:solidFill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A Safer Franklin Elementary</a:t>
            </a:r>
            <a:endParaRPr lang="en-US" sz="4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kt Pro Bln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3200400"/>
            <a:ext cx="3886201" cy="2862322"/>
          </a:xfrm>
          <a:prstGeom prst="rect">
            <a:avLst/>
          </a:prstGeom>
          <a:solidFill>
            <a:srgbClr val="92D050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OakDOT prioritizing this street for improvements in 2018-19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Currently evaluating options for improvements and gathering input from community members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We’ve heard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support for the project, interest in the bicycle path, volunteers for planters</a:t>
            </a:r>
          </a:p>
        </p:txBody>
      </p:sp>
    </p:spTree>
    <p:extLst>
      <p:ext uri="{BB962C8B-B14F-4D97-AF65-F5344CB8AC3E}">
        <p14:creationId xmlns:p14="http://schemas.microsoft.com/office/powerpoint/2010/main" val="633905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ousd.org/cms/lib/CA01001176/Centricity/ModuleInstance/15373/large/IMG_0716.JPG?rnd=0.77708338656326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4483843"/>
            <a:ext cx="9144001" cy="2062103"/>
          </a:xfrm>
          <a:prstGeom prst="rect">
            <a:avLst/>
          </a:prstGeom>
          <a:solidFill>
            <a:srgbClr val="92D050">
              <a:alpha val="75000"/>
            </a:srgbClr>
          </a:solidFill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Thank you!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Manuel Corona, OakDOT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mcorona@oaklandca.gov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510-238-6330</a:t>
            </a: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kt Pro Bln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800042"/>
            <a:ext cx="2968759" cy="676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2898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/>
        </p:nvSpPr>
        <p:spPr>
          <a:xfrm>
            <a:off x="758190" y="1371600"/>
            <a:ext cx="8305800" cy="2590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Fakt Pro Bln" pitchFamily="50" charset="0"/>
              <a:ea typeface="+mn-ea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38105" y="533400"/>
            <a:ext cx="8172450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akt Pro Bln" pitchFamily="50" charset="0"/>
                <a:ea typeface="+mn-ea"/>
                <a:cs typeface="Arial" panose="020B0604020202020204" pitchFamily="34" charset="0"/>
              </a:rPr>
              <a:t>Goals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akt Pro Bln" pitchFamily="50" charset="0"/>
                <a:ea typeface="+mn-ea"/>
                <a:cs typeface="Arial" panose="020B0604020202020204" pitchFamily="34" charset="0"/>
              </a:rPr>
              <a:t> of Today’s Meeting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akt Pro Bln" pitchFamily="50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  <a:cs typeface="Arial" panose="020B0604020202020204" pitchFamily="34" charset="0"/>
              </a:rPr>
              <a:t>Share an overview of the City’s plans to improve E 15</a:t>
            </a:r>
            <a:r>
              <a:rPr lang="en-US" sz="2800" baseline="30000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  <a:cs typeface="Arial" panose="020B0604020202020204" pitchFamily="34" charset="0"/>
              </a:rPr>
              <a:t> St. and Foothill Blvd.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akt Pro Bln" pitchFamily="50" charset="0"/>
                <a:cs typeface="Arial" panose="020B0604020202020204" pitchFamily="34" charset="0"/>
              </a:rPr>
              <a:t>Discuss next steps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akt Pro Bln" pitchFamily="50" charset="0"/>
              <a:cs typeface="Arial" panose="020B0604020202020204" pitchFamily="34" charset="0"/>
            </a:endParaRPr>
          </a:p>
          <a:p>
            <a:pPr lvl="0" algn="l">
              <a:spcBef>
                <a:spcPts val="0"/>
              </a:spcBef>
            </a:pPr>
            <a:endParaRPr lang="en-US" sz="3600" dirty="0">
              <a:solidFill>
                <a:srgbClr val="4E4C4D"/>
              </a:solidFill>
              <a:latin typeface="Fakt Pro Bln" pitchFamily="50" charset="0"/>
              <a:cs typeface="Arial" panose="020B0604020202020204" pitchFamily="34" charset="0"/>
            </a:endParaRPr>
          </a:p>
          <a:p>
            <a:pPr lvl="0" algn="l">
              <a:spcBef>
                <a:spcPts val="0"/>
              </a:spcBef>
            </a:pPr>
            <a:endParaRPr lang="en-US" sz="3600" dirty="0">
              <a:solidFill>
                <a:srgbClr val="4E4C4D"/>
              </a:solidFill>
              <a:latin typeface="Fakt Pro Bln" pitchFamily="50" charset="0"/>
              <a:cs typeface="Arial" panose="020B0604020202020204" pitchFamily="34" charset="0"/>
            </a:endParaRPr>
          </a:p>
          <a:p>
            <a:pPr lvl="0" algn="l">
              <a:spcBef>
                <a:spcPts val="0"/>
              </a:spcBef>
            </a:pPr>
            <a:endParaRPr lang="en-US" sz="3600" dirty="0">
              <a:solidFill>
                <a:srgbClr val="4E4C4D"/>
              </a:solidFill>
              <a:latin typeface="Fakt Pro Bln" pitchFamily="50" charset="0"/>
              <a:cs typeface="Arial" panose="020B0604020202020204" pitchFamily="34" charset="0"/>
            </a:endParaRPr>
          </a:p>
          <a:p>
            <a:pPr lvl="0" algn="l">
              <a:spcBef>
                <a:spcPts val="0"/>
              </a:spcBef>
            </a:pPr>
            <a:r>
              <a:rPr lang="en-US" sz="3600" b="1" dirty="0">
                <a:solidFill>
                  <a:schemeClr val="tx1"/>
                </a:solidFill>
                <a:latin typeface="Fakt Pro Bln" pitchFamily="50" charset="0"/>
                <a:cs typeface="Arial" panose="020B0604020202020204" pitchFamily="34" charset="0"/>
              </a:rPr>
              <a:t>After Today’s Meeting:</a:t>
            </a:r>
          </a:p>
          <a:p>
            <a:pPr marL="571500" indent="-57150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  <a:cs typeface="Arial" panose="020B0604020202020204" pitchFamily="34" charset="0"/>
              </a:rPr>
              <a:t>I will keep everyone informed</a:t>
            </a:r>
          </a:p>
        </p:txBody>
      </p:sp>
      <p:pic>
        <p:nvPicPr>
          <p:cNvPr id="8" name="Picture 3" descr="C:\Users\fine9s\Downloads\Lockup\Lockup\NoLine\RGB\PNG\CoO Lockup NoLine White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6267907"/>
            <a:ext cx="1083469" cy="5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154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6"/>
          <a:stretch/>
        </p:blipFill>
        <p:spPr>
          <a:xfrm>
            <a:off x="4419600" y="1219199"/>
            <a:ext cx="4724400" cy="56388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2514600"/>
            <a:ext cx="4038600" cy="3416320"/>
          </a:xfrm>
          <a:prstGeom prst="rect">
            <a:avLst/>
          </a:prstGeom>
          <a:solidFill>
            <a:srgbClr val="92D050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bg1"/>
                </a:solidFill>
                <a:latin typeface="Fakt Pro Bln" panose="02000000000000000000" pitchFamily="50" charset="0"/>
              </a:rPr>
              <a:t>School Zone</a:t>
            </a:r>
            <a:r>
              <a:rPr lang="en-US" dirty="0">
                <a:solidFill>
                  <a:schemeClr val="bg1"/>
                </a:solidFill>
                <a:latin typeface="Fakt Pro Bln" panose="02000000000000000000" pitchFamily="50" charset="0"/>
              </a:rPr>
              <a:t>: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akt Pro Bln" panose="02000000000000000000" pitchFamily="50" charset="0"/>
              </a:rPr>
              <a:t>Franklin Elementary School &amp; Recreation center, 2</a:t>
            </a:r>
            <a:r>
              <a:rPr lang="en-US" baseline="30000" dirty="0">
                <a:solidFill>
                  <a:schemeClr val="bg1"/>
                </a:solidFill>
                <a:latin typeface="Fakt Pro Bln" panose="02000000000000000000" pitchFamily="50" charset="0"/>
              </a:rPr>
              <a:t>nd</a:t>
            </a:r>
            <a:r>
              <a:rPr lang="en-US" dirty="0">
                <a:solidFill>
                  <a:schemeClr val="bg1"/>
                </a:solidFill>
                <a:latin typeface="Fakt Pro Bln" panose="02000000000000000000" pitchFamily="50" charset="0"/>
              </a:rPr>
              <a:t> largest school in OUSD</a:t>
            </a:r>
          </a:p>
          <a:p>
            <a:endParaRPr lang="en-US" dirty="0">
              <a:solidFill>
                <a:schemeClr val="bg1"/>
              </a:solidFill>
              <a:latin typeface="Fakt Pro Bln" panose="020000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bg1"/>
                </a:solidFill>
                <a:latin typeface="Fakt Pro Bln" panose="02000000000000000000" pitchFamily="50" charset="0"/>
              </a:rPr>
              <a:t>Community Zone</a:t>
            </a:r>
            <a:r>
              <a:rPr lang="en-US" dirty="0">
                <a:solidFill>
                  <a:schemeClr val="bg1"/>
                </a:solidFill>
                <a:latin typeface="Fakt Pro Bln" panose="02000000000000000000" pitchFamily="50" charset="0"/>
              </a:rPr>
              <a:t>: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akt Pro Bln" panose="02000000000000000000" pitchFamily="50" charset="0"/>
              </a:rPr>
              <a:t>Several churches and dense housing</a:t>
            </a:r>
          </a:p>
          <a:p>
            <a:endParaRPr lang="en-US" dirty="0">
              <a:solidFill>
                <a:schemeClr val="bg1"/>
              </a:solidFill>
              <a:latin typeface="Fakt Pro Bln" panose="020000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bg1"/>
                </a:solidFill>
                <a:latin typeface="Fakt Pro Bln" panose="02000000000000000000" pitchFamily="50" charset="0"/>
              </a:rPr>
              <a:t>Transit Street</a:t>
            </a:r>
            <a:r>
              <a:rPr lang="en-US" b="1" dirty="0">
                <a:solidFill>
                  <a:schemeClr val="bg1"/>
                </a:solidFill>
                <a:latin typeface="Fakt Pro Bln" panose="02000000000000000000" pitchFamily="50" charset="0"/>
              </a:rPr>
              <a:t>: 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Fakt Pro Bln" panose="02000000000000000000" pitchFamily="50" charset="0"/>
              </a:rPr>
              <a:t>AC Transit line 40 runs every 12 min during rush hour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" y="457200"/>
            <a:ext cx="9144001" cy="769441"/>
          </a:xfrm>
          <a:prstGeom prst="rect">
            <a:avLst/>
          </a:prstGeom>
          <a:solidFill>
            <a:srgbClr val="92D050">
              <a:alpha val="74902"/>
            </a:srgbClr>
          </a:solidFill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Project Goals</a:t>
            </a:r>
            <a:endParaRPr lang="en-US" sz="4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kt Pro Bln" pitchFamily="50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2801" y="3349823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Fakt Pro Bln" panose="02000000000000000000" pitchFamily="50" charset="0"/>
              </a:rPr>
              <a:t>Franklin Elementary School</a:t>
            </a:r>
            <a:endParaRPr lang="en-US" sz="1200" dirty="0">
              <a:latin typeface="Fakt Pro Bln" panose="02000000000000000000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859608">
            <a:off x="5644802" y="2651625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Fakt Pro Bln" panose="02000000000000000000" pitchFamily="50" charset="0"/>
              </a:rPr>
              <a:t>Foothill Blvd</a:t>
            </a:r>
            <a:endParaRPr lang="en-US" sz="1200" dirty="0">
              <a:latin typeface="Fakt Pro Bln" panose="02000000000000000000" pitchFamily="50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859608">
            <a:off x="5241229" y="3211324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Fakt Pro Bln" panose="02000000000000000000" pitchFamily="50" charset="0"/>
              </a:rPr>
              <a:t>E 15</a:t>
            </a:r>
            <a:r>
              <a:rPr lang="en-US" sz="1200" b="1" baseline="30000" dirty="0">
                <a:latin typeface="Fakt Pro Bln" panose="02000000000000000000" pitchFamily="50" charset="0"/>
              </a:rPr>
              <a:t>th</a:t>
            </a:r>
            <a:r>
              <a:rPr lang="en-US" sz="1200" b="1" dirty="0">
                <a:latin typeface="Fakt Pro Bln" panose="02000000000000000000" pitchFamily="50" charset="0"/>
              </a:rPr>
              <a:t> St</a:t>
            </a:r>
            <a:endParaRPr lang="en-US" sz="1200" dirty="0">
              <a:latin typeface="Fakt Pro Bln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169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457200"/>
            <a:ext cx="9144001" cy="769441"/>
          </a:xfrm>
          <a:prstGeom prst="rect">
            <a:avLst/>
          </a:prstGeom>
          <a:solidFill>
            <a:srgbClr val="92D050">
              <a:alpha val="74902"/>
            </a:srgbClr>
          </a:solidFill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Project Goals</a:t>
            </a:r>
            <a:endParaRPr lang="en-US" sz="4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kt Pro Bln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478964"/>
            <a:ext cx="6781800" cy="2308324"/>
          </a:xfrm>
          <a:prstGeom prst="rect">
            <a:avLst/>
          </a:prstGeom>
          <a:solidFill>
            <a:srgbClr val="92D050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akt Pro Bln" panose="02000000000000000000" pitchFamily="50" charset="0"/>
              </a:rPr>
              <a:t>Calm traffic to make the corridors more delightful and vibrant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akt Pro Bln" panose="02000000000000000000" pitchFamily="50" charset="0"/>
              </a:rPr>
              <a:t>Improve traffic safety, especially for children and seniors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akt Pro Bln" panose="02000000000000000000" pitchFamily="50" charset="0"/>
              </a:rPr>
              <a:t>Encourage more people to walk, scoot, bicycle and take transit </a:t>
            </a:r>
          </a:p>
        </p:txBody>
      </p:sp>
      <p:pic>
        <p:nvPicPr>
          <p:cNvPr id="5" name="Picture 3" descr="C:\Users\fine9s\Downloads\Lockup\Lockup\NoLine\RGB\PNG\CoO Lockup NoLine White 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6267907"/>
            <a:ext cx="1083469" cy="5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833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14142" r="54115" b="19522"/>
          <a:stretch/>
        </p:blipFill>
        <p:spPr bwMode="auto">
          <a:xfrm>
            <a:off x="4696" y="1"/>
            <a:ext cx="91932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96" y="457200"/>
            <a:ext cx="9193227" cy="769441"/>
          </a:xfrm>
          <a:prstGeom prst="rect">
            <a:avLst/>
          </a:prstGeom>
          <a:solidFill>
            <a:srgbClr val="92D050">
              <a:alpha val="74902"/>
            </a:srgbClr>
          </a:solidFill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Current Conditions</a:t>
            </a:r>
            <a:endParaRPr lang="en-US" sz="4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kt Pro Bln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7" y="5898575"/>
            <a:ext cx="2362200" cy="369332"/>
          </a:xfrm>
          <a:prstGeom prst="rect">
            <a:avLst/>
          </a:prstGeom>
          <a:solidFill>
            <a:srgbClr val="92D050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anose="02000000000000000000" pitchFamily="50" charset="0"/>
              </a:rPr>
              <a:t>Foothill Blvd at 9</a:t>
            </a:r>
            <a:r>
              <a:rPr lang="en-US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anose="02000000000000000000" pitchFamily="50" charset="0"/>
              </a:rPr>
              <a:t>th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anose="02000000000000000000" pitchFamily="50" charset="0"/>
              </a:rPr>
              <a:t> Ave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33899" y="1743617"/>
            <a:ext cx="2286000" cy="646331"/>
          </a:xfrm>
          <a:prstGeom prst="rect">
            <a:avLst/>
          </a:prstGeom>
          <a:solidFill>
            <a:srgbClr val="92D050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anose="02000000000000000000" pitchFamily="50" charset="0"/>
              </a:rPr>
              <a:t>Two lanes traffic with limited visibility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7600" y="2480465"/>
            <a:ext cx="1528118" cy="646331"/>
          </a:xfrm>
          <a:prstGeom prst="rect">
            <a:avLst/>
          </a:prstGeom>
          <a:solidFill>
            <a:srgbClr val="92D050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No safe place to bike</a:t>
            </a:r>
          </a:p>
        </p:txBody>
      </p:sp>
      <p:cxnSp>
        <p:nvCxnSpPr>
          <p:cNvPr id="13" name="Straight Connector 12"/>
          <p:cNvCxnSpPr>
            <a:endCxn id="11" idx="2"/>
          </p:cNvCxnSpPr>
          <p:nvPr/>
        </p:nvCxnSpPr>
        <p:spPr>
          <a:xfrm flipH="1" flipV="1">
            <a:off x="5676899" y="2389948"/>
            <a:ext cx="476250" cy="450413"/>
          </a:xfrm>
          <a:prstGeom prst="line">
            <a:avLst/>
          </a:prstGeom>
          <a:ln>
            <a:solidFill>
              <a:schemeClr val="accent3"/>
            </a:solidFill>
            <a:head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95825" y="4597679"/>
            <a:ext cx="1738274" cy="646331"/>
          </a:xfrm>
          <a:prstGeom prst="rect">
            <a:avLst/>
          </a:prstGeom>
          <a:solidFill>
            <a:srgbClr val="92D050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Low visibility crosswalks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264962" y="3741587"/>
            <a:ext cx="650062" cy="856092"/>
          </a:xfrm>
          <a:prstGeom prst="line">
            <a:avLst/>
          </a:prstGeom>
          <a:ln>
            <a:solidFill>
              <a:schemeClr val="accent3"/>
            </a:solidFill>
            <a:head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1" name="Picture 3" descr="C:\Users\fine9s\Downloads\Lockup\Lockup\NoLine\RGB\PNG\CoO Lockup NoLine White 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6267907"/>
            <a:ext cx="1083469" cy="5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/>
          <p:cNvCxnSpPr/>
          <p:nvPr/>
        </p:nvCxnSpPr>
        <p:spPr>
          <a:xfrm flipV="1">
            <a:off x="7105650" y="2782669"/>
            <a:ext cx="361950" cy="323167"/>
          </a:xfrm>
          <a:prstGeom prst="line">
            <a:avLst/>
          </a:prstGeom>
          <a:ln>
            <a:solidFill>
              <a:srgbClr val="92D050"/>
            </a:solidFill>
            <a:head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36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3" t="10000" r="63829" b="23332"/>
          <a:stretch/>
        </p:blipFill>
        <p:spPr bwMode="auto">
          <a:xfrm>
            <a:off x="1096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457200"/>
            <a:ext cx="9144001" cy="769441"/>
          </a:xfrm>
          <a:prstGeom prst="rect">
            <a:avLst/>
          </a:prstGeom>
          <a:solidFill>
            <a:srgbClr val="92D050">
              <a:alpha val="74902"/>
            </a:srgbClr>
          </a:solidFill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Current Conditions</a:t>
            </a:r>
            <a:endParaRPr lang="en-US" sz="4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kt Pro Bln" pitchFamily="50" charset="0"/>
            </a:endParaRPr>
          </a:p>
        </p:txBody>
      </p:sp>
      <p:pic>
        <p:nvPicPr>
          <p:cNvPr id="23" name="Picture 3" descr="C:\Users\fine9s\Downloads\Lockup\Lockup\NoLine\RGB\PNG\CoO Lockup NoLine White 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6267907"/>
            <a:ext cx="1083469" cy="5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96" y="5898575"/>
            <a:ext cx="2362200" cy="369332"/>
          </a:xfrm>
          <a:prstGeom prst="rect">
            <a:avLst/>
          </a:prstGeom>
          <a:solidFill>
            <a:srgbClr val="92D050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anose="02000000000000000000" pitchFamily="50" charset="0"/>
              </a:rPr>
              <a:t>E15th &amp; 9</a:t>
            </a:r>
            <a:r>
              <a:rPr lang="en-US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anose="02000000000000000000" pitchFamily="50" charset="0"/>
              </a:rPr>
              <a:t>th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anose="02000000000000000000" pitchFamily="50" charset="0"/>
              </a:rPr>
              <a:t> Ave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8600" y="4483843"/>
            <a:ext cx="3810000" cy="892552"/>
          </a:xfrm>
          <a:prstGeom prst="rect">
            <a:avLst/>
          </a:prstGeom>
          <a:solidFill>
            <a:srgbClr val="92D050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Fakt Pro Bln"/>
              </a:rPr>
              <a:t>Typical Crash Causes: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Fakt Pro Bln"/>
              </a:rPr>
              <a:t>Speeding</a:t>
            </a:r>
          </a:p>
        </p:txBody>
      </p:sp>
    </p:spTree>
    <p:extLst>
      <p:ext uri="{BB962C8B-B14F-4D97-AF65-F5344CB8AC3E}">
        <p14:creationId xmlns:p14="http://schemas.microsoft.com/office/powerpoint/2010/main" val="2591578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9" t="18333" r="59061" b="15001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" y="457200"/>
            <a:ext cx="9144001" cy="769441"/>
          </a:xfrm>
          <a:prstGeom prst="rect">
            <a:avLst/>
          </a:prstGeom>
          <a:solidFill>
            <a:srgbClr val="92D050">
              <a:alpha val="74902"/>
            </a:srgbClr>
          </a:solidFill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Current Conditions</a:t>
            </a:r>
            <a:endParaRPr lang="en-US" sz="4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kt Pro Bln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5142205"/>
            <a:ext cx="5486400" cy="1261884"/>
          </a:xfrm>
          <a:prstGeom prst="rect">
            <a:avLst/>
          </a:prstGeom>
          <a:solidFill>
            <a:srgbClr val="92D05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akt Pro Bln"/>
              </a:rPr>
              <a:t>Typical Crash Causes: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akt Pro Bln"/>
              </a:rPr>
              <a:t>Right-of-way violations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akt Pro Bln"/>
              </a:rPr>
              <a:t>Stop sign &amp; signal violations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1800" y="5791200"/>
            <a:ext cx="2362200" cy="369332"/>
          </a:xfrm>
          <a:prstGeom prst="rect">
            <a:avLst/>
          </a:prstGeom>
          <a:solidFill>
            <a:srgbClr val="92D050">
              <a:alpha val="7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anose="02000000000000000000" pitchFamily="50" charset="0"/>
              </a:rPr>
              <a:t>E15th &amp; 11</a:t>
            </a:r>
            <a:r>
              <a:rPr lang="en-US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anose="02000000000000000000" pitchFamily="50" charset="0"/>
              </a:rPr>
              <a:t>th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anose="02000000000000000000" pitchFamily="50" charset="0"/>
              </a:rPr>
              <a:t> Ave</a:t>
            </a:r>
          </a:p>
        </p:txBody>
      </p:sp>
      <p:pic>
        <p:nvPicPr>
          <p:cNvPr id="6" name="Picture 3" descr="C:\Users\fine9s\Downloads\Lockup\Lockup\NoLine\RGB\PNG\CoO Lockup NoLine White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6267907"/>
            <a:ext cx="1083469" cy="5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357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2005" y="0"/>
            <a:ext cx="4131995" cy="3331222"/>
          </a:xfrm>
          <a:solidFill>
            <a:srgbClr val="92D050">
              <a:alpha val="74902"/>
            </a:srgbClr>
          </a:solidFill>
          <a:ln>
            <a:solidFill>
              <a:srgbClr val="000000">
                <a:alpha val="74902"/>
              </a:srgbClr>
            </a:solidFill>
          </a:ln>
        </p:spPr>
        <p:txBody>
          <a:bodyPr lIns="182880">
            <a:normAutofit fontScale="90000"/>
          </a:bodyPr>
          <a:lstStyle/>
          <a:p>
            <a:pPr marL="0" indent="0" algn="l"/>
            <a:r>
              <a:rPr lang="en-US" sz="4200" dirty="0">
                <a:latin typeface="Fakt Pro Bln" panose="02000000000000000000" pitchFamily="50" charset="0"/>
              </a:rPr>
              <a:t>In every situation a human may fail.</a:t>
            </a:r>
            <a:br>
              <a:rPr lang="en-US" sz="4200" dirty="0">
                <a:latin typeface="Fakt Pro Bln" panose="02000000000000000000" pitchFamily="50" charset="0"/>
              </a:rPr>
            </a:br>
            <a:br>
              <a:rPr lang="en-US" sz="4200" dirty="0">
                <a:latin typeface="Fakt Pro Bln" panose="02000000000000000000" pitchFamily="50" charset="0"/>
              </a:rPr>
            </a:br>
            <a:r>
              <a:rPr lang="en-US" sz="4200" b="1" dirty="0">
                <a:latin typeface="Fakt Pro Bln" panose="02000000000000000000" pitchFamily="50" charset="0"/>
                <a:cs typeface="Fakt Pro Medium" panose="020B0604020101010102" pitchFamily="34" charset="0"/>
              </a:rPr>
              <a:t>The road system should not. </a:t>
            </a:r>
            <a:endParaRPr lang="en-US" b="1" dirty="0">
              <a:latin typeface="Fakt Pro Bln" panose="02000000000000000000" pitchFamily="50" charset="0"/>
            </a:endParaRPr>
          </a:p>
        </p:txBody>
      </p:sp>
      <p:pic>
        <p:nvPicPr>
          <p:cNvPr id="10" name="Picture 9" descr="WDR 2016 Robin Allen_30341470933_92a5561a03_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t="19091" r="1375"/>
          <a:stretch/>
        </p:blipFill>
        <p:spPr>
          <a:xfrm>
            <a:off x="3860437" y="3200400"/>
            <a:ext cx="5283564" cy="35267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086134"/>
            <a:ext cx="22764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Photo: Mercury News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331222"/>
            <a:ext cx="3860437" cy="3416320"/>
          </a:xfrm>
          <a:prstGeom prst="rect">
            <a:avLst/>
          </a:prstGeom>
          <a:solidFill>
            <a:srgbClr val="92D050">
              <a:alpha val="71000"/>
            </a:srgbClr>
          </a:solidFill>
          <a:ln>
            <a:solidFill>
              <a:srgbClr val="000000">
                <a:alpha val="74902"/>
              </a:srgbClr>
            </a:solidFill>
          </a:ln>
        </p:spPr>
        <p:txBody>
          <a:bodyPr wrap="square" rIns="182880">
            <a:spAutoFit/>
          </a:bodyPr>
          <a:lstStyle/>
          <a:p>
            <a:pPr algn="r"/>
            <a:endParaRPr lang="en-US" sz="3600" dirty="0">
              <a:latin typeface="Fakt Pro Bln" panose="02000000000000000000" pitchFamily="50" charset="0"/>
            </a:endParaRPr>
          </a:p>
          <a:p>
            <a:pPr algn="r"/>
            <a:r>
              <a:rPr lang="en-US" sz="3600" dirty="0">
                <a:latin typeface="Fakt Pro Bln" panose="02000000000000000000" pitchFamily="50" charset="0"/>
              </a:rPr>
              <a:t> Zero serious and deadly traffic injuries.</a:t>
            </a:r>
          </a:p>
          <a:p>
            <a:pPr algn="r"/>
            <a:endParaRPr lang="en-US" sz="3600" dirty="0">
              <a:latin typeface="Fakt Pro Bln" panose="02000000000000000000" pitchFamily="50" charset="0"/>
            </a:endParaRPr>
          </a:p>
          <a:p>
            <a:pPr algn="r"/>
            <a:endParaRPr lang="en-US" sz="3600" dirty="0">
              <a:latin typeface="Fakt Pro Bln" panose="02000000000000000000" pitchFamily="50" charset="0"/>
            </a:endParaRPr>
          </a:p>
        </p:txBody>
      </p:sp>
      <p:pic>
        <p:nvPicPr>
          <p:cNvPr id="3074" name="Picture 2" descr="Image result for franklin elementary school crash oakla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7561" y="1"/>
            <a:ext cx="5869636" cy="333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fine9s\Downloads\Lockup\Lockup\NoLine\RGB\PNG\CoO Lockup NoLine White 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6267907"/>
            <a:ext cx="1083469" cy="5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38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E:\Bikes\Projects\Bike Route Projects\BK\BrooklynAv-KingstonAv\Photos\2 After\2015-10-21 StM\Best\2015-10-21 StM (48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7" t="26889" r="3000" b="9200"/>
          <a:stretch/>
        </p:blipFill>
        <p:spPr bwMode="auto">
          <a:xfrm>
            <a:off x="0" y="0"/>
            <a:ext cx="9144000" cy="6852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896304"/>
            <a:ext cx="4267200" cy="1323439"/>
          </a:xfrm>
          <a:prstGeom prst="rect">
            <a:avLst/>
          </a:prstGeom>
          <a:solidFill>
            <a:srgbClr val="92D050">
              <a:alpha val="74000"/>
            </a:srgbClr>
          </a:solidFill>
        </p:spPr>
        <p:txBody>
          <a:bodyPr wrap="squar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Approximately 30% fewer crashes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Increases visibility to reduce right-of-way crashes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akt Pro Bln" pitchFamily="50" charset="0"/>
              </a:rPr>
              <a:t>Lowers speeds</a:t>
            </a:r>
          </a:p>
        </p:txBody>
      </p:sp>
      <p:pic>
        <p:nvPicPr>
          <p:cNvPr id="8" name="Picture 3" descr="C:\Users\fine9s\Downloads\Lockup\Lockup\NoLine\RGB\PNG\CoO Lockup NoLine White 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35" y="6295943"/>
            <a:ext cx="1083469" cy="55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24600" y="428865"/>
            <a:ext cx="2743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Fakt Pro Bln" panose="02000000000000000000" pitchFamily="50" charset="0"/>
              </a:rPr>
              <a:t>Before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" y="352961"/>
            <a:ext cx="9144001" cy="1815882"/>
          </a:xfrm>
          <a:prstGeom prst="rect">
            <a:avLst/>
          </a:prstGeom>
          <a:solidFill>
            <a:srgbClr val="92D050">
              <a:alpha val="65000"/>
            </a:srgbClr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Tools: Lane reduction</a:t>
            </a:r>
          </a:p>
          <a:p>
            <a:endParaRPr lang="en-US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akt Pro Bln" pitchFamily="50" charset="0"/>
            </a:endParaRPr>
          </a:p>
          <a:p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akt Pro Bln" pitchFamily="50" charset="0"/>
              </a:rPr>
              <a:t> </a:t>
            </a:r>
          </a:p>
        </p:txBody>
      </p:sp>
      <p:pic>
        <p:nvPicPr>
          <p:cNvPr id="9" name="Picture 17" descr="E:\Bikes\Projects\Bike Route Projects\BK\BrooklynAv-KingstonAv\Photos\1 Before\2015-03-19 NC\best\Brooklyn-ParkPl_before_2015-03-19_NC (5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t="19682" r="5648" b="9714"/>
          <a:stretch/>
        </p:blipFill>
        <p:spPr bwMode="auto">
          <a:xfrm>
            <a:off x="6219826" y="428865"/>
            <a:ext cx="2743202" cy="1676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324600" y="428865"/>
            <a:ext cx="2743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Fakt Pro Bln" panose="02000000000000000000" pitchFamily="50" charset="0"/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433665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3573</TotalTime>
  <Words>630</Words>
  <Application>Microsoft Office PowerPoint</Application>
  <PresentationFormat>On-screen Show (4:3)</PresentationFormat>
  <Paragraphs>109</Paragraphs>
  <Slides>18</Slides>
  <Notes>11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Fakt Pro Bln</vt:lpstr>
      <vt:lpstr>Fakt Pro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every situation a human may fail.  The road system should not.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Fine</dc:creator>
  <cp:lastModifiedBy>Romero. Diego</cp:lastModifiedBy>
  <cp:revision>191</cp:revision>
  <cp:lastPrinted>2018-03-02T17:46:45Z</cp:lastPrinted>
  <dcterms:created xsi:type="dcterms:W3CDTF">2016-09-12T23:39:08Z</dcterms:created>
  <dcterms:modified xsi:type="dcterms:W3CDTF">2019-10-11T18:53:54Z</dcterms:modified>
</cp:coreProperties>
</file>