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
  </p:sldMasterIdLst>
  <p:notesMasterIdLst>
    <p:notesMasterId r:id="rId37"/>
  </p:notesMasterIdLst>
  <p:handoutMasterIdLst>
    <p:handoutMasterId r:id="rId38"/>
  </p:handoutMasterIdLst>
  <p:sldIdLst>
    <p:sldId id="256" r:id="rId7"/>
    <p:sldId id="328" r:id="rId8"/>
    <p:sldId id="445" r:id="rId9"/>
    <p:sldId id="448" r:id="rId10"/>
    <p:sldId id="389" r:id="rId11"/>
    <p:sldId id="418" r:id="rId12"/>
    <p:sldId id="425" r:id="rId13"/>
    <p:sldId id="426" r:id="rId14"/>
    <p:sldId id="427" r:id="rId15"/>
    <p:sldId id="428" r:id="rId16"/>
    <p:sldId id="429" r:id="rId17"/>
    <p:sldId id="430" r:id="rId18"/>
    <p:sldId id="323" r:id="rId19"/>
    <p:sldId id="387" r:id="rId20"/>
    <p:sldId id="431" r:id="rId21"/>
    <p:sldId id="414" r:id="rId22"/>
    <p:sldId id="446" r:id="rId23"/>
    <p:sldId id="447" r:id="rId24"/>
    <p:sldId id="352" r:id="rId25"/>
    <p:sldId id="438" r:id="rId26"/>
    <p:sldId id="441" r:id="rId27"/>
    <p:sldId id="350" r:id="rId28"/>
    <p:sldId id="439" r:id="rId29"/>
    <p:sldId id="440" r:id="rId30"/>
    <p:sldId id="331" r:id="rId31"/>
    <p:sldId id="444" r:id="rId32"/>
    <p:sldId id="308" r:id="rId33"/>
    <p:sldId id="322" r:id="rId34"/>
    <p:sldId id="337" r:id="rId35"/>
    <p:sldId id="306"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8AB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8FBF7-94E3-4129-BF4E-731F4A24DF6C}" v="3" dt="2024-09-10T19:51:31.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49" autoAdjust="0"/>
  </p:normalViewPr>
  <p:slideViewPr>
    <p:cSldViewPr snapToGrid="0">
      <p:cViewPr varScale="1">
        <p:scale>
          <a:sx n="100" d="100"/>
          <a:sy n="100" d="100"/>
        </p:scale>
        <p:origin x="191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 Sarah" userId="d01bbe58-97e0-4f92-9633-97fea0c7e875" providerId="ADAL" clId="{3988FBF7-94E3-4129-BF4E-731F4A24DF6C}"/>
    <pc:docChg chg="undo custSel addSld delSld modSld sldOrd">
      <pc:chgData name="Trist, Sarah" userId="d01bbe58-97e0-4f92-9633-97fea0c7e875" providerId="ADAL" clId="{3988FBF7-94E3-4129-BF4E-731F4A24DF6C}" dt="2024-09-12T18:18:26.332" v="264" actId="20577"/>
      <pc:docMkLst>
        <pc:docMk/>
      </pc:docMkLst>
      <pc:sldChg chg="modSp mod modNotesTx">
        <pc:chgData name="Trist, Sarah" userId="d01bbe58-97e0-4f92-9633-97fea0c7e875" providerId="ADAL" clId="{3988FBF7-94E3-4129-BF4E-731F4A24DF6C}" dt="2024-09-10T19:55:37.420" v="251" actId="20577"/>
        <pc:sldMkLst>
          <pc:docMk/>
          <pc:sldMk cId="0" sldId="256"/>
        </pc:sldMkLst>
        <pc:spChg chg="mod">
          <ac:chgData name="Trist, Sarah" userId="d01bbe58-97e0-4f92-9633-97fea0c7e875" providerId="ADAL" clId="{3988FBF7-94E3-4129-BF4E-731F4A24DF6C}" dt="2024-09-10T19:55:37.420" v="251" actId="20577"/>
          <ac:spMkLst>
            <pc:docMk/>
            <pc:sldMk cId="0" sldId="256"/>
            <ac:spMk id="7170" creationId="{59CBC066-2C24-7F76-6778-BCC5FE364969}"/>
          </ac:spMkLst>
        </pc:spChg>
        <pc:spChg chg="mod">
          <ac:chgData name="Trist, Sarah" userId="d01bbe58-97e0-4f92-9633-97fea0c7e875" providerId="ADAL" clId="{3988FBF7-94E3-4129-BF4E-731F4A24DF6C}" dt="2024-09-10T19:21:47.768" v="5" actId="20577"/>
          <ac:spMkLst>
            <pc:docMk/>
            <pc:sldMk cId="0" sldId="256"/>
            <ac:spMk id="7171" creationId="{84FD0406-4929-7246-AD88-A9428186F8A2}"/>
          </ac:spMkLst>
        </pc:spChg>
      </pc:sldChg>
      <pc:sldChg chg="modSp mod modNotesTx">
        <pc:chgData name="Trist, Sarah" userId="d01bbe58-97e0-4f92-9633-97fea0c7e875" providerId="ADAL" clId="{3988FBF7-94E3-4129-BF4E-731F4A24DF6C}" dt="2024-09-12T18:18:21.331" v="263" actId="20577"/>
        <pc:sldMkLst>
          <pc:docMk/>
          <pc:sldMk cId="0" sldId="308"/>
        </pc:sldMkLst>
        <pc:spChg chg="mod">
          <ac:chgData name="Trist, Sarah" userId="d01bbe58-97e0-4f92-9633-97fea0c7e875" providerId="ADAL" clId="{3988FBF7-94E3-4129-BF4E-731F4A24DF6C}" dt="2024-09-10T19:37:35.479" v="147" actId="20577"/>
          <ac:spMkLst>
            <pc:docMk/>
            <pc:sldMk cId="0" sldId="308"/>
            <ac:spMk id="7" creationId="{2F00787D-AC37-93CE-5459-125685B67C5B}"/>
          </ac:spMkLst>
        </pc:spChg>
      </pc:sldChg>
      <pc:sldChg chg="modSp mod modNotesTx">
        <pc:chgData name="Trist, Sarah" userId="d01bbe58-97e0-4f92-9633-97fea0c7e875" providerId="ADAL" clId="{3988FBF7-94E3-4129-BF4E-731F4A24DF6C}" dt="2024-09-12T18:18:26.332" v="264" actId="20577"/>
        <pc:sldMkLst>
          <pc:docMk/>
          <pc:sldMk cId="0" sldId="322"/>
        </pc:sldMkLst>
        <pc:spChg chg="mod">
          <ac:chgData name="Trist, Sarah" userId="d01bbe58-97e0-4f92-9633-97fea0c7e875" providerId="ADAL" clId="{3988FBF7-94E3-4129-BF4E-731F4A24DF6C}" dt="2024-09-10T19:34:12.507" v="91" actId="20577"/>
          <ac:spMkLst>
            <pc:docMk/>
            <pc:sldMk cId="0" sldId="322"/>
            <ac:spMk id="2" creationId="{2A73E374-87A7-0891-98E9-AF653E9F808F}"/>
          </ac:spMkLst>
        </pc:spChg>
      </pc:sldChg>
      <pc:sldChg chg="modSp mod">
        <pc:chgData name="Trist, Sarah" userId="d01bbe58-97e0-4f92-9633-97fea0c7e875" providerId="ADAL" clId="{3988FBF7-94E3-4129-BF4E-731F4A24DF6C}" dt="2024-09-10T19:50:23.494" v="200" actId="20577"/>
        <pc:sldMkLst>
          <pc:docMk/>
          <pc:sldMk cId="0" sldId="323"/>
        </pc:sldMkLst>
        <pc:spChg chg="mod">
          <ac:chgData name="Trist, Sarah" userId="d01bbe58-97e0-4f92-9633-97fea0c7e875" providerId="ADAL" clId="{3988FBF7-94E3-4129-BF4E-731F4A24DF6C}" dt="2024-09-10T19:50:23.494" v="200" actId="20577"/>
          <ac:spMkLst>
            <pc:docMk/>
            <pc:sldMk cId="0" sldId="323"/>
            <ac:spMk id="5" creationId="{D20DE816-B0CE-2D79-49FB-EE62DABAB9C1}"/>
          </ac:spMkLst>
        </pc:spChg>
      </pc:sldChg>
      <pc:sldChg chg="modSp mod modNotesTx">
        <pc:chgData name="Trist, Sarah" userId="d01bbe58-97e0-4f92-9633-97fea0c7e875" providerId="ADAL" clId="{3988FBF7-94E3-4129-BF4E-731F4A24DF6C}" dt="2024-09-12T18:16:47.244" v="256" actId="20577"/>
        <pc:sldMkLst>
          <pc:docMk/>
          <pc:sldMk cId="0" sldId="328"/>
        </pc:sldMkLst>
        <pc:spChg chg="mod">
          <ac:chgData name="Trist, Sarah" userId="d01bbe58-97e0-4f92-9633-97fea0c7e875" providerId="ADAL" clId="{3988FBF7-94E3-4129-BF4E-731F4A24DF6C}" dt="2024-09-10T19:48:09.878" v="190" actId="20577"/>
          <ac:spMkLst>
            <pc:docMk/>
            <pc:sldMk cId="0" sldId="328"/>
            <ac:spMk id="9221" creationId="{65A4321E-2308-70A7-CB77-3D1E59ACDFC7}"/>
          </ac:spMkLst>
        </pc:spChg>
      </pc:sldChg>
      <pc:sldChg chg="modSp mod modNotesTx">
        <pc:chgData name="Trist, Sarah" userId="d01bbe58-97e0-4f92-9633-97fea0c7e875" providerId="ADAL" clId="{3988FBF7-94E3-4129-BF4E-731F4A24DF6C}" dt="2024-09-12T18:18:15.555" v="262" actId="20577"/>
        <pc:sldMkLst>
          <pc:docMk/>
          <pc:sldMk cId="0" sldId="331"/>
        </pc:sldMkLst>
        <pc:spChg chg="mod">
          <ac:chgData name="Trist, Sarah" userId="d01bbe58-97e0-4f92-9633-97fea0c7e875" providerId="ADAL" clId="{3988FBF7-94E3-4129-BF4E-731F4A24DF6C}" dt="2024-09-10T20:24:07.728" v="255" actId="20577"/>
          <ac:spMkLst>
            <pc:docMk/>
            <pc:sldMk cId="0" sldId="331"/>
            <ac:spMk id="37890" creationId="{B7FECE6D-0766-761D-7A0F-643B38DC15CE}"/>
          </ac:spMkLst>
        </pc:spChg>
      </pc:sldChg>
      <pc:sldChg chg="modSp mod">
        <pc:chgData name="Trist, Sarah" userId="d01bbe58-97e0-4f92-9633-97fea0c7e875" providerId="ADAL" clId="{3988FBF7-94E3-4129-BF4E-731F4A24DF6C}" dt="2024-09-10T19:36:54.785" v="110" actId="20577"/>
        <pc:sldMkLst>
          <pc:docMk/>
          <pc:sldMk cId="0" sldId="337"/>
        </pc:sldMkLst>
        <pc:spChg chg="mod">
          <ac:chgData name="Trist, Sarah" userId="d01bbe58-97e0-4f92-9633-97fea0c7e875" providerId="ADAL" clId="{3988FBF7-94E3-4129-BF4E-731F4A24DF6C}" dt="2024-09-10T19:36:54.785" v="110" actId="20577"/>
          <ac:spMkLst>
            <pc:docMk/>
            <pc:sldMk cId="0" sldId="337"/>
            <ac:spMk id="3" creationId="{B5EB30CE-5670-A33F-4FDA-6F0D795102C9}"/>
          </ac:spMkLst>
        </pc:spChg>
      </pc:sldChg>
      <pc:sldChg chg="del">
        <pc:chgData name="Trist, Sarah" userId="d01bbe58-97e0-4f92-9633-97fea0c7e875" providerId="ADAL" clId="{3988FBF7-94E3-4129-BF4E-731F4A24DF6C}" dt="2024-09-10T19:26:10.434" v="40" actId="2696"/>
        <pc:sldMkLst>
          <pc:docMk/>
          <pc:sldMk cId="0" sldId="341"/>
        </pc:sldMkLst>
      </pc:sldChg>
      <pc:sldChg chg="modSp mod modNotesTx">
        <pc:chgData name="Trist, Sarah" userId="d01bbe58-97e0-4f92-9633-97fea0c7e875" providerId="ADAL" clId="{3988FBF7-94E3-4129-BF4E-731F4A24DF6C}" dt="2024-09-12T18:17:52.043" v="259" actId="20577"/>
        <pc:sldMkLst>
          <pc:docMk/>
          <pc:sldMk cId="2701958693" sldId="352"/>
        </pc:sldMkLst>
        <pc:spChg chg="mod">
          <ac:chgData name="Trist, Sarah" userId="d01bbe58-97e0-4f92-9633-97fea0c7e875" providerId="ADAL" clId="{3988FBF7-94E3-4129-BF4E-731F4A24DF6C}" dt="2024-09-10T19:52:55.113" v="249" actId="20577"/>
          <ac:spMkLst>
            <pc:docMk/>
            <pc:sldMk cId="2701958693" sldId="352"/>
            <ac:spMk id="9221" creationId="{65A4321E-2308-70A7-CB77-3D1E59ACDFC7}"/>
          </ac:spMkLst>
        </pc:spChg>
      </pc:sldChg>
      <pc:sldChg chg="ord modNotesTx">
        <pc:chgData name="Trist, Sarah" userId="d01bbe58-97e0-4f92-9633-97fea0c7e875" providerId="ADAL" clId="{3988FBF7-94E3-4129-BF4E-731F4A24DF6C}" dt="2024-09-12T18:17:23.803" v="258" actId="20577"/>
        <pc:sldMkLst>
          <pc:docMk/>
          <pc:sldMk cId="859240724" sldId="387"/>
        </pc:sldMkLst>
      </pc:sldChg>
      <pc:sldChg chg="ord">
        <pc:chgData name="Trist, Sarah" userId="d01bbe58-97e0-4f92-9633-97fea0c7e875" providerId="ADAL" clId="{3988FBF7-94E3-4129-BF4E-731F4A24DF6C}" dt="2024-09-10T19:49:17.683" v="196"/>
        <pc:sldMkLst>
          <pc:docMk/>
          <pc:sldMk cId="2026292579" sldId="414"/>
        </pc:sldMkLst>
      </pc:sldChg>
      <pc:sldChg chg="ord">
        <pc:chgData name="Trist, Sarah" userId="d01bbe58-97e0-4f92-9633-97fea0c7e875" providerId="ADAL" clId="{3988FBF7-94E3-4129-BF4E-731F4A24DF6C}" dt="2024-09-10T19:48:55.296" v="194"/>
        <pc:sldMkLst>
          <pc:docMk/>
          <pc:sldMk cId="3465664696" sldId="431"/>
        </pc:sldMkLst>
      </pc:sldChg>
      <pc:sldChg chg="modSp mod modNotesTx">
        <pc:chgData name="Trist, Sarah" userId="d01bbe58-97e0-4f92-9633-97fea0c7e875" providerId="ADAL" clId="{3988FBF7-94E3-4129-BF4E-731F4A24DF6C}" dt="2024-09-12T18:18:04.535" v="261" actId="20577"/>
        <pc:sldMkLst>
          <pc:docMk/>
          <pc:sldMk cId="2556983426" sldId="441"/>
        </pc:sldMkLst>
        <pc:spChg chg="mod">
          <ac:chgData name="Trist, Sarah" userId="d01bbe58-97e0-4f92-9633-97fea0c7e875" providerId="ADAL" clId="{3988FBF7-94E3-4129-BF4E-731F4A24DF6C}" dt="2024-09-10T19:40:02.551" v="162" actId="20577"/>
          <ac:spMkLst>
            <pc:docMk/>
            <pc:sldMk cId="2556983426" sldId="441"/>
            <ac:spMk id="3" creationId="{52243D17-8073-C2A7-6026-71B19937DA96}"/>
          </ac:spMkLst>
        </pc:spChg>
      </pc:sldChg>
      <pc:sldChg chg="modNotesTx">
        <pc:chgData name="Trist, Sarah" userId="d01bbe58-97e0-4f92-9633-97fea0c7e875" providerId="ADAL" clId="{3988FBF7-94E3-4129-BF4E-731F4A24DF6C}" dt="2024-09-12T18:16:52.763" v="257" actId="20577"/>
        <pc:sldMkLst>
          <pc:docMk/>
          <pc:sldMk cId="3127543169" sldId="445"/>
        </pc:sldMkLst>
      </pc:sldChg>
      <pc:sldChg chg="delSp modSp new mod">
        <pc:chgData name="Trist, Sarah" userId="d01bbe58-97e0-4f92-9633-97fea0c7e875" providerId="ADAL" clId="{3988FBF7-94E3-4129-BF4E-731F4A24DF6C}" dt="2024-09-10T19:51:31.011" v="234" actId="1076"/>
        <pc:sldMkLst>
          <pc:docMk/>
          <pc:sldMk cId="2213213837" sldId="448"/>
        </pc:sldMkLst>
        <pc:spChg chg="mod">
          <ac:chgData name="Trist, Sarah" userId="d01bbe58-97e0-4f92-9633-97fea0c7e875" providerId="ADAL" clId="{3988FBF7-94E3-4129-BF4E-731F4A24DF6C}" dt="2024-09-10T19:51:31.011" v="234" actId="1076"/>
          <ac:spMkLst>
            <pc:docMk/>
            <pc:sldMk cId="2213213837" sldId="448"/>
            <ac:spMk id="2" creationId="{43B191C3-AC65-2B55-EE8B-67BA1DD57112}"/>
          </ac:spMkLst>
        </pc:spChg>
        <pc:spChg chg="del">
          <ac:chgData name="Trist, Sarah" userId="d01bbe58-97e0-4f92-9633-97fea0c7e875" providerId="ADAL" clId="{3988FBF7-94E3-4129-BF4E-731F4A24DF6C}" dt="2024-09-10T19:51:21.283" v="232" actId="478"/>
          <ac:spMkLst>
            <pc:docMk/>
            <pc:sldMk cId="2213213837" sldId="448"/>
            <ac:spMk id="3" creationId="{38AB9868-3947-AB79-F600-442ED88AA6E4}"/>
          </ac:spMkLst>
        </pc:spChg>
      </pc:sldChg>
      <pc:sldChg chg="new del">
        <pc:chgData name="Trist, Sarah" userId="d01bbe58-97e0-4f92-9633-97fea0c7e875" providerId="ADAL" clId="{3988FBF7-94E3-4129-BF4E-731F4A24DF6C}" dt="2024-09-10T19:50:51" v="202" actId="2696"/>
        <pc:sldMkLst>
          <pc:docMk/>
          <pc:sldMk cId="4059128713" sldId="4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4C9F2E-64C7-4B2C-B624-A4B437B7CD99}"/>
              </a:ext>
            </a:extLst>
          </p:cNvPr>
          <p:cNvSpPr>
            <a:spLocks noGrp="1"/>
          </p:cNvSpPr>
          <p:nvPr>
            <p:ph type="hdr" sz="quarter"/>
          </p:nvPr>
        </p:nvSpPr>
        <p:spPr>
          <a:xfrm>
            <a:off x="0" y="0"/>
            <a:ext cx="3170238" cy="479425"/>
          </a:xfrm>
          <a:prstGeom prst="rect">
            <a:avLst/>
          </a:prstGeom>
        </p:spPr>
        <p:txBody>
          <a:bodyPr vert="horz" lIns="91085" tIns="45543" rIns="91085" bIns="455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B9B799F-1DE6-CC20-8155-A8B85E0B593A}"/>
              </a:ext>
            </a:extLst>
          </p:cNvPr>
          <p:cNvSpPr>
            <a:spLocks noGrp="1"/>
          </p:cNvSpPr>
          <p:nvPr>
            <p:ph type="dt" sz="quarter" idx="1"/>
          </p:nvPr>
        </p:nvSpPr>
        <p:spPr>
          <a:xfrm>
            <a:off x="4143375" y="0"/>
            <a:ext cx="3170238" cy="479425"/>
          </a:xfrm>
          <a:prstGeom prst="rect">
            <a:avLst/>
          </a:prstGeom>
        </p:spPr>
        <p:txBody>
          <a:bodyPr vert="horz" lIns="91085" tIns="45543" rIns="91085" bIns="45543" rtlCol="0"/>
          <a:lstStyle>
            <a:lvl1pPr algn="r" eaLnBrk="1" fontAlgn="auto" hangingPunct="1">
              <a:spcBef>
                <a:spcPts val="0"/>
              </a:spcBef>
              <a:spcAft>
                <a:spcPts val="0"/>
              </a:spcAft>
              <a:defRPr sz="1200">
                <a:latin typeface="+mn-lt"/>
              </a:defRPr>
            </a:lvl1pPr>
          </a:lstStyle>
          <a:p>
            <a:pPr>
              <a:defRPr/>
            </a:pPr>
            <a:fld id="{E7BF5EFE-BABE-4676-81AB-FB199D62F304}" type="datetimeFigureOut">
              <a:rPr lang="en-US"/>
              <a:pPr>
                <a:defRPr/>
              </a:pPr>
              <a:t>9/12/2024</a:t>
            </a:fld>
            <a:endParaRPr lang="en-US"/>
          </a:p>
        </p:txBody>
      </p:sp>
      <p:sp>
        <p:nvSpPr>
          <p:cNvPr id="4" name="Footer Placeholder 3">
            <a:extLst>
              <a:ext uri="{FF2B5EF4-FFF2-40B4-BE49-F238E27FC236}">
                <a16:creationId xmlns:a16="http://schemas.microsoft.com/office/drawing/2014/main" id="{D4C8E881-A529-95B2-491B-3E763FEC36FC}"/>
              </a:ext>
            </a:extLst>
          </p:cNvPr>
          <p:cNvSpPr>
            <a:spLocks noGrp="1"/>
          </p:cNvSpPr>
          <p:nvPr>
            <p:ph type="ftr" sz="quarter" idx="2"/>
          </p:nvPr>
        </p:nvSpPr>
        <p:spPr>
          <a:xfrm>
            <a:off x="0" y="9120188"/>
            <a:ext cx="3170238" cy="479425"/>
          </a:xfrm>
          <a:prstGeom prst="rect">
            <a:avLst/>
          </a:prstGeom>
        </p:spPr>
        <p:txBody>
          <a:bodyPr vert="horz" lIns="91085" tIns="45543" rIns="91085" bIns="4554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D174458-04A9-76DF-EDCA-B2047E95F58A}"/>
              </a:ext>
            </a:extLst>
          </p:cNvPr>
          <p:cNvSpPr>
            <a:spLocks noGrp="1"/>
          </p:cNvSpPr>
          <p:nvPr>
            <p:ph type="sldNum" sz="quarter" idx="3"/>
          </p:nvPr>
        </p:nvSpPr>
        <p:spPr>
          <a:xfrm>
            <a:off x="4143375" y="9120188"/>
            <a:ext cx="3170238" cy="479425"/>
          </a:xfrm>
          <a:prstGeom prst="rect">
            <a:avLst/>
          </a:prstGeom>
        </p:spPr>
        <p:txBody>
          <a:bodyPr vert="horz" wrap="square" lIns="91085" tIns="45543" rIns="91085" bIns="45543" numCol="1" anchor="b" anchorCtr="0" compatLnSpc="1">
            <a:prstTxWarp prst="textNoShape">
              <a:avLst/>
            </a:prstTxWarp>
          </a:bodyPr>
          <a:lstStyle>
            <a:lvl1pPr algn="r" eaLnBrk="1" hangingPunct="1">
              <a:defRPr sz="1200">
                <a:latin typeface="Calibri" panose="020F0502020204030204" pitchFamily="34" charset="0"/>
              </a:defRPr>
            </a:lvl1pPr>
          </a:lstStyle>
          <a:p>
            <a:fld id="{04857CAA-032E-450C-9877-B68C7A94DB3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577118-9F55-DA22-ED49-1683E053F22D}"/>
              </a:ext>
            </a:extLst>
          </p:cNvPr>
          <p:cNvSpPr>
            <a:spLocks noGrp="1"/>
          </p:cNvSpPr>
          <p:nvPr>
            <p:ph type="hdr" sz="quarter"/>
          </p:nvPr>
        </p:nvSpPr>
        <p:spPr>
          <a:xfrm>
            <a:off x="0" y="0"/>
            <a:ext cx="3170238" cy="479425"/>
          </a:xfrm>
          <a:prstGeom prst="rect">
            <a:avLst/>
          </a:prstGeom>
        </p:spPr>
        <p:txBody>
          <a:bodyPr vert="horz" lIns="96286" tIns="48143" rIns="96286" bIns="481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755F7F0-738A-8944-9903-EFDCB842C9D8}"/>
              </a:ext>
            </a:extLst>
          </p:cNvPr>
          <p:cNvSpPr>
            <a:spLocks noGrp="1"/>
          </p:cNvSpPr>
          <p:nvPr>
            <p:ph type="dt" idx="1"/>
          </p:nvPr>
        </p:nvSpPr>
        <p:spPr>
          <a:xfrm>
            <a:off x="4143375" y="0"/>
            <a:ext cx="3170238" cy="479425"/>
          </a:xfrm>
          <a:prstGeom prst="rect">
            <a:avLst/>
          </a:prstGeom>
        </p:spPr>
        <p:txBody>
          <a:bodyPr vert="horz" lIns="96286" tIns="48143" rIns="96286" bIns="48143" rtlCol="0"/>
          <a:lstStyle>
            <a:lvl1pPr algn="r" eaLnBrk="1" fontAlgn="auto" hangingPunct="1">
              <a:spcBef>
                <a:spcPts val="0"/>
              </a:spcBef>
              <a:spcAft>
                <a:spcPts val="0"/>
              </a:spcAft>
              <a:defRPr sz="1200">
                <a:latin typeface="+mn-lt"/>
              </a:defRPr>
            </a:lvl1pPr>
          </a:lstStyle>
          <a:p>
            <a:pPr>
              <a:defRPr/>
            </a:pPr>
            <a:fld id="{53DCC4D4-FA45-4CC8-80DD-EB79E7AB0997}" type="datetimeFigureOut">
              <a:rPr lang="en-US"/>
              <a:pPr>
                <a:defRPr/>
              </a:pPr>
              <a:t>9/12/2024</a:t>
            </a:fld>
            <a:endParaRPr lang="en-US"/>
          </a:p>
        </p:txBody>
      </p:sp>
      <p:sp>
        <p:nvSpPr>
          <p:cNvPr id="4" name="Slide Image Placeholder 3">
            <a:extLst>
              <a:ext uri="{FF2B5EF4-FFF2-40B4-BE49-F238E27FC236}">
                <a16:creationId xmlns:a16="http://schemas.microsoft.com/office/drawing/2014/main" id="{D6AFEFA9-A85B-4B50-A375-8AADFAAC310B}"/>
              </a:ext>
            </a:extLst>
          </p:cNvPr>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286" tIns="48143" rIns="96286" bIns="48143" rtlCol="0" anchor="ctr"/>
          <a:lstStyle/>
          <a:p>
            <a:pPr lvl="0"/>
            <a:endParaRPr lang="en-US" noProof="0"/>
          </a:p>
        </p:txBody>
      </p:sp>
      <p:sp>
        <p:nvSpPr>
          <p:cNvPr id="5" name="Notes Placeholder 4">
            <a:extLst>
              <a:ext uri="{FF2B5EF4-FFF2-40B4-BE49-F238E27FC236}">
                <a16:creationId xmlns:a16="http://schemas.microsoft.com/office/drawing/2014/main" id="{C0BF238F-2ACF-E35F-7E99-B659B9887EF2}"/>
              </a:ext>
            </a:extLst>
          </p:cNvPr>
          <p:cNvSpPr>
            <a:spLocks noGrp="1"/>
          </p:cNvSpPr>
          <p:nvPr>
            <p:ph type="body" sz="quarter" idx="3"/>
          </p:nvPr>
        </p:nvSpPr>
        <p:spPr>
          <a:xfrm>
            <a:off x="731838" y="4560888"/>
            <a:ext cx="5851525" cy="4319587"/>
          </a:xfrm>
          <a:prstGeom prst="rect">
            <a:avLst/>
          </a:prstGeom>
        </p:spPr>
        <p:txBody>
          <a:bodyPr vert="horz" lIns="96286" tIns="48143" rIns="96286" bIns="4814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BA673F-3E87-FDB2-1DD7-13E51AFA241D}"/>
              </a:ext>
            </a:extLst>
          </p:cNvPr>
          <p:cNvSpPr>
            <a:spLocks noGrp="1"/>
          </p:cNvSpPr>
          <p:nvPr>
            <p:ph type="ftr" sz="quarter" idx="4"/>
          </p:nvPr>
        </p:nvSpPr>
        <p:spPr>
          <a:xfrm>
            <a:off x="0" y="9120188"/>
            <a:ext cx="3170238" cy="479425"/>
          </a:xfrm>
          <a:prstGeom prst="rect">
            <a:avLst/>
          </a:prstGeom>
        </p:spPr>
        <p:txBody>
          <a:bodyPr vert="horz" lIns="96286" tIns="48143" rIns="96286" bIns="4814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1E29B1B-A4A6-A885-068D-A9DAB778E5D1}"/>
              </a:ext>
            </a:extLst>
          </p:cNvPr>
          <p:cNvSpPr>
            <a:spLocks noGrp="1"/>
          </p:cNvSpPr>
          <p:nvPr>
            <p:ph type="sldNum" sz="quarter" idx="5"/>
          </p:nvPr>
        </p:nvSpPr>
        <p:spPr>
          <a:xfrm>
            <a:off x="4143375" y="9120188"/>
            <a:ext cx="3170238" cy="479425"/>
          </a:xfrm>
          <a:prstGeom prst="rect">
            <a:avLst/>
          </a:prstGeom>
        </p:spPr>
        <p:txBody>
          <a:bodyPr vert="horz" wrap="square" lIns="96286" tIns="48143" rIns="96286" bIns="48143" numCol="1" anchor="b" anchorCtr="0" compatLnSpc="1">
            <a:prstTxWarp prst="textNoShape">
              <a:avLst/>
            </a:prstTxWarp>
          </a:bodyPr>
          <a:lstStyle>
            <a:lvl1pPr algn="r" eaLnBrk="1" hangingPunct="1">
              <a:defRPr sz="1200">
                <a:latin typeface="Calibri" panose="020F0502020204030204" pitchFamily="34" charset="0"/>
              </a:defRPr>
            </a:lvl1pPr>
          </a:lstStyle>
          <a:p>
            <a:fld id="{417E0FF6-C690-42EF-9140-9F9DD59D26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B2A6502-E5CA-4712-6BE1-9EB8A9602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4932FA5-BFEC-1458-EB1B-187432B8D5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6" name="Slide Number Placeholder 3">
            <a:extLst>
              <a:ext uri="{FF2B5EF4-FFF2-40B4-BE49-F238E27FC236}">
                <a16:creationId xmlns:a16="http://schemas.microsoft.com/office/drawing/2014/main" id="{341F5812-526C-8087-2FD8-AA91B02E0B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164DC11-0300-458A-BD3C-A4141BAECFE7}"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B4F39CE-A453-617A-3853-66767584A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651716A-DCCE-EB8D-5EB2-959A63497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4A21F487-D5D0-98E5-3977-30FD43C1C425}"/>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95333D-7B64-4409-B1B6-26E48EB48DD3}"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4195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14D459B-15F0-C557-D1A0-FC2384AFE8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366BD7-6AA7-A812-A101-625D3F31B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AE4F5F5F-085A-28F5-9044-2D3D14280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E888C-18BE-45EF-8008-1FE360271A45}"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30840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02B9E32-68FE-3BDE-1D73-1788435B6C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AFAFAB3-F7B4-DD7E-25AA-1653DEC707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For reference, this part begins on page 36 of the RFQ</a:t>
            </a:r>
          </a:p>
          <a:p>
            <a:pPr eaLnBrk="1" hangingPunct="1">
              <a:spcBef>
                <a:spcPct val="0"/>
              </a:spcBef>
            </a:pPr>
            <a:r>
              <a:rPr lang="en-US" altLang="en-US" dirty="0"/>
              <a:t>These descriptions are not inclusive; applicants should refer to the RFQ for complete details and instructions for each element</a:t>
            </a:r>
          </a:p>
        </p:txBody>
      </p:sp>
      <p:sp>
        <p:nvSpPr>
          <p:cNvPr id="34820" name="Slide Number Placeholder 3">
            <a:extLst>
              <a:ext uri="{FF2B5EF4-FFF2-40B4-BE49-F238E27FC236}">
                <a16:creationId xmlns:a16="http://schemas.microsoft.com/office/drawing/2014/main" id="{30A54EE2-D8FA-95AC-88B1-2A910884F1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059F4F1-F469-446D-85AB-E3D23672CFC0}"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95208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AD66B30-9EDE-D029-9B7C-7378FBC32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A8EE6E8-C72E-2538-6935-1AC60FBA30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313F3240-7E68-0722-8FE9-EF538D1973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062665-8978-44EE-BB0B-D14C74085FCB}"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AD66B30-9EDE-D029-9B7C-7378FBC325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A8EE6E8-C72E-2538-6935-1AC60FBA30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313F3240-7E68-0722-8FE9-EF538D1973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2062665-8978-44EE-BB0B-D14C74085FCB}"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95770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14D459B-15F0-C557-D1A0-FC2384AFE8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366BD7-6AA7-A812-A101-625D3F31B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AE4F5F5F-085A-28F5-9044-2D3D14280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E888C-18BE-45EF-8008-1FE360271A45}"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207549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71A6F3-1160-25EC-A936-15EC823BA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960C7FB-538E-93A8-3ABB-042D7B543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defTabSz="947738"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14C7A7CD-6EF8-8990-451D-2C49E8917A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20ADB1-88EE-49E9-BC8E-EBA3A0AC8D68}"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14D459B-15F0-C557-D1A0-FC2384AFE8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366BD7-6AA7-A812-A101-625D3F31BB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AE4F5F5F-085A-28F5-9044-2D3D14280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44E888C-18BE-45EF-8008-1FE360271A45}" type="slidenum">
              <a:rPr lang="en-US" altLang="en-US">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85437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E90340BD-75C1-5BBC-B767-C732CB786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E3B4EA0-2FE6-9C33-A5D9-A763C5E424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E89264B0-9133-2A9D-E924-E8EB378D79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C69D2DD-1639-4AFF-B998-088171D70221}"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6A9A6384-CDF3-6BBD-E973-CFD64CC7CA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E6B76A6-D003-9283-209C-BCA8BA786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3012" name="Slide Number Placeholder 3">
            <a:extLst>
              <a:ext uri="{FF2B5EF4-FFF2-40B4-BE49-F238E27FC236}">
                <a16:creationId xmlns:a16="http://schemas.microsoft.com/office/drawing/2014/main" id="{2759B04C-F040-6007-058C-AC272AE81F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9746C7F-FB1E-469B-A26A-82588AE34464}"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B4F39CE-A453-617A-3853-66767584A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651716A-DCCE-EB8D-5EB2-959A63497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4A21F487-D5D0-98E5-3977-30FD43C1C425}"/>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95333D-7B64-4409-B1B6-26E48EB48DD3}"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64C4103-07A7-EBBF-ECED-77C3C7AFB2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B0BC3EF-0CFD-BA3E-5358-2238B4D58B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1A3B777-6BFB-3B75-ED43-E7237D02B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12FA00E-37B9-4716-A4AE-F490AD0D7CAD}"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B4F39CE-A453-617A-3853-66767584A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651716A-DCCE-EB8D-5EB2-959A63497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4A21F487-D5D0-98E5-3977-30FD43C1C425}"/>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95333D-7B64-4409-B1B6-26E48EB48DD3}"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0334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7E0FF6-C690-42EF-9140-9F9DD59D269F}" type="slidenum">
              <a:rPr lang="en-US" altLang="en-US" smtClean="0"/>
              <a:pPr/>
              <a:t>5</a:t>
            </a:fld>
            <a:endParaRPr lang="en-US" altLang="en-US"/>
          </a:p>
        </p:txBody>
      </p:sp>
    </p:spTree>
    <p:extLst>
      <p:ext uri="{BB962C8B-B14F-4D97-AF65-F5344CB8AC3E}">
        <p14:creationId xmlns:p14="http://schemas.microsoft.com/office/powerpoint/2010/main" val="397349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7E0FF6-C690-42EF-9140-9F9DD59D269F}" type="slidenum">
              <a:rPr lang="en-US" altLang="en-US" smtClean="0"/>
              <a:pPr/>
              <a:t>6</a:t>
            </a:fld>
            <a:endParaRPr lang="en-US" altLang="en-US"/>
          </a:p>
        </p:txBody>
      </p:sp>
    </p:spTree>
    <p:extLst>
      <p:ext uri="{BB962C8B-B14F-4D97-AF65-F5344CB8AC3E}">
        <p14:creationId xmlns:p14="http://schemas.microsoft.com/office/powerpoint/2010/main" val="1846021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7E0FF6-C690-42EF-9140-9F9DD59D269F}" type="slidenum">
              <a:rPr lang="en-US" altLang="en-US" smtClean="0"/>
              <a:pPr/>
              <a:t>10</a:t>
            </a:fld>
            <a:endParaRPr lang="en-US" altLang="en-US"/>
          </a:p>
        </p:txBody>
      </p:sp>
    </p:spTree>
    <p:extLst>
      <p:ext uri="{BB962C8B-B14F-4D97-AF65-F5344CB8AC3E}">
        <p14:creationId xmlns:p14="http://schemas.microsoft.com/office/powerpoint/2010/main" val="188428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4570E5EB-CCA1-40D4-E6C8-7C4EA1C2E4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E332E69-6DAD-78D6-CC28-8C1DA5C90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7AF13CC6-6D59-EC7C-54F9-4F86A733EB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CD7F18B-2707-4483-AE09-94D75E880A9C}"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7E0FF6-C690-42EF-9140-9F9DD59D269F}" type="slidenum">
              <a:rPr lang="en-US" altLang="en-US" smtClean="0"/>
              <a:pPr/>
              <a:t>14</a:t>
            </a:fld>
            <a:endParaRPr lang="en-US" altLang="en-US"/>
          </a:p>
        </p:txBody>
      </p:sp>
    </p:spTree>
    <p:extLst>
      <p:ext uri="{BB962C8B-B14F-4D97-AF65-F5344CB8AC3E}">
        <p14:creationId xmlns:p14="http://schemas.microsoft.com/office/powerpoint/2010/main" val="303700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B4F39CE-A453-617A-3853-66767584A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651716A-DCCE-EB8D-5EB2-959A63497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cs typeface="Calibri"/>
              </a:rPr>
              <a:t>Head Start began as a pilot program in the 1960s to prepare children for school. This summer pilot is now a federal program that has served over 25 million children. Today it serves over 800,000/year. </a:t>
            </a:r>
          </a:p>
          <a:p>
            <a:r>
              <a:rPr lang="en-US" altLang="en-US" dirty="0">
                <a:cs typeface="Calibri"/>
              </a:rPr>
              <a:t>Found in Health and Human Services, Administered by the Administration for Children and Families</a:t>
            </a:r>
          </a:p>
          <a:p>
            <a:r>
              <a:rPr lang="en-US" altLang="en-US" dirty="0">
                <a:cs typeface="Calibri"/>
              </a:rPr>
              <a:t>Goal is serve children whose families have incomes below the federal poverty guidelines and  to promote school readiness by supporting the whole child and family, with a focus on including children with disabilities. </a:t>
            </a:r>
          </a:p>
          <a:p>
            <a:r>
              <a:rPr lang="en-US" altLang="en-US" dirty="0">
                <a:cs typeface="Calibri"/>
              </a:rPr>
              <a:t>Head Start is unique in that it is a federal grant that goes to local agencies, like City of Oakland. It also requires that each program design is rooted in the an annual community needs assessment, is governed by a council of parents and an advisory board of local leaders, and includes comprehensive services. </a:t>
            </a:r>
          </a:p>
        </p:txBody>
      </p:sp>
      <p:sp>
        <p:nvSpPr>
          <p:cNvPr id="4" name="Slide Number Placeholder 3">
            <a:extLst>
              <a:ext uri="{FF2B5EF4-FFF2-40B4-BE49-F238E27FC236}">
                <a16:creationId xmlns:a16="http://schemas.microsoft.com/office/drawing/2014/main" id="{4A21F487-D5D0-98E5-3977-30FD43C1C425}"/>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A95333D-7B64-4409-B1B6-26E48EB48DD3}"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241667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F9AEA8A-94D0-992F-A8D4-6A6D0B31804B}"/>
              </a:ext>
            </a:extLst>
          </p:cNvPr>
          <p:cNvSpPr>
            <a:spLocks noGrp="1"/>
          </p:cNvSpPr>
          <p:nvPr>
            <p:ph type="dt" sz="half" idx="10"/>
          </p:nvPr>
        </p:nvSpPr>
        <p:spPr/>
        <p:txBody>
          <a:bodyPr/>
          <a:lstStyle>
            <a:lvl1pPr>
              <a:defRPr/>
            </a:lvl1pPr>
          </a:lstStyle>
          <a:p>
            <a:pPr>
              <a:defRPr/>
            </a:pPr>
            <a:fld id="{85360EA0-9B24-4F5A-A49C-B72835A8F010}" type="datetimeFigureOut">
              <a:rPr lang="en-US"/>
              <a:pPr>
                <a:defRPr/>
              </a:pPr>
              <a:t>9/12/2024</a:t>
            </a:fld>
            <a:endParaRPr lang="en-US"/>
          </a:p>
        </p:txBody>
      </p:sp>
      <p:sp>
        <p:nvSpPr>
          <p:cNvPr id="5" name="Footer Placeholder 4">
            <a:extLst>
              <a:ext uri="{FF2B5EF4-FFF2-40B4-BE49-F238E27FC236}">
                <a16:creationId xmlns:a16="http://schemas.microsoft.com/office/drawing/2014/main" id="{540C9389-E47B-CDF9-B2BA-A0C28D86C6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A700B1-9A26-F6D0-FA70-0FCAE4781C67}"/>
              </a:ext>
            </a:extLst>
          </p:cNvPr>
          <p:cNvSpPr>
            <a:spLocks noGrp="1"/>
          </p:cNvSpPr>
          <p:nvPr>
            <p:ph type="sldNum" sz="quarter" idx="12"/>
          </p:nvPr>
        </p:nvSpPr>
        <p:spPr/>
        <p:txBody>
          <a:bodyPr/>
          <a:lstStyle>
            <a:lvl1pPr>
              <a:defRPr/>
            </a:lvl1pPr>
          </a:lstStyle>
          <a:p>
            <a:fld id="{497EAB4B-F076-4C8C-B48E-01887E5A735F}" type="slidenum">
              <a:rPr lang="en-US" altLang="en-US"/>
              <a:pPr/>
              <a:t>‹#›</a:t>
            </a:fld>
            <a:endParaRPr lang="en-US" altLang="en-US"/>
          </a:p>
        </p:txBody>
      </p:sp>
    </p:spTree>
    <p:extLst>
      <p:ext uri="{BB962C8B-B14F-4D97-AF65-F5344CB8AC3E}">
        <p14:creationId xmlns:p14="http://schemas.microsoft.com/office/powerpoint/2010/main" val="271354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DE519-BB97-1D62-2499-05C441F8A3EE}"/>
              </a:ext>
            </a:extLst>
          </p:cNvPr>
          <p:cNvSpPr>
            <a:spLocks noGrp="1"/>
          </p:cNvSpPr>
          <p:nvPr>
            <p:ph type="dt" sz="half" idx="10"/>
          </p:nvPr>
        </p:nvSpPr>
        <p:spPr/>
        <p:txBody>
          <a:bodyPr/>
          <a:lstStyle>
            <a:lvl1pPr>
              <a:defRPr/>
            </a:lvl1pPr>
          </a:lstStyle>
          <a:p>
            <a:pPr>
              <a:defRPr/>
            </a:pPr>
            <a:fld id="{08B5BE85-4019-4CB0-B748-B6957B28CF84}" type="datetimeFigureOut">
              <a:rPr lang="en-US"/>
              <a:pPr>
                <a:defRPr/>
              </a:pPr>
              <a:t>9/12/2024</a:t>
            </a:fld>
            <a:endParaRPr lang="en-US"/>
          </a:p>
        </p:txBody>
      </p:sp>
      <p:sp>
        <p:nvSpPr>
          <p:cNvPr id="5" name="Footer Placeholder 4">
            <a:extLst>
              <a:ext uri="{FF2B5EF4-FFF2-40B4-BE49-F238E27FC236}">
                <a16:creationId xmlns:a16="http://schemas.microsoft.com/office/drawing/2014/main" id="{CA6C5B4A-3861-FBE3-3191-EBC7AE42BD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319FF-282A-D299-6563-6974AA9F237E}"/>
              </a:ext>
            </a:extLst>
          </p:cNvPr>
          <p:cNvSpPr>
            <a:spLocks noGrp="1"/>
          </p:cNvSpPr>
          <p:nvPr>
            <p:ph type="sldNum" sz="quarter" idx="12"/>
          </p:nvPr>
        </p:nvSpPr>
        <p:spPr/>
        <p:txBody>
          <a:bodyPr/>
          <a:lstStyle>
            <a:lvl1pPr>
              <a:defRPr/>
            </a:lvl1pPr>
          </a:lstStyle>
          <a:p>
            <a:fld id="{D8891EB7-DBD6-430D-B1B9-17E0370107D3}" type="slidenum">
              <a:rPr lang="en-US" altLang="en-US"/>
              <a:pPr/>
              <a:t>‹#›</a:t>
            </a:fld>
            <a:endParaRPr lang="en-US" altLang="en-US"/>
          </a:p>
        </p:txBody>
      </p:sp>
    </p:spTree>
    <p:extLst>
      <p:ext uri="{BB962C8B-B14F-4D97-AF65-F5344CB8AC3E}">
        <p14:creationId xmlns:p14="http://schemas.microsoft.com/office/powerpoint/2010/main" val="296390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548732-E88A-8810-3037-36D048AF1D31}"/>
              </a:ext>
            </a:extLst>
          </p:cNvPr>
          <p:cNvSpPr>
            <a:spLocks noGrp="1"/>
          </p:cNvSpPr>
          <p:nvPr>
            <p:ph type="dt" sz="half" idx="10"/>
          </p:nvPr>
        </p:nvSpPr>
        <p:spPr/>
        <p:txBody>
          <a:bodyPr/>
          <a:lstStyle>
            <a:lvl1pPr>
              <a:defRPr/>
            </a:lvl1pPr>
          </a:lstStyle>
          <a:p>
            <a:pPr>
              <a:defRPr/>
            </a:pPr>
            <a:fld id="{22748D56-0D7C-4B69-969B-071D3D6EB7FA}" type="datetimeFigureOut">
              <a:rPr lang="en-US"/>
              <a:pPr>
                <a:defRPr/>
              </a:pPr>
              <a:t>9/12/2024</a:t>
            </a:fld>
            <a:endParaRPr lang="en-US"/>
          </a:p>
        </p:txBody>
      </p:sp>
      <p:sp>
        <p:nvSpPr>
          <p:cNvPr id="5" name="Footer Placeholder 4">
            <a:extLst>
              <a:ext uri="{FF2B5EF4-FFF2-40B4-BE49-F238E27FC236}">
                <a16:creationId xmlns:a16="http://schemas.microsoft.com/office/drawing/2014/main" id="{58722A0C-2766-BB9F-D930-AFFF359FC6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71893E-3078-AAAE-030C-90BB9BD4B9CE}"/>
              </a:ext>
            </a:extLst>
          </p:cNvPr>
          <p:cNvSpPr>
            <a:spLocks noGrp="1"/>
          </p:cNvSpPr>
          <p:nvPr>
            <p:ph type="sldNum" sz="quarter" idx="12"/>
          </p:nvPr>
        </p:nvSpPr>
        <p:spPr/>
        <p:txBody>
          <a:bodyPr/>
          <a:lstStyle>
            <a:lvl1pPr>
              <a:defRPr/>
            </a:lvl1pPr>
          </a:lstStyle>
          <a:p>
            <a:fld id="{B26AC21E-766C-4CFA-BA22-DE0BED7FF87D}" type="slidenum">
              <a:rPr lang="en-US" altLang="en-US"/>
              <a:pPr/>
              <a:t>‹#›</a:t>
            </a:fld>
            <a:endParaRPr lang="en-US" altLang="en-US"/>
          </a:p>
        </p:txBody>
      </p:sp>
    </p:spTree>
    <p:extLst>
      <p:ext uri="{BB962C8B-B14F-4D97-AF65-F5344CB8AC3E}">
        <p14:creationId xmlns:p14="http://schemas.microsoft.com/office/powerpoint/2010/main" val="669555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D4A944-049F-CE4A-14F6-FD6209DBA311}"/>
              </a:ext>
            </a:extLst>
          </p:cNvPr>
          <p:cNvSpPr>
            <a:spLocks noGrp="1"/>
          </p:cNvSpPr>
          <p:nvPr>
            <p:ph type="dt" sz="half" idx="10"/>
          </p:nvPr>
        </p:nvSpPr>
        <p:spPr/>
        <p:txBody>
          <a:bodyPr/>
          <a:lstStyle>
            <a:lvl1pPr>
              <a:defRPr/>
            </a:lvl1pPr>
          </a:lstStyle>
          <a:p>
            <a:pPr>
              <a:defRPr/>
            </a:pPr>
            <a:fld id="{88FD6F7B-AF46-4DF1-825F-A8EE394C4127}" type="datetimeFigureOut">
              <a:rPr lang="en-US"/>
              <a:pPr>
                <a:defRPr/>
              </a:pPr>
              <a:t>9/12/2024</a:t>
            </a:fld>
            <a:endParaRPr lang="en-US"/>
          </a:p>
        </p:txBody>
      </p:sp>
      <p:sp>
        <p:nvSpPr>
          <p:cNvPr id="6" name="Footer Placeholder 4">
            <a:extLst>
              <a:ext uri="{FF2B5EF4-FFF2-40B4-BE49-F238E27FC236}">
                <a16:creationId xmlns:a16="http://schemas.microsoft.com/office/drawing/2014/main" id="{18DD7437-F550-1C9F-E6AD-524D911930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A69924-1CAE-BB23-23D0-92521DAAB52D}"/>
              </a:ext>
            </a:extLst>
          </p:cNvPr>
          <p:cNvSpPr>
            <a:spLocks noGrp="1"/>
          </p:cNvSpPr>
          <p:nvPr>
            <p:ph type="sldNum" sz="quarter" idx="12"/>
          </p:nvPr>
        </p:nvSpPr>
        <p:spPr/>
        <p:txBody>
          <a:bodyPr/>
          <a:lstStyle>
            <a:lvl1pPr>
              <a:defRPr/>
            </a:lvl1pPr>
          </a:lstStyle>
          <a:p>
            <a:fld id="{EA0F0691-73B3-4D49-9E0A-0769B6AC5966}" type="slidenum">
              <a:rPr lang="en-US" altLang="en-US"/>
              <a:pPr/>
              <a:t>‹#›</a:t>
            </a:fld>
            <a:endParaRPr lang="en-US" altLang="en-US"/>
          </a:p>
        </p:txBody>
      </p:sp>
      <p:pic>
        <p:nvPicPr>
          <p:cNvPr id="9" name="Picture 8" descr="A picture containing text, sign&#10;&#10;Description automatically generated">
            <a:extLst>
              <a:ext uri="{FF2B5EF4-FFF2-40B4-BE49-F238E27FC236}">
                <a16:creationId xmlns:a16="http://schemas.microsoft.com/office/drawing/2014/main" id="{26A04FFD-7E3A-B20E-B2D4-D76356608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6248663"/>
            <a:ext cx="1828800" cy="472812"/>
          </a:xfrm>
          <a:prstGeom prst="rect">
            <a:avLst/>
          </a:prstGeom>
        </p:spPr>
      </p:pic>
    </p:spTree>
    <p:extLst>
      <p:ext uri="{BB962C8B-B14F-4D97-AF65-F5344CB8AC3E}">
        <p14:creationId xmlns:p14="http://schemas.microsoft.com/office/powerpoint/2010/main" val="2437131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A9F8148-DEB3-A29C-E554-C80F80486415}"/>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018213"/>
            <a:ext cx="19034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07BED30F-06CB-A5DD-A08D-C6166203B95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963" y="6018213"/>
            <a:ext cx="1824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9AE20D08-DBAC-E1AF-2639-D6DC18505E1C}"/>
              </a:ext>
            </a:extLst>
          </p:cNvPr>
          <p:cNvSpPr>
            <a:spLocks noGrp="1"/>
          </p:cNvSpPr>
          <p:nvPr>
            <p:ph type="dt" sz="half" idx="10"/>
          </p:nvPr>
        </p:nvSpPr>
        <p:spPr/>
        <p:txBody>
          <a:bodyPr/>
          <a:lstStyle>
            <a:lvl1pPr>
              <a:defRPr/>
            </a:lvl1pPr>
          </a:lstStyle>
          <a:p>
            <a:pPr>
              <a:defRPr/>
            </a:pPr>
            <a:fld id="{BEAED887-7B54-4A51-8B47-4A046FD81351}" type="datetimeFigureOut">
              <a:rPr lang="en-US"/>
              <a:pPr>
                <a:defRPr/>
              </a:pPr>
              <a:t>9/12/2024</a:t>
            </a:fld>
            <a:endParaRPr lang="en-US"/>
          </a:p>
        </p:txBody>
      </p:sp>
      <p:sp>
        <p:nvSpPr>
          <p:cNvPr id="7" name="Footer Placeholder 4">
            <a:extLst>
              <a:ext uri="{FF2B5EF4-FFF2-40B4-BE49-F238E27FC236}">
                <a16:creationId xmlns:a16="http://schemas.microsoft.com/office/drawing/2014/main" id="{F2341EFB-EB64-C355-259C-293AC8C5D94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33BF171-9E09-7848-A489-016259358912}"/>
              </a:ext>
            </a:extLst>
          </p:cNvPr>
          <p:cNvSpPr>
            <a:spLocks noGrp="1"/>
          </p:cNvSpPr>
          <p:nvPr>
            <p:ph type="sldNum" sz="quarter" idx="12"/>
          </p:nvPr>
        </p:nvSpPr>
        <p:spPr/>
        <p:txBody>
          <a:bodyPr/>
          <a:lstStyle>
            <a:lvl1pPr>
              <a:defRPr/>
            </a:lvl1pPr>
          </a:lstStyle>
          <a:p>
            <a:fld id="{A165C163-0086-4DBA-8C3B-91B061B4D817}" type="slidenum">
              <a:rPr lang="en-US" altLang="en-US"/>
              <a:pPr/>
              <a:t>‹#›</a:t>
            </a:fld>
            <a:endParaRPr lang="en-US" altLang="en-US"/>
          </a:p>
        </p:txBody>
      </p:sp>
    </p:spTree>
    <p:extLst>
      <p:ext uri="{BB962C8B-B14F-4D97-AF65-F5344CB8AC3E}">
        <p14:creationId xmlns:p14="http://schemas.microsoft.com/office/powerpoint/2010/main" val="387564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DA7A1DB4-EBA3-AE18-5E59-CC89E04B2AE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6018213"/>
            <a:ext cx="19034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38BBE21A-914F-0F33-62EA-B6E802A21996}"/>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963" y="6018213"/>
            <a:ext cx="1824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0A2525A2-202E-2AB9-EE19-73FEF72E9F59}"/>
              </a:ext>
            </a:extLst>
          </p:cNvPr>
          <p:cNvSpPr>
            <a:spLocks noGrp="1"/>
          </p:cNvSpPr>
          <p:nvPr>
            <p:ph type="dt" sz="half" idx="10"/>
          </p:nvPr>
        </p:nvSpPr>
        <p:spPr/>
        <p:txBody>
          <a:bodyPr/>
          <a:lstStyle>
            <a:lvl1pPr>
              <a:defRPr/>
            </a:lvl1pPr>
          </a:lstStyle>
          <a:p>
            <a:pPr>
              <a:defRPr/>
            </a:pPr>
            <a:fld id="{C7D30C4B-C8F4-4622-A50E-13E08CCE50E0}" type="datetimeFigureOut">
              <a:rPr lang="en-US"/>
              <a:pPr>
                <a:defRPr/>
              </a:pPr>
              <a:t>9/12/2024</a:t>
            </a:fld>
            <a:endParaRPr lang="en-US"/>
          </a:p>
        </p:txBody>
      </p:sp>
      <p:sp>
        <p:nvSpPr>
          <p:cNvPr id="8" name="Footer Placeholder 5">
            <a:extLst>
              <a:ext uri="{FF2B5EF4-FFF2-40B4-BE49-F238E27FC236}">
                <a16:creationId xmlns:a16="http://schemas.microsoft.com/office/drawing/2014/main" id="{F29F3854-23D9-62A7-170C-1A38403B2A1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D0AFA007-690D-9558-502C-298CD10EA4FB}"/>
              </a:ext>
            </a:extLst>
          </p:cNvPr>
          <p:cNvSpPr>
            <a:spLocks noGrp="1"/>
          </p:cNvSpPr>
          <p:nvPr>
            <p:ph type="sldNum" sz="quarter" idx="12"/>
          </p:nvPr>
        </p:nvSpPr>
        <p:spPr/>
        <p:txBody>
          <a:bodyPr/>
          <a:lstStyle>
            <a:lvl1pPr>
              <a:defRPr/>
            </a:lvl1pPr>
          </a:lstStyle>
          <a:p>
            <a:fld id="{29E9B6DF-DE34-4205-9FE6-8108E0C8299C}" type="slidenum">
              <a:rPr lang="en-US" altLang="en-US"/>
              <a:pPr/>
              <a:t>‹#›</a:t>
            </a:fld>
            <a:endParaRPr lang="en-US" altLang="en-US"/>
          </a:p>
        </p:txBody>
      </p:sp>
    </p:spTree>
    <p:extLst>
      <p:ext uri="{BB962C8B-B14F-4D97-AF65-F5344CB8AC3E}">
        <p14:creationId xmlns:p14="http://schemas.microsoft.com/office/powerpoint/2010/main" val="252285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77F2E2-7B98-246E-D5C9-4CE4DE5E6784}"/>
              </a:ext>
            </a:extLst>
          </p:cNvPr>
          <p:cNvSpPr>
            <a:spLocks noGrp="1"/>
          </p:cNvSpPr>
          <p:nvPr>
            <p:ph type="dt" sz="half" idx="10"/>
          </p:nvPr>
        </p:nvSpPr>
        <p:spPr/>
        <p:txBody>
          <a:bodyPr/>
          <a:lstStyle>
            <a:lvl1pPr>
              <a:defRPr/>
            </a:lvl1pPr>
          </a:lstStyle>
          <a:p>
            <a:pPr>
              <a:defRPr/>
            </a:pPr>
            <a:fld id="{3991C18D-9E5E-489D-B421-DF5D00DC9490}" type="datetimeFigureOut">
              <a:rPr lang="en-US"/>
              <a:pPr>
                <a:defRPr/>
              </a:pPr>
              <a:t>9/12/2024</a:t>
            </a:fld>
            <a:endParaRPr lang="en-US"/>
          </a:p>
        </p:txBody>
      </p:sp>
      <p:sp>
        <p:nvSpPr>
          <p:cNvPr id="8" name="Footer Placeholder 4">
            <a:extLst>
              <a:ext uri="{FF2B5EF4-FFF2-40B4-BE49-F238E27FC236}">
                <a16:creationId xmlns:a16="http://schemas.microsoft.com/office/drawing/2014/main" id="{93E8D953-727F-4D1B-7271-B11E8785AA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33CC847-B411-F933-B47B-CE11EDFBB96A}"/>
              </a:ext>
            </a:extLst>
          </p:cNvPr>
          <p:cNvSpPr>
            <a:spLocks noGrp="1"/>
          </p:cNvSpPr>
          <p:nvPr>
            <p:ph type="sldNum" sz="quarter" idx="12"/>
          </p:nvPr>
        </p:nvSpPr>
        <p:spPr/>
        <p:txBody>
          <a:bodyPr/>
          <a:lstStyle>
            <a:lvl1pPr>
              <a:defRPr/>
            </a:lvl1pPr>
          </a:lstStyle>
          <a:p>
            <a:fld id="{1C8E775E-DD16-4B57-9F99-7BD54C913156}" type="slidenum">
              <a:rPr lang="en-US" altLang="en-US"/>
              <a:pPr/>
              <a:t>‹#›</a:t>
            </a:fld>
            <a:endParaRPr lang="en-US" altLang="en-US"/>
          </a:p>
        </p:txBody>
      </p:sp>
    </p:spTree>
    <p:extLst>
      <p:ext uri="{BB962C8B-B14F-4D97-AF65-F5344CB8AC3E}">
        <p14:creationId xmlns:p14="http://schemas.microsoft.com/office/powerpoint/2010/main" val="5153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98BD42-0AD3-A9CA-407C-649BA6CB1C33}"/>
              </a:ext>
            </a:extLst>
          </p:cNvPr>
          <p:cNvSpPr>
            <a:spLocks noGrp="1"/>
          </p:cNvSpPr>
          <p:nvPr>
            <p:ph type="dt" sz="half" idx="10"/>
          </p:nvPr>
        </p:nvSpPr>
        <p:spPr/>
        <p:txBody>
          <a:bodyPr/>
          <a:lstStyle>
            <a:lvl1pPr>
              <a:defRPr/>
            </a:lvl1pPr>
          </a:lstStyle>
          <a:p>
            <a:pPr>
              <a:defRPr/>
            </a:pPr>
            <a:fld id="{85EE417F-C354-43F4-A230-49D0E0AD1E3C}" type="datetimeFigureOut">
              <a:rPr lang="en-US"/>
              <a:pPr>
                <a:defRPr/>
              </a:pPr>
              <a:t>9/12/2024</a:t>
            </a:fld>
            <a:endParaRPr lang="en-US"/>
          </a:p>
        </p:txBody>
      </p:sp>
      <p:sp>
        <p:nvSpPr>
          <p:cNvPr id="4" name="Footer Placeholder 4">
            <a:extLst>
              <a:ext uri="{FF2B5EF4-FFF2-40B4-BE49-F238E27FC236}">
                <a16:creationId xmlns:a16="http://schemas.microsoft.com/office/drawing/2014/main" id="{8B10F5B4-334D-C15F-9F1B-379D77B533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C3C106D-B676-8638-E48D-50F96E549D58}"/>
              </a:ext>
            </a:extLst>
          </p:cNvPr>
          <p:cNvSpPr>
            <a:spLocks noGrp="1"/>
          </p:cNvSpPr>
          <p:nvPr>
            <p:ph type="sldNum" sz="quarter" idx="12"/>
          </p:nvPr>
        </p:nvSpPr>
        <p:spPr/>
        <p:txBody>
          <a:bodyPr/>
          <a:lstStyle>
            <a:lvl1pPr>
              <a:defRPr/>
            </a:lvl1pPr>
          </a:lstStyle>
          <a:p>
            <a:fld id="{FE1D275B-1DD3-46FC-B2A1-276020477BA0}" type="slidenum">
              <a:rPr lang="en-US" altLang="en-US"/>
              <a:pPr/>
              <a:t>‹#›</a:t>
            </a:fld>
            <a:endParaRPr lang="en-US" altLang="en-US"/>
          </a:p>
        </p:txBody>
      </p:sp>
    </p:spTree>
    <p:extLst>
      <p:ext uri="{BB962C8B-B14F-4D97-AF65-F5344CB8AC3E}">
        <p14:creationId xmlns:p14="http://schemas.microsoft.com/office/powerpoint/2010/main" val="170015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E9CDA17-251D-ABB1-1978-619D35191323}"/>
              </a:ext>
            </a:extLst>
          </p:cNvPr>
          <p:cNvSpPr>
            <a:spLocks noGrp="1"/>
          </p:cNvSpPr>
          <p:nvPr>
            <p:ph type="dt" sz="half" idx="10"/>
          </p:nvPr>
        </p:nvSpPr>
        <p:spPr/>
        <p:txBody>
          <a:bodyPr/>
          <a:lstStyle>
            <a:lvl1pPr>
              <a:defRPr/>
            </a:lvl1pPr>
          </a:lstStyle>
          <a:p>
            <a:pPr>
              <a:defRPr/>
            </a:pPr>
            <a:fld id="{B0546300-D2A0-4EB3-82EE-8458AEE1E33E}" type="datetimeFigureOut">
              <a:rPr lang="en-US"/>
              <a:pPr>
                <a:defRPr/>
              </a:pPr>
              <a:t>9/12/2024</a:t>
            </a:fld>
            <a:endParaRPr lang="en-US"/>
          </a:p>
        </p:txBody>
      </p:sp>
      <p:sp>
        <p:nvSpPr>
          <p:cNvPr id="3" name="Footer Placeholder 4">
            <a:extLst>
              <a:ext uri="{FF2B5EF4-FFF2-40B4-BE49-F238E27FC236}">
                <a16:creationId xmlns:a16="http://schemas.microsoft.com/office/drawing/2014/main" id="{19655965-F427-BBE7-4A0A-205A62126F8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7AE1569-E6D8-C657-7E8F-CE549622F29B}"/>
              </a:ext>
            </a:extLst>
          </p:cNvPr>
          <p:cNvSpPr>
            <a:spLocks noGrp="1"/>
          </p:cNvSpPr>
          <p:nvPr>
            <p:ph type="sldNum" sz="quarter" idx="12"/>
          </p:nvPr>
        </p:nvSpPr>
        <p:spPr/>
        <p:txBody>
          <a:bodyPr/>
          <a:lstStyle>
            <a:lvl1pPr>
              <a:defRPr/>
            </a:lvl1pPr>
          </a:lstStyle>
          <a:p>
            <a:fld id="{222F1887-AB59-482B-BFCD-CABADFD25080}" type="slidenum">
              <a:rPr lang="en-US" altLang="en-US"/>
              <a:pPr/>
              <a:t>‹#›</a:t>
            </a:fld>
            <a:endParaRPr lang="en-US" altLang="en-US"/>
          </a:p>
        </p:txBody>
      </p:sp>
    </p:spTree>
    <p:extLst>
      <p:ext uri="{BB962C8B-B14F-4D97-AF65-F5344CB8AC3E}">
        <p14:creationId xmlns:p14="http://schemas.microsoft.com/office/powerpoint/2010/main" val="273601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416070A-F1F1-6F57-9AE2-0203E4BA9A63}"/>
              </a:ext>
            </a:extLst>
          </p:cNvPr>
          <p:cNvSpPr>
            <a:spLocks noGrp="1"/>
          </p:cNvSpPr>
          <p:nvPr>
            <p:ph type="dt" sz="half" idx="10"/>
          </p:nvPr>
        </p:nvSpPr>
        <p:spPr/>
        <p:txBody>
          <a:bodyPr/>
          <a:lstStyle>
            <a:lvl1pPr>
              <a:defRPr/>
            </a:lvl1pPr>
          </a:lstStyle>
          <a:p>
            <a:pPr>
              <a:defRPr/>
            </a:pPr>
            <a:fld id="{B34DE3B2-2E05-4C58-9B9A-6B5B6FDA5D81}" type="datetimeFigureOut">
              <a:rPr lang="en-US"/>
              <a:pPr>
                <a:defRPr/>
              </a:pPr>
              <a:t>9/12/2024</a:t>
            </a:fld>
            <a:endParaRPr lang="en-US"/>
          </a:p>
        </p:txBody>
      </p:sp>
      <p:sp>
        <p:nvSpPr>
          <p:cNvPr id="6" name="Footer Placeholder 4">
            <a:extLst>
              <a:ext uri="{FF2B5EF4-FFF2-40B4-BE49-F238E27FC236}">
                <a16:creationId xmlns:a16="http://schemas.microsoft.com/office/drawing/2014/main" id="{7C20F7D4-9E4B-7AAA-E9F7-704973483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D77BC07-6589-C6FB-1B46-E22303240EF8}"/>
              </a:ext>
            </a:extLst>
          </p:cNvPr>
          <p:cNvSpPr>
            <a:spLocks noGrp="1"/>
          </p:cNvSpPr>
          <p:nvPr>
            <p:ph type="sldNum" sz="quarter" idx="12"/>
          </p:nvPr>
        </p:nvSpPr>
        <p:spPr/>
        <p:txBody>
          <a:bodyPr/>
          <a:lstStyle>
            <a:lvl1pPr>
              <a:defRPr/>
            </a:lvl1pPr>
          </a:lstStyle>
          <a:p>
            <a:fld id="{A4D61F80-A3CB-4454-A65A-FA5ACFC75D02}" type="slidenum">
              <a:rPr lang="en-US" altLang="en-US"/>
              <a:pPr/>
              <a:t>‹#›</a:t>
            </a:fld>
            <a:endParaRPr lang="en-US" altLang="en-US"/>
          </a:p>
        </p:txBody>
      </p:sp>
    </p:spTree>
    <p:extLst>
      <p:ext uri="{BB962C8B-B14F-4D97-AF65-F5344CB8AC3E}">
        <p14:creationId xmlns:p14="http://schemas.microsoft.com/office/powerpoint/2010/main" val="306810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9A737E0-9A19-199E-9290-851E5F65F4BA}"/>
              </a:ext>
            </a:extLst>
          </p:cNvPr>
          <p:cNvSpPr>
            <a:spLocks noGrp="1"/>
          </p:cNvSpPr>
          <p:nvPr>
            <p:ph type="dt" sz="half" idx="10"/>
          </p:nvPr>
        </p:nvSpPr>
        <p:spPr/>
        <p:txBody>
          <a:bodyPr/>
          <a:lstStyle>
            <a:lvl1pPr>
              <a:defRPr/>
            </a:lvl1pPr>
          </a:lstStyle>
          <a:p>
            <a:pPr>
              <a:defRPr/>
            </a:pPr>
            <a:fld id="{AEBA2BC4-7234-4E28-A1CC-4D45C0B44CC9}" type="datetimeFigureOut">
              <a:rPr lang="en-US"/>
              <a:pPr>
                <a:defRPr/>
              </a:pPr>
              <a:t>9/12/2024</a:t>
            </a:fld>
            <a:endParaRPr lang="en-US"/>
          </a:p>
        </p:txBody>
      </p:sp>
      <p:sp>
        <p:nvSpPr>
          <p:cNvPr id="6" name="Footer Placeholder 4">
            <a:extLst>
              <a:ext uri="{FF2B5EF4-FFF2-40B4-BE49-F238E27FC236}">
                <a16:creationId xmlns:a16="http://schemas.microsoft.com/office/drawing/2014/main" id="{236DA009-3956-A977-FA69-67EA77F3D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E7FFEC-2FFD-F40C-5D8B-AFB893DE04CB}"/>
              </a:ext>
            </a:extLst>
          </p:cNvPr>
          <p:cNvSpPr>
            <a:spLocks noGrp="1"/>
          </p:cNvSpPr>
          <p:nvPr>
            <p:ph type="sldNum" sz="quarter" idx="12"/>
          </p:nvPr>
        </p:nvSpPr>
        <p:spPr/>
        <p:txBody>
          <a:bodyPr/>
          <a:lstStyle>
            <a:lvl1pPr>
              <a:defRPr/>
            </a:lvl1pPr>
          </a:lstStyle>
          <a:p>
            <a:fld id="{A0C6F5B0-93FB-4BBE-984B-3AD823DFAF2C}" type="slidenum">
              <a:rPr lang="en-US" altLang="en-US"/>
              <a:pPr/>
              <a:t>‹#›</a:t>
            </a:fld>
            <a:endParaRPr lang="en-US" altLang="en-US"/>
          </a:p>
        </p:txBody>
      </p:sp>
    </p:spTree>
    <p:extLst>
      <p:ext uri="{BB962C8B-B14F-4D97-AF65-F5344CB8AC3E}">
        <p14:creationId xmlns:p14="http://schemas.microsoft.com/office/powerpoint/2010/main" val="194877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C0B7446-E379-887B-E031-54EB66057D0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B8CB56D-411A-FABE-34BE-07DDAB48DE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2BEE4C9-D50E-7806-5EAF-6E95A3AD313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3E6515C-50C0-4A19-B2CA-822735D8F5D8}" type="datetimeFigureOut">
              <a:rPr lang="en-US"/>
              <a:pPr>
                <a:defRPr/>
              </a:pPr>
              <a:t>9/12/2024</a:t>
            </a:fld>
            <a:endParaRPr lang="en-US"/>
          </a:p>
        </p:txBody>
      </p:sp>
      <p:sp>
        <p:nvSpPr>
          <p:cNvPr id="5" name="Footer Placeholder 4">
            <a:extLst>
              <a:ext uri="{FF2B5EF4-FFF2-40B4-BE49-F238E27FC236}">
                <a16:creationId xmlns:a16="http://schemas.microsoft.com/office/drawing/2014/main" id="{80B0E76D-C6F9-4489-7944-EE327D81967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7A5317B-FF42-E320-5A1B-A69B1A68C9B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6C4F678-452D-4A63-985F-8E214F06700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 id="2147483723" r:id="rId2"/>
    <p:sldLayoutId id="2147483724" r:id="rId3"/>
    <p:sldLayoutId id="214748372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charset="0"/>
        </a:defRPr>
      </a:lvl2pPr>
      <a:lvl3pPr algn="ctr" rtl="0" eaLnBrk="0" fontAlgn="base" hangingPunct="0">
        <a:spcBef>
          <a:spcPct val="0"/>
        </a:spcBef>
        <a:spcAft>
          <a:spcPct val="0"/>
        </a:spcAft>
        <a:defRPr sz="4400">
          <a:solidFill>
            <a:schemeClr val="tx1"/>
          </a:solidFill>
          <a:latin typeface="Century Gothic" charset="0"/>
        </a:defRPr>
      </a:lvl3pPr>
      <a:lvl4pPr algn="ctr" rtl="0" eaLnBrk="0" fontAlgn="base" hangingPunct="0">
        <a:spcBef>
          <a:spcPct val="0"/>
        </a:spcBef>
        <a:spcAft>
          <a:spcPct val="0"/>
        </a:spcAft>
        <a:defRPr sz="4400">
          <a:solidFill>
            <a:schemeClr val="tx1"/>
          </a:solidFill>
          <a:latin typeface="Century Gothic" charset="0"/>
        </a:defRPr>
      </a:lvl4pPr>
      <a:lvl5pPr algn="ctr" rtl="0" eaLnBrk="0" fontAlgn="base" hangingPunct="0">
        <a:spcBef>
          <a:spcPct val="0"/>
        </a:spcBef>
        <a:spcAft>
          <a:spcPct val="0"/>
        </a:spcAft>
        <a:defRPr sz="4400">
          <a:solidFill>
            <a:schemeClr val="tx1"/>
          </a:solidFill>
          <a:latin typeface="Century Gothic" charset="0"/>
        </a:defRPr>
      </a:lvl5pPr>
      <a:lvl6pPr marL="457200" algn="ctr" rtl="0" fontAlgn="base">
        <a:spcBef>
          <a:spcPct val="0"/>
        </a:spcBef>
        <a:spcAft>
          <a:spcPct val="0"/>
        </a:spcAft>
        <a:defRPr sz="4400">
          <a:solidFill>
            <a:schemeClr val="tx1"/>
          </a:solidFill>
          <a:latin typeface="Century Gothic" charset="0"/>
        </a:defRPr>
      </a:lvl6pPr>
      <a:lvl7pPr marL="914400" algn="ctr" rtl="0" fontAlgn="base">
        <a:spcBef>
          <a:spcPct val="0"/>
        </a:spcBef>
        <a:spcAft>
          <a:spcPct val="0"/>
        </a:spcAft>
        <a:defRPr sz="4400">
          <a:solidFill>
            <a:schemeClr val="tx1"/>
          </a:solidFill>
          <a:latin typeface="Century Gothic" charset="0"/>
        </a:defRPr>
      </a:lvl7pPr>
      <a:lvl8pPr marL="1371600" algn="ctr" rtl="0" fontAlgn="base">
        <a:spcBef>
          <a:spcPct val="0"/>
        </a:spcBef>
        <a:spcAft>
          <a:spcPct val="0"/>
        </a:spcAft>
        <a:defRPr sz="4400">
          <a:solidFill>
            <a:schemeClr val="tx1"/>
          </a:solidFill>
          <a:latin typeface="Century Gothic" charset="0"/>
        </a:defRPr>
      </a:lvl8pPr>
      <a:lvl9pPr marL="1828800" algn="ctr" rtl="0" fontAlgn="base">
        <a:spcBef>
          <a:spcPct val="0"/>
        </a:spcBef>
        <a:spcAft>
          <a:spcPct val="0"/>
        </a:spcAft>
        <a:defRPr sz="4400">
          <a:solidFill>
            <a:schemeClr val="tx1"/>
          </a:solidFill>
          <a:latin typeface="Century Gothic"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rsanmiguel@oakland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mailto:SHang@oaklandca.gov" TargetMode="External"/><Relationship Id="rId2" Type="http://schemas.openxmlformats.org/officeDocument/2006/relationships/hyperlink" Target="mailto:Contractadmin@oaklandca.gov"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hyperlink" Target="https://www.oaklandca.gov/documents/isupplier-user-guides"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aklandca.gov/documents/contracts-and-compliance-forms-and-schedul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o-94612.s3.amazonaws.com/documents/Bid_Quote_Withdrawal_UserGuide.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oaklandca.gov/topics/funding-opportunities-hs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aklandca.gov/services/register-with-isupplier" TargetMode="External"/><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oaklandca.gov/documents/isupplier-user-guides" TargetMode="External"/><Relationship Id="rId4" Type="http://schemas.openxmlformats.org/officeDocument/2006/relationships/hyperlink" Target="mailto:iSupplier@oaklandc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5033265" cy="278186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70" name="Title 1">
            <a:extLst>
              <a:ext uri="{FF2B5EF4-FFF2-40B4-BE49-F238E27FC236}">
                <a16:creationId xmlns:a16="http://schemas.microsoft.com/office/drawing/2014/main" id="{59CBC066-2C24-7F76-6778-BCC5FE364969}"/>
              </a:ext>
            </a:extLst>
          </p:cNvPr>
          <p:cNvSpPr>
            <a:spLocks noGrp="1"/>
          </p:cNvSpPr>
          <p:nvPr>
            <p:ph type="ctrTitle"/>
          </p:nvPr>
        </p:nvSpPr>
        <p:spPr>
          <a:xfrm>
            <a:off x="581023" y="762000"/>
            <a:ext cx="4581544" cy="2144162"/>
          </a:xfrm>
        </p:spPr>
        <p:txBody>
          <a:bodyPr vert="horz" lIns="91440" tIns="45720" rIns="91440" bIns="45720" rtlCol="0" anchor="ctr">
            <a:normAutofit fontScale="90000"/>
          </a:bodyPr>
          <a:lstStyle/>
          <a:p>
            <a:pPr marL="0" marR="0" algn="ctr">
              <a:spcBef>
                <a:spcPts val="0"/>
              </a:spcBef>
              <a:spcAft>
                <a:spcPts val="0"/>
              </a:spcAft>
              <a:tabLst>
                <a:tab pos="5486400" algn="r"/>
              </a:tabLst>
            </a:pPr>
            <a:br>
              <a:rPr lang="en-US" sz="2200" b="1" dirty="0">
                <a:solidFill>
                  <a:schemeClr val="bg1"/>
                </a:solidFill>
                <a:effectLst/>
                <a:latin typeface="+mn-lt"/>
                <a:ea typeface="Times New Roman" panose="02020603050405020304" pitchFamily="18" charset="0"/>
              </a:rPr>
            </a:br>
            <a:br>
              <a:rPr lang="en-US" sz="2200" b="1" dirty="0">
                <a:solidFill>
                  <a:schemeClr val="bg1"/>
                </a:solidFill>
                <a:effectLst/>
                <a:latin typeface="+mn-lt"/>
                <a:ea typeface="Times New Roman" panose="02020603050405020304" pitchFamily="18" charset="0"/>
              </a:rPr>
            </a:br>
            <a:r>
              <a:rPr lang="en-US" sz="2400" b="1" dirty="0">
                <a:solidFill>
                  <a:schemeClr val="bg1"/>
                </a:solidFill>
                <a:effectLst/>
                <a:latin typeface="+mn-lt"/>
                <a:ea typeface="Times New Roman" panose="02020603050405020304" pitchFamily="18" charset="0"/>
              </a:rPr>
              <a:t>REQUEST FOR PROPOSALS (RFP) </a:t>
            </a:r>
            <a:br>
              <a:rPr lang="en-US" sz="2400" dirty="0">
                <a:solidFill>
                  <a:schemeClr val="bg1"/>
                </a:solidFill>
                <a:effectLst/>
                <a:latin typeface="+mn-lt"/>
                <a:ea typeface="Times New Roman" panose="02020603050405020304" pitchFamily="18" charset="0"/>
              </a:rPr>
            </a:br>
            <a:r>
              <a:rPr lang="en-US" sz="2400" b="1" dirty="0">
                <a:solidFill>
                  <a:schemeClr val="bg1"/>
                </a:solidFill>
                <a:effectLst/>
                <a:latin typeface="+mn-lt"/>
                <a:ea typeface="Times New Roman" panose="02020603050405020304" pitchFamily="18" charset="0"/>
              </a:rPr>
              <a:t>For </a:t>
            </a:r>
            <a:br>
              <a:rPr lang="en-US" sz="2400" b="1" dirty="0">
                <a:solidFill>
                  <a:schemeClr val="bg1"/>
                </a:solidFill>
                <a:effectLst/>
                <a:latin typeface="+mn-lt"/>
                <a:ea typeface="Times New Roman" panose="02020603050405020304" pitchFamily="18" charset="0"/>
              </a:rPr>
            </a:br>
            <a:r>
              <a:rPr lang="en-US" sz="2400" b="1" dirty="0">
                <a:solidFill>
                  <a:schemeClr val="bg1"/>
                </a:solidFill>
                <a:effectLst/>
                <a:latin typeface="+mn-lt"/>
                <a:ea typeface="Times New Roman" panose="02020603050405020304" pitchFamily="18" charset="0"/>
              </a:rPr>
              <a:t>Professional Services for </a:t>
            </a:r>
            <a:br>
              <a:rPr lang="en-US" sz="2400" dirty="0">
                <a:solidFill>
                  <a:schemeClr val="bg1"/>
                </a:solidFill>
                <a:effectLst/>
                <a:latin typeface="+mn-lt"/>
                <a:ea typeface="Times New Roman" panose="02020603050405020304" pitchFamily="18" charset="0"/>
              </a:rPr>
            </a:br>
            <a:r>
              <a:rPr lang="en-US" sz="2400" b="1" cap="all" dirty="0">
                <a:solidFill>
                  <a:schemeClr val="bg1"/>
                </a:solidFill>
                <a:effectLst/>
                <a:latin typeface="+mn-lt"/>
                <a:ea typeface="Times New Roman" panose="02020603050405020304" pitchFamily="18" charset="0"/>
              </a:rPr>
              <a:t>City of Oakland </a:t>
            </a:r>
            <a:br>
              <a:rPr lang="en-US" sz="2400" dirty="0">
                <a:solidFill>
                  <a:schemeClr val="bg1"/>
                </a:solidFill>
                <a:effectLst/>
                <a:latin typeface="+mn-lt"/>
                <a:ea typeface="Times New Roman" panose="02020603050405020304" pitchFamily="18" charset="0"/>
              </a:rPr>
            </a:br>
            <a:r>
              <a:rPr lang="en-US" sz="2400" b="1" cap="all" dirty="0">
                <a:solidFill>
                  <a:schemeClr val="bg1"/>
                </a:solidFill>
                <a:effectLst/>
                <a:latin typeface="+mn-lt"/>
                <a:ea typeface="Times New Roman" panose="02020603050405020304" pitchFamily="18" charset="0"/>
              </a:rPr>
              <a:t>Head Start Program</a:t>
            </a:r>
            <a:br>
              <a:rPr lang="en-US" sz="2400" dirty="0">
                <a:solidFill>
                  <a:schemeClr val="bg1"/>
                </a:solidFill>
                <a:effectLst/>
                <a:latin typeface="+mn-lt"/>
                <a:ea typeface="Times New Roman" panose="02020603050405020304" pitchFamily="18" charset="0"/>
              </a:rPr>
            </a:br>
            <a:r>
              <a:rPr lang="en-US" sz="2400" b="1" dirty="0">
                <a:solidFill>
                  <a:schemeClr val="bg1"/>
                </a:solidFill>
                <a:effectLst/>
                <a:latin typeface="+mn-lt"/>
                <a:ea typeface="Times New Roman" panose="02020603050405020304" pitchFamily="18" charset="0"/>
              </a:rPr>
              <a:t>FY 2024 – 2029</a:t>
            </a:r>
            <a:br>
              <a:rPr lang="en-US" sz="1800" dirty="0">
                <a:effectLst/>
                <a:latin typeface="Times New Roman" panose="02020603050405020304" pitchFamily="18" charset="0"/>
                <a:ea typeface="Times New Roman" panose="02020603050405020304" pitchFamily="18" charset="0"/>
              </a:rPr>
            </a:br>
            <a:br>
              <a:rPr lang="en-US" altLang="en-US" sz="2800" b="1" dirty="0">
                <a:solidFill>
                  <a:srgbClr val="FFFFFF"/>
                </a:solidFill>
              </a:rPr>
            </a:br>
            <a:endParaRPr lang="en-US" altLang="en-US" sz="2800" b="1" dirty="0">
              <a:solidFill>
                <a:srgbClr val="FFFFFF"/>
              </a:solidFill>
            </a:endParaRPr>
          </a:p>
        </p:txBody>
      </p:sp>
      <p:sp>
        <p:nvSpPr>
          <p:cNvPr id="7179" name="Rectangle 7178">
            <a:extLst>
              <a:ext uri="{FF2B5EF4-FFF2-40B4-BE49-F238E27FC236}">
                <a16:creationId xmlns:a16="http://schemas.microsoft.com/office/drawing/2014/main" id="{75169340-65CE-40F2-B3C8-B9D474178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4316" y="455365"/>
            <a:ext cx="3278627" cy="2776721"/>
          </a:xfrm>
          <a:prstGeom prst="rect">
            <a:avLst/>
          </a:prstGeom>
          <a:solidFill>
            <a:srgbClr val="8CC17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8" descr="C:\Users\serin9s\Desktop\Logos\OaklandHSD_LogosF_B_RGB_lowres SMALL.jpg">
            <a:extLst>
              <a:ext uri="{FF2B5EF4-FFF2-40B4-BE49-F238E27FC236}">
                <a16:creationId xmlns:a16="http://schemas.microsoft.com/office/drawing/2014/main" id="{CC500381-7578-08F7-C41C-89F12F43A0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3790" y="1268015"/>
            <a:ext cx="2959678" cy="1150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7180">
            <a:extLst>
              <a:ext uri="{FF2B5EF4-FFF2-40B4-BE49-F238E27FC236}">
                <a16:creationId xmlns:a16="http://schemas.microsoft.com/office/drawing/2014/main" id="{2A8B9026-04DF-499B-A388-67FCB7435E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628" y="3395972"/>
            <a:ext cx="999605" cy="1417320"/>
          </a:xfrm>
          <a:prstGeom prst="rect">
            <a:avLst/>
          </a:prstGeom>
          <a:solidFill>
            <a:srgbClr val="8CC17B">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83" name="Rectangle 718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0" y="4965192"/>
            <a:ext cx="1003693" cy="1417320"/>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85" name="Rectangle 718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1325" y="3395974"/>
            <a:ext cx="3895427" cy="3006661"/>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Subtitle 2">
            <a:extLst>
              <a:ext uri="{FF2B5EF4-FFF2-40B4-BE49-F238E27FC236}">
                <a16:creationId xmlns:a16="http://schemas.microsoft.com/office/drawing/2014/main" id="{84FD0406-4929-7246-AD88-A9428186F8A2}"/>
              </a:ext>
            </a:extLst>
          </p:cNvPr>
          <p:cNvSpPr>
            <a:spLocks noGrp="1"/>
          </p:cNvSpPr>
          <p:nvPr>
            <p:ph type="subTitle" idx="1"/>
          </p:nvPr>
        </p:nvSpPr>
        <p:spPr>
          <a:xfrm>
            <a:off x="1714500" y="3648548"/>
            <a:ext cx="3448067" cy="2481864"/>
          </a:xfrm>
        </p:spPr>
        <p:txBody>
          <a:bodyPr vert="horz" lIns="91440" tIns="45720" rIns="91440" bIns="45720" rtlCol="0" anchor="ctr">
            <a:normAutofit/>
          </a:bodyPr>
          <a:lstStyle/>
          <a:p>
            <a:pPr indent="-228600" algn="l" eaLnBrk="1" hangingPunct="1">
              <a:lnSpc>
                <a:spcPct val="90000"/>
              </a:lnSpc>
              <a:buFont typeface="Arial" panose="020B0604020202020204" pitchFamily="34" charset="0"/>
              <a:buChar char="•"/>
            </a:pPr>
            <a:endParaRPr lang="en-US" altLang="en-US" sz="1700" dirty="0">
              <a:solidFill>
                <a:schemeClr val="tx1"/>
              </a:solidFill>
            </a:endParaRPr>
          </a:p>
          <a:p>
            <a:pPr indent="-228600" algn="l" eaLnBrk="1" hangingPunct="1">
              <a:lnSpc>
                <a:spcPct val="90000"/>
              </a:lnSpc>
              <a:buFont typeface="Arial" panose="020B0604020202020204" pitchFamily="34" charset="0"/>
              <a:buChar char="•"/>
            </a:pPr>
            <a:endParaRPr lang="en-US" altLang="en-US" sz="1700" dirty="0">
              <a:solidFill>
                <a:schemeClr val="tx1"/>
              </a:solidFill>
            </a:endParaRPr>
          </a:p>
          <a:p>
            <a:pPr algn="l" eaLnBrk="1" hangingPunct="1">
              <a:lnSpc>
                <a:spcPct val="90000"/>
              </a:lnSpc>
            </a:pPr>
            <a:r>
              <a:rPr lang="en-US" altLang="en-US" sz="1800" b="1" i="1" dirty="0">
                <a:solidFill>
                  <a:schemeClr val="tx1"/>
                </a:solidFill>
              </a:rPr>
              <a:t>Pre-Proposal Conference</a:t>
            </a:r>
          </a:p>
          <a:p>
            <a:pPr algn="l" eaLnBrk="1" hangingPunct="1">
              <a:lnSpc>
                <a:spcPct val="90000"/>
              </a:lnSpc>
            </a:pPr>
            <a:r>
              <a:rPr lang="en-US" altLang="en-US" sz="1800" b="1" i="1" dirty="0">
                <a:solidFill>
                  <a:schemeClr val="tx1"/>
                </a:solidFill>
              </a:rPr>
              <a:t>September 10, 2024</a:t>
            </a:r>
          </a:p>
          <a:p>
            <a:pPr indent="-228600" algn="l" eaLnBrk="1" hangingPunct="1">
              <a:lnSpc>
                <a:spcPct val="90000"/>
              </a:lnSpc>
              <a:buFont typeface="Arial" panose="020B0604020202020204" pitchFamily="34" charset="0"/>
              <a:buChar char="•"/>
            </a:pPr>
            <a:endParaRPr lang="en-US" altLang="en-US" sz="1700" dirty="0">
              <a:solidFill>
                <a:schemeClr val="tx1"/>
              </a:solidFill>
            </a:endParaRPr>
          </a:p>
          <a:p>
            <a:pPr indent="-228600" algn="l" eaLnBrk="1" hangingPunct="1">
              <a:lnSpc>
                <a:spcPct val="90000"/>
              </a:lnSpc>
              <a:buFont typeface="Arial" panose="020B0604020202020204" pitchFamily="34" charset="0"/>
              <a:buChar char="•"/>
            </a:pPr>
            <a:endParaRPr lang="en-US" altLang="en-US" sz="1700" dirty="0">
              <a:solidFill>
                <a:schemeClr val="tx1"/>
              </a:solidFill>
            </a:endParaRPr>
          </a:p>
        </p:txBody>
      </p:sp>
      <p:sp>
        <p:nvSpPr>
          <p:cNvPr id="7187" name="Rectangle 7186">
            <a:extLst>
              <a:ext uri="{FF2B5EF4-FFF2-40B4-BE49-F238E27FC236}">
                <a16:creationId xmlns:a16="http://schemas.microsoft.com/office/drawing/2014/main" id="{2656D4A3-B550-45B7-A4A3-7E1E52890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4316" y="3390832"/>
            <a:ext cx="3278627" cy="2991680"/>
          </a:xfrm>
          <a:prstGeom prst="rect">
            <a:avLst/>
          </a:prstGeom>
          <a:solidFill>
            <a:srgbClr val="8CC17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cture containing text, sign&#10;&#10;Description automatically generated">
            <a:extLst>
              <a:ext uri="{FF2B5EF4-FFF2-40B4-BE49-F238E27FC236}">
                <a16:creationId xmlns:a16="http://schemas.microsoft.com/office/drawing/2014/main" id="{BBAA0B82-405C-8934-ACC8-B0A287E9F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911" y="4627357"/>
            <a:ext cx="2613435" cy="6756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840A-B2C2-4DC1-9350-2DADD0E80B8E}"/>
              </a:ext>
            </a:extLst>
          </p:cNvPr>
          <p:cNvSpPr txBox="1">
            <a:spLocks/>
          </p:cNvSpPr>
          <p:nvPr/>
        </p:nvSpPr>
        <p:spPr>
          <a:xfrm>
            <a:off x="2514600" y="1152525"/>
            <a:ext cx="5486400" cy="785813"/>
          </a:xfrm>
          <a:prstGeom prst="rect">
            <a:avLst/>
          </a:prstGeom>
          <a:solidFill>
            <a:srgbClr val="D7E4BD"/>
          </a:solidFill>
          <a:ln w="12700" cap="flat" cmpd="thickThin"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a:solidFill>
                  <a:schemeClr val="tx1"/>
                </a:solidFill>
              </a:rPr>
              <a:t> Small Local Business Enterprise Program</a:t>
            </a:r>
          </a:p>
        </p:txBody>
      </p:sp>
      <p:pic>
        <p:nvPicPr>
          <p:cNvPr id="3" name="Picture 2" descr="Logo&#10;&#10;Description automatically generated">
            <a:extLst>
              <a:ext uri="{FF2B5EF4-FFF2-40B4-BE49-F238E27FC236}">
                <a16:creationId xmlns:a16="http://schemas.microsoft.com/office/drawing/2014/main" id="{33D1AAFD-FE15-4A47-963A-5413A06A1D8A}"/>
              </a:ext>
            </a:extLst>
          </p:cNvPr>
          <p:cNvPicPr>
            <a:picLocks noChangeAspect="1"/>
          </p:cNvPicPr>
          <p:nvPr/>
        </p:nvPicPr>
        <p:blipFill rotWithShape="1">
          <a:blip r:embed="rId3">
            <a:duotone>
              <a:schemeClr val="accent3">
                <a:shade val="45000"/>
                <a:satMod val="135000"/>
              </a:schemeClr>
              <a:prstClr val="white"/>
            </a:duotone>
            <a:alphaModFix/>
            <a:extLst>
              <a:ext uri="{BEBA8EAE-BF5A-486C-A8C5-ECC9F3942E4B}">
                <a14:imgProps xmlns:a14="http://schemas.microsoft.com/office/drawing/2010/main">
                  <a14:imgLayer r:embed="rId4">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
        <p:nvSpPr>
          <p:cNvPr id="4" name="Content Placeholder 2">
            <a:extLst>
              <a:ext uri="{FF2B5EF4-FFF2-40B4-BE49-F238E27FC236}">
                <a16:creationId xmlns:a16="http://schemas.microsoft.com/office/drawing/2014/main" id="{EF11F401-1A19-4618-A359-22C17AD7E0A0}"/>
              </a:ext>
            </a:extLst>
          </p:cNvPr>
          <p:cNvSpPr txBox="1">
            <a:spLocks/>
          </p:cNvSpPr>
          <p:nvPr/>
        </p:nvSpPr>
        <p:spPr>
          <a:xfrm>
            <a:off x="1143000" y="1913482"/>
            <a:ext cx="6172200" cy="6412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1800"/>
              </a:spcAft>
              <a:buFont typeface="Wingdings" panose="05000000000000000000" pitchFamily="2" charset="2"/>
              <a:buChar char="§"/>
            </a:pPr>
            <a:r>
              <a:rPr lang="en-US" sz="1800"/>
              <a:t>Preference Points Award Based on Tenure and Workforce Composition</a:t>
            </a:r>
          </a:p>
        </p:txBody>
      </p:sp>
      <p:sp>
        <p:nvSpPr>
          <p:cNvPr id="10" name="TextBox 9">
            <a:extLst>
              <a:ext uri="{FF2B5EF4-FFF2-40B4-BE49-F238E27FC236}">
                <a16:creationId xmlns:a16="http://schemas.microsoft.com/office/drawing/2014/main" id="{C3155938-52DF-47D5-B73E-7CDE816492C3}"/>
              </a:ext>
            </a:extLst>
          </p:cNvPr>
          <p:cNvSpPr txBox="1"/>
          <p:nvPr/>
        </p:nvSpPr>
        <p:spPr>
          <a:xfrm flipV="1">
            <a:off x="1610141" y="3040648"/>
            <a:ext cx="1449744" cy="369332"/>
          </a:xfrm>
          <a:prstGeom prst="rect">
            <a:avLst/>
          </a:prstGeom>
          <a:noFill/>
        </p:spPr>
        <p:txBody>
          <a:bodyPr wrap="square" rtlCol="0">
            <a:spAutoFit/>
          </a:bodyPr>
          <a:lstStyle/>
          <a:p>
            <a:endParaRPr lang="en-US"/>
          </a:p>
        </p:txBody>
      </p:sp>
      <p:sp>
        <p:nvSpPr>
          <p:cNvPr id="11" name="TextBox 10">
            <a:extLst>
              <a:ext uri="{FF2B5EF4-FFF2-40B4-BE49-F238E27FC236}">
                <a16:creationId xmlns:a16="http://schemas.microsoft.com/office/drawing/2014/main" id="{1649E7E6-C723-4717-A483-456568112821}"/>
              </a:ext>
            </a:extLst>
          </p:cNvPr>
          <p:cNvSpPr txBox="1"/>
          <p:nvPr/>
        </p:nvSpPr>
        <p:spPr>
          <a:xfrm>
            <a:off x="2482828" y="4496547"/>
            <a:ext cx="1746272" cy="369332"/>
          </a:xfrm>
          <a:prstGeom prst="rect">
            <a:avLst/>
          </a:prstGeom>
          <a:noFill/>
        </p:spPr>
        <p:txBody>
          <a:bodyPr wrap="square" rtlCol="0">
            <a:spAutoFit/>
          </a:bodyPr>
          <a:lstStyle/>
          <a:p>
            <a:endParaRPr lang="en-US"/>
          </a:p>
        </p:txBody>
      </p:sp>
      <p:pic>
        <p:nvPicPr>
          <p:cNvPr id="12" name="Picture 11">
            <a:extLst>
              <a:ext uri="{FF2B5EF4-FFF2-40B4-BE49-F238E27FC236}">
                <a16:creationId xmlns:a16="http://schemas.microsoft.com/office/drawing/2014/main" id="{99E96836-A9C5-4F45-A91F-47ED43FB0FFE}"/>
              </a:ext>
            </a:extLst>
          </p:cNvPr>
          <p:cNvPicPr>
            <a:picLocks noChangeAspect="1"/>
          </p:cNvPicPr>
          <p:nvPr/>
        </p:nvPicPr>
        <p:blipFill>
          <a:blip r:embed="rId5"/>
          <a:stretch>
            <a:fillRect/>
          </a:stretch>
        </p:blipFill>
        <p:spPr>
          <a:xfrm>
            <a:off x="685500" y="2417578"/>
            <a:ext cx="7391701" cy="2133875"/>
          </a:xfrm>
          <a:prstGeom prst="rect">
            <a:avLst/>
          </a:prstGeom>
        </p:spPr>
      </p:pic>
      <p:sp>
        <p:nvSpPr>
          <p:cNvPr id="13" name="TextBox 12">
            <a:extLst>
              <a:ext uri="{FF2B5EF4-FFF2-40B4-BE49-F238E27FC236}">
                <a16:creationId xmlns:a16="http://schemas.microsoft.com/office/drawing/2014/main" id="{77E42596-0B8D-42D8-BA31-8293EBF9EED9}"/>
              </a:ext>
            </a:extLst>
          </p:cNvPr>
          <p:cNvSpPr txBox="1"/>
          <p:nvPr/>
        </p:nvSpPr>
        <p:spPr>
          <a:xfrm>
            <a:off x="817418" y="4521892"/>
            <a:ext cx="6747164" cy="2308324"/>
          </a:xfrm>
          <a:prstGeom prst="rect">
            <a:avLst/>
          </a:prstGeom>
          <a:noFill/>
        </p:spPr>
        <p:txBody>
          <a:bodyPr wrap="square" rtlCol="0">
            <a:spAutoFit/>
          </a:bodyPr>
          <a:lstStyle/>
          <a:p>
            <a:r>
              <a:rPr lang="en-US" sz="1600"/>
              <a:t>Total preference points for L/SLBE Participation, Years in Oakland, and Oakland Resident Workforce total 12.5 points that could be added to your proposal score.  To earn Oakland Resident Workforce Preference Points, the prime consultant is required to submit Schedule E2 listing all Oakland residents in their employ, along with proof of residency, and the firm’s most recent DE6/DE9 Quarterly Tax Statement required by EDD. The Schedule E2, DE6/DE9 and proof of residency is to be submitted 4 days after proposal due date.</a:t>
            </a:r>
          </a:p>
        </p:txBody>
      </p:sp>
    </p:spTree>
    <p:extLst>
      <p:ext uri="{BB962C8B-B14F-4D97-AF65-F5344CB8AC3E}">
        <p14:creationId xmlns:p14="http://schemas.microsoft.com/office/powerpoint/2010/main" val="37106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0F85-A213-4BCC-BB48-336C430D1D74}"/>
              </a:ext>
            </a:extLst>
          </p:cNvPr>
          <p:cNvSpPr txBox="1">
            <a:spLocks/>
          </p:cNvSpPr>
          <p:nvPr/>
        </p:nvSpPr>
        <p:spPr>
          <a:xfrm>
            <a:off x="2493818" y="1159452"/>
            <a:ext cx="5486400" cy="785813"/>
          </a:xfrm>
          <a:prstGeom prst="rect">
            <a:avLst/>
          </a:prstGeom>
          <a:solidFill>
            <a:srgbClr val="D7E4BD"/>
          </a:solidFill>
          <a:ln w="12700" cap="flat" cmpd="thickThin"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a:solidFill>
                  <a:schemeClr val="tx1"/>
                </a:solidFill>
              </a:rPr>
              <a:t> L/SLBE Certification Criteria</a:t>
            </a:r>
          </a:p>
        </p:txBody>
      </p:sp>
      <p:sp>
        <p:nvSpPr>
          <p:cNvPr id="3" name="Content Placeholder 2">
            <a:extLst>
              <a:ext uri="{FF2B5EF4-FFF2-40B4-BE49-F238E27FC236}">
                <a16:creationId xmlns:a16="http://schemas.microsoft.com/office/drawing/2014/main" id="{F2CCA7E7-9BA6-4DEA-8FA6-447AFA5F4856}"/>
              </a:ext>
            </a:extLst>
          </p:cNvPr>
          <p:cNvSpPr txBox="1">
            <a:spLocks/>
          </p:cNvSpPr>
          <p:nvPr/>
        </p:nvSpPr>
        <p:spPr>
          <a:xfrm>
            <a:off x="1122218" y="2292928"/>
            <a:ext cx="6172200" cy="33373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800"/>
              </a:spcAft>
              <a:buNone/>
            </a:pPr>
            <a:r>
              <a:rPr lang="en-US" sz="1650" b="1" u="sng"/>
              <a:t>Types of Certification </a:t>
            </a:r>
          </a:p>
          <a:p>
            <a:pPr>
              <a:spcBef>
                <a:spcPts val="0"/>
              </a:spcBef>
              <a:spcAft>
                <a:spcPts val="1800"/>
              </a:spcAft>
              <a:buFont typeface="Wingdings" panose="05000000000000000000" pitchFamily="2" charset="2"/>
              <a:buChar char="§"/>
            </a:pPr>
            <a:r>
              <a:rPr lang="en-US" sz="1650"/>
              <a:t>LBE - Local Business Enterprise:</a:t>
            </a:r>
          </a:p>
          <a:p>
            <a:pPr>
              <a:spcBef>
                <a:spcPts val="0"/>
              </a:spcBef>
              <a:spcAft>
                <a:spcPts val="1800"/>
              </a:spcAft>
              <a:buFont typeface="Wingdings" panose="05000000000000000000" pitchFamily="2" charset="2"/>
              <a:buChar char="§"/>
            </a:pPr>
            <a:r>
              <a:rPr lang="en-US" sz="1650"/>
              <a:t>SLBE - Small Local Business Enterprise</a:t>
            </a:r>
          </a:p>
          <a:p>
            <a:pPr>
              <a:spcBef>
                <a:spcPts val="0"/>
              </a:spcBef>
              <a:spcAft>
                <a:spcPts val="1800"/>
              </a:spcAft>
              <a:buFont typeface="Wingdings" panose="05000000000000000000" pitchFamily="2" charset="2"/>
              <a:buChar char="§"/>
            </a:pPr>
            <a:r>
              <a:rPr lang="en-US" sz="1650"/>
              <a:t>VSLBE - Very Small Local Business Enterprise</a:t>
            </a:r>
          </a:p>
          <a:p>
            <a:pPr>
              <a:spcBef>
                <a:spcPts val="0"/>
              </a:spcBef>
              <a:spcAft>
                <a:spcPts val="1800"/>
              </a:spcAft>
              <a:buFont typeface="Wingdings" panose="05000000000000000000" pitchFamily="2" charset="2"/>
              <a:buChar char="§"/>
            </a:pPr>
            <a:r>
              <a:rPr lang="en-US" sz="1650"/>
              <a:t>NFP/LBE – Not for Profit Local Business Enterprise</a:t>
            </a:r>
          </a:p>
          <a:p>
            <a:pPr>
              <a:spcBef>
                <a:spcPts val="0"/>
              </a:spcBef>
              <a:spcAft>
                <a:spcPts val="1800"/>
              </a:spcAft>
              <a:buFont typeface="Wingdings" panose="05000000000000000000" pitchFamily="2" charset="2"/>
              <a:buChar char="§"/>
            </a:pPr>
            <a:r>
              <a:rPr lang="en-US" sz="1650"/>
              <a:t>NFP/SLBE – Not for Profit Small Local Business Enterprise</a:t>
            </a:r>
          </a:p>
          <a:p>
            <a:pPr lvl="1">
              <a:spcBef>
                <a:spcPts val="0"/>
              </a:spcBef>
              <a:spcAft>
                <a:spcPts val="1800"/>
              </a:spcAft>
              <a:buFont typeface="Wingdings" panose="05000000000000000000" pitchFamily="2" charset="2"/>
              <a:buChar char="§"/>
            </a:pPr>
            <a:r>
              <a:rPr lang="en-US" sz="1350"/>
              <a:t>(Certification criteria is described on Page 21 of the Local and Small Local Business Enterprise Program)</a:t>
            </a:r>
          </a:p>
        </p:txBody>
      </p:sp>
      <p:pic>
        <p:nvPicPr>
          <p:cNvPr id="4" name="Picture 3" descr="Logo&#10;&#10;Description automatically generated">
            <a:extLst>
              <a:ext uri="{FF2B5EF4-FFF2-40B4-BE49-F238E27FC236}">
                <a16:creationId xmlns:a16="http://schemas.microsoft.com/office/drawing/2014/main" id="{BE69D66F-10E2-47E1-9D2A-0F0B8F0564E6}"/>
              </a:ext>
            </a:extLst>
          </p:cNvPr>
          <p:cNvPicPr>
            <a:picLocks noChangeAspect="1"/>
          </p:cNvPicPr>
          <p:nvPr/>
        </p:nvPicPr>
        <p:blipFill rotWithShape="1">
          <a:blip r:embed="rId2">
            <a:duotone>
              <a:schemeClr val="accent3">
                <a:shade val="45000"/>
                <a:satMod val="135000"/>
              </a:schemeClr>
              <a:prstClr val="white"/>
            </a:duotone>
            <a:alphaModFix/>
            <a:extLst>
              <a:ext uri="{BEBA8EAE-BF5A-486C-A8C5-ECC9F3942E4B}">
                <a14:imgProps xmlns:a14="http://schemas.microsoft.com/office/drawing/2010/main">
                  <a14:imgLayer r:embed="rId3">
                    <a14:imgEffect>
                      <a14:colorTemperature colorTemp="4708"/>
                    </a14:imgEffect>
                  </a14:imgLayer>
                </a14:imgProps>
              </a:ext>
            </a:extLst>
          </a:blip>
          <a:srcRect l="2931" r="3267" b="16440"/>
          <a:stretch/>
        </p:blipFill>
        <p:spPr>
          <a:xfrm>
            <a:off x="1122218" y="1159121"/>
            <a:ext cx="1276677" cy="785812"/>
          </a:xfrm>
          <a:prstGeom prst="rect">
            <a:avLst/>
          </a:prstGeom>
          <a:solidFill>
            <a:srgbClr val="34411B"/>
          </a:solidFill>
        </p:spPr>
      </p:pic>
    </p:spTree>
    <p:extLst>
      <p:ext uri="{BB962C8B-B14F-4D97-AF65-F5344CB8AC3E}">
        <p14:creationId xmlns:p14="http://schemas.microsoft.com/office/powerpoint/2010/main" val="277722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Living Wage &amp; Equal Benefits Ordinances</a:t>
            </a: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286001"/>
            <a:ext cx="6172200" cy="3337322"/>
          </a:xfrm>
        </p:spPr>
        <p:txBody>
          <a:bodyPr>
            <a:noAutofit/>
          </a:bodyPr>
          <a:lstStyle/>
          <a:p>
            <a:pPr>
              <a:spcBef>
                <a:spcPts val="0"/>
              </a:spcBef>
              <a:spcAft>
                <a:spcPts val="1800"/>
              </a:spcAft>
              <a:buFont typeface="Wingdings" panose="05000000000000000000" pitchFamily="2" charset="2"/>
              <a:buChar char="§"/>
            </a:pPr>
            <a:r>
              <a:rPr lang="en-US" sz="1650" dirty="0"/>
              <a:t>Living Wage Ordinance (Schedule N) requires that nothing less than a prescribed minimum level of compensation (a living wage) be paid to employees of service contractors of the city and employees of </a:t>
            </a:r>
            <a:r>
              <a:rPr lang="en-US" sz="1650"/>
              <a:t>CFARs. As of July 1, 2023, the living wage rates are </a:t>
            </a:r>
            <a:r>
              <a:rPr lang="en-US" sz="1650" dirty="0"/>
              <a:t>$16.93 with benefits and $19.44 without.</a:t>
            </a:r>
          </a:p>
          <a:p>
            <a:pPr>
              <a:spcBef>
                <a:spcPts val="0"/>
              </a:spcBef>
              <a:spcAft>
                <a:spcPts val="1800"/>
              </a:spcAft>
              <a:buFont typeface="Wingdings" panose="05000000000000000000" pitchFamily="2" charset="2"/>
              <a:buChar char="§"/>
            </a:pPr>
            <a:r>
              <a:rPr lang="en-US" sz="1650" dirty="0"/>
              <a:t>Equal Benefits Ordinance (Schedule N-1) requires that, when benefits are offered to employees with spouses, employees with domestic partners must be offered the same benefits.</a:t>
            </a: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2">
            <a:duotone>
              <a:schemeClr val="accent3">
                <a:shade val="45000"/>
                <a:satMod val="135000"/>
              </a:schemeClr>
              <a:prstClr val="white"/>
            </a:duotone>
            <a:alphaModFix/>
            <a:extLst>
              <a:ext uri="{BEBA8EAE-BF5A-486C-A8C5-ECC9F3942E4B}">
                <a14:imgProps xmlns:a14="http://schemas.microsoft.com/office/drawing/2010/main">
                  <a14:imgLayer r:embed="rId3">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25827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23525727-2CD2-BF0A-CEAE-305420A8000B}"/>
              </a:ext>
            </a:extLst>
          </p:cNvPr>
          <p:cNvSpPr txBox="1">
            <a:spLocks/>
          </p:cNvSpPr>
          <p:nvPr/>
        </p:nvSpPr>
        <p:spPr bwMode="auto">
          <a:xfrm>
            <a:off x="298450" y="1536700"/>
            <a:ext cx="88455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buFont typeface="Arial" panose="020B0604020202020204" pitchFamily="34" charset="0"/>
              <a:buNone/>
            </a:pPr>
            <a:endParaRPr lang="en-US" altLang="en-US" sz="900"/>
          </a:p>
        </p:txBody>
      </p:sp>
      <p:sp>
        <p:nvSpPr>
          <p:cNvPr id="5" name="Content Placeholder 4">
            <a:extLst>
              <a:ext uri="{FF2B5EF4-FFF2-40B4-BE49-F238E27FC236}">
                <a16:creationId xmlns:a16="http://schemas.microsoft.com/office/drawing/2014/main" id="{D20DE816-B0CE-2D79-49FB-EE62DABAB9C1}"/>
              </a:ext>
            </a:extLst>
          </p:cNvPr>
          <p:cNvSpPr>
            <a:spLocks noGrp="1"/>
          </p:cNvSpPr>
          <p:nvPr>
            <p:ph idx="1"/>
          </p:nvPr>
        </p:nvSpPr>
        <p:spPr/>
        <p:txBody>
          <a:bodyPr rtlCol="0">
            <a:normAutofit/>
          </a:bodyPr>
          <a:lstStyle/>
          <a:p>
            <a:pPr eaLnBrk="1" fontAlgn="auto" hangingPunct="1">
              <a:spcBef>
                <a:spcPts val="0"/>
              </a:spcBef>
              <a:spcAft>
                <a:spcPts val="1200"/>
              </a:spcAft>
              <a:buFont typeface="Wingdings" panose="05000000000000000000" pitchFamily="2" charset="2"/>
              <a:buChar char="Ø"/>
              <a:defRPr/>
            </a:pPr>
            <a:r>
              <a:rPr lang="en-US" sz="2200" dirty="0"/>
              <a:t>Applicants are </a:t>
            </a:r>
            <a:r>
              <a:rPr lang="en-US" sz="2200" u="sng" dirty="0"/>
              <a:t>strongly encouraged</a:t>
            </a:r>
            <a:r>
              <a:rPr lang="en-US" sz="2200" dirty="0"/>
              <a:t> to apply ASAP for certification as a Local, Small and Very Small Local Business Enterprise (50% participation required)</a:t>
            </a:r>
          </a:p>
          <a:p>
            <a:pPr marL="635000" indent="-169863" eaLnBrk="1" fontAlgn="auto" hangingPunct="1">
              <a:spcAft>
                <a:spcPts val="0"/>
              </a:spcAft>
              <a:defRPr/>
            </a:pPr>
            <a:r>
              <a:rPr lang="en-US" sz="2000" dirty="0"/>
              <a:t>Contact  Ron San Miguel at 510.238.4728 or </a:t>
            </a:r>
            <a:r>
              <a:rPr lang="en-US" sz="2000" dirty="0">
                <a:hlinkClick r:id="rId3"/>
              </a:rPr>
              <a:t>rsanmiguel@oaklandca.gov</a:t>
            </a:r>
            <a:r>
              <a:rPr lang="en-US" sz="2000" dirty="0"/>
              <a:t> to confirm your agency is registered as L/SLBE</a:t>
            </a:r>
            <a:endParaRPr lang="en-US" sz="2200" dirty="0"/>
          </a:p>
          <a:p>
            <a:pPr eaLnBrk="1" fontAlgn="auto" hangingPunct="1">
              <a:spcBef>
                <a:spcPts val="0"/>
              </a:spcBef>
              <a:spcAft>
                <a:spcPts val="1200"/>
              </a:spcAft>
              <a:buFont typeface="Wingdings" panose="05000000000000000000" pitchFamily="2" charset="2"/>
              <a:buChar char="Ø"/>
              <a:defRPr/>
            </a:pPr>
            <a:endParaRPr lang="en-US" sz="2200" dirty="0"/>
          </a:p>
          <a:p>
            <a:pPr eaLnBrk="1" fontAlgn="auto" hangingPunct="1">
              <a:spcBef>
                <a:spcPts val="0"/>
              </a:spcBef>
              <a:spcAft>
                <a:spcPts val="1200"/>
              </a:spcAft>
              <a:buFont typeface="Wingdings" panose="05000000000000000000" pitchFamily="2" charset="2"/>
              <a:buChar char="Ø"/>
              <a:defRPr/>
            </a:pPr>
            <a:r>
              <a:rPr lang="en-US" sz="2200" dirty="0"/>
              <a:t>Other City policies listed starting on page 81 of RFQ – please be sure to review prior to submission</a:t>
            </a:r>
            <a:endParaRPr lang="en-US" sz="1800" dirty="0"/>
          </a:p>
        </p:txBody>
      </p:sp>
      <p:sp>
        <p:nvSpPr>
          <p:cNvPr id="6" name="Title 1">
            <a:extLst>
              <a:ext uri="{FF2B5EF4-FFF2-40B4-BE49-F238E27FC236}">
                <a16:creationId xmlns:a16="http://schemas.microsoft.com/office/drawing/2014/main" id="{8C680FA7-1AE4-81B4-9300-E8C24C3F01A3}"/>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600"/>
              <a:t>Contract Compliance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FD41C-21E4-CB49-870B-FB6AB6AA91B2}"/>
              </a:ext>
            </a:extLst>
          </p:cNvPr>
          <p:cNvSpPr>
            <a:spLocks noGrp="1"/>
          </p:cNvSpPr>
          <p:nvPr>
            <p:ph idx="4294967295"/>
          </p:nvPr>
        </p:nvSpPr>
        <p:spPr>
          <a:xfrm>
            <a:off x="1143000" y="2228850"/>
            <a:ext cx="6172200" cy="3314700"/>
          </a:xfrm>
        </p:spPr>
        <p:txBody>
          <a:bodyPr>
            <a:normAutofit/>
          </a:bodyPr>
          <a:lstStyle/>
          <a:p>
            <a:endParaRPr lang="en-US"/>
          </a:p>
          <a:p>
            <a:endParaRPr lang="en-US"/>
          </a:p>
          <a:p>
            <a:endParaRPr lang="en-US"/>
          </a:p>
        </p:txBody>
      </p:sp>
      <p:pic>
        <p:nvPicPr>
          <p:cNvPr id="4" name="Picture 3" descr="A city next to a body of water&#10;&#10;Description automatically generated with medium confidence">
            <a:extLst>
              <a:ext uri="{FF2B5EF4-FFF2-40B4-BE49-F238E27FC236}">
                <a16:creationId xmlns:a16="http://schemas.microsoft.com/office/drawing/2014/main" id="{544E43FE-FF2E-4AE7-8F56-59D382EC8DE5}"/>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43000" y="1445235"/>
            <a:ext cx="6858000" cy="3853232"/>
          </a:xfrm>
          <a:prstGeom prst="rect">
            <a:avLst/>
          </a:prstGeom>
        </p:spPr>
      </p:pic>
      <p:sp>
        <p:nvSpPr>
          <p:cNvPr id="5" name="TextBox 4">
            <a:extLst>
              <a:ext uri="{FF2B5EF4-FFF2-40B4-BE49-F238E27FC236}">
                <a16:creationId xmlns:a16="http://schemas.microsoft.com/office/drawing/2014/main" id="{3BBAD89B-5F60-4835-ACC7-2777E2B83365}"/>
              </a:ext>
            </a:extLst>
          </p:cNvPr>
          <p:cNvSpPr txBox="1"/>
          <p:nvPr/>
        </p:nvSpPr>
        <p:spPr>
          <a:xfrm>
            <a:off x="5257800" y="5081884"/>
            <a:ext cx="2743200" cy="207749"/>
          </a:xfrm>
          <a:prstGeom prst="rect">
            <a:avLst/>
          </a:prstGeom>
          <a:noFill/>
        </p:spPr>
        <p:txBody>
          <a:bodyPr wrap="square" rtlCol="0">
            <a:spAutoFit/>
          </a:bodyPr>
          <a:lstStyle/>
          <a:p>
            <a:pPr algn="r"/>
            <a:r>
              <a:rPr lang="en-US" sz="750">
                <a:solidFill>
                  <a:schemeClr val="bg1">
                    <a:lumMod val="50000"/>
                  </a:schemeClr>
                </a:solidFill>
              </a:rPr>
              <a:t>Photo by Derick Daily on Unsplash</a:t>
            </a:r>
          </a:p>
        </p:txBody>
      </p:sp>
      <p:sp>
        <p:nvSpPr>
          <p:cNvPr id="7" name="Title 1">
            <a:extLst>
              <a:ext uri="{FF2B5EF4-FFF2-40B4-BE49-F238E27FC236}">
                <a16:creationId xmlns:a16="http://schemas.microsoft.com/office/drawing/2014/main" id="{4ED2D04C-29AE-4BEF-94D5-01E25A1CCDA9}"/>
              </a:ext>
            </a:extLst>
          </p:cNvPr>
          <p:cNvSpPr txBox="1">
            <a:spLocks/>
          </p:cNvSpPr>
          <p:nvPr/>
        </p:nvSpPr>
        <p:spPr>
          <a:xfrm>
            <a:off x="914400" y="857250"/>
            <a:ext cx="1943100" cy="5143500"/>
          </a:xfrm>
          <a:prstGeom prst="rect">
            <a:avLst/>
          </a:prstGeom>
          <a:solidFill>
            <a:srgbClr val="D7E4BD"/>
          </a:solidFill>
          <a:ln w="25400" cap="flat" cmpd="thickThin" algn="ctr">
            <a:noFill/>
            <a:prstDash val="solid"/>
          </a:ln>
        </p:spPr>
        <p:style>
          <a:lnRef idx="2">
            <a:schemeClr val="accent3"/>
          </a:lnRef>
          <a:fillRef idx="1">
            <a:schemeClr val="lt1"/>
          </a:fillRef>
          <a:effectRef idx="0">
            <a:schemeClr val="accent3"/>
          </a:effectRef>
          <a:fontRef idx="minor">
            <a:schemeClr val="dk1"/>
          </a:fontRef>
        </p:style>
        <p:txBody>
          <a:bodyPr vert="horz" lIns="137160" tIns="34290" rIns="68580" bIns="34290" rtlCol="0" anchor="ctr">
            <a:noAutofit/>
          </a:bodyPr>
          <a:lstStyle>
            <a:lvl1pPr algn="l"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175" b="1">
                <a:solidFill>
                  <a:schemeClr val="tx1"/>
                </a:solidFill>
              </a:rPr>
              <a:t>Department of Workplace and Employment Standards</a:t>
            </a:r>
          </a:p>
          <a:p>
            <a:endParaRPr lang="en-US" sz="2250" b="1">
              <a:solidFill>
                <a:schemeClr val="tx1"/>
              </a:solidFill>
            </a:endParaRPr>
          </a:p>
        </p:txBody>
      </p:sp>
    </p:spTree>
    <p:extLst>
      <p:ext uri="{BB962C8B-B14F-4D97-AF65-F5344CB8AC3E}">
        <p14:creationId xmlns:p14="http://schemas.microsoft.com/office/powerpoint/2010/main" val="859240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Dept. of Workplace </a:t>
            </a:r>
            <a:br>
              <a:rPr lang="en-US" sz="2400" b="1">
                <a:solidFill>
                  <a:schemeClr val="tx1"/>
                </a:solidFill>
              </a:rPr>
            </a:br>
            <a:r>
              <a:rPr lang="en-US" sz="2400" b="1">
                <a:solidFill>
                  <a:schemeClr val="tx1"/>
                </a:solidFill>
              </a:rPr>
              <a:t>&amp; Employment Standards</a:t>
            </a: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286000"/>
            <a:ext cx="6858000" cy="4267199"/>
          </a:xfrm>
        </p:spPr>
        <p:txBody>
          <a:bodyPr>
            <a:noAutofit/>
          </a:bodyPr>
          <a:lstStyle/>
          <a:p>
            <a:pPr marL="0" indent="0" algn="l">
              <a:buNone/>
            </a:pPr>
            <a:r>
              <a:rPr lang="en-US" sz="1800" b="1" i="0">
                <a:effectLst/>
                <a:latin typeface="Arial" panose="020B0604020202020204" pitchFamily="34" charset="0"/>
                <a:cs typeface="Arial" panose="020B0604020202020204" pitchFamily="34" charset="0"/>
              </a:rPr>
              <a:t>Contract Administrator</a:t>
            </a:r>
          </a:p>
          <a:p>
            <a:pPr marL="0" indent="0" algn="l">
              <a:buNone/>
            </a:pPr>
            <a:r>
              <a:rPr lang="en-US" sz="1800">
                <a:latin typeface="Arial"/>
                <a:cs typeface="Arial"/>
                <a:hlinkClick r:id="rId2"/>
              </a:rPr>
              <a:t>Contractadmin@oaklandca.gov</a:t>
            </a:r>
            <a:endParaRPr lang="en-US" sz="1800" i="0">
              <a:effectLst/>
              <a:latin typeface="Arial" panose="020B0604020202020204" pitchFamily="34" charset="0"/>
              <a:cs typeface="Arial" panose="020B0604020202020204" pitchFamily="34" charset="0"/>
            </a:endParaRPr>
          </a:p>
          <a:p>
            <a:pPr marL="0" indent="0">
              <a:buNone/>
            </a:pPr>
            <a:r>
              <a:rPr lang="en-US" sz="1800">
                <a:latin typeface="Arial"/>
                <a:cs typeface="Arial"/>
              </a:rPr>
              <a:t>(</a:t>
            </a:r>
            <a:r>
              <a:rPr lang="en-US" sz="1800" i="0">
                <a:effectLst/>
                <a:latin typeface="Arial"/>
                <a:cs typeface="Arial"/>
              </a:rPr>
              <a:t>510) </a:t>
            </a:r>
            <a:r>
              <a:rPr lang="en-US" sz="1800">
                <a:latin typeface="Arial"/>
                <a:cs typeface="Arial"/>
              </a:rPr>
              <a:t>238-3363</a:t>
            </a:r>
            <a:endParaRPr lang="en-US" sz="1800" i="0">
              <a:effectLst/>
              <a:latin typeface="Arial" panose="020B0604020202020204" pitchFamily="34" charset="0"/>
              <a:cs typeface="Arial" panose="020B0604020202020204" pitchFamily="34" charset="0"/>
            </a:endParaRPr>
          </a:p>
          <a:p>
            <a:pPr algn="l"/>
            <a:endParaRPr lang="en-US" sz="1800" i="0">
              <a:effectLst/>
              <a:latin typeface="Arial" panose="020B0604020202020204" pitchFamily="34" charset="0"/>
              <a:cs typeface="Arial" panose="020B0604020202020204" pitchFamily="34" charset="0"/>
            </a:endParaRPr>
          </a:p>
          <a:p>
            <a:pPr marL="0" indent="0" algn="l">
              <a:buNone/>
            </a:pPr>
            <a:r>
              <a:rPr lang="en-US" sz="1800" b="1" i="0">
                <a:effectLst/>
                <a:latin typeface="Arial" panose="020B0604020202020204" pitchFamily="34" charset="0"/>
                <a:cs typeface="Arial" panose="020B0604020202020204" pitchFamily="34" charset="0"/>
              </a:rPr>
              <a:t>Contract Compliance Officer</a:t>
            </a:r>
          </a:p>
          <a:p>
            <a:pPr marL="0" indent="0">
              <a:buNone/>
            </a:pPr>
            <a:r>
              <a:rPr lang="en-US" sz="1700">
                <a:ea typeface="+mn-lt"/>
                <a:cs typeface="+mn-lt"/>
              </a:rPr>
              <a:t>Sophany Hang</a:t>
            </a:r>
            <a:endParaRPr lang="en-US" sz="1800">
              <a:latin typeface="Arial"/>
              <a:ea typeface="+mn-lt"/>
              <a:cs typeface="Arial"/>
            </a:endParaRPr>
          </a:p>
          <a:p>
            <a:pPr marL="0" indent="0">
              <a:buNone/>
            </a:pPr>
            <a:r>
              <a:rPr lang="en-US" sz="1700">
                <a:ea typeface="+mn-lt"/>
                <a:cs typeface="+mn-lt"/>
                <a:hlinkClick r:id="rId3"/>
              </a:rPr>
              <a:t>SHang@oaklandca.gov</a:t>
            </a:r>
            <a:endParaRPr lang="en-US" sz="1800">
              <a:latin typeface="Arial"/>
              <a:ea typeface="+mn-lt"/>
              <a:cs typeface="Arial"/>
            </a:endParaRPr>
          </a:p>
          <a:p>
            <a:pPr marL="0" indent="0">
              <a:buNone/>
            </a:pPr>
            <a:r>
              <a:rPr lang="en-US" sz="1700">
                <a:ea typeface="+mn-lt"/>
                <a:cs typeface="+mn-lt"/>
              </a:rPr>
              <a:t>(510) 238-3723</a:t>
            </a:r>
            <a:endParaRPr lang="en-US" sz="1800">
              <a:latin typeface="Arial"/>
              <a:cs typeface="Arial"/>
            </a:endParaRPr>
          </a:p>
          <a:p>
            <a:pPr algn="l"/>
            <a:endParaRPr lang="en-US" sz="1800">
              <a:latin typeface="Arial" panose="020B0604020202020204" pitchFamily="34" charset="0"/>
              <a:cs typeface="Arial" panose="020B0604020202020204" pitchFamily="34" charset="0"/>
            </a:endParaRPr>
          </a:p>
          <a:p>
            <a:pPr marL="0" indent="0" algn="l">
              <a:buNone/>
            </a:pPr>
            <a:r>
              <a:rPr lang="en-US" sz="1800" i="0" err="1">
                <a:effectLst/>
                <a:latin typeface="Arial"/>
                <a:cs typeface="Arial"/>
              </a:rPr>
              <a:t>iSupplier</a:t>
            </a:r>
            <a:r>
              <a:rPr lang="en-US" sz="1800" i="0">
                <a:effectLst/>
                <a:latin typeface="Arial"/>
                <a:cs typeface="Arial"/>
              </a:rPr>
              <a:t> </a:t>
            </a:r>
            <a:r>
              <a:rPr lang="en-US" sz="1800">
                <a:latin typeface="Arial"/>
                <a:cs typeface="Arial"/>
              </a:rPr>
              <a:t>U</a:t>
            </a:r>
            <a:r>
              <a:rPr lang="en-US" sz="1800" i="0">
                <a:effectLst/>
                <a:latin typeface="Arial"/>
                <a:cs typeface="Arial"/>
              </a:rPr>
              <a:t>ser Guides can be found here: </a:t>
            </a:r>
            <a:r>
              <a:rPr lang="en-US" sz="1800" i="0">
                <a:effectLst/>
                <a:latin typeface="Arial"/>
                <a:cs typeface="Arial"/>
                <a:hlinkClick r:id="rId4">
                  <a:extLst>
                    <a:ext uri="{A12FA001-AC4F-418D-AE19-62706E023703}">
                      <ahyp:hlinkClr xmlns:ahyp="http://schemas.microsoft.com/office/drawing/2018/hyperlinkcolor" val="tx"/>
                    </a:ext>
                  </a:extLst>
                </a:hlinkClick>
              </a:rPr>
              <a:t>https://www.oaklandca.gov/documents/isupplier-user-guides</a:t>
            </a:r>
            <a:endParaRPr lang="en-US" sz="1800" i="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buNone/>
            </a:pPr>
            <a:endParaRPr lang="en-US" sz="180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5">
            <a:duotone>
              <a:schemeClr val="accent3">
                <a:shade val="45000"/>
                <a:satMod val="135000"/>
              </a:schemeClr>
              <a:prstClr val="white"/>
            </a:duotone>
            <a:alphaModFix/>
            <a:extLst>
              <a:ext uri="{BEBA8EAE-BF5A-486C-A8C5-ECC9F3942E4B}">
                <a14:imgProps xmlns:a14="http://schemas.microsoft.com/office/drawing/2010/main">
                  <a14:imgLayer r:embed="rId6">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346566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FD41C-21E4-CB49-870B-FB6AB6AA91B2}"/>
              </a:ext>
            </a:extLst>
          </p:cNvPr>
          <p:cNvSpPr>
            <a:spLocks noGrp="1"/>
          </p:cNvSpPr>
          <p:nvPr>
            <p:ph idx="4294967295"/>
          </p:nvPr>
        </p:nvSpPr>
        <p:spPr>
          <a:xfrm>
            <a:off x="1143000" y="2228850"/>
            <a:ext cx="6172200" cy="3314700"/>
          </a:xfrm>
        </p:spPr>
        <p:txBody>
          <a:bodyPr>
            <a:normAutofit/>
          </a:bodyPr>
          <a:lstStyle/>
          <a:p>
            <a:endParaRPr lang="en-US"/>
          </a:p>
          <a:p>
            <a:endParaRPr lang="en-US"/>
          </a:p>
          <a:p>
            <a:endParaRPr lang="en-US"/>
          </a:p>
        </p:txBody>
      </p:sp>
      <p:pic>
        <p:nvPicPr>
          <p:cNvPr id="4" name="Picture 3" descr="A city next to a body of water&#10;&#10;Description automatically generated with medium confidence">
            <a:extLst>
              <a:ext uri="{FF2B5EF4-FFF2-40B4-BE49-F238E27FC236}">
                <a16:creationId xmlns:a16="http://schemas.microsoft.com/office/drawing/2014/main" id="{544E43FE-FF2E-4AE7-8F56-59D382EC8DE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143000" y="1445235"/>
            <a:ext cx="6858000" cy="3853232"/>
          </a:xfrm>
          <a:prstGeom prst="rect">
            <a:avLst/>
          </a:prstGeom>
        </p:spPr>
      </p:pic>
      <p:sp>
        <p:nvSpPr>
          <p:cNvPr id="5" name="TextBox 4">
            <a:extLst>
              <a:ext uri="{FF2B5EF4-FFF2-40B4-BE49-F238E27FC236}">
                <a16:creationId xmlns:a16="http://schemas.microsoft.com/office/drawing/2014/main" id="{EAB61C4E-7D40-4557-A00B-8CCC7014023F}"/>
              </a:ext>
            </a:extLst>
          </p:cNvPr>
          <p:cNvSpPr txBox="1"/>
          <p:nvPr/>
        </p:nvSpPr>
        <p:spPr>
          <a:xfrm>
            <a:off x="5257800" y="5081884"/>
            <a:ext cx="2743200" cy="207749"/>
          </a:xfrm>
          <a:prstGeom prst="rect">
            <a:avLst/>
          </a:prstGeom>
          <a:noFill/>
        </p:spPr>
        <p:txBody>
          <a:bodyPr wrap="square" rtlCol="0">
            <a:spAutoFit/>
          </a:bodyPr>
          <a:lstStyle/>
          <a:p>
            <a:pPr algn="r"/>
            <a:r>
              <a:rPr lang="en-US" sz="750">
                <a:solidFill>
                  <a:schemeClr val="bg1">
                    <a:lumMod val="50000"/>
                  </a:schemeClr>
                </a:solidFill>
              </a:rPr>
              <a:t>Photo by Derick Daily on Unsplash</a:t>
            </a:r>
          </a:p>
        </p:txBody>
      </p:sp>
      <p:sp>
        <p:nvSpPr>
          <p:cNvPr id="7" name="Title 1">
            <a:extLst>
              <a:ext uri="{FF2B5EF4-FFF2-40B4-BE49-F238E27FC236}">
                <a16:creationId xmlns:a16="http://schemas.microsoft.com/office/drawing/2014/main" id="{3D74ECA7-9218-47F1-AB94-ED45FB878FFB}"/>
              </a:ext>
            </a:extLst>
          </p:cNvPr>
          <p:cNvSpPr txBox="1">
            <a:spLocks/>
          </p:cNvSpPr>
          <p:nvPr/>
        </p:nvSpPr>
        <p:spPr>
          <a:xfrm>
            <a:off x="1085850" y="857250"/>
            <a:ext cx="1714500" cy="5143500"/>
          </a:xfrm>
          <a:prstGeom prst="rect">
            <a:avLst/>
          </a:prstGeom>
          <a:solidFill>
            <a:srgbClr val="D7E4BD"/>
          </a:solidFill>
          <a:ln w="25400" cap="flat" cmpd="thickThin" algn="ctr">
            <a:noFill/>
            <a:prstDash val="solid"/>
          </a:ln>
        </p:spPr>
        <p:style>
          <a:lnRef idx="2">
            <a:schemeClr val="accent3"/>
          </a:lnRef>
          <a:fillRef idx="1">
            <a:schemeClr val="lt1"/>
          </a:fillRef>
          <a:effectRef idx="0">
            <a:schemeClr val="accent3"/>
          </a:effectRef>
          <a:fontRef idx="minor">
            <a:schemeClr val="dk1"/>
          </a:fontRef>
        </p:style>
        <p:txBody>
          <a:bodyPr vert="horz" lIns="137160" tIns="34290" rIns="68580" bIns="34290" rtlCol="0" anchor="ctr">
            <a:noAutofit/>
          </a:bodyPr>
          <a:lstStyle>
            <a:lvl1pPr algn="l"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250" b="1">
                <a:solidFill>
                  <a:schemeClr val="tx1"/>
                </a:solidFill>
              </a:rPr>
              <a:t>DWES </a:t>
            </a:r>
          </a:p>
          <a:p>
            <a:r>
              <a:rPr lang="en-US" sz="2250" b="1">
                <a:solidFill>
                  <a:schemeClr val="tx1"/>
                </a:solidFill>
              </a:rPr>
              <a:t>Q&amp;A Period</a:t>
            </a:r>
          </a:p>
        </p:txBody>
      </p:sp>
    </p:spTree>
    <p:extLst>
      <p:ext uri="{BB962C8B-B14F-4D97-AF65-F5344CB8AC3E}">
        <p14:creationId xmlns:p14="http://schemas.microsoft.com/office/powerpoint/2010/main" val="20262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2ABDB-A926-2C22-652F-E023AF8FB05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E33169E-6685-63C1-9D4A-56F9D0149380}"/>
              </a:ext>
            </a:extLst>
          </p:cNvPr>
          <p:cNvPicPr>
            <a:picLocks noChangeAspect="1"/>
          </p:cNvPicPr>
          <p:nvPr/>
        </p:nvPicPr>
        <p:blipFill>
          <a:blip r:embed="rId2"/>
          <a:stretch>
            <a:fillRect/>
          </a:stretch>
        </p:blipFill>
        <p:spPr>
          <a:xfrm>
            <a:off x="444910" y="994495"/>
            <a:ext cx="8656018" cy="4869010"/>
          </a:xfrm>
          <a:prstGeom prst="rect">
            <a:avLst/>
          </a:prstGeom>
        </p:spPr>
      </p:pic>
    </p:spTree>
    <p:extLst>
      <p:ext uri="{BB962C8B-B14F-4D97-AF65-F5344CB8AC3E}">
        <p14:creationId xmlns:p14="http://schemas.microsoft.com/office/powerpoint/2010/main" val="674509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CD2E0C-1057-4A18-5055-57A9384FE3CE}"/>
              </a:ext>
            </a:extLst>
          </p:cNvPr>
          <p:cNvSpPr>
            <a:spLocks noGrp="1"/>
          </p:cNvSpPr>
          <p:nvPr>
            <p:ph type="title"/>
          </p:nvPr>
        </p:nvSpPr>
        <p:spPr>
          <a:xfrm>
            <a:off x="457200" y="381000"/>
            <a:ext cx="8229600" cy="11430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Head Start</a:t>
            </a:r>
          </a:p>
        </p:txBody>
      </p:sp>
      <p:pic>
        <p:nvPicPr>
          <p:cNvPr id="5" name="Content Placeholder 4">
            <a:extLst>
              <a:ext uri="{FF2B5EF4-FFF2-40B4-BE49-F238E27FC236}">
                <a16:creationId xmlns:a16="http://schemas.microsoft.com/office/drawing/2014/main" id="{BB6701EC-DDC7-C85B-F03D-872425FC9709}"/>
              </a:ext>
            </a:extLst>
          </p:cNvPr>
          <p:cNvPicPr>
            <a:picLocks noGrp="1" noChangeAspect="1"/>
          </p:cNvPicPr>
          <p:nvPr>
            <p:ph idx="1"/>
          </p:nvPr>
        </p:nvPicPr>
        <p:blipFill>
          <a:blip r:embed="rId3"/>
          <a:stretch>
            <a:fillRect/>
          </a:stretch>
        </p:blipFill>
        <p:spPr>
          <a:xfrm>
            <a:off x="1990165" y="1809704"/>
            <a:ext cx="5082988" cy="3582520"/>
          </a:xfrm>
        </p:spPr>
      </p:pic>
    </p:spTree>
    <p:extLst>
      <p:ext uri="{BB962C8B-B14F-4D97-AF65-F5344CB8AC3E}">
        <p14:creationId xmlns:p14="http://schemas.microsoft.com/office/powerpoint/2010/main" val="861141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CD2E0C-1057-4A18-5055-57A9384FE3CE}"/>
              </a:ext>
            </a:extLst>
          </p:cNvPr>
          <p:cNvSpPr>
            <a:spLocks noGrp="1"/>
          </p:cNvSpPr>
          <p:nvPr>
            <p:ph type="title"/>
          </p:nvPr>
        </p:nvSpPr>
        <p:spPr>
          <a:xfrm>
            <a:off x="457200" y="381000"/>
            <a:ext cx="8229600" cy="11430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City of Oakland Head Start</a:t>
            </a:r>
          </a:p>
        </p:txBody>
      </p:sp>
      <p:sp>
        <p:nvSpPr>
          <p:cNvPr id="9221" name="Content Placeholder 4">
            <a:extLst>
              <a:ext uri="{FF2B5EF4-FFF2-40B4-BE49-F238E27FC236}">
                <a16:creationId xmlns:a16="http://schemas.microsoft.com/office/drawing/2014/main" id="{65A4321E-2308-70A7-CB77-3D1E59ACDFC7}"/>
              </a:ext>
            </a:extLst>
          </p:cNvPr>
          <p:cNvSpPr>
            <a:spLocks noGrp="1"/>
          </p:cNvSpPr>
          <p:nvPr>
            <p:ph idx="1"/>
          </p:nvPr>
        </p:nvSpPr>
        <p:spPr/>
        <p:txBody>
          <a:bodyPr/>
          <a:lstStyle/>
          <a:p>
            <a:r>
              <a:rPr lang="en-US" sz="2000" b="1" dirty="0">
                <a:ea typeface="+mn-lt"/>
                <a:cs typeface="+mn-lt"/>
              </a:rPr>
              <a:t>Center Based: </a:t>
            </a:r>
            <a:r>
              <a:rPr lang="en-US" sz="2000" dirty="0">
                <a:ea typeface="+mn-lt"/>
                <a:cs typeface="+mn-lt"/>
              </a:rPr>
              <a:t>12 City of Oakland directly operated sites. 2 partner sites. </a:t>
            </a:r>
            <a:endParaRPr lang="en-US" sz="2000" b="1" dirty="0">
              <a:ea typeface="+mn-lt"/>
              <a:cs typeface="+mn-lt"/>
            </a:endParaRPr>
          </a:p>
          <a:p>
            <a:r>
              <a:rPr lang="en-US" sz="2000" b="1" dirty="0">
                <a:ea typeface="+mn-lt"/>
                <a:cs typeface="+mn-lt"/>
              </a:rPr>
              <a:t>Home Based: </a:t>
            </a:r>
            <a:r>
              <a:rPr lang="en-US" sz="2000" dirty="0">
                <a:ea typeface="+mn-lt"/>
                <a:cs typeface="+mn-lt"/>
              </a:rPr>
              <a:t>93 City of Oakland slots, 140 partner slots.  </a:t>
            </a:r>
            <a:endParaRPr lang="en-US" sz="2000" b="1" dirty="0">
              <a:ea typeface="+mn-lt"/>
              <a:cs typeface="+mn-lt"/>
            </a:endParaRPr>
          </a:p>
          <a:p>
            <a:r>
              <a:rPr lang="en-US" sz="2000" b="1" dirty="0">
                <a:ea typeface="+mn-lt"/>
                <a:cs typeface="+mn-lt"/>
              </a:rPr>
              <a:t>Family Child Care: </a:t>
            </a:r>
            <a:r>
              <a:rPr lang="en-US" sz="2000" dirty="0">
                <a:ea typeface="+mn-lt"/>
                <a:cs typeface="+mn-lt"/>
              </a:rPr>
              <a:t> 59 slots served by Bananas who work with ~12 FCC’s to provide services. </a:t>
            </a:r>
            <a:endParaRPr lang="en-US" sz="2000" b="1" dirty="0">
              <a:ea typeface="+mn-lt"/>
              <a:cs typeface="+mn-lt"/>
            </a:endParaRPr>
          </a:p>
          <a:p>
            <a:r>
              <a:rPr lang="en-US" sz="2000" b="1" dirty="0">
                <a:ea typeface="+mn-lt"/>
                <a:cs typeface="+mn-lt"/>
              </a:rPr>
              <a:t>Comprehensive Services (Health, Nutrition, Family Services, Mental Health and Disabilities): </a:t>
            </a:r>
            <a:r>
              <a:rPr lang="en-US" sz="2000" dirty="0">
                <a:ea typeface="+mn-lt"/>
                <a:cs typeface="+mn-lt"/>
              </a:rPr>
              <a:t>City of Oakland provides these services to Center Based and Family Child Care partners and supports home based as needed.</a:t>
            </a:r>
          </a:p>
          <a:p>
            <a:r>
              <a:rPr lang="en-US" sz="2000" b="1" dirty="0">
                <a:ea typeface="+mn-lt"/>
                <a:cs typeface="+mn-lt"/>
              </a:rPr>
              <a:t>Full day programming </a:t>
            </a:r>
            <a:r>
              <a:rPr lang="en-US" sz="2000" dirty="0">
                <a:ea typeface="+mn-lt"/>
                <a:cs typeface="+mn-lt"/>
              </a:rPr>
              <a:t>from mid-August to mid-June. 8:30 am to 4:30 pm for centers. Longer hours at Family Child Care locations. We expect to expand of service hours at some Early Head Start sites over coming years. </a:t>
            </a:r>
          </a:p>
          <a:p>
            <a:pPr eaLnBrk="1" hangingPunct="1">
              <a:buFont typeface="Wingdings" panose="05000000000000000000" pitchFamily="2" charset="2"/>
              <a:buChar char="Ø"/>
            </a:pPr>
            <a:endParaRPr lang="en-US" altLang="en-US" sz="2400" dirty="0"/>
          </a:p>
        </p:txBody>
      </p:sp>
    </p:spTree>
    <p:extLst>
      <p:ext uri="{BB962C8B-B14F-4D97-AF65-F5344CB8AC3E}">
        <p14:creationId xmlns:p14="http://schemas.microsoft.com/office/powerpoint/2010/main" val="270195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CD2E0C-1057-4A18-5055-57A9384FE3CE}"/>
              </a:ext>
            </a:extLst>
          </p:cNvPr>
          <p:cNvSpPr>
            <a:spLocks noGrp="1"/>
          </p:cNvSpPr>
          <p:nvPr>
            <p:ph type="title"/>
          </p:nvPr>
        </p:nvSpPr>
        <p:spPr>
          <a:xfrm>
            <a:off x="457200" y="381000"/>
            <a:ext cx="8229600" cy="11430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Agenda</a:t>
            </a:r>
          </a:p>
        </p:txBody>
      </p:sp>
      <p:sp>
        <p:nvSpPr>
          <p:cNvPr id="9221" name="Content Placeholder 4">
            <a:extLst>
              <a:ext uri="{FF2B5EF4-FFF2-40B4-BE49-F238E27FC236}">
                <a16:creationId xmlns:a16="http://schemas.microsoft.com/office/drawing/2014/main" id="{65A4321E-2308-70A7-CB77-3D1E59ACDFC7}"/>
              </a:ext>
            </a:extLst>
          </p:cNvPr>
          <p:cNvSpPr>
            <a:spLocks noGrp="1"/>
          </p:cNvSpPr>
          <p:nvPr>
            <p:ph idx="1"/>
          </p:nvPr>
        </p:nvSpPr>
        <p:spPr/>
        <p:txBody>
          <a:bodyPr/>
          <a:lstStyle/>
          <a:p>
            <a:pPr marL="457200" indent="-457200" eaLnBrk="1" hangingPunct="1">
              <a:buFont typeface="+mj-lt"/>
              <a:buAutoNum type="arabicPeriod"/>
            </a:pPr>
            <a:r>
              <a:rPr lang="en-US" altLang="en-US" sz="2400" dirty="0"/>
              <a:t>Welcome &amp; Introduction</a:t>
            </a:r>
          </a:p>
          <a:p>
            <a:pPr marL="457200" indent="-457200" eaLnBrk="1" hangingPunct="1">
              <a:buFont typeface="+mj-lt"/>
              <a:buAutoNum type="arabicPeriod"/>
            </a:pPr>
            <a:r>
              <a:rPr lang="en-US" altLang="en-US" sz="2400" dirty="0"/>
              <a:t>Contracts Compliance</a:t>
            </a:r>
          </a:p>
          <a:p>
            <a:pPr marL="457200" indent="-457200" eaLnBrk="1" hangingPunct="1">
              <a:buFont typeface="+mj-lt"/>
              <a:buAutoNum type="arabicPeriod"/>
            </a:pPr>
            <a:r>
              <a:rPr lang="en-US" altLang="en-US" sz="2400" dirty="0"/>
              <a:t>Dept. of Workplace &amp; Employment Standards </a:t>
            </a:r>
          </a:p>
          <a:p>
            <a:pPr marL="457200" indent="-457200">
              <a:buFont typeface="Century Gothic"/>
              <a:buAutoNum type="arabicPeriod"/>
            </a:pPr>
            <a:r>
              <a:rPr lang="en-US" altLang="en-US" sz="2400" dirty="0">
                <a:ea typeface="+mn-lt"/>
                <a:cs typeface="+mn-lt"/>
              </a:rPr>
              <a:t>Q &amp; A with Head Start Staff</a:t>
            </a:r>
          </a:p>
          <a:p>
            <a:pPr marL="457200" indent="-457200" eaLnBrk="1" hangingPunct="1">
              <a:buFont typeface="+mj-lt"/>
              <a:buAutoNum type="arabicPeriod"/>
            </a:pPr>
            <a:r>
              <a:rPr lang="en-US" altLang="en-US" sz="2400" dirty="0"/>
              <a:t>Questions?</a:t>
            </a:r>
          </a:p>
          <a:p>
            <a:pPr eaLnBrk="1" hangingPunct="1">
              <a:buFont typeface="Wingdings" panose="05000000000000000000" pitchFamily="2" charset="2"/>
              <a:buChar char="Ø"/>
            </a:pPr>
            <a:endParaRPr lang="en-US" altLang="en-US" sz="2400" dirty="0"/>
          </a:p>
          <a:p>
            <a:pPr marL="0" indent="0" eaLnBrk="1" hangingPunct="1">
              <a:buNone/>
            </a:pP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4843-E40E-001F-0FE8-4A7CC4020D27}"/>
              </a:ext>
            </a:extLst>
          </p:cNvPr>
          <p:cNvSpPr>
            <a:spLocks noGrp="1"/>
          </p:cNvSpPr>
          <p:nvPr>
            <p:ph type="title"/>
          </p:nvPr>
        </p:nvSpPr>
        <p:spPr>
          <a:xfrm>
            <a:off x="533400" y="304800"/>
            <a:ext cx="8153400" cy="16764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How to Apply</a:t>
            </a:r>
          </a:p>
        </p:txBody>
      </p:sp>
      <p:sp>
        <p:nvSpPr>
          <p:cNvPr id="3" name="Content Placeholder 2">
            <a:extLst>
              <a:ext uri="{FF2B5EF4-FFF2-40B4-BE49-F238E27FC236}">
                <a16:creationId xmlns:a16="http://schemas.microsoft.com/office/drawing/2014/main" id="{3B40D67A-BADA-340E-0BBB-7C57AC25BE17}"/>
              </a:ext>
            </a:extLst>
          </p:cNvPr>
          <p:cNvSpPr>
            <a:spLocks noGrp="1"/>
          </p:cNvSpPr>
          <p:nvPr>
            <p:ph idx="1"/>
          </p:nvPr>
        </p:nvSpPr>
        <p:spPr>
          <a:xfrm>
            <a:off x="533400" y="2438400"/>
            <a:ext cx="8153400" cy="3687763"/>
          </a:xfrm>
        </p:spPr>
        <p:txBody>
          <a:bodyPr rtlCol="0">
            <a:normAutofit/>
          </a:bodyPr>
          <a:lstStyle/>
          <a:p>
            <a:pPr marL="0" indent="0" algn="ctr" eaLnBrk="1" fontAlgn="auto" hangingPunct="1">
              <a:lnSpc>
                <a:spcPct val="120000"/>
              </a:lnSpc>
              <a:spcBef>
                <a:spcPts val="1200"/>
              </a:spcBef>
              <a:spcAft>
                <a:spcPts val="0"/>
              </a:spcAft>
              <a:buNone/>
              <a:defRPr/>
            </a:pPr>
            <a:endParaRPr lang="en-US" altLang="en-US" sz="4800"/>
          </a:p>
          <a:p>
            <a:pPr marL="0" indent="0" algn="ctr" eaLnBrk="1" fontAlgn="auto" hangingPunct="1">
              <a:lnSpc>
                <a:spcPct val="120000"/>
              </a:lnSpc>
              <a:spcBef>
                <a:spcPts val="1200"/>
              </a:spcBef>
              <a:spcAft>
                <a:spcPts val="0"/>
              </a:spcAft>
              <a:buNone/>
              <a:defRPr/>
            </a:pPr>
            <a:r>
              <a:rPr lang="en-US" altLang="en-US" sz="4800"/>
              <a:t>Submission Requirements</a:t>
            </a:r>
          </a:p>
        </p:txBody>
      </p:sp>
    </p:spTree>
    <p:extLst>
      <p:ext uri="{BB962C8B-B14F-4D97-AF65-F5344CB8AC3E}">
        <p14:creationId xmlns:p14="http://schemas.microsoft.com/office/powerpoint/2010/main" val="415360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43D17-8073-C2A7-6026-71B19937DA96}"/>
              </a:ext>
            </a:extLst>
          </p:cNvPr>
          <p:cNvSpPr>
            <a:spLocks noGrp="1"/>
          </p:cNvSpPr>
          <p:nvPr>
            <p:ph idx="1"/>
          </p:nvPr>
        </p:nvSpPr>
        <p:spPr/>
        <p:txBody>
          <a:bodyPr rtlCol="0">
            <a:normAutofit fontScale="92500"/>
          </a:bodyPr>
          <a:lstStyle/>
          <a:p>
            <a:pPr marL="457200" indent="-457200" eaLnBrk="1" fontAlgn="auto" hangingPunct="1">
              <a:spcBef>
                <a:spcPts val="600"/>
              </a:spcBef>
              <a:spcAft>
                <a:spcPts val="1200"/>
              </a:spcAft>
              <a:buFont typeface="+mj-lt"/>
              <a:buAutoNum type="arabicPeriod"/>
              <a:defRPr/>
            </a:pPr>
            <a:r>
              <a:rPr lang="en-US" sz="2300" b="1" dirty="0"/>
              <a:t>Transmittal Letter </a:t>
            </a:r>
            <a:r>
              <a:rPr lang="en-US" sz="2300" i="1" dirty="0"/>
              <a:t>(see RFQ for instructions, pg. 36)</a:t>
            </a:r>
          </a:p>
          <a:p>
            <a:pPr marL="457200" indent="-457200" eaLnBrk="1" fontAlgn="auto" hangingPunct="1">
              <a:spcBef>
                <a:spcPts val="600"/>
              </a:spcBef>
              <a:spcAft>
                <a:spcPts val="1200"/>
              </a:spcAft>
              <a:buFont typeface="+mj-lt"/>
              <a:buAutoNum type="arabicPeriod"/>
              <a:defRPr/>
            </a:pPr>
            <a:r>
              <a:rPr lang="en-US" sz="2300" b="1" dirty="0"/>
              <a:t>Project Team: </a:t>
            </a:r>
            <a:r>
              <a:rPr lang="en-US" sz="2300" dirty="0"/>
              <a:t>describe agencies, firms, project teams or individuals included; include business license for LBEs/SLBEs</a:t>
            </a:r>
          </a:p>
          <a:p>
            <a:pPr marL="457200" indent="-457200" eaLnBrk="1" fontAlgn="auto" hangingPunct="1">
              <a:spcBef>
                <a:spcPts val="600"/>
              </a:spcBef>
              <a:spcAft>
                <a:spcPts val="1200"/>
              </a:spcAft>
              <a:buFont typeface="+mj-lt"/>
              <a:buAutoNum type="arabicPeriod"/>
              <a:defRPr/>
            </a:pPr>
            <a:r>
              <a:rPr lang="en-US" sz="2300" b="1" dirty="0"/>
              <a:t>Project Personnel: </a:t>
            </a:r>
            <a:r>
              <a:rPr lang="en-US" sz="2300" dirty="0"/>
              <a:t>resumes for prime contractor and any identified sub-consultants</a:t>
            </a:r>
          </a:p>
          <a:p>
            <a:pPr marL="457200" indent="-457200" eaLnBrk="1" fontAlgn="auto" hangingPunct="1">
              <a:spcBef>
                <a:spcPts val="600"/>
              </a:spcBef>
              <a:spcAft>
                <a:spcPts val="1200"/>
              </a:spcAft>
              <a:buFont typeface="+mj-lt"/>
              <a:buAutoNum type="arabicPeriod"/>
              <a:defRPr/>
            </a:pPr>
            <a:r>
              <a:rPr lang="en-US" sz="2300" b="1" dirty="0"/>
              <a:t>Relevant Experience: </a:t>
            </a:r>
            <a:r>
              <a:rPr lang="en-US" sz="2300" dirty="0"/>
              <a:t>describe work on 3 similar projects</a:t>
            </a:r>
          </a:p>
          <a:p>
            <a:pPr marL="457200" indent="-457200" eaLnBrk="1" fontAlgn="auto" hangingPunct="1">
              <a:spcBef>
                <a:spcPts val="600"/>
              </a:spcBef>
              <a:spcAft>
                <a:spcPts val="1200"/>
              </a:spcAft>
              <a:buFont typeface="+mj-lt"/>
              <a:buAutoNum type="arabicPeriod"/>
              <a:defRPr/>
            </a:pPr>
            <a:r>
              <a:rPr lang="en-US" sz="2300" b="1" dirty="0"/>
              <a:t>Project Approach and Organization: </a:t>
            </a:r>
            <a:r>
              <a:rPr lang="en-US" sz="2300" dirty="0"/>
              <a:t>ID service category and outline how project activities would be completed Incorporate your responses to any supplemental questions in this section. </a:t>
            </a:r>
          </a:p>
          <a:p>
            <a:pPr eaLnBrk="1" fontAlgn="auto" hangingPunct="1">
              <a:spcAft>
                <a:spcPts val="0"/>
              </a:spcAft>
              <a:defRPr/>
            </a:pPr>
            <a:endParaRPr lang="en-US" dirty="0"/>
          </a:p>
        </p:txBody>
      </p:sp>
      <p:sp>
        <p:nvSpPr>
          <p:cNvPr id="5" name="Title 1">
            <a:extLst>
              <a:ext uri="{FF2B5EF4-FFF2-40B4-BE49-F238E27FC236}">
                <a16:creationId xmlns:a16="http://schemas.microsoft.com/office/drawing/2014/main" id="{6EC7214E-914E-91B6-6EBD-A50FD97BE439}"/>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200"/>
              <a:t>Required Proposal Elements</a:t>
            </a:r>
          </a:p>
        </p:txBody>
      </p:sp>
    </p:spTree>
    <p:extLst>
      <p:ext uri="{BB962C8B-B14F-4D97-AF65-F5344CB8AC3E}">
        <p14:creationId xmlns:p14="http://schemas.microsoft.com/office/powerpoint/2010/main" val="2556983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3C735-3DDA-6931-93E6-C7E326760C23}"/>
              </a:ext>
            </a:extLst>
          </p:cNvPr>
          <p:cNvSpPr>
            <a:spLocks noGrp="1"/>
          </p:cNvSpPr>
          <p:nvPr>
            <p:ph idx="1"/>
          </p:nvPr>
        </p:nvSpPr>
        <p:spPr/>
        <p:txBody>
          <a:bodyPr rtlCol="0">
            <a:normAutofit/>
          </a:bodyPr>
          <a:lstStyle/>
          <a:p>
            <a:pPr marL="457200" indent="-457200" eaLnBrk="1" fontAlgn="auto" hangingPunct="1">
              <a:spcBef>
                <a:spcPts val="600"/>
              </a:spcBef>
              <a:spcAft>
                <a:spcPts val="1200"/>
              </a:spcAft>
              <a:buFont typeface="+mj-lt"/>
              <a:buAutoNum type="arabicPeriod" startAt="6"/>
              <a:defRPr/>
            </a:pPr>
            <a:r>
              <a:rPr lang="en-US" sz="2200" b="1"/>
              <a:t>References: </a:t>
            </a:r>
            <a:r>
              <a:rPr lang="en-US" sz="2200"/>
              <a:t>3 business related references</a:t>
            </a:r>
          </a:p>
          <a:p>
            <a:pPr marL="457200" indent="-457200" eaLnBrk="1" fontAlgn="auto" hangingPunct="1">
              <a:spcBef>
                <a:spcPts val="600"/>
              </a:spcBef>
              <a:spcAft>
                <a:spcPts val="1200"/>
              </a:spcAft>
              <a:buFont typeface="+mj-lt"/>
              <a:buAutoNum type="arabicPeriod" startAt="6"/>
              <a:defRPr/>
            </a:pPr>
            <a:r>
              <a:rPr lang="en-US" sz="2200" b="1"/>
              <a:t>Billing Rates: </a:t>
            </a:r>
            <a:r>
              <a:rPr lang="en-US" sz="2200"/>
              <a:t>include hourly rates and proposed budget</a:t>
            </a:r>
          </a:p>
          <a:p>
            <a:pPr marL="457200" indent="-457200" eaLnBrk="1" fontAlgn="auto" hangingPunct="1">
              <a:spcBef>
                <a:spcPts val="600"/>
              </a:spcBef>
              <a:spcAft>
                <a:spcPts val="1200"/>
              </a:spcAft>
              <a:buFont typeface="+mj-lt"/>
              <a:buAutoNum type="arabicPeriod" startAt="6"/>
              <a:defRPr/>
            </a:pPr>
            <a:r>
              <a:rPr lang="en-US" sz="2200" b="1"/>
              <a:t>Required Schedules:</a:t>
            </a:r>
          </a:p>
          <a:p>
            <a:pPr lvl="1" eaLnBrk="1" fontAlgn="auto" hangingPunct="1">
              <a:spcBef>
                <a:spcPts val="600"/>
              </a:spcBef>
              <a:spcAft>
                <a:spcPts val="1200"/>
              </a:spcAft>
              <a:buFont typeface="+mj-lt"/>
              <a:buAutoNum type="alphaLcParenR"/>
              <a:defRPr/>
            </a:pPr>
            <a:r>
              <a:rPr lang="en-US" sz="1600"/>
              <a:t>Schedule E - Project Consultant Team</a:t>
            </a:r>
          </a:p>
          <a:p>
            <a:pPr lvl="1" eaLnBrk="1" fontAlgn="auto" hangingPunct="1">
              <a:spcBef>
                <a:spcPts val="600"/>
              </a:spcBef>
              <a:spcAft>
                <a:spcPts val="1200"/>
              </a:spcAft>
              <a:buFont typeface="+mj-lt"/>
              <a:buAutoNum type="alphaLcParenR"/>
              <a:defRPr/>
            </a:pPr>
            <a:r>
              <a:rPr lang="en-US" sz="1600"/>
              <a:t>Schedule I – Sanctuary City Contracting and Investment Ordinance</a:t>
            </a:r>
          </a:p>
          <a:p>
            <a:pPr lvl="1" eaLnBrk="1" fontAlgn="auto" hangingPunct="1">
              <a:spcBef>
                <a:spcPts val="600"/>
              </a:spcBef>
              <a:spcAft>
                <a:spcPts val="1200"/>
              </a:spcAft>
              <a:buFont typeface="+mj-lt"/>
              <a:buAutoNum type="alphaLcParenR"/>
              <a:defRPr/>
            </a:pPr>
            <a:r>
              <a:rPr lang="en-US" sz="1600"/>
              <a:t>Schedule O - Campaign Contribution Limits</a:t>
            </a:r>
          </a:p>
          <a:p>
            <a:pPr lvl="1" eaLnBrk="1" fontAlgn="auto" hangingPunct="1">
              <a:spcBef>
                <a:spcPts val="600"/>
              </a:spcBef>
              <a:spcAft>
                <a:spcPts val="1200"/>
              </a:spcAft>
              <a:buFont typeface="+mj-lt"/>
              <a:buAutoNum type="alphaLcParenR"/>
              <a:defRPr/>
            </a:pPr>
            <a:r>
              <a:rPr lang="en-US" sz="1600"/>
              <a:t>Schedule W – Border Wall Prohibition</a:t>
            </a:r>
          </a:p>
        </p:txBody>
      </p:sp>
      <p:sp>
        <p:nvSpPr>
          <p:cNvPr id="5" name="Title 1">
            <a:extLst>
              <a:ext uri="{FF2B5EF4-FFF2-40B4-BE49-F238E27FC236}">
                <a16:creationId xmlns:a16="http://schemas.microsoft.com/office/drawing/2014/main" id="{238717A0-3F32-C79B-1A5D-D0522BE353BD}"/>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200"/>
              <a:t>Required Proposal Elements (cont.)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3C735-3DDA-6931-93E6-C7E326760C23}"/>
              </a:ext>
            </a:extLst>
          </p:cNvPr>
          <p:cNvSpPr>
            <a:spLocks noGrp="1"/>
          </p:cNvSpPr>
          <p:nvPr>
            <p:ph idx="1"/>
          </p:nvPr>
        </p:nvSpPr>
        <p:spPr>
          <a:xfrm>
            <a:off x="457200" y="1600201"/>
            <a:ext cx="8229600" cy="4191000"/>
          </a:xfrm>
        </p:spPr>
        <p:txBody>
          <a:bodyPr rtlCol="0">
            <a:normAutofit lnSpcReduction="10000"/>
          </a:bodyPr>
          <a:lstStyle/>
          <a:p>
            <a:pPr marL="0" indent="0" eaLnBrk="1" fontAlgn="auto" hangingPunct="1">
              <a:spcBef>
                <a:spcPts val="600"/>
              </a:spcBef>
              <a:spcAft>
                <a:spcPts val="1200"/>
              </a:spcAft>
              <a:buNone/>
              <a:defRPr/>
            </a:pPr>
            <a:r>
              <a:rPr lang="en-US" sz="1900" b="1" dirty="0"/>
              <a:t>9. Other schedules </a:t>
            </a:r>
            <a:r>
              <a:rPr lang="en-US" sz="1900" dirty="0"/>
              <a:t>must be submitted prior to full contract execution and are available at </a:t>
            </a:r>
            <a:r>
              <a:rPr lang="en-US" sz="1900" dirty="0">
                <a:hlinkClick r:id="rId3"/>
              </a:rPr>
              <a:t>https://www.oaklandca.gov/documents/contracts-and-compliance-forms-and-schedules</a:t>
            </a:r>
            <a:endParaRPr lang="en-US" dirty="0"/>
          </a:p>
          <a:p>
            <a:pPr marL="0" indent="0">
              <a:spcBef>
                <a:spcPts val="600"/>
              </a:spcBef>
              <a:spcAft>
                <a:spcPts val="1200"/>
              </a:spcAft>
              <a:buNone/>
              <a:defRPr/>
            </a:pPr>
            <a:r>
              <a:rPr lang="en-US" sz="1900" b="1" dirty="0"/>
              <a:t>10. Addenda </a:t>
            </a:r>
            <a:r>
              <a:rPr lang="en-US" sz="1900" dirty="0"/>
              <a:t>- Proposal and Acknowledgment of all Addenda – if issued, please provide signed addenda and submit with proposal.</a:t>
            </a:r>
          </a:p>
          <a:p>
            <a:pPr marL="0" indent="0" eaLnBrk="1" fontAlgn="auto" hangingPunct="1">
              <a:spcBef>
                <a:spcPts val="600"/>
              </a:spcBef>
              <a:spcAft>
                <a:spcPts val="1200"/>
              </a:spcAft>
              <a:buNone/>
              <a:defRPr/>
            </a:pPr>
            <a:r>
              <a:rPr lang="en-US" sz="1900" b="1" dirty="0"/>
              <a:t>11. Proprietary Information: </a:t>
            </a:r>
            <a:r>
              <a:rPr lang="en-US" sz="1900" dirty="0"/>
              <a:t>All responses to the RFQ become the property of the City. To withhold financial and proprietary information, please label each page as "confidential" or "proprietary".</a:t>
            </a:r>
          </a:p>
          <a:p>
            <a:pPr marL="0" indent="0" eaLnBrk="1" fontAlgn="auto" hangingPunct="1">
              <a:spcBef>
                <a:spcPts val="600"/>
              </a:spcBef>
              <a:spcAft>
                <a:spcPts val="1200"/>
              </a:spcAft>
              <a:buNone/>
              <a:defRPr/>
            </a:pPr>
            <a:r>
              <a:rPr lang="en-US" sz="1900" b="1" dirty="0"/>
              <a:t>12. Public Records Act or Sunshine Ordinance:  </a:t>
            </a:r>
            <a:r>
              <a:rPr lang="en-US" sz="1900" i="1" dirty="0"/>
              <a:t>(see RFQ </a:t>
            </a:r>
            <a:r>
              <a:rPr lang="en-US" sz="1900" i="1" dirty="0" err="1"/>
              <a:t>pg</a:t>
            </a:r>
            <a:r>
              <a:rPr lang="en-US" sz="1900" i="1" dirty="0"/>
              <a:t> 21 for more details)</a:t>
            </a:r>
          </a:p>
        </p:txBody>
      </p:sp>
      <p:sp>
        <p:nvSpPr>
          <p:cNvPr id="5" name="Title 1">
            <a:extLst>
              <a:ext uri="{FF2B5EF4-FFF2-40B4-BE49-F238E27FC236}">
                <a16:creationId xmlns:a16="http://schemas.microsoft.com/office/drawing/2014/main" id="{238717A0-3F32-C79B-1A5D-D0522BE353BD}"/>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200"/>
              <a:t>Required Proposal Elements (cont.)</a:t>
            </a:r>
          </a:p>
        </p:txBody>
      </p:sp>
    </p:spTree>
    <p:extLst>
      <p:ext uri="{BB962C8B-B14F-4D97-AF65-F5344CB8AC3E}">
        <p14:creationId xmlns:p14="http://schemas.microsoft.com/office/powerpoint/2010/main" val="252886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4843-E40E-001F-0FE8-4A7CC4020D27}"/>
              </a:ext>
            </a:extLst>
          </p:cNvPr>
          <p:cNvSpPr>
            <a:spLocks noGrp="1"/>
          </p:cNvSpPr>
          <p:nvPr>
            <p:ph type="title"/>
          </p:nvPr>
        </p:nvSpPr>
        <p:spPr>
          <a:xfrm>
            <a:off x="533400" y="304800"/>
            <a:ext cx="8153400" cy="16764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Submitting the Proposal</a:t>
            </a:r>
          </a:p>
        </p:txBody>
      </p:sp>
      <p:sp>
        <p:nvSpPr>
          <p:cNvPr id="3" name="Content Placeholder 2">
            <a:extLst>
              <a:ext uri="{FF2B5EF4-FFF2-40B4-BE49-F238E27FC236}">
                <a16:creationId xmlns:a16="http://schemas.microsoft.com/office/drawing/2014/main" id="{3B40D67A-BADA-340E-0BBB-7C57AC25BE17}"/>
              </a:ext>
            </a:extLst>
          </p:cNvPr>
          <p:cNvSpPr>
            <a:spLocks noGrp="1"/>
          </p:cNvSpPr>
          <p:nvPr>
            <p:ph idx="1"/>
          </p:nvPr>
        </p:nvSpPr>
        <p:spPr>
          <a:xfrm>
            <a:off x="533400" y="2438400"/>
            <a:ext cx="8153400" cy="3687763"/>
          </a:xfrm>
        </p:spPr>
        <p:txBody>
          <a:bodyPr rtlCol="0">
            <a:normAutofit/>
          </a:bodyPr>
          <a:lstStyle/>
          <a:p>
            <a:pPr marL="0" indent="0" algn="ctr" eaLnBrk="1" fontAlgn="auto" hangingPunct="1">
              <a:lnSpc>
                <a:spcPct val="120000"/>
              </a:lnSpc>
              <a:spcBef>
                <a:spcPts val="1200"/>
              </a:spcBef>
              <a:spcAft>
                <a:spcPts val="0"/>
              </a:spcAft>
              <a:buNone/>
              <a:defRPr/>
            </a:pPr>
            <a:endParaRPr lang="en-US" altLang="en-US" sz="4800"/>
          </a:p>
          <a:p>
            <a:pPr marL="0" indent="0" algn="ctr" eaLnBrk="1" fontAlgn="auto" hangingPunct="1">
              <a:lnSpc>
                <a:spcPct val="120000"/>
              </a:lnSpc>
              <a:spcBef>
                <a:spcPts val="1200"/>
              </a:spcBef>
              <a:spcAft>
                <a:spcPts val="0"/>
              </a:spcAft>
              <a:buNone/>
              <a:defRPr/>
            </a:pPr>
            <a:r>
              <a:rPr lang="en-US" altLang="en-US" sz="4800"/>
              <a:t>Submittal Requirements</a:t>
            </a:r>
          </a:p>
        </p:txBody>
      </p:sp>
    </p:spTree>
    <p:extLst>
      <p:ext uri="{BB962C8B-B14F-4D97-AF65-F5344CB8AC3E}">
        <p14:creationId xmlns:p14="http://schemas.microsoft.com/office/powerpoint/2010/main" val="406808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B7FECE6D-0766-761D-7A0F-643B38DC15CE}"/>
              </a:ext>
            </a:extLst>
          </p:cNvPr>
          <p:cNvSpPr>
            <a:spLocks noGrp="1"/>
          </p:cNvSpPr>
          <p:nvPr>
            <p:ph idx="1"/>
          </p:nvPr>
        </p:nvSpPr>
        <p:spPr/>
        <p:txBody>
          <a:bodyPr/>
          <a:lstStyle/>
          <a:p>
            <a:pPr marL="0" indent="0" algn="ctr" eaLnBrk="1" hangingPunct="1">
              <a:spcBef>
                <a:spcPct val="0"/>
              </a:spcBef>
              <a:spcAft>
                <a:spcPts val="1200"/>
              </a:spcAft>
              <a:buNone/>
            </a:pPr>
            <a:r>
              <a:rPr lang="en-US" altLang="en-US" sz="2200" b="1" u="sng" dirty="0">
                <a:solidFill>
                  <a:srgbClr val="FF0000"/>
                </a:solidFill>
              </a:rPr>
              <a:t>Proposals must be received no later than 2 P.M. on September 30th, 2024</a:t>
            </a:r>
          </a:p>
          <a:p>
            <a:pPr marL="0" indent="0" eaLnBrk="1" hangingPunct="1">
              <a:spcBef>
                <a:spcPct val="0"/>
              </a:spcBef>
              <a:spcAft>
                <a:spcPts val="1200"/>
              </a:spcAft>
              <a:buNone/>
            </a:pPr>
            <a:r>
              <a:rPr lang="en-US" altLang="en-US" sz="2200" dirty="0"/>
              <a:t>Submit Proposals electronically thru </a:t>
            </a:r>
            <a:r>
              <a:rPr lang="en-US" altLang="en-US" sz="2200" b="1" dirty="0" err="1"/>
              <a:t>iSupplier</a:t>
            </a:r>
            <a:r>
              <a:rPr lang="en-US" altLang="en-US" sz="2200" b="1" dirty="0"/>
              <a:t>. </a:t>
            </a:r>
            <a:r>
              <a:rPr lang="en-US" altLang="en-US" sz="2200" dirty="0"/>
              <a:t>HARD COPIES DROPPED BY AT OFFICE WILL NOT BE ACCEPTED. Please log on to </a:t>
            </a:r>
            <a:r>
              <a:rPr lang="en-US" altLang="en-US" sz="2200" dirty="0" err="1"/>
              <a:t>iSupplier</a:t>
            </a:r>
            <a:r>
              <a:rPr lang="en-US" altLang="en-US" sz="2200" dirty="0"/>
              <a:t> to submit your proposal before the 2:00 P.M. deadline. </a:t>
            </a:r>
          </a:p>
          <a:p>
            <a:pPr marL="0" indent="0" eaLnBrk="1" hangingPunct="1">
              <a:spcBef>
                <a:spcPct val="0"/>
              </a:spcBef>
              <a:spcAft>
                <a:spcPts val="1200"/>
              </a:spcAft>
              <a:buNone/>
            </a:pPr>
            <a:r>
              <a:rPr lang="en-US" altLang="en-US" sz="2200" dirty="0"/>
              <a:t>Questions regarding online submittal through </a:t>
            </a:r>
            <a:r>
              <a:rPr lang="en-US" altLang="en-US" sz="2200" dirty="0" err="1"/>
              <a:t>iSupplier</a:t>
            </a:r>
            <a:r>
              <a:rPr lang="en-US" altLang="en-US" sz="2200" dirty="0"/>
              <a:t> must be directed to isupplier@oaklandca.gov or refer to the </a:t>
            </a:r>
            <a:r>
              <a:rPr lang="en-US" altLang="en-US" sz="2200" dirty="0" err="1"/>
              <a:t>iSupplier</a:t>
            </a:r>
            <a:r>
              <a:rPr lang="en-US" altLang="en-US" sz="2200" dirty="0"/>
              <a:t> user guide at </a:t>
            </a:r>
            <a:r>
              <a:rPr lang="en-US" altLang="en-US" sz="1600" dirty="0">
                <a:hlinkClick r:id="rId3"/>
              </a:rPr>
              <a:t>https://cao-94612.s3.amazonaws.com/documents/Bid_Quote_Withdrawal_UserGuide.pdf</a:t>
            </a:r>
            <a:r>
              <a:rPr lang="en-US" altLang="en-US" sz="1600" dirty="0"/>
              <a:t>.</a:t>
            </a:r>
          </a:p>
          <a:p>
            <a:pPr marL="0" indent="0">
              <a:spcBef>
                <a:spcPct val="0"/>
              </a:spcBef>
              <a:spcAft>
                <a:spcPts val="1200"/>
              </a:spcAft>
              <a:buNone/>
            </a:pPr>
            <a:endParaRPr lang="en-US" altLang="en-US" sz="1600" dirty="0"/>
          </a:p>
        </p:txBody>
      </p:sp>
      <p:sp>
        <p:nvSpPr>
          <p:cNvPr id="4" name="Title 1">
            <a:extLst>
              <a:ext uri="{FF2B5EF4-FFF2-40B4-BE49-F238E27FC236}">
                <a16:creationId xmlns:a16="http://schemas.microsoft.com/office/drawing/2014/main" id="{E867CECD-244A-21E9-5CC5-7B98F14C97D4}"/>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200"/>
              <a:t>Submitting the Proposal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4843-E40E-001F-0FE8-4A7CC4020D27}"/>
              </a:ext>
            </a:extLst>
          </p:cNvPr>
          <p:cNvSpPr>
            <a:spLocks noGrp="1"/>
          </p:cNvSpPr>
          <p:nvPr>
            <p:ph type="title"/>
          </p:nvPr>
        </p:nvSpPr>
        <p:spPr>
          <a:xfrm>
            <a:off x="533400" y="304800"/>
            <a:ext cx="8153400" cy="16764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After Submitting the Proposal</a:t>
            </a:r>
          </a:p>
        </p:txBody>
      </p:sp>
      <p:sp>
        <p:nvSpPr>
          <p:cNvPr id="3" name="Content Placeholder 2">
            <a:extLst>
              <a:ext uri="{FF2B5EF4-FFF2-40B4-BE49-F238E27FC236}">
                <a16:creationId xmlns:a16="http://schemas.microsoft.com/office/drawing/2014/main" id="{3B40D67A-BADA-340E-0BBB-7C57AC25BE17}"/>
              </a:ext>
            </a:extLst>
          </p:cNvPr>
          <p:cNvSpPr>
            <a:spLocks noGrp="1"/>
          </p:cNvSpPr>
          <p:nvPr>
            <p:ph idx="1"/>
          </p:nvPr>
        </p:nvSpPr>
        <p:spPr>
          <a:xfrm>
            <a:off x="533400" y="2438400"/>
            <a:ext cx="8153400" cy="3687763"/>
          </a:xfrm>
        </p:spPr>
        <p:txBody>
          <a:bodyPr rtlCol="0">
            <a:normAutofit/>
          </a:bodyPr>
          <a:lstStyle/>
          <a:p>
            <a:pPr marL="0" indent="0" algn="ctr" eaLnBrk="1" fontAlgn="auto" hangingPunct="1">
              <a:lnSpc>
                <a:spcPct val="120000"/>
              </a:lnSpc>
              <a:spcBef>
                <a:spcPts val="1200"/>
              </a:spcBef>
              <a:spcAft>
                <a:spcPts val="0"/>
              </a:spcAft>
              <a:buNone/>
              <a:defRPr/>
            </a:pPr>
            <a:endParaRPr lang="en-US" altLang="en-US" sz="4800"/>
          </a:p>
          <a:p>
            <a:pPr marL="0" indent="0" algn="ctr" eaLnBrk="1" fontAlgn="auto" hangingPunct="1">
              <a:lnSpc>
                <a:spcPct val="120000"/>
              </a:lnSpc>
              <a:spcBef>
                <a:spcPts val="1200"/>
              </a:spcBef>
              <a:spcAft>
                <a:spcPts val="0"/>
              </a:spcAft>
              <a:buNone/>
              <a:defRPr/>
            </a:pPr>
            <a:r>
              <a:rPr lang="en-US" altLang="en-US" sz="4800"/>
              <a:t>The Review Process</a:t>
            </a:r>
          </a:p>
        </p:txBody>
      </p:sp>
    </p:spTree>
    <p:extLst>
      <p:ext uri="{BB962C8B-B14F-4D97-AF65-F5344CB8AC3E}">
        <p14:creationId xmlns:p14="http://schemas.microsoft.com/office/powerpoint/2010/main" val="366544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F00787D-AC37-93CE-5459-125685B67C5B}"/>
              </a:ext>
            </a:extLst>
          </p:cNvPr>
          <p:cNvSpPr>
            <a:spLocks noGrp="1"/>
          </p:cNvSpPr>
          <p:nvPr>
            <p:ph idx="1"/>
          </p:nvPr>
        </p:nvSpPr>
        <p:spPr/>
        <p:txBody>
          <a:bodyPr rtlCol="0">
            <a:normAutofit/>
          </a:bodyPr>
          <a:lstStyle/>
          <a:p>
            <a:pPr eaLnBrk="1" fontAlgn="auto" hangingPunct="1">
              <a:spcBef>
                <a:spcPts val="1000"/>
              </a:spcBef>
              <a:spcAft>
                <a:spcPts val="1000"/>
              </a:spcAft>
              <a:buFont typeface="Wingdings" panose="05000000000000000000" pitchFamily="2" charset="2"/>
              <a:buChar char="Ø"/>
              <a:defRPr/>
            </a:pPr>
            <a:r>
              <a:rPr lang="en-US" sz="2200" dirty="0"/>
              <a:t>Staff will review proposals for timeliness and completeness</a:t>
            </a:r>
          </a:p>
          <a:p>
            <a:pPr eaLnBrk="1" fontAlgn="auto" hangingPunct="1">
              <a:spcBef>
                <a:spcPts val="1000"/>
              </a:spcBef>
              <a:spcAft>
                <a:spcPts val="1000"/>
              </a:spcAft>
              <a:buFont typeface="Wingdings" panose="05000000000000000000" pitchFamily="2" charset="2"/>
              <a:buChar char="Ø"/>
              <a:defRPr/>
            </a:pPr>
            <a:r>
              <a:rPr lang="en-US" sz="2200" dirty="0"/>
              <a:t>Staff will conduct a thorough review of each proposal and determine if minimum qualifications are met using the scoring rubric included in the RFP</a:t>
            </a:r>
          </a:p>
          <a:p>
            <a:pPr eaLnBrk="1" fontAlgn="auto" hangingPunct="1">
              <a:spcBef>
                <a:spcPts val="1000"/>
              </a:spcBef>
              <a:spcAft>
                <a:spcPts val="1000"/>
              </a:spcAft>
              <a:buFont typeface="Wingdings" panose="05000000000000000000" pitchFamily="2" charset="2"/>
              <a:buChar char="Ø"/>
              <a:defRPr/>
            </a:pPr>
            <a:r>
              <a:rPr lang="en-US" sz="2200" dirty="0"/>
              <a:t>Contract negotiations and awards are expected to take place November &amp; December 2024 and may continue through 2029</a:t>
            </a:r>
          </a:p>
        </p:txBody>
      </p:sp>
      <p:sp>
        <p:nvSpPr>
          <p:cNvPr id="8" name="Title 1">
            <a:extLst>
              <a:ext uri="{FF2B5EF4-FFF2-40B4-BE49-F238E27FC236}">
                <a16:creationId xmlns:a16="http://schemas.microsoft.com/office/drawing/2014/main" id="{EFEC6C00-47CA-EE5B-5E40-8524ACA50290}"/>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600"/>
              <a:t>Review Process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264EAD4-767A-43D2-0ADC-F61E8BD20902}"/>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600"/>
              <a:t>Anticipated Timeline</a:t>
            </a:r>
          </a:p>
        </p:txBody>
      </p:sp>
      <p:sp>
        <p:nvSpPr>
          <p:cNvPr id="2" name="Content Placeholder 1">
            <a:extLst>
              <a:ext uri="{FF2B5EF4-FFF2-40B4-BE49-F238E27FC236}">
                <a16:creationId xmlns:a16="http://schemas.microsoft.com/office/drawing/2014/main" id="{2A73E374-87A7-0891-98E9-AF653E9F808F}"/>
              </a:ext>
            </a:extLst>
          </p:cNvPr>
          <p:cNvSpPr>
            <a:spLocks noGrp="1"/>
          </p:cNvSpPr>
          <p:nvPr>
            <p:ph idx="1"/>
          </p:nvPr>
        </p:nvSpPr>
        <p:spPr/>
        <p:txBody>
          <a:bodyPr rtlCol="0">
            <a:normAutofit/>
          </a:bodyPr>
          <a:lstStyle/>
          <a:p>
            <a:pPr marL="342900" marR="0" lvl="0" indent="-342900">
              <a:spcBef>
                <a:spcPts val="0"/>
              </a:spcBef>
              <a:spcAft>
                <a:spcPts val="0"/>
              </a:spcAft>
              <a:buFont typeface="Wingdings" panose="05000000000000000000" pitchFamily="2" charset="2"/>
              <a:buChar char=""/>
              <a:tabLst>
                <a:tab pos="1371600" algn="l"/>
              </a:tabLst>
            </a:pPr>
            <a:r>
              <a:rPr lang="en-US" sz="1800" dirty="0">
                <a:solidFill>
                  <a:srgbClr val="000000"/>
                </a:solidFill>
                <a:effectLst/>
                <a:ea typeface="Times New Roman" panose="02020603050405020304" pitchFamily="18" charset="0"/>
              </a:rPr>
              <a:t>Pre-proposal Meeting			1PM, September </a:t>
            </a:r>
            <a:r>
              <a:rPr lang="en-US" sz="1800" dirty="0">
                <a:solidFill>
                  <a:srgbClr val="000000"/>
                </a:solidFill>
                <a:ea typeface="Times New Roman" panose="02020603050405020304" pitchFamily="18" charset="0"/>
              </a:rPr>
              <a:t>10</a:t>
            </a:r>
            <a:r>
              <a:rPr lang="en-US" sz="1800" dirty="0">
                <a:solidFill>
                  <a:srgbClr val="000000"/>
                </a:solidFill>
                <a:effectLst/>
                <a:ea typeface="Times New Roman" panose="02020603050405020304" pitchFamily="18" charset="0"/>
              </a:rPr>
              <a:t>, 2024</a:t>
            </a:r>
            <a:endParaRPr lang="en-US" sz="1800" dirty="0">
              <a:effectLst/>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1371600" algn="l"/>
              </a:tabLst>
            </a:pPr>
            <a:r>
              <a:rPr lang="en-US" sz="1800" dirty="0">
                <a:solidFill>
                  <a:srgbClr val="000000"/>
                </a:solidFill>
                <a:effectLst/>
                <a:ea typeface="Times New Roman" panose="02020603050405020304" pitchFamily="18" charset="0"/>
              </a:rPr>
              <a:t>Deadline for Questions		2PM, September 16, 2024</a:t>
            </a:r>
          </a:p>
          <a:p>
            <a:pPr marL="342900" marR="0" lvl="0" indent="-342900">
              <a:spcBef>
                <a:spcPts val="0"/>
              </a:spcBef>
              <a:spcAft>
                <a:spcPts val="0"/>
              </a:spcAft>
              <a:buFont typeface="Wingdings" panose="05000000000000000000" pitchFamily="2" charset="2"/>
              <a:buChar char=""/>
              <a:tabLst>
                <a:tab pos="1371600" algn="l"/>
              </a:tabLst>
            </a:pPr>
            <a:r>
              <a:rPr lang="en-US" sz="1800" dirty="0">
                <a:solidFill>
                  <a:srgbClr val="000000"/>
                </a:solidFill>
                <a:effectLst/>
                <a:ea typeface="Times New Roman" panose="02020603050405020304" pitchFamily="18" charset="0"/>
              </a:rPr>
              <a:t>Submission of RFP			2PM, September </a:t>
            </a:r>
            <a:r>
              <a:rPr lang="en-US" sz="1800" dirty="0">
                <a:solidFill>
                  <a:srgbClr val="000000"/>
                </a:solidFill>
                <a:ea typeface="Times New Roman" panose="02020603050405020304" pitchFamily="18" charset="0"/>
              </a:rPr>
              <a:t>30</a:t>
            </a:r>
            <a:r>
              <a:rPr lang="en-US" sz="1800" dirty="0">
                <a:solidFill>
                  <a:srgbClr val="000000"/>
                </a:solidFill>
                <a:effectLst/>
                <a:ea typeface="Times New Roman" panose="02020603050405020304" pitchFamily="18" charset="0"/>
              </a:rPr>
              <a:t>, 2024</a:t>
            </a:r>
            <a:endParaRPr lang="en-US" sz="1800" dirty="0">
              <a:effectLst/>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1371600" algn="l"/>
              </a:tabLst>
            </a:pPr>
            <a:r>
              <a:rPr lang="en-US" sz="1800" dirty="0">
                <a:solidFill>
                  <a:srgbClr val="000000"/>
                </a:solidFill>
                <a:effectLst/>
                <a:ea typeface="Times New Roman" panose="02020603050405020304" pitchFamily="18" charset="0"/>
              </a:rPr>
              <a:t>Evaluation of Proposals		Fall 2024</a:t>
            </a:r>
            <a:endParaRPr lang="en-US" sz="1800" dirty="0">
              <a:effectLst/>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1371600" algn="l"/>
              </a:tabLst>
            </a:pPr>
            <a:r>
              <a:rPr lang="en-US" sz="1800" dirty="0">
                <a:solidFill>
                  <a:srgbClr val="000000"/>
                </a:solidFill>
                <a:effectLst/>
                <a:ea typeface="Times New Roman" panose="02020603050405020304" pitchFamily="18" charset="0"/>
              </a:rPr>
              <a:t>COOHS anticipates awarding professional service agreements at any time, between July 1, 2024 – June 30, 2029, contingent on availability of funding each year.</a:t>
            </a:r>
            <a:endParaRPr lang="en-US" sz="16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B30CE-5670-A33F-4FDA-6F0D795102C9}"/>
              </a:ext>
            </a:extLst>
          </p:cNvPr>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2000" b="1" dirty="0"/>
              <a:t>Questions</a:t>
            </a:r>
            <a:r>
              <a:rPr lang="en-US" sz="2000" dirty="0"/>
              <a:t> </a:t>
            </a:r>
            <a:r>
              <a:rPr lang="en-US" sz="2000" b="1" dirty="0"/>
              <a:t>regarding RFQ:</a:t>
            </a:r>
          </a:p>
          <a:p>
            <a:pPr marL="0" indent="0" eaLnBrk="1" fontAlgn="auto" hangingPunct="1">
              <a:spcAft>
                <a:spcPts val="0"/>
              </a:spcAft>
              <a:buNone/>
              <a:defRPr/>
            </a:pPr>
            <a:r>
              <a:rPr lang="en-US" sz="2000" u="sng" dirty="0"/>
              <a:t>Deadline for Questions: 2:00 PM, Sept 16, 2024, by email to the Project Manager, OaklandHeadStart@oaklandca.gov </a:t>
            </a:r>
            <a:endParaRPr lang="en-US" sz="2000" dirty="0"/>
          </a:p>
          <a:p>
            <a:pPr marL="0" indent="0" eaLnBrk="1" fontAlgn="auto" hangingPunct="1">
              <a:spcAft>
                <a:spcPts val="0"/>
              </a:spcAft>
              <a:buNone/>
              <a:defRPr/>
            </a:pPr>
            <a:endParaRPr lang="en-US" sz="2000" dirty="0"/>
          </a:p>
          <a:p>
            <a:pPr marL="0" indent="0" eaLnBrk="1" fontAlgn="auto" hangingPunct="1">
              <a:spcAft>
                <a:spcPts val="0"/>
              </a:spcAft>
              <a:buNone/>
              <a:defRPr/>
            </a:pPr>
            <a:r>
              <a:rPr lang="en-US" sz="2000" dirty="0"/>
              <a:t>For Q&amp;A and updates, </a:t>
            </a:r>
            <a:r>
              <a:rPr lang="en-US" sz="2000" dirty="0">
                <a:ea typeface="+mn-lt"/>
                <a:cs typeface="+mn-lt"/>
                <a:hlinkClick r:id="rId2"/>
              </a:rPr>
              <a:t>https://www.oaklandca.gov/topics/funding-opportunities-hsd</a:t>
            </a:r>
            <a:endParaRPr lang="en-US" sz="1600" dirty="0"/>
          </a:p>
          <a:p>
            <a:pPr marL="0" indent="0">
              <a:spcAft>
                <a:spcPts val="0"/>
              </a:spcAft>
              <a:buFont typeface="Arial" panose="020B0604020202020204" pitchFamily="34" charset="0"/>
              <a:buNone/>
              <a:defRPr/>
            </a:pPr>
            <a:endParaRPr lang="en-US" sz="2000" dirty="0"/>
          </a:p>
          <a:p>
            <a:pPr marL="0" indent="0" eaLnBrk="1" fontAlgn="auto" hangingPunct="1">
              <a:spcAft>
                <a:spcPts val="0"/>
              </a:spcAft>
              <a:buFont typeface="Arial" panose="020B0604020202020204" pitchFamily="34" charset="0"/>
              <a:buNone/>
              <a:defRPr/>
            </a:pPr>
            <a:r>
              <a:rPr lang="en-US" sz="2000" b="1" dirty="0"/>
              <a:t>Contact Information: The following City staffs are available to answer questions regarding this RFP. </a:t>
            </a:r>
          </a:p>
          <a:p>
            <a:pPr marL="457200" indent="-457200" eaLnBrk="1" fontAlgn="auto" hangingPunct="1">
              <a:spcAft>
                <a:spcPts val="0"/>
              </a:spcAft>
              <a:buFont typeface="Arial" panose="020B0604020202020204" pitchFamily="34" charset="0"/>
              <a:buAutoNum type="arabicPeriod"/>
              <a:defRPr/>
            </a:pPr>
            <a:r>
              <a:rPr lang="en-US" sz="2000" b="1" dirty="0"/>
              <a:t>Contract Admin: contractadmin@oaklandca.gov </a:t>
            </a:r>
          </a:p>
          <a:p>
            <a:pPr marL="457200" indent="-457200" eaLnBrk="1" fontAlgn="auto" hangingPunct="1">
              <a:spcAft>
                <a:spcPts val="0"/>
              </a:spcAft>
              <a:buFont typeface="Arial" panose="020B0604020202020204" pitchFamily="34" charset="0"/>
              <a:buAutoNum type="arabicPeriod"/>
              <a:defRPr/>
            </a:pPr>
            <a:r>
              <a:rPr lang="en-US" sz="2000" b="1" dirty="0"/>
              <a:t>Contract Compliance Officer: </a:t>
            </a:r>
            <a:r>
              <a:rPr lang="en-US" sz="2000" b="1" dirty="0" err="1"/>
              <a:t>Sophany</a:t>
            </a:r>
            <a:r>
              <a:rPr lang="en-US" sz="2000" b="1" dirty="0"/>
              <a:t> Hang at shang@oaklandca.gov or (510) 238-2723 </a:t>
            </a:r>
            <a:endParaRPr lang="en-US" sz="2000" dirty="0"/>
          </a:p>
        </p:txBody>
      </p:sp>
      <p:sp>
        <p:nvSpPr>
          <p:cNvPr id="4" name="Title 1">
            <a:extLst>
              <a:ext uri="{FF2B5EF4-FFF2-40B4-BE49-F238E27FC236}">
                <a16:creationId xmlns:a16="http://schemas.microsoft.com/office/drawing/2014/main" id="{B5CEC34E-8D27-C355-3FE1-F194E1C667F1}"/>
              </a:ext>
            </a:extLst>
          </p:cNvPr>
          <p:cNvSpPr txBox="1">
            <a:spLocks noGrp="1"/>
          </p:cNvSpPr>
          <p:nvPr>
            <p:ph type="title"/>
          </p:nvPr>
        </p:nvSpPr>
        <p:spPr>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600"/>
              <a:t>RFQ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CD2E0C-1057-4A18-5055-57A9384FE3CE}"/>
              </a:ext>
            </a:extLst>
          </p:cNvPr>
          <p:cNvSpPr>
            <a:spLocks noGrp="1"/>
          </p:cNvSpPr>
          <p:nvPr>
            <p:ph type="title"/>
          </p:nvPr>
        </p:nvSpPr>
        <p:spPr>
          <a:xfrm>
            <a:off x="381000" y="2286000"/>
            <a:ext cx="8229600" cy="1143000"/>
          </a:xfrm>
          <a:extLst>
            <a:ext uri="{FAA26D3D-D897-4be2-8F04-BA451C77F1D7}"/>
          </a:extLst>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3600"/>
              <a:t>Introductions</a:t>
            </a:r>
          </a:p>
        </p:txBody>
      </p:sp>
      <p:sp>
        <p:nvSpPr>
          <p:cNvPr id="9221" name="Content Placeholder 4">
            <a:extLst>
              <a:ext uri="{FF2B5EF4-FFF2-40B4-BE49-F238E27FC236}">
                <a16:creationId xmlns:a16="http://schemas.microsoft.com/office/drawing/2014/main" id="{65A4321E-2308-70A7-CB77-3D1E59ACDFC7}"/>
              </a:ext>
            </a:extLst>
          </p:cNvPr>
          <p:cNvSpPr>
            <a:spLocks noGrp="1"/>
          </p:cNvSpPr>
          <p:nvPr>
            <p:ph idx="1"/>
          </p:nvPr>
        </p:nvSpPr>
        <p:spPr/>
        <p:txBody>
          <a:bodyPr/>
          <a:lstStyle/>
          <a:p>
            <a:pPr eaLnBrk="1" hangingPunct="1">
              <a:buFont typeface="Wingdings" panose="05000000000000000000" pitchFamily="2" charset="2"/>
              <a:buChar char="Ø"/>
            </a:pPr>
            <a:endParaRPr lang="en-US" altLang="en-US" sz="2400"/>
          </a:p>
          <a:p>
            <a:pPr marL="0" indent="0" eaLnBrk="1" hangingPunct="1">
              <a:buNone/>
            </a:pPr>
            <a:endParaRPr lang="en-US" altLang="en-US" sz="2400"/>
          </a:p>
        </p:txBody>
      </p:sp>
    </p:spTree>
    <p:extLst>
      <p:ext uri="{BB962C8B-B14F-4D97-AF65-F5344CB8AC3E}">
        <p14:creationId xmlns:p14="http://schemas.microsoft.com/office/powerpoint/2010/main" val="312754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3">
            <a:extLst>
              <a:ext uri="{FF2B5EF4-FFF2-40B4-BE49-F238E27FC236}">
                <a16:creationId xmlns:a16="http://schemas.microsoft.com/office/drawing/2014/main" id="{04644735-E5FB-D982-1A7F-2B37FAFE05BF}"/>
              </a:ext>
            </a:extLst>
          </p:cNvPr>
          <p:cNvSpPr>
            <a:spLocks noGrp="1"/>
          </p:cNvSpPr>
          <p:nvPr>
            <p:ph idx="1"/>
          </p:nvPr>
        </p:nvSpPr>
        <p:spPr>
          <a:xfrm>
            <a:off x="457200" y="304800"/>
            <a:ext cx="8229600" cy="5821363"/>
          </a:xfrm>
        </p:spPr>
        <p:txBody>
          <a:bodyPr/>
          <a:lstStyle/>
          <a:p>
            <a:pPr marL="0" indent="0" algn="ctr" eaLnBrk="1" hangingPunct="1">
              <a:buFont typeface="Arial" panose="020B0604020202020204" pitchFamily="34" charset="0"/>
              <a:buNone/>
            </a:pPr>
            <a:endParaRPr lang="en-US" altLang="en-US" sz="7200" b="1">
              <a:solidFill>
                <a:srgbClr val="92D050"/>
              </a:solidFill>
            </a:endParaRPr>
          </a:p>
          <a:p>
            <a:pPr marL="0" indent="0" algn="ctr" eaLnBrk="1" hangingPunct="1">
              <a:buFont typeface="Arial" panose="020B0604020202020204" pitchFamily="34" charset="0"/>
              <a:buNone/>
            </a:pPr>
            <a:endParaRPr lang="en-US" altLang="en-US" sz="2000" b="1">
              <a:solidFill>
                <a:srgbClr val="92D050"/>
              </a:solidFill>
            </a:endParaRPr>
          </a:p>
          <a:p>
            <a:pPr marL="0" indent="0" algn="ctr" eaLnBrk="1" hangingPunct="1">
              <a:buFont typeface="Arial" panose="020B0604020202020204" pitchFamily="34" charset="0"/>
              <a:buNone/>
            </a:pPr>
            <a:r>
              <a:rPr lang="en-US" altLang="en-US" sz="8000" b="1">
                <a:solidFill>
                  <a:srgbClr val="92D050"/>
                </a:solidFill>
              </a:rPr>
              <a:t>Q &amp; A</a:t>
            </a:r>
          </a:p>
          <a:p>
            <a:pPr marL="0" indent="0" eaLnBrk="1" hangingPunct="1">
              <a:buFont typeface="Arial" panose="020B0604020202020204" pitchFamily="34" charset="0"/>
              <a:buNone/>
            </a:pP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91C3-AC65-2B55-EE8B-67BA1DD57112}"/>
              </a:ext>
            </a:extLst>
          </p:cNvPr>
          <p:cNvSpPr>
            <a:spLocks noGrp="1"/>
          </p:cNvSpPr>
          <p:nvPr>
            <p:ph type="title"/>
          </p:nvPr>
        </p:nvSpPr>
        <p:spPr>
          <a:xfrm>
            <a:off x="572610" y="2778141"/>
            <a:ext cx="8229600" cy="1143000"/>
          </a:xfrm>
        </p:spPr>
        <p:txBody>
          <a:bodyPr/>
          <a:lstStyle/>
          <a:p>
            <a:r>
              <a:rPr lang="en-US" b="1" dirty="0">
                <a:solidFill>
                  <a:schemeClr val="bg1"/>
                </a:solidFill>
                <a:highlight>
                  <a:srgbClr val="99CC00"/>
                </a:highlight>
              </a:rPr>
              <a:t>Contracts and Compliance</a:t>
            </a:r>
          </a:p>
        </p:txBody>
      </p:sp>
    </p:spTree>
    <p:extLst>
      <p:ext uri="{BB962C8B-B14F-4D97-AF65-F5344CB8AC3E}">
        <p14:creationId xmlns:p14="http://schemas.microsoft.com/office/powerpoint/2010/main" val="2213213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a:t>
            </a:r>
            <a:r>
              <a:rPr lang="en-US" sz="2400" b="1" err="1">
                <a:solidFill>
                  <a:schemeClr val="tx1"/>
                </a:solidFill>
              </a:rPr>
              <a:t>iSupplier</a:t>
            </a:r>
            <a:endParaRPr lang="en-US" sz="2400" b="1">
              <a:solidFill>
                <a:schemeClr val="tx1"/>
              </a:solidFill>
            </a:endParaRP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286001"/>
            <a:ext cx="6172200" cy="3337322"/>
          </a:xfrm>
        </p:spPr>
        <p:txBody>
          <a:bodyPr>
            <a:noAutofit/>
          </a:bodyPr>
          <a:lstStyle/>
          <a:p>
            <a:pPr>
              <a:spcBef>
                <a:spcPts val="0"/>
              </a:spcBef>
              <a:spcAft>
                <a:spcPts val="1800"/>
              </a:spcAft>
              <a:buFont typeface="Wingdings" panose="05000000000000000000" pitchFamily="2" charset="2"/>
              <a:buChar char="§"/>
            </a:pPr>
            <a:r>
              <a:rPr lang="en-US" sz="1650" err="1"/>
              <a:t>iSupplier</a:t>
            </a:r>
            <a:r>
              <a:rPr lang="en-US" sz="1650"/>
              <a:t> is the City’s official procurement portal. </a:t>
            </a:r>
          </a:p>
          <a:p>
            <a:pPr>
              <a:spcBef>
                <a:spcPts val="0"/>
              </a:spcBef>
              <a:spcAft>
                <a:spcPts val="1800"/>
              </a:spcAft>
              <a:buFont typeface="Wingdings" panose="05000000000000000000" pitchFamily="2" charset="2"/>
              <a:buChar char="§"/>
            </a:pPr>
            <a:r>
              <a:rPr lang="en-US" sz="1650"/>
              <a:t>Link to </a:t>
            </a:r>
            <a:r>
              <a:rPr lang="en-US" sz="1650" err="1"/>
              <a:t>iSupplier</a:t>
            </a:r>
            <a:r>
              <a:rPr lang="en-US" sz="1650"/>
              <a:t> registration </a:t>
            </a:r>
            <a:r>
              <a:rPr lang="en-US" sz="1650">
                <a:hlinkClick r:id="rId3"/>
              </a:rPr>
              <a:t>https://www.oaklandca.gov/services/register-with-isupplier</a:t>
            </a:r>
            <a:r>
              <a:rPr lang="en-US" sz="1650"/>
              <a:t> </a:t>
            </a:r>
          </a:p>
          <a:p>
            <a:pPr>
              <a:spcBef>
                <a:spcPts val="0"/>
              </a:spcBef>
              <a:spcAft>
                <a:spcPts val="1800"/>
              </a:spcAft>
              <a:buFont typeface="Wingdings" panose="05000000000000000000" pitchFamily="2" charset="2"/>
              <a:buChar char="§"/>
            </a:pPr>
            <a:r>
              <a:rPr lang="en-US" sz="1650"/>
              <a:t>Please email </a:t>
            </a:r>
            <a:r>
              <a:rPr lang="en-US" sz="1650">
                <a:hlinkClick r:id="rId4"/>
              </a:rPr>
              <a:t>iSupplier@oaklandca.gov</a:t>
            </a:r>
            <a:r>
              <a:rPr lang="en-US" sz="1650"/>
              <a:t> if you need technical assistance regarding </a:t>
            </a:r>
            <a:r>
              <a:rPr lang="en-US" sz="1650" err="1"/>
              <a:t>iSupplier</a:t>
            </a:r>
            <a:r>
              <a:rPr lang="en-US" sz="1650"/>
              <a:t>.</a:t>
            </a:r>
          </a:p>
          <a:p>
            <a:pPr>
              <a:spcBef>
                <a:spcPts val="0"/>
              </a:spcBef>
              <a:spcAft>
                <a:spcPts val="1800"/>
              </a:spcAft>
              <a:buFont typeface="Wingdings" panose="05000000000000000000" pitchFamily="2" charset="2"/>
              <a:buChar char="§"/>
            </a:pPr>
            <a:r>
              <a:rPr lang="en-US" sz="1650"/>
              <a:t>Link to </a:t>
            </a:r>
            <a:r>
              <a:rPr lang="en-US" sz="1650" err="1"/>
              <a:t>iSupplier</a:t>
            </a:r>
            <a:r>
              <a:rPr lang="en-US" sz="1650"/>
              <a:t> </a:t>
            </a:r>
            <a:r>
              <a:rPr lang="en-US" sz="1650" err="1"/>
              <a:t>userguides</a:t>
            </a:r>
            <a:r>
              <a:rPr lang="en-US" sz="1650"/>
              <a:t> </a:t>
            </a:r>
            <a:r>
              <a:rPr lang="en-US" sz="1650">
                <a:hlinkClick r:id="rId5"/>
              </a:rPr>
              <a:t>https://www.oaklandca.gov/documents/isupplier-user-guides</a:t>
            </a:r>
            <a:r>
              <a:rPr lang="en-US" sz="1650"/>
              <a:t> </a:t>
            </a:r>
            <a:endParaRPr lang="en-US" sz="1650">
              <a:highlight>
                <a:srgbClr val="FFFF00"/>
              </a:highlight>
            </a:endParaRP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6">
            <a:duotone>
              <a:schemeClr val="accent3">
                <a:shade val="45000"/>
                <a:satMod val="135000"/>
              </a:schemeClr>
              <a:prstClr val="white"/>
            </a:duotone>
            <a:alphaModFix/>
            <a:extLst>
              <a:ext uri="{BEBA8EAE-BF5A-486C-A8C5-ECC9F3942E4B}">
                <a14:imgProps xmlns:a14="http://schemas.microsoft.com/office/drawing/2010/main">
                  <a14:imgLayer r:embed="rId7">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220346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Small Local Business Enterprise Program</a:t>
            </a: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286001"/>
            <a:ext cx="6172200" cy="3337322"/>
          </a:xfrm>
        </p:spPr>
        <p:txBody>
          <a:bodyPr>
            <a:noAutofit/>
          </a:bodyPr>
          <a:lstStyle/>
          <a:p>
            <a:pPr>
              <a:spcBef>
                <a:spcPts val="0"/>
              </a:spcBef>
              <a:spcAft>
                <a:spcPts val="1350"/>
              </a:spcAft>
              <a:buFont typeface="Wingdings" panose="05000000000000000000" pitchFamily="2" charset="2"/>
              <a:buChar char="§"/>
            </a:pPr>
            <a:r>
              <a:rPr lang="en-US" sz="1650"/>
              <a:t>50% L/SLBE Program—Professional services projects of $50,000 or more</a:t>
            </a:r>
          </a:p>
          <a:p>
            <a:pPr>
              <a:spcBef>
                <a:spcPts val="0"/>
              </a:spcBef>
              <a:spcAft>
                <a:spcPts val="1350"/>
              </a:spcAft>
              <a:buFont typeface="Wingdings" panose="05000000000000000000" pitchFamily="2" charset="2"/>
              <a:buChar char="§"/>
            </a:pPr>
            <a:r>
              <a:rPr lang="en-US" sz="1650"/>
              <a:t>Meeting the 50% local business participation requirement:</a:t>
            </a:r>
          </a:p>
          <a:p>
            <a:pPr marL="940594" lvl="2" indent="-254794">
              <a:spcBef>
                <a:spcPts val="0"/>
              </a:spcBef>
              <a:spcAft>
                <a:spcPts val="1350"/>
              </a:spcAft>
              <a:buFont typeface="Wingdings" panose="05000000000000000000" pitchFamily="2" charset="2"/>
              <a:buChar char="ü"/>
            </a:pPr>
            <a:r>
              <a:rPr lang="en-US" sz="1650"/>
              <a:t>25% for Local Business Enterprises (LBE)/Local Not for Profit Business Enterprise NFP/LBE).</a:t>
            </a:r>
          </a:p>
          <a:p>
            <a:pPr marL="940594" lvl="2" indent="-254794">
              <a:spcBef>
                <a:spcPts val="0"/>
              </a:spcBef>
              <a:spcAft>
                <a:spcPts val="1350"/>
              </a:spcAft>
              <a:buFont typeface="Wingdings" panose="05000000000000000000" pitchFamily="2" charset="2"/>
              <a:buChar char="ü"/>
            </a:pPr>
            <a:r>
              <a:rPr lang="en-US" sz="1650"/>
              <a:t>25% for Small Local Business Enterprises (SLBE)/Small Local Not for Profit Business Enterprise (NFP/SLBE). SLBE and NFP/SLBE may meet the full 50% requirement.</a:t>
            </a:r>
          </a:p>
          <a:p>
            <a:pPr marL="940594" lvl="2" indent="-254794">
              <a:spcBef>
                <a:spcPts val="0"/>
              </a:spcBef>
              <a:spcAft>
                <a:spcPts val="1350"/>
              </a:spcAft>
              <a:buFont typeface="Wingdings" panose="05000000000000000000" pitchFamily="2" charset="2"/>
              <a:buChar char="ü"/>
            </a:pPr>
            <a:r>
              <a:rPr lang="en-US" sz="1650"/>
              <a:t>Very Small Local Business Enterprises (VSLBE) participation is double-counted towards meeting the requirement. </a:t>
            </a:r>
          </a:p>
          <a:p>
            <a:pPr>
              <a:spcBef>
                <a:spcPts val="0"/>
              </a:spcBef>
              <a:spcAft>
                <a:spcPts val="1800"/>
              </a:spcAft>
              <a:buFont typeface="Wingdings" panose="05000000000000000000" pitchFamily="2" charset="2"/>
              <a:buChar char="§"/>
            </a:pPr>
            <a:endParaRPr lang="en-US" sz="1650">
              <a:highlight>
                <a:srgbClr val="FFFF00"/>
              </a:highlight>
            </a:endParaRP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3">
            <a:duotone>
              <a:schemeClr val="accent3">
                <a:shade val="45000"/>
                <a:satMod val="135000"/>
              </a:schemeClr>
              <a:prstClr val="white"/>
            </a:duotone>
            <a:alphaModFix/>
            <a:extLst>
              <a:ext uri="{BEBA8EAE-BF5A-486C-A8C5-ECC9F3942E4B}">
                <a14:imgProps xmlns:a14="http://schemas.microsoft.com/office/drawing/2010/main">
                  <a14:imgLayer r:embed="rId4">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36574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Small Local Business Enterprise Program</a:t>
            </a: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015836"/>
            <a:ext cx="6172200" cy="3689639"/>
          </a:xfrm>
        </p:spPr>
        <p:txBody>
          <a:bodyPr>
            <a:noAutofit/>
          </a:bodyPr>
          <a:lstStyle/>
          <a:p>
            <a:pPr>
              <a:spcBef>
                <a:spcPts val="0"/>
              </a:spcBef>
              <a:spcAft>
                <a:spcPts val="1800"/>
              </a:spcAft>
              <a:buFont typeface="Wingdings" panose="05000000000000000000" pitchFamily="2" charset="2"/>
              <a:buChar char="§"/>
            </a:pPr>
            <a:r>
              <a:rPr lang="en-US" sz="1650"/>
              <a:t>The following Schedules are required by the submittal due date:</a:t>
            </a:r>
          </a:p>
          <a:p>
            <a:pPr lvl="1">
              <a:spcBef>
                <a:spcPts val="0"/>
              </a:spcBef>
              <a:spcAft>
                <a:spcPts val="1800"/>
              </a:spcAft>
              <a:buFont typeface="Wingdings" panose="05000000000000000000" pitchFamily="2" charset="2"/>
              <a:buChar char="§"/>
            </a:pPr>
            <a:r>
              <a:rPr lang="en-US" sz="1350"/>
              <a:t>Project Consultant Listing (Schedule E) is required by submittal due date for professional services projects.</a:t>
            </a:r>
          </a:p>
          <a:p>
            <a:pPr lvl="2">
              <a:spcBef>
                <a:spcPts val="0"/>
              </a:spcBef>
              <a:spcAft>
                <a:spcPts val="1800"/>
              </a:spcAft>
              <a:buFont typeface="Wingdings" panose="05000000000000000000" pitchFamily="2" charset="2"/>
              <a:buChar char="§"/>
            </a:pPr>
            <a:r>
              <a:rPr lang="en-US" sz="1050"/>
              <a:t>Schedule E is used to calculate the level of certified local business participation, unless the requirement is waived.  Responsive and responsible proposals will include meeting the 50% minimum L/SLBE participation requirement.</a:t>
            </a:r>
          </a:p>
          <a:p>
            <a:pPr lvl="2">
              <a:spcBef>
                <a:spcPts val="0"/>
              </a:spcBef>
              <a:spcAft>
                <a:spcPts val="1800"/>
              </a:spcAft>
              <a:buFont typeface="Wingdings" panose="05000000000000000000" pitchFamily="2" charset="2"/>
              <a:buChar char="§"/>
            </a:pPr>
            <a:r>
              <a:rPr lang="en-US" sz="1050"/>
              <a:t>At the time of submittal of Schedule E, some L/SLBE participation must be proposed in order to satisfy the requirement at time of submission. If zero participation is presented, the proposal will not be accepted.</a:t>
            </a:r>
          </a:p>
          <a:p>
            <a:pPr lvl="1">
              <a:spcBef>
                <a:spcPts val="0"/>
              </a:spcBef>
              <a:spcAft>
                <a:spcPts val="1800"/>
              </a:spcAft>
              <a:buFont typeface="Wingdings" panose="05000000000000000000" pitchFamily="2" charset="2"/>
              <a:buChar char="§"/>
            </a:pPr>
            <a:r>
              <a:rPr lang="en-US" sz="1350"/>
              <a:t>Schedule I – Sanctuary City Contracting and Investment Ordinance </a:t>
            </a:r>
          </a:p>
          <a:p>
            <a:pPr lvl="1">
              <a:spcBef>
                <a:spcPts val="0"/>
              </a:spcBef>
              <a:spcAft>
                <a:spcPts val="1800"/>
              </a:spcAft>
              <a:buFont typeface="Wingdings" panose="05000000000000000000" pitchFamily="2" charset="2"/>
              <a:buChar char="§"/>
            </a:pPr>
            <a:r>
              <a:rPr lang="en-US" sz="1350"/>
              <a:t>Schedule O - Campaign Contribution Form</a:t>
            </a:r>
          </a:p>
          <a:p>
            <a:pPr lvl="1">
              <a:spcBef>
                <a:spcPts val="0"/>
              </a:spcBef>
              <a:spcAft>
                <a:spcPts val="1800"/>
              </a:spcAft>
              <a:buFont typeface="Wingdings" panose="05000000000000000000" pitchFamily="2" charset="2"/>
              <a:buChar char="§"/>
            </a:pPr>
            <a:r>
              <a:rPr lang="en-US" sz="1350"/>
              <a:t>Schedule W - Border Wall Prohibition</a:t>
            </a: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2">
            <a:duotone>
              <a:schemeClr val="accent3">
                <a:shade val="45000"/>
                <a:satMod val="135000"/>
              </a:schemeClr>
              <a:prstClr val="white"/>
            </a:duotone>
            <a:alphaModFix/>
            <a:extLst>
              <a:ext uri="{BEBA8EAE-BF5A-486C-A8C5-ECC9F3942E4B}">
                <a14:imgProps xmlns:a14="http://schemas.microsoft.com/office/drawing/2010/main">
                  <a14:imgLayer r:embed="rId3">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402974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FA8-2BCF-374B-BFA3-72642F2C8B50}"/>
              </a:ext>
            </a:extLst>
          </p:cNvPr>
          <p:cNvSpPr>
            <a:spLocks noGrp="1"/>
          </p:cNvSpPr>
          <p:nvPr>
            <p:ph type="title" idx="4294967295"/>
          </p:nvPr>
        </p:nvSpPr>
        <p:spPr>
          <a:xfrm>
            <a:off x="2514600" y="1152525"/>
            <a:ext cx="5486400" cy="785813"/>
          </a:xfrm>
          <a:solidFill>
            <a:srgbClr val="D7E4BD"/>
          </a:solidFill>
          <a:ln cmpd="thickThi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b="1">
                <a:solidFill>
                  <a:schemeClr val="tx1"/>
                </a:solidFill>
              </a:rPr>
              <a:t> Small Local Business Enterprise Program</a:t>
            </a:r>
          </a:p>
        </p:txBody>
      </p:sp>
      <p:sp>
        <p:nvSpPr>
          <p:cNvPr id="5" name="Content Placeholder 2">
            <a:extLst>
              <a:ext uri="{FF2B5EF4-FFF2-40B4-BE49-F238E27FC236}">
                <a16:creationId xmlns:a16="http://schemas.microsoft.com/office/drawing/2014/main" id="{9E1C4211-0CED-4F2F-9C56-6C4D27563B5A}"/>
              </a:ext>
            </a:extLst>
          </p:cNvPr>
          <p:cNvSpPr>
            <a:spLocks noGrp="1"/>
          </p:cNvSpPr>
          <p:nvPr>
            <p:ph idx="4294967295"/>
          </p:nvPr>
        </p:nvSpPr>
        <p:spPr>
          <a:xfrm>
            <a:off x="1143000" y="2286001"/>
            <a:ext cx="6172200" cy="3337322"/>
          </a:xfrm>
        </p:spPr>
        <p:txBody>
          <a:bodyPr>
            <a:noAutofit/>
          </a:bodyPr>
          <a:lstStyle/>
          <a:p>
            <a:pPr>
              <a:spcBef>
                <a:spcPts val="0"/>
              </a:spcBef>
              <a:spcAft>
                <a:spcPts val="1800"/>
              </a:spcAft>
              <a:buFont typeface="Wingdings" panose="05000000000000000000" pitchFamily="2" charset="2"/>
              <a:buChar char="§"/>
            </a:pPr>
            <a:r>
              <a:rPr lang="en-US" sz="1650"/>
              <a:t>For SLBE certification, the size standards have been reduced from 30% to 20%.</a:t>
            </a:r>
          </a:p>
          <a:p>
            <a:pPr>
              <a:spcBef>
                <a:spcPts val="0"/>
              </a:spcBef>
              <a:spcAft>
                <a:spcPts val="1800"/>
              </a:spcAft>
              <a:buFont typeface="Wingdings" panose="05000000000000000000" pitchFamily="2" charset="2"/>
              <a:buChar char="§"/>
            </a:pPr>
            <a:r>
              <a:rPr lang="en-US" sz="1650"/>
              <a:t>10 preference points will be awarded to professional services contracts where the VSLBE meets a 50% subcontractor goal. </a:t>
            </a:r>
          </a:p>
          <a:p>
            <a:pPr>
              <a:spcBef>
                <a:spcPts val="0"/>
              </a:spcBef>
              <a:spcAft>
                <a:spcPts val="1800"/>
              </a:spcAft>
              <a:buFont typeface="Wingdings" panose="05000000000000000000" pitchFamily="2" charset="2"/>
              <a:buChar char="§"/>
            </a:pPr>
            <a:r>
              <a:rPr lang="en-US" sz="1650"/>
              <a:t>Preference points are also awarded for Mentor-Protégé teams on professional services contracts.</a:t>
            </a:r>
          </a:p>
        </p:txBody>
      </p:sp>
      <p:pic>
        <p:nvPicPr>
          <p:cNvPr id="7" name="Picture 6" descr="Logo&#10;&#10;Description automatically generated">
            <a:extLst>
              <a:ext uri="{FF2B5EF4-FFF2-40B4-BE49-F238E27FC236}">
                <a16:creationId xmlns:a16="http://schemas.microsoft.com/office/drawing/2014/main" id="{E42D1845-355B-4A20-A333-AA9918E37E09}"/>
              </a:ext>
            </a:extLst>
          </p:cNvPr>
          <p:cNvPicPr>
            <a:picLocks noChangeAspect="1"/>
          </p:cNvPicPr>
          <p:nvPr/>
        </p:nvPicPr>
        <p:blipFill rotWithShape="1">
          <a:blip r:embed="rId2">
            <a:duotone>
              <a:schemeClr val="accent3">
                <a:shade val="45000"/>
                <a:satMod val="135000"/>
              </a:schemeClr>
              <a:prstClr val="white"/>
            </a:duotone>
            <a:alphaModFix/>
            <a:extLst>
              <a:ext uri="{BEBA8EAE-BF5A-486C-A8C5-ECC9F3942E4B}">
                <a14:imgProps xmlns:a14="http://schemas.microsoft.com/office/drawing/2010/main">
                  <a14:imgLayer r:embed="rId3">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Tree>
    <p:extLst>
      <p:ext uri="{BB962C8B-B14F-4D97-AF65-F5344CB8AC3E}">
        <p14:creationId xmlns:p14="http://schemas.microsoft.com/office/powerpoint/2010/main" val="341565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840A-B2C2-4DC1-9350-2DADD0E80B8E}"/>
              </a:ext>
            </a:extLst>
          </p:cNvPr>
          <p:cNvSpPr txBox="1">
            <a:spLocks/>
          </p:cNvSpPr>
          <p:nvPr/>
        </p:nvSpPr>
        <p:spPr>
          <a:xfrm>
            <a:off x="2514600" y="1152525"/>
            <a:ext cx="5486400" cy="785813"/>
          </a:xfrm>
          <a:prstGeom prst="rect">
            <a:avLst/>
          </a:prstGeom>
          <a:solidFill>
            <a:srgbClr val="D7E4BD"/>
          </a:solidFill>
          <a:ln w="12700" cap="flat" cmpd="thickThin"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a:solidFill>
                  <a:schemeClr val="tx1"/>
                </a:solidFill>
              </a:rPr>
              <a:t> Small Local Business Enterprise Program</a:t>
            </a:r>
          </a:p>
        </p:txBody>
      </p:sp>
      <p:pic>
        <p:nvPicPr>
          <p:cNvPr id="3" name="Picture 2" descr="Logo&#10;&#10;Description automatically generated">
            <a:extLst>
              <a:ext uri="{FF2B5EF4-FFF2-40B4-BE49-F238E27FC236}">
                <a16:creationId xmlns:a16="http://schemas.microsoft.com/office/drawing/2014/main" id="{33D1AAFD-FE15-4A47-963A-5413A06A1D8A}"/>
              </a:ext>
            </a:extLst>
          </p:cNvPr>
          <p:cNvPicPr>
            <a:picLocks noChangeAspect="1"/>
          </p:cNvPicPr>
          <p:nvPr/>
        </p:nvPicPr>
        <p:blipFill rotWithShape="1">
          <a:blip r:embed="rId2">
            <a:duotone>
              <a:schemeClr val="accent3">
                <a:shade val="45000"/>
                <a:satMod val="135000"/>
              </a:schemeClr>
              <a:prstClr val="white"/>
            </a:duotone>
            <a:alphaModFix/>
            <a:extLst>
              <a:ext uri="{BEBA8EAE-BF5A-486C-A8C5-ECC9F3942E4B}">
                <a14:imgProps xmlns:a14="http://schemas.microsoft.com/office/drawing/2010/main">
                  <a14:imgLayer r:embed="rId3">
                    <a14:imgEffect>
                      <a14:colorTemperature colorTemp="4708"/>
                    </a14:imgEffect>
                  </a14:imgLayer>
                </a14:imgProps>
              </a:ext>
            </a:extLst>
          </a:blip>
          <a:srcRect l="2931" r="3267" b="16440"/>
          <a:stretch/>
        </p:blipFill>
        <p:spPr>
          <a:xfrm>
            <a:off x="1143000" y="1152194"/>
            <a:ext cx="1276677" cy="785812"/>
          </a:xfrm>
          <a:prstGeom prst="rect">
            <a:avLst/>
          </a:prstGeom>
          <a:solidFill>
            <a:srgbClr val="34411B"/>
          </a:solidFill>
        </p:spPr>
      </p:pic>
      <p:sp>
        <p:nvSpPr>
          <p:cNvPr id="4" name="Content Placeholder 2">
            <a:extLst>
              <a:ext uri="{FF2B5EF4-FFF2-40B4-BE49-F238E27FC236}">
                <a16:creationId xmlns:a16="http://schemas.microsoft.com/office/drawing/2014/main" id="{EF11F401-1A19-4618-A359-22C17AD7E0A0}"/>
              </a:ext>
            </a:extLst>
          </p:cNvPr>
          <p:cNvSpPr txBox="1">
            <a:spLocks/>
          </p:cNvSpPr>
          <p:nvPr/>
        </p:nvSpPr>
        <p:spPr>
          <a:xfrm>
            <a:off x="1143000" y="2286001"/>
            <a:ext cx="6172200" cy="333732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buFont typeface="Wingdings" panose="05000000000000000000" pitchFamily="2" charset="2"/>
              <a:buChar char="§"/>
            </a:pPr>
            <a:r>
              <a:rPr lang="en-US" sz="1650"/>
              <a:t>L/SLBE PARTICIPATION INCENTIVES:</a:t>
            </a:r>
          </a:p>
          <a:p>
            <a:pPr lvl="1">
              <a:spcBef>
                <a:spcPts val="0"/>
              </a:spcBef>
              <a:spcAft>
                <a:spcPts val="1800"/>
              </a:spcAft>
              <a:buFont typeface="Wingdings" panose="05000000000000000000" pitchFamily="2" charset="2"/>
              <a:buChar char="§"/>
            </a:pPr>
            <a:r>
              <a:rPr lang="en-US" sz="1350"/>
              <a:t>50% L/SLBE participation receives 2 preference points</a:t>
            </a:r>
          </a:p>
          <a:p>
            <a:pPr lvl="1">
              <a:spcBef>
                <a:spcPts val="0"/>
              </a:spcBef>
              <a:spcAft>
                <a:spcPts val="1800"/>
              </a:spcAft>
              <a:buFont typeface="Wingdings" panose="05000000000000000000" pitchFamily="2" charset="2"/>
              <a:buChar char="§"/>
            </a:pPr>
            <a:r>
              <a:rPr lang="en-US" sz="1350"/>
              <a:t>60% L/SLBE participation receives 3 preference points</a:t>
            </a:r>
          </a:p>
          <a:p>
            <a:pPr lvl="1">
              <a:spcBef>
                <a:spcPts val="0"/>
              </a:spcBef>
              <a:spcAft>
                <a:spcPts val="1800"/>
              </a:spcAft>
              <a:buFont typeface="Wingdings" panose="05000000000000000000" pitchFamily="2" charset="2"/>
              <a:buChar char="§"/>
            </a:pPr>
            <a:r>
              <a:rPr lang="en-US" sz="1350"/>
              <a:t>70% L/SLBE participation receives 4 preference points</a:t>
            </a:r>
          </a:p>
          <a:p>
            <a:pPr lvl="1">
              <a:spcBef>
                <a:spcPts val="0"/>
              </a:spcBef>
              <a:spcAft>
                <a:spcPts val="1800"/>
              </a:spcAft>
              <a:buFont typeface="Wingdings" panose="05000000000000000000" pitchFamily="2" charset="2"/>
              <a:buChar char="§"/>
            </a:pPr>
            <a:r>
              <a:rPr lang="en-US" sz="1350"/>
              <a:t>80% L/SLBE participation receives 5 preference points</a:t>
            </a:r>
          </a:p>
          <a:p>
            <a:pPr marL="342900" lvl="1" indent="0">
              <a:spcBef>
                <a:spcPts val="0"/>
              </a:spcBef>
              <a:spcAft>
                <a:spcPts val="1800"/>
              </a:spcAft>
              <a:buNone/>
            </a:pPr>
            <a:r>
              <a:rPr lang="en-US" sz="1350"/>
              <a:t>Local and Non-local businesses may earn up to a maximum of 5 preference points provided they meet the above L/SLBE participation percentages. VSLBE preference points are double counted.</a:t>
            </a:r>
          </a:p>
        </p:txBody>
      </p:sp>
    </p:spTree>
    <p:extLst>
      <p:ext uri="{BB962C8B-B14F-4D97-AF65-F5344CB8AC3E}">
        <p14:creationId xmlns:p14="http://schemas.microsoft.com/office/powerpoint/2010/main" val="63439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FP">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151e83c-90ba-442b-9b4b-51b8772f5c05">XCCFDW456JNR-2105883259-1723</_dlc_DocId>
    <_dlc_DocIdUrl xmlns="4151e83c-90ba-442b-9b4b-51b8772f5c05">
      <Url>https://oaklandca.sharepoint.com/sites/HSD/_layouts/15/DocIdRedir.aspx?ID=XCCFDW456JNR-2105883259-1723</Url>
      <Description>XCCFDW456JNR-2105883259-1723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4D0A21C73AD849BC1B3C1F88408360" ma:contentTypeVersion="10" ma:contentTypeDescription="Create a new document." ma:contentTypeScope="" ma:versionID="935ff96e00cccf5e9e4508c301ceafce">
  <xsd:schema xmlns:xsd="http://www.w3.org/2001/XMLSchema" xmlns:xs="http://www.w3.org/2001/XMLSchema" xmlns:p="http://schemas.microsoft.com/office/2006/metadata/properties" xmlns:ns2="4151e83c-90ba-442b-9b4b-51b8772f5c05" xmlns:ns3="37ed78ce-ec19-4332-91d9-9e7712d3729f" targetNamespace="http://schemas.microsoft.com/office/2006/metadata/properties" ma:root="true" ma:fieldsID="14ba7c64ecc16dba94de8f6a256c9ae2" ns2:_="" ns3:_="">
    <xsd:import namespace="4151e83c-90ba-442b-9b4b-51b8772f5c05"/>
    <xsd:import namespace="37ed78ce-ec19-4332-91d9-9e7712d3729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e83c-90ba-442b-9b4b-51b8772f5c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ed78ce-ec19-4332-91d9-9e7712d372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9A35BE-28B5-4EAE-A091-EA66721AF074}">
  <ds:schemaRefs>
    <ds:schemaRef ds:uri="4151e83c-90ba-442b-9b4b-51b8772f5c0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5FAC652-BC93-4EC8-97A6-51F88AE25C1B}">
  <ds:schemaRefs>
    <ds:schemaRef ds:uri="37ed78ce-ec19-4332-91d9-9e7712d3729f"/>
    <ds:schemaRef ds:uri="4151e83c-90ba-442b-9b4b-51b8772f5c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7CC961-CE6F-460C-B9EF-104E59BC04D4}">
  <ds:schemaRefs>
    <ds:schemaRef ds:uri="http://schemas.microsoft.com/sharepoint/events"/>
  </ds:schemaRefs>
</ds:datastoreItem>
</file>

<file path=customXml/itemProps4.xml><?xml version="1.0" encoding="utf-8"?>
<ds:datastoreItem xmlns:ds="http://schemas.openxmlformats.org/officeDocument/2006/customXml" ds:itemID="{96A09766-240E-4243-9C6D-2BAF79B7BD27}">
  <ds:schemaRefs>
    <ds:schemaRef ds:uri="http://schemas.microsoft.com/office/2006/metadata/longProperties"/>
  </ds:schemaRefs>
</ds:datastoreItem>
</file>

<file path=customXml/itemProps5.xml><?xml version="1.0" encoding="utf-8"?>
<ds:datastoreItem xmlns:ds="http://schemas.openxmlformats.org/officeDocument/2006/customXml" ds:itemID="{6E71C91F-1739-488A-81CA-28C21459D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TotalTime>
  <Words>1818</Words>
  <Application>Microsoft Office PowerPoint</Application>
  <PresentationFormat>On-screen Show (4:3)</PresentationFormat>
  <Paragraphs>167</Paragraphs>
  <Slides>30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Times New Roman</vt:lpstr>
      <vt:lpstr>Wingdings</vt:lpstr>
      <vt:lpstr>Office Theme</vt:lpstr>
      <vt:lpstr>  REQUEST FOR PROPOSALS (RFP)  For  Professional Services for  City of Oakland  Head Start Program FY 2024 – 2029  </vt:lpstr>
      <vt:lpstr>Agenda</vt:lpstr>
      <vt:lpstr>Introductions</vt:lpstr>
      <vt:lpstr>Contracts and Compliance</vt:lpstr>
      <vt:lpstr> iSupplier</vt:lpstr>
      <vt:lpstr> Small Local Business Enterprise Program</vt:lpstr>
      <vt:lpstr> Small Local Business Enterprise Program</vt:lpstr>
      <vt:lpstr> Small Local Business Enterprise Program</vt:lpstr>
      <vt:lpstr>PowerPoint Presentation</vt:lpstr>
      <vt:lpstr>PowerPoint Presentation</vt:lpstr>
      <vt:lpstr>PowerPoint Presentation</vt:lpstr>
      <vt:lpstr> Living Wage &amp; Equal Benefits Ordinances</vt:lpstr>
      <vt:lpstr>Contract Compliance</vt:lpstr>
      <vt:lpstr>PowerPoint Presentation</vt:lpstr>
      <vt:lpstr> Dept. of Workplace  &amp; Employment Standards</vt:lpstr>
      <vt:lpstr>PowerPoint Presentation</vt:lpstr>
      <vt:lpstr>PowerPoint Presentation</vt:lpstr>
      <vt:lpstr>Head Start</vt:lpstr>
      <vt:lpstr>City of Oakland Head Start</vt:lpstr>
      <vt:lpstr>How to Apply</vt:lpstr>
      <vt:lpstr>Required Proposal Elements</vt:lpstr>
      <vt:lpstr>Required Proposal Elements (cont.)</vt:lpstr>
      <vt:lpstr>Required Proposal Elements (cont.)</vt:lpstr>
      <vt:lpstr>Submitting the Proposal</vt:lpstr>
      <vt:lpstr>Submitting the Proposal</vt:lpstr>
      <vt:lpstr>After Submitting the Proposal</vt:lpstr>
      <vt:lpstr>Review Process</vt:lpstr>
      <vt:lpstr>Anticipated Timeline</vt:lpstr>
      <vt:lpstr>RFQ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for Qualifications for Professional Services  July 2019 – June 2022</dc:title>
  <dc:creator>Microsoft Office User</dc:creator>
  <cp:lastModifiedBy>Trist, Sarah</cp:lastModifiedBy>
  <cp:revision>56</cp:revision>
  <cp:lastPrinted>2016-04-21T21:57:50Z</cp:lastPrinted>
  <dcterms:created xsi:type="dcterms:W3CDTF">2019-03-25T13:26:10Z</dcterms:created>
  <dcterms:modified xsi:type="dcterms:W3CDTF">2024-09-12T18:18:27Z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XCCFDW456JNR-2105883259-1325</vt:lpwstr>
  </property>
  <property fmtid="{D5CDD505-2E9C-101B-9397-08002B2CF9AE}" pid="3" name="_dlc_DocIdItemGuid">
    <vt:lpwstr>5febf887-a7e0-4461-ae38-ab3f932a6d1d</vt:lpwstr>
  </property>
  <property fmtid="{D5CDD505-2E9C-101B-9397-08002B2CF9AE}" pid="4" name="_dlc_DocIdUrl">
    <vt:lpwstr>https://oaklandca.sharepoint.com/sites/HSD/_layouts/15/DocIdRedir.aspx?ID=XCCFDW456JNR-2105883259-1325, XCCFDW456JNR-2105883259-1325</vt:lpwstr>
  </property>
  <property fmtid="{D5CDD505-2E9C-101B-9397-08002B2CF9AE}" pid="5" name="ContentTypeId">
    <vt:lpwstr>0x010100954D0A21C73AD849BC1B3C1F88408360</vt:lpwstr>
  </property>
</Properties>
</file>