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15"/>
  </p:notesMasterIdLst>
  <p:sldIdLst>
    <p:sldId id="256" r:id="rId4"/>
    <p:sldId id="257" r:id="rId5"/>
    <p:sldId id="293" r:id="rId6"/>
    <p:sldId id="258" r:id="rId7"/>
    <p:sldId id="274" r:id="rId8"/>
    <p:sldId id="263" r:id="rId9"/>
    <p:sldId id="268" r:id="rId10"/>
    <p:sldId id="272" r:id="rId11"/>
    <p:sldId id="266" r:id="rId12"/>
    <p:sldId id="261" r:id="rId13"/>
    <p:sldId id="260" r:id="rId14"/>
  </p:sldIdLst>
  <p:sldSz cx="18288000" cy="10287000"/>
  <p:notesSz cx="6858000" cy="9144000"/>
  <p:embeddedFontLst>
    <p:embeddedFont>
      <p:font typeface="Abel" panose="02000506030000020004" pitchFamily="2" charset="0"/>
      <p:regular r:id="rId16"/>
    </p:embeddedFont>
    <p:embeddedFont>
      <p:font typeface="Aileron Thin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Bold" panose="00000800000000000000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AE803A-FAD9-A850-649C-91E6A0523AB8}" name="Mulvey, Christia" initials="MC" userId="S::cmulvey@oaklandca.gov::c798f5ed-4da5-4a8c-97c0-d816d8078a5f" providerId="AD"/>
  <p188:author id="{A0817075-9957-8A9C-7E02-79FEC8C5EA90}" name="Bowman, Shannon" initials="BS" userId="S::SBowman@oaklandca.gov::36ea3bf8-f6f2-494b-8d16-ea3a32f4e1f5" providerId="AD"/>
  <p188:author id="{2AE85BA8-E749-3977-83C4-EF1698D65B65}" name="Horl, Meghan" initials="HM" userId="S::mhorl@oaklandca.gov::d7621d34-df34-4fc0-af18-e13a4f638ceb" providerId="AD"/>
  <p188:author id="{99A734F0-A385-2496-F812-6838EA40794C}" name="Durades, Arlecia" initials="DA" userId="S::adurades@oaklandca.gov::ee3d33e0-2c30-4fe0-bd2c-d3b2a17adf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84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92255-CA12-401A-9022-4CDB66061466}" type="datetimeFigureOut">
              <a:rPr lang="en-US" smtClean="0"/>
              <a:t>7/16/2024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96FBE-23C3-48A9-922D-783D4CFB44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9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96FBE-23C3-48A9-922D-783D4CFB442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5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96FBE-23C3-48A9-922D-783D4CFB44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7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96FBE-23C3-48A9-922D-783D4CFB44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6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audience for feedback (edit suggested questions per content)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96FBE-23C3-48A9-922D-783D4CFB44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6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65151"/>
            <a:ext cx="18288000" cy="721849"/>
            <a:chOff x="0" y="0"/>
            <a:chExt cx="6186311" cy="244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44181"/>
            </a:xfrm>
            <a:custGeom>
              <a:avLst/>
              <a:gdLst/>
              <a:ahLst/>
              <a:cxnLst/>
              <a:rect l="l" t="t" r="r" b="b"/>
              <a:pathLst>
                <a:path w="6186311" h="244181">
                  <a:moveTo>
                    <a:pt x="0" y="0"/>
                  </a:moveTo>
                  <a:lnTo>
                    <a:pt x="6186311" y="0"/>
                  </a:lnTo>
                  <a:lnTo>
                    <a:pt x="6186311" y="244181"/>
                  </a:lnTo>
                  <a:lnTo>
                    <a:pt x="0" y="244181"/>
                  </a:lnTo>
                  <a:close/>
                </a:path>
              </a:pathLst>
            </a:custGeom>
            <a:solidFill>
              <a:srgbClr val="00505E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0342"/>
          <a:stretch/>
        </p:blipFill>
        <p:spPr>
          <a:xfrm>
            <a:off x="10794199" y="796085"/>
            <a:ext cx="7580524" cy="897460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3483" y="332980"/>
            <a:ext cx="11621911" cy="3181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98"/>
              </a:lnSpc>
            </a:pPr>
            <a:r>
              <a:rPr lang="en-US" sz="5500" dirty="0">
                <a:solidFill>
                  <a:srgbClr val="00505E"/>
                </a:solidFill>
                <a:latin typeface="Montserrat Bold"/>
              </a:rPr>
              <a:t>2024 New Construction Notice Of Funding Availability (NOFA)</a:t>
            </a:r>
            <a:endParaRPr lang="en-US" sz="55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8498"/>
              </a:lnSpc>
            </a:pPr>
            <a:r>
              <a:rPr lang="en-US" sz="5500" dirty="0">
                <a:solidFill>
                  <a:srgbClr val="00505E"/>
                </a:solidFill>
                <a:latin typeface="Montserrat Bold"/>
              </a:rPr>
              <a:t>Stakeholder Listening Session</a:t>
            </a:r>
            <a:endParaRPr lang="en-US" sz="5500" dirty="0">
              <a:cs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6537" y="5000809"/>
            <a:ext cx="94107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750" spc="222" dirty="0">
                <a:solidFill>
                  <a:srgbClr val="000000"/>
                </a:solidFill>
                <a:latin typeface="Aileron Thin Bold"/>
              </a:rPr>
              <a:t>Housing Development Services</a:t>
            </a:r>
          </a:p>
          <a:p>
            <a:pPr>
              <a:lnSpc>
                <a:spcPts val="2999"/>
              </a:lnSpc>
            </a:pPr>
            <a:r>
              <a:rPr lang="en-US" sz="2750" spc="222" dirty="0">
                <a:solidFill>
                  <a:srgbClr val="000000"/>
                </a:solidFill>
                <a:latin typeface="Aileron Thin Bold"/>
              </a:rPr>
              <a:t>Department of Housing &amp; Community Development</a:t>
            </a:r>
          </a:p>
          <a:p>
            <a:pPr>
              <a:lnSpc>
                <a:spcPts val="2999"/>
              </a:lnSpc>
            </a:pPr>
            <a:endParaRPr lang="en-US" sz="2750" spc="222" dirty="0">
              <a:solidFill>
                <a:srgbClr val="000000"/>
              </a:solidFill>
              <a:latin typeface="Aileron Thin Bold"/>
            </a:endParaRPr>
          </a:p>
          <a:p>
            <a:pPr>
              <a:lnSpc>
                <a:spcPts val="2999"/>
              </a:lnSpc>
            </a:pPr>
            <a:r>
              <a:rPr lang="en-US" sz="2750" b="1" spc="222" dirty="0">
                <a:solidFill>
                  <a:srgbClr val="000000"/>
                </a:solidFill>
                <a:latin typeface="Aileron Thin Bold"/>
              </a:rPr>
              <a:t>July 16, 2024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905C10E-109D-F5B0-0539-8556CAEDC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3483" y="8457740"/>
            <a:ext cx="4758404" cy="11074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8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8187765" cy="46056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87765" cy="4605618"/>
            </a:xfrm>
            <a:custGeom>
              <a:avLst/>
              <a:gdLst/>
              <a:ahLst/>
              <a:cxnLst/>
              <a:rect l="l" t="t" r="r" b="b"/>
              <a:pathLst>
                <a:path w="8187765" h="4605618">
                  <a:moveTo>
                    <a:pt x="0" y="0"/>
                  </a:moveTo>
                  <a:lnTo>
                    <a:pt x="8187765" y="0"/>
                  </a:lnTo>
                  <a:lnTo>
                    <a:pt x="8187765" y="4605618"/>
                  </a:lnTo>
                  <a:lnTo>
                    <a:pt x="0" y="4605618"/>
                  </a:lnTo>
                  <a:close/>
                </a:path>
              </a:pathLst>
            </a:custGeom>
            <a:solidFill>
              <a:srgbClr val="00505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3258022"/>
            <a:ext cx="13250862" cy="1052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33"/>
              </a:lnSpc>
            </a:pPr>
            <a:r>
              <a:rPr lang="en-US" sz="6309" dirty="0">
                <a:solidFill>
                  <a:srgbClr val="FFFFFF"/>
                </a:solidFill>
                <a:latin typeface="Montserrat Bold"/>
              </a:rPr>
              <a:t>LEARN MORE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546728"/>
            <a:ext cx="14425496" cy="1111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Montserrat"/>
              </a:rPr>
              <a:t>Please visit our website to find the latest information about the City’s New Construction NOFA application, guidelines, and resources: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932897"/>
            <a:ext cx="16878300" cy="1874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729"/>
              </a:lnSpc>
            </a:pPr>
            <a:r>
              <a:rPr lang="en-US" sz="4400" dirty="0">
                <a:solidFill>
                  <a:srgbClr val="FFFF00"/>
                </a:solidFill>
                <a:ea typeface="+mn-lt"/>
                <a:cs typeface="+mn-lt"/>
              </a:rPr>
              <a:t>https://www.oaklandca.gov/departments/department-of-housing-and-community-development</a:t>
            </a:r>
            <a:endParaRPr lang="en-US" sz="44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2BB9678-C567-4755-09DF-EEEF8D4FCCF6}"/>
              </a:ext>
            </a:extLst>
          </p:cNvPr>
          <p:cNvSpPr txBox="1"/>
          <p:nvPr/>
        </p:nvSpPr>
        <p:spPr>
          <a:xfrm>
            <a:off x="1028700" y="8118431"/>
            <a:ext cx="14425496" cy="534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Montserrat"/>
              </a:rPr>
              <a:t>Contact: Arlecia Durades at adurades@oaklandca.gov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03757"/>
            <a:ext cx="18288000" cy="1083244"/>
            <a:chOff x="0" y="0"/>
            <a:chExt cx="6186311" cy="244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44181"/>
            </a:xfrm>
            <a:custGeom>
              <a:avLst/>
              <a:gdLst/>
              <a:ahLst/>
              <a:cxnLst/>
              <a:rect l="l" t="t" r="r" b="b"/>
              <a:pathLst>
                <a:path w="6186311" h="244181">
                  <a:moveTo>
                    <a:pt x="0" y="0"/>
                  </a:moveTo>
                  <a:lnTo>
                    <a:pt x="6186311" y="0"/>
                  </a:lnTo>
                  <a:lnTo>
                    <a:pt x="6186311" y="244181"/>
                  </a:lnTo>
                  <a:lnTo>
                    <a:pt x="0" y="244181"/>
                  </a:lnTo>
                  <a:close/>
                </a:path>
              </a:pathLst>
            </a:custGeom>
            <a:solidFill>
              <a:srgbClr val="00505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3643" y="3752557"/>
            <a:ext cx="17289194" cy="1083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12"/>
              </a:lnSpc>
            </a:pPr>
            <a:r>
              <a:rPr lang="en-US" sz="9600" spc="421" dirty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Q &amp; 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65151"/>
            <a:ext cx="18288000" cy="721849"/>
            <a:chOff x="0" y="0"/>
            <a:chExt cx="6186311" cy="244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44181"/>
            </a:xfrm>
            <a:custGeom>
              <a:avLst/>
              <a:gdLst/>
              <a:ahLst/>
              <a:cxnLst/>
              <a:rect l="l" t="t" r="r" b="b"/>
              <a:pathLst>
                <a:path w="6186311" h="244181">
                  <a:moveTo>
                    <a:pt x="0" y="0"/>
                  </a:moveTo>
                  <a:lnTo>
                    <a:pt x="6186311" y="0"/>
                  </a:lnTo>
                  <a:lnTo>
                    <a:pt x="6186311" y="244181"/>
                  </a:lnTo>
                  <a:lnTo>
                    <a:pt x="0" y="244181"/>
                  </a:lnTo>
                  <a:close/>
                </a:path>
              </a:pathLst>
            </a:custGeom>
            <a:solidFill>
              <a:srgbClr val="00505E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104900"/>
            <a:ext cx="11426274" cy="1096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8"/>
              </a:lnSpc>
            </a:pPr>
            <a:r>
              <a:rPr lang="en-US" sz="7725" dirty="0">
                <a:solidFill>
                  <a:srgbClr val="00505E"/>
                </a:solidFill>
                <a:latin typeface="Montserrat Bold"/>
              </a:rPr>
              <a:t>Agenda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2743" y="2773120"/>
            <a:ext cx="8861258" cy="5155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4679"/>
              </a:lnSpc>
              <a:spcAft>
                <a:spcPts val="2400"/>
              </a:spcAft>
              <a:buFont typeface="Arial"/>
              <a:buChar char="•"/>
            </a:pPr>
            <a:r>
              <a:rPr lang="en-US" sz="4400" spc="242" dirty="0">
                <a:solidFill>
                  <a:srgbClr val="000000"/>
                </a:solidFill>
                <a:latin typeface="Montserrat"/>
              </a:rPr>
              <a:t>Welcome &amp; Introductions</a:t>
            </a:r>
          </a:p>
          <a:p>
            <a:pPr marL="647700" lvl="1" indent="-323850">
              <a:lnSpc>
                <a:spcPts val="4679"/>
              </a:lnSpc>
              <a:spcAft>
                <a:spcPts val="2400"/>
              </a:spcAft>
              <a:buFont typeface="Arial"/>
              <a:buChar char="•"/>
            </a:pPr>
            <a:r>
              <a:rPr lang="en-US" sz="4400" spc="242" dirty="0">
                <a:solidFill>
                  <a:srgbClr val="000000"/>
                </a:solidFill>
                <a:latin typeface="Montserrat"/>
              </a:rPr>
              <a:t>NOFA Overview</a:t>
            </a:r>
          </a:p>
          <a:p>
            <a:pPr marL="647700" lvl="1" indent="-323850">
              <a:lnSpc>
                <a:spcPts val="4679"/>
              </a:lnSpc>
              <a:spcAft>
                <a:spcPts val="2400"/>
              </a:spcAft>
              <a:buFont typeface="Arial"/>
              <a:buChar char="•"/>
            </a:pPr>
            <a:r>
              <a:rPr lang="en-US" sz="4400" spc="242" dirty="0">
                <a:solidFill>
                  <a:srgbClr val="000000"/>
                </a:solidFill>
                <a:latin typeface="Montserrat"/>
              </a:rPr>
              <a:t>Timeline &amp; Process</a:t>
            </a:r>
          </a:p>
          <a:p>
            <a:pPr marL="647700" lvl="1" indent="-323850">
              <a:lnSpc>
                <a:spcPts val="4679"/>
              </a:lnSpc>
              <a:spcAft>
                <a:spcPts val="2400"/>
              </a:spcAft>
              <a:buFont typeface="Arial"/>
              <a:buChar char="•"/>
            </a:pPr>
            <a:r>
              <a:rPr lang="en-US" sz="4400" spc="242" dirty="0">
                <a:solidFill>
                  <a:srgbClr val="000000"/>
                </a:solidFill>
                <a:latin typeface="Montserrat"/>
              </a:rPr>
              <a:t>Potential HCD Changes </a:t>
            </a:r>
          </a:p>
          <a:p>
            <a:pPr marL="647700" lvl="1" indent="-323850">
              <a:lnSpc>
                <a:spcPts val="4679"/>
              </a:lnSpc>
              <a:spcAft>
                <a:spcPts val="2400"/>
              </a:spcAft>
              <a:buFont typeface="Arial"/>
              <a:buChar char="•"/>
            </a:pPr>
            <a:r>
              <a:rPr lang="en-US" sz="4400" spc="242" dirty="0">
                <a:solidFill>
                  <a:srgbClr val="000000"/>
                </a:solidFill>
                <a:latin typeface="Montserrat"/>
              </a:rPr>
              <a:t>Stakeholder Feedback</a:t>
            </a:r>
          </a:p>
          <a:p>
            <a:pPr marL="647700" lvl="1" indent="-323850">
              <a:lnSpc>
                <a:spcPts val="4679"/>
              </a:lnSpc>
              <a:spcAft>
                <a:spcPts val="2400"/>
              </a:spcAft>
              <a:buFont typeface="Arial"/>
              <a:buChar char="•"/>
            </a:pPr>
            <a:r>
              <a:rPr lang="en-US" sz="4400" spc="242" dirty="0">
                <a:solidFill>
                  <a:srgbClr val="000000"/>
                </a:solidFill>
                <a:latin typeface="Montserrat"/>
              </a:rPr>
              <a:t>Q &amp;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8C177-88BD-314E-3B22-22B9D723FECD}"/>
              </a:ext>
            </a:extLst>
          </p:cNvPr>
          <p:cNvSpPr txBox="1"/>
          <p:nvPr/>
        </p:nvSpPr>
        <p:spPr>
          <a:xfrm>
            <a:off x="364067" y="8301567"/>
            <a:ext cx="118236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dirty="0">
              <a:latin typeface="Montserrat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BFC788E-312F-0EF6-54E9-88E6CB5FC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29595" y="8457740"/>
            <a:ext cx="4758404" cy="1107411"/>
          </a:xfrm>
          <a:prstGeom prst="rect">
            <a:avLst/>
          </a:prstGeom>
        </p:spPr>
      </p:pic>
      <p:pic>
        <p:nvPicPr>
          <p:cNvPr id="1028" name="Picture 4" descr="A picture containing sky, outdoor, road, scene&#10;&#10;Description automatically generated">
            <a:extLst>
              <a:ext uri="{FF2B5EF4-FFF2-40B4-BE49-F238E27FC236}">
                <a16:creationId xmlns:a16="http://schemas.microsoft.com/office/drawing/2014/main" id="{BA23CE10-1ECF-A5DC-DDB2-3B4956061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9143999" cy="804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5591" y="0"/>
            <a:ext cx="18443591" cy="10287001"/>
            <a:chOff x="0" y="0"/>
            <a:chExt cx="6238943" cy="244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38943" cy="244181"/>
            </a:xfrm>
            <a:custGeom>
              <a:avLst/>
              <a:gdLst/>
              <a:ahLst/>
              <a:cxnLst/>
              <a:rect l="l" t="t" r="r" b="b"/>
              <a:pathLst>
                <a:path w="6186311" h="244181">
                  <a:moveTo>
                    <a:pt x="0" y="0"/>
                  </a:moveTo>
                  <a:lnTo>
                    <a:pt x="6186311" y="0"/>
                  </a:lnTo>
                  <a:lnTo>
                    <a:pt x="6186311" y="244181"/>
                  </a:lnTo>
                  <a:lnTo>
                    <a:pt x="0" y="244181"/>
                  </a:lnTo>
                  <a:close/>
                </a:path>
              </a:pathLst>
            </a:custGeom>
            <a:solidFill>
              <a:srgbClr val="00505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28083" y="9006102"/>
            <a:ext cx="4804326" cy="11180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10955" y="738739"/>
            <a:ext cx="12664259" cy="1026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98"/>
              </a:lnSpc>
            </a:pPr>
            <a:r>
              <a:rPr lang="en-US" sz="6600" dirty="0">
                <a:solidFill>
                  <a:schemeClr val="bg1"/>
                </a:solidFill>
                <a:latin typeface="Montserrat Bold"/>
              </a:rPr>
              <a:t>Welcome &amp; Introductions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1000" y="4390709"/>
            <a:ext cx="13322800" cy="1036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>
              <a:spcAft>
                <a:spcPts val="200"/>
              </a:spcAft>
            </a:pPr>
            <a:r>
              <a:rPr lang="en-US" sz="3200" b="1" spc="242" dirty="0">
                <a:solidFill>
                  <a:schemeClr val="bg1"/>
                </a:solidFill>
                <a:latin typeface="Montserrat"/>
              </a:rPr>
              <a:t>Christia Katz Mulvey</a:t>
            </a:r>
            <a:r>
              <a:rPr lang="en-US" sz="3200" spc="242" dirty="0">
                <a:solidFill>
                  <a:schemeClr val="bg1"/>
                </a:solidFill>
                <a:latin typeface="Montserrat"/>
              </a:rPr>
              <a:t>,                                                    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23850" lvl="1">
              <a:spcAft>
                <a:spcPts val="200"/>
              </a:spcAft>
            </a:pPr>
            <a:r>
              <a:rPr lang="en-US" sz="3200" spc="242" dirty="0">
                <a:solidFill>
                  <a:schemeClr val="bg1"/>
                </a:solidFill>
                <a:latin typeface="Montserrat"/>
              </a:rPr>
              <a:t>Housing Development Services Manager 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99E5C654-5852-7829-C534-9448743EF0B3}"/>
              </a:ext>
            </a:extLst>
          </p:cNvPr>
          <p:cNvSpPr txBox="1"/>
          <p:nvPr/>
        </p:nvSpPr>
        <p:spPr>
          <a:xfrm>
            <a:off x="1111000" y="6001897"/>
            <a:ext cx="14067881" cy="1010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>
              <a:spcAft>
                <a:spcPts val="200"/>
              </a:spcAft>
            </a:pPr>
            <a:r>
              <a:rPr lang="en-US" sz="3200" b="1" spc="242" dirty="0">
                <a:solidFill>
                  <a:schemeClr val="bg1"/>
                </a:solidFill>
                <a:latin typeface="Montserrat"/>
              </a:rPr>
              <a:t>Arlecia Durades</a:t>
            </a:r>
            <a:r>
              <a:rPr lang="en-US" sz="3200" spc="242" dirty="0">
                <a:solidFill>
                  <a:schemeClr val="bg1"/>
                </a:solidFill>
                <a:latin typeface="Montserrat"/>
              </a:rPr>
              <a:t>, Housing Development Coordinator </a:t>
            </a:r>
          </a:p>
          <a:p>
            <a:pPr marL="323850" lvl="1">
              <a:spcAft>
                <a:spcPts val="200"/>
              </a:spcAft>
            </a:pPr>
            <a:r>
              <a:rPr lang="en-US" sz="3200" spc="242" dirty="0">
                <a:solidFill>
                  <a:schemeClr val="bg1"/>
                </a:solidFill>
                <a:latin typeface="Montserrat"/>
              </a:rPr>
              <a:t>&amp; New Construction Program Manager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FECC4A-D3E1-722C-006E-F38ECC2D30AB}"/>
              </a:ext>
            </a:extLst>
          </p:cNvPr>
          <p:cNvSpPr txBox="1"/>
          <p:nvPr/>
        </p:nvSpPr>
        <p:spPr>
          <a:xfrm>
            <a:off x="7772400" y="4914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19F27C9-5457-2F2B-B511-69E7FD80D26B}"/>
              </a:ext>
            </a:extLst>
          </p:cNvPr>
          <p:cNvSpPr txBox="1"/>
          <p:nvPr/>
        </p:nvSpPr>
        <p:spPr>
          <a:xfrm>
            <a:off x="1111000" y="2805169"/>
            <a:ext cx="13185394" cy="1010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>
              <a:spcAft>
                <a:spcPts val="200"/>
              </a:spcAft>
            </a:pPr>
            <a:r>
              <a:rPr lang="en-US" sz="3200" b="1" spc="242" dirty="0">
                <a:solidFill>
                  <a:schemeClr val="bg1"/>
                </a:solidFill>
                <a:latin typeface="Montserrat"/>
              </a:rPr>
              <a:t>Ali Gaylord</a:t>
            </a:r>
            <a:r>
              <a:rPr lang="en-US" sz="3200" spc="242" dirty="0">
                <a:solidFill>
                  <a:schemeClr val="bg1"/>
                </a:solidFill>
                <a:latin typeface="Montserrat"/>
              </a:rPr>
              <a:t>, Deputy Director            </a:t>
            </a:r>
          </a:p>
          <a:p>
            <a:pPr marL="323850" lvl="1">
              <a:spcAft>
                <a:spcPts val="200"/>
              </a:spcAft>
            </a:pPr>
            <a:r>
              <a:rPr lang="en-US" sz="3200" spc="242" dirty="0">
                <a:solidFill>
                  <a:schemeClr val="bg1"/>
                </a:solidFill>
                <a:latin typeface="Montserrat"/>
              </a:rPr>
              <a:t>Housing &amp; Community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982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00" y="9115427"/>
            <a:ext cx="18288000" cy="1154054"/>
            <a:chOff x="0" y="-26955"/>
            <a:chExt cx="6186311" cy="271136"/>
          </a:xfrm>
        </p:grpSpPr>
        <p:sp>
          <p:nvSpPr>
            <p:cNvPr id="3" name="Freeform 3"/>
            <p:cNvSpPr/>
            <p:nvPr/>
          </p:nvSpPr>
          <p:spPr>
            <a:xfrm>
              <a:off x="0" y="-26955"/>
              <a:ext cx="6186311" cy="271136"/>
            </a:xfrm>
            <a:custGeom>
              <a:avLst/>
              <a:gdLst/>
              <a:ahLst/>
              <a:cxnLst/>
              <a:rect l="l" t="t" r="r" b="b"/>
              <a:pathLst>
                <a:path w="6186311" h="244181">
                  <a:moveTo>
                    <a:pt x="0" y="0"/>
                  </a:moveTo>
                  <a:lnTo>
                    <a:pt x="6186311" y="0"/>
                  </a:lnTo>
                  <a:lnTo>
                    <a:pt x="6186311" y="244181"/>
                  </a:lnTo>
                  <a:lnTo>
                    <a:pt x="0" y="244181"/>
                  </a:lnTo>
                  <a:close/>
                </a:path>
              </a:pathLst>
            </a:custGeom>
            <a:solidFill>
              <a:srgbClr val="00505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09963" y="2549694"/>
            <a:ext cx="8369730" cy="7968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68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300" spc="242" dirty="0">
                <a:latin typeface="Montserrat"/>
                <a:ea typeface="+mn-lt"/>
                <a:cs typeface="+mn-lt"/>
              </a:rPr>
              <a:t>Competitive application process for awarding City of Oakland funds for development of affordable housing</a:t>
            </a:r>
          </a:p>
          <a:p>
            <a:pPr marL="457200" indent="-457200">
              <a:lnSpc>
                <a:spcPts val="468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Montserrat" panose="00000500000000000000" pitchFamily="2" charset="0"/>
              </a:rPr>
              <a:t>Funding awards will be based on ranking and funding availability​</a:t>
            </a:r>
            <a:endParaRPr lang="en-US" sz="33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ts val="468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300" spc="242" dirty="0">
              <a:latin typeface="Montserrat"/>
              <a:ea typeface="+mn-lt"/>
              <a:cs typeface="+mn-lt"/>
            </a:endParaRPr>
          </a:p>
          <a:p>
            <a:pPr marL="457200" indent="-457200">
              <a:lnSpc>
                <a:spcPts val="468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300" spc="242" dirty="0">
              <a:latin typeface="Montserrat"/>
              <a:ea typeface="+mn-lt"/>
              <a:cs typeface="+mn-lt"/>
            </a:endParaRPr>
          </a:p>
          <a:p>
            <a:pPr>
              <a:lnSpc>
                <a:spcPts val="4680"/>
              </a:lnSpc>
              <a:spcAft>
                <a:spcPts val="1800"/>
              </a:spcAft>
            </a:pPr>
            <a:endParaRPr lang="en-US" sz="3300" dirty="0">
              <a:cs typeface="Calibri"/>
            </a:endParaRPr>
          </a:p>
          <a:p>
            <a:pPr>
              <a:lnSpc>
                <a:spcPts val="4680"/>
              </a:lnSpc>
              <a:spcAft>
                <a:spcPts val="1800"/>
              </a:spcAft>
            </a:pPr>
            <a:endParaRPr lang="en-US" sz="3300" spc="242" dirty="0">
              <a:latin typeface="Montserrat"/>
              <a:ea typeface="+mn-lt"/>
              <a:cs typeface="+mn-lt"/>
            </a:endParaRPr>
          </a:p>
          <a:p>
            <a:pPr>
              <a:lnSpc>
                <a:spcPts val="4680"/>
              </a:lnSpc>
              <a:spcAft>
                <a:spcPts val="1800"/>
              </a:spcAft>
            </a:pPr>
            <a:endParaRPr lang="en-US" sz="3300" spc="242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3891EEAC-5F73-2C3D-81B6-00084BD2D5E7}"/>
              </a:ext>
            </a:extLst>
          </p:cNvPr>
          <p:cNvSpPr txBox="1"/>
          <p:nvPr/>
        </p:nvSpPr>
        <p:spPr>
          <a:xfrm>
            <a:off x="929984" y="755186"/>
            <a:ext cx="11426274" cy="1039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8"/>
              </a:lnSpc>
            </a:pPr>
            <a:r>
              <a:rPr lang="en-US" sz="7000" dirty="0">
                <a:solidFill>
                  <a:srgbClr val="00505E"/>
                </a:solidFill>
                <a:latin typeface="Montserrat Bold"/>
              </a:rPr>
              <a:t>NOFA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BA68B8-2116-6852-339A-117F5CE03BCD}"/>
              </a:ext>
            </a:extLst>
          </p:cNvPr>
          <p:cNvSpPr txBox="1"/>
          <p:nvPr/>
        </p:nvSpPr>
        <p:spPr>
          <a:xfrm rot="10800000" flipV="1">
            <a:off x="11480019" y="8474973"/>
            <a:ext cx="4641011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100" dirty="0">
              <a:solidFill>
                <a:schemeClr val="dk2"/>
              </a:solidFill>
              <a:latin typeface="Abel"/>
              <a:cs typeface="Calibri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22B5CCC-4A41-96BE-CB07-1347BED28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468" y="1"/>
            <a:ext cx="8541532" cy="911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E6B87-7D8C-F119-1EE1-7729E0CD3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51374" y="9115425"/>
            <a:ext cx="4868926" cy="11180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788" y="9565151"/>
            <a:ext cx="18288000" cy="721849"/>
            <a:chOff x="0" y="0"/>
            <a:chExt cx="6186311" cy="244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44181"/>
            </a:xfrm>
            <a:custGeom>
              <a:avLst/>
              <a:gdLst/>
              <a:ahLst/>
              <a:cxnLst/>
              <a:rect l="l" t="t" r="r" b="b"/>
              <a:pathLst>
                <a:path w="6186311" h="244181">
                  <a:moveTo>
                    <a:pt x="0" y="0"/>
                  </a:moveTo>
                  <a:lnTo>
                    <a:pt x="6186311" y="0"/>
                  </a:lnTo>
                  <a:lnTo>
                    <a:pt x="6186311" y="244181"/>
                  </a:lnTo>
                  <a:lnTo>
                    <a:pt x="0" y="244181"/>
                  </a:lnTo>
                  <a:close/>
                </a:path>
              </a:pathLst>
            </a:custGeom>
            <a:solidFill>
              <a:srgbClr val="00505E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19557" y="1007880"/>
            <a:ext cx="1776763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spc="242" dirty="0">
                <a:solidFill>
                  <a:srgbClr val="00505E"/>
                </a:solidFill>
                <a:latin typeface="Montserrat"/>
              </a:rPr>
              <a:t>Capital Investment Equity Framework</a:t>
            </a:r>
            <a:endParaRPr lang="en-US" sz="16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10FFE7E-060A-4967-A3C8-45476F8C3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57081" y="101876"/>
            <a:ext cx="2611362" cy="58647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7FBBA-FB3B-E20C-0EDA-B05F6B4D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00612" y="9745009"/>
            <a:ext cx="2133600" cy="365125"/>
          </a:xfrm>
        </p:spPr>
        <p:txBody>
          <a:bodyPr/>
          <a:lstStyle/>
          <a:p>
            <a:endParaRPr lang="en-US"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1EE70F-F8BC-9EB0-2014-45B5D8D19CFD}"/>
              </a:ext>
            </a:extLst>
          </p:cNvPr>
          <p:cNvSpPr/>
          <p:nvPr/>
        </p:nvSpPr>
        <p:spPr>
          <a:xfrm>
            <a:off x="4947422" y="2686729"/>
            <a:ext cx="2753206" cy="1331571"/>
          </a:xfrm>
          <a:prstGeom prst="roundRect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cs typeface="Calibri"/>
              </a:rPr>
              <a:t>Homeless Units/</a:t>
            </a:r>
            <a:endParaRPr lang="en-US" b="1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cs typeface="Calibri"/>
              </a:rPr>
              <a:t>Permanent Housing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57BC12-DA32-710C-E12E-2DFC4B741EF4}"/>
              </a:ext>
            </a:extLst>
          </p:cNvPr>
          <p:cNvSpPr/>
          <p:nvPr/>
        </p:nvSpPr>
        <p:spPr>
          <a:xfrm>
            <a:off x="9504412" y="7197905"/>
            <a:ext cx="2460811" cy="13581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cs typeface="Calibri"/>
              </a:rPr>
              <a:t>First-Time Homebuyer Support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F9F68E-D94C-FE68-AEF7-F62B04F39550}"/>
              </a:ext>
            </a:extLst>
          </p:cNvPr>
          <p:cNvSpPr/>
          <p:nvPr/>
        </p:nvSpPr>
        <p:spPr>
          <a:xfrm>
            <a:off x="7941267" y="5656183"/>
            <a:ext cx="2460811" cy="1358152"/>
          </a:xfrm>
          <a:prstGeom prst="roundRect">
            <a:avLst/>
          </a:prstGeom>
          <a:solidFill>
            <a:srgbClr val="61A0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cs typeface="Calibri"/>
              </a:rPr>
              <a:t>Preservation via Acquisition/</a:t>
            </a:r>
            <a:endParaRPr lang="en-US" b="1" dirty="0"/>
          </a:p>
          <a:p>
            <a:pPr algn="ctr"/>
            <a:r>
              <a:rPr lang="en-US" sz="2400" b="1" dirty="0">
                <a:cs typeface="Calibri"/>
              </a:rPr>
              <a:t>Conversion</a:t>
            </a:r>
            <a:endParaRPr lang="en-US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131A69-80F4-A7F4-DF40-D5A55BA3C53A}"/>
              </a:ext>
            </a:extLst>
          </p:cNvPr>
          <p:cNvSpPr/>
          <p:nvPr/>
        </p:nvSpPr>
        <p:spPr>
          <a:xfrm>
            <a:off x="5402744" y="5649773"/>
            <a:ext cx="2460811" cy="1358152"/>
          </a:xfrm>
          <a:prstGeom prst="roundRect">
            <a:avLst/>
          </a:prstGeom>
          <a:solidFill>
            <a:srgbClr val="61A0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cs typeface="Calibri"/>
              </a:rPr>
              <a:t>Preservation of Existing City Portfolio</a:t>
            </a:r>
            <a:endParaRPr lang="en-US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AF00D6-F030-86C7-9879-F864C0C26A33}"/>
              </a:ext>
            </a:extLst>
          </p:cNvPr>
          <p:cNvSpPr/>
          <p:nvPr/>
        </p:nvSpPr>
        <p:spPr>
          <a:xfrm>
            <a:off x="6979800" y="7204782"/>
            <a:ext cx="2460811" cy="13581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cs typeface="Calibri"/>
              </a:rPr>
              <a:t>Low/Moderate-Income Owner-Occupied Rehab</a:t>
            </a:r>
            <a:endParaRPr lang="en-US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8E1D670-7686-9D76-E122-633D20D9CCEB}"/>
              </a:ext>
            </a:extLst>
          </p:cNvPr>
          <p:cNvCxnSpPr>
            <a:cxnSpLocks/>
          </p:cNvCxnSpPr>
          <p:nvPr/>
        </p:nvCxnSpPr>
        <p:spPr>
          <a:xfrm>
            <a:off x="14376310" y="2159169"/>
            <a:ext cx="13605" cy="7343659"/>
          </a:xfrm>
          <a:prstGeom prst="straightConnector1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211F5C7-A5C2-88B0-389B-EF1371124024}"/>
              </a:ext>
            </a:extLst>
          </p:cNvPr>
          <p:cNvSpPr/>
          <p:nvPr/>
        </p:nvSpPr>
        <p:spPr>
          <a:xfrm>
            <a:off x="14995971" y="3823996"/>
            <a:ext cx="2702858" cy="127747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Homelessness</a:t>
            </a:r>
          </a:p>
          <a:p>
            <a:pPr algn="ctr"/>
            <a:r>
              <a:rPr lang="en-US" sz="2400" dirty="0">
                <a:cs typeface="Calibri"/>
              </a:rPr>
              <a:t>Prevention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40023CC-90EE-496B-63E2-4655ED78DA12}"/>
              </a:ext>
            </a:extLst>
          </p:cNvPr>
          <p:cNvSpPr/>
          <p:nvPr/>
        </p:nvSpPr>
        <p:spPr>
          <a:xfrm>
            <a:off x="15009573" y="5481995"/>
            <a:ext cx="2689411" cy="127981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Eviction protection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F840F3A-ADD6-1859-A603-089D9E287BEC}"/>
              </a:ext>
            </a:extLst>
          </p:cNvPr>
          <p:cNvSpPr/>
          <p:nvPr/>
        </p:nvSpPr>
        <p:spPr>
          <a:xfrm>
            <a:off x="15010040" y="7137077"/>
            <a:ext cx="2689411" cy="129310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Rent Adjustment Program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7DDD40-AFD6-8567-AA90-51E0C0471918}"/>
              </a:ext>
            </a:extLst>
          </p:cNvPr>
          <p:cNvSpPr txBox="1"/>
          <p:nvPr/>
        </p:nvSpPr>
        <p:spPr>
          <a:xfrm>
            <a:off x="9261114" y="2991008"/>
            <a:ext cx="245705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Montserrat"/>
              </a:rPr>
              <a:t>Production</a:t>
            </a:r>
            <a:endParaRPr lang="en-US" sz="2800" dirty="0"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DF15AB-128A-A113-B586-54F9C4907796}"/>
              </a:ext>
            </a:extLst>
          </p:cNvPr>
          <p:cNvSpPr txBox="1"/>
          <p:nvPr/>
        </p:nvSpPr>
        <p:spPr>
          <a:xfrm>
            <a:off x="11530095" y="5903262"/>
            <a:ext cx="267596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Montserrat"/>
              </a:rPr>
              <a:t>Preservation</a:t>
            </a:r>
            <a:endParaRPr lang="en-US" sz="2800" dirty="0">
              <a:cs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1CA6F2-746B-1B56-27C3-C040076EC3BE}"/>
              </a:ext>
            </a:extLst>
          </p:cNvPr>
          <p:cNvSpPr txBox="1"/>
          <p:nvPr/>
        </p:nvSpPr>
        <p:spPr>
          <a:xfrm>
            <a:off x="14960480" y="2685322"/>
            <a:ext cx="269847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Montserrat"/>
              </a:rPr>
              <a:t>Protection</a:t>
            </a:r>
            <a:endParaRPr lang="en-US" sz="2800" dirty="0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27988F-B7E3-1F71-6770-26193EECAFAD}"/>
              </a:ext>
            </a:extLst>
          </p:cNvPr>
          <p:cNvSpPr txBox="1"/>
          <p:nvPr/>
        </p:nvSpPr>
        <p:spPr>
          <a:xfrm>
            <a:off x="14965550" y="3154190"/>
            <a:ext cx="2703328" cy="3826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Montserrat"/>
              </a:rPr>
              <a:t>(Non-capital dollars)</a:t>
            </a:r>
            <a:endParaRPr lang="en-US" dirty="0">
              <a:latin typeface="Montserrat"/>
              <a:cs typeface="Calibri"/>
            </a:endParaRP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86B80904-05C4-780F-4B58-A4AF594BC5F1}"/>
              </a:ext>
            </a:extLst>
          </p:cNvPr>
          <p:cNvCxnSpPr/>
          <p:nvPr/>
        </p:nvCxnSpPr>
        <p:spPr>
          <a:xfrm>
            <a:off x="7783033" y="2748805"/>
            <a:ext cx="2203596" cy="2442830"/>
          </a:xfrm>
          <a:prstGeom prst="curvedConnector3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7">
            <a:extLst>
              <a:ext uri="{FF2B5EF4-FFF2-40B4-BE49-F238E27FC236}">
                <a16:creationId xmlns:a16="http://schemas.microsoft.com/office/drawing/2014/main" id="{729B3B35-6826-DFF7-1025-A2E3D4E44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277" y="2304896"/>
            <a:ext cx="1127435" cy="718495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FDCFC6A-6C0F-4AC1-20A8-50063AE533F7}"/>
              </a:ext>
            </a:extLst>
          </p:cNvPr>
          <p:cNvSpPr txBox="1"/>
          <p:nvPr/>
        </p:nvSpPr>
        <p:spPr>
          <a:xfrm>
            <a:off x="223282" y="4745069"/>
            <a:ext cx="2437515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Montserrat"/>
                <a:cs typeface="Calibri"/>
              </a:rPr>
              <a:t>Approach:</a:t>
            </a:r>
          </a:p>
          <a:p>
            <a:pPr algn="ctr"/>
            <a:r>
              <a:rPr lang="en-US" sz="2000" dirty="0">
                <a:latin typeface="Montserrat"/>
                <a:cs typeface="Calibri"/>
              </a:rPr>
              <a:t>fund as many areas as possible </a:t>
            </a:r>
            <a:r>
              <a:rPr lang="en-US" sz="2000" b="1" dirty="0">
                <a:latin typeface="Montserrat"/>
                <a:cs typeface="Calibri"/>
              </a:rPr>
              <a:t>starting </a:t>
            </a:r>
            <a:r>
              <a:rPr lang="en-US" sz="2000" dirty="0">
                <a:latin typeface="Montserrat"/>
                <a:cs typeface="Calibri"/>
              </a:rPr>
              <a:t>with priority strategies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8EC653-4CA7-1ABF-1ED3-954D6B9854E6}"/>
              </a:ext>
            </a:extLst>
          </p:cNvPr>
          <p:cNvSpPr/>
          <p:nvPr/>
        </p:nvSpPr>
        <p:spPr>
          <a:xfrm>
            <a:off x="2454791" y="2303567"/>
            <a:ext cx="1555011" cy="664534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/>
              </a:rPr>
              <a:t>START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FAAAFE-CC74-44B2-A6AC-F6FA02E86BAF}"/>
              </a:ext>
            </a:extLst>
          </p:cNvPr>
          <p:cNvSpPr txBox="1"/>
          <p:nvPr/>
        </p:nvSpPr>
        <p:spPr>
          <a:xfrm>
            <a:off x="11666574" y="6379823"/>
            <a:ext cx="24109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Montserrat"/>
              </a:rPr>
              <a:t>Anti-displacement</a:t>
            </a:r>
            <a:endParaRPr lang="en-US" dirty="0"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3FBDCA-BCC7-473E-BE3C-5A16594E80AD}"/>
              </a:ext>
            </a:extLst>
          </p:cNvPr>
          <p:cNvSpPr txBox="1"/>
          <p:nvPr/>
        </p:nvSpPr>
        <p:spPr>
          <a:xfrm>
            <a:off x="9327412" y="3509033"/>
            <a:ext cx="21982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Montserrat"/>
              </a:rPr>
              <a:t>Prioritizing homeless exits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DE5605-09D4-6FD2-9BE6-81D8CF11447D}"/>
              </a:ext>
            </a:extLst>
          </p:cNvPr>
          <p:cNvSpPr/>
          <p:nvPr/>
        </p:nvSpPr>
        <p:spPr>
          <a:xfrm>
            <a:off x="6001921" y="4221568"/>
            <a:ext cx="2832950" cy="1211955"/>
          </a:xfrm>
          <a:prstGeom prst="roundRect">
            <a:avLst/>
          </a:prstGeom>
          <a:solidFill>
            <a:srgbClr val="6AA8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+mn-lt"/>
                <a:cs typeface="+mn-lt"/>
              </a:rPr>
              <a:t>Low-Income Units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ea typeface="+mn-lt"/>
                <a:cs typeface="+mn-lt"/>
              </a:rPr>
              <a:t>(30-80% AMI)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43E70E-2751-7A09-5D93-B2B6A80619C0}"/>
              </a:ext>
            </a:extLst>
          </p:cNvPr>
          <p:cNvSpPr txBox="1"/>
          <p:nvPr/>
        </p:nvSpPr>
        <p:spPr>
          <a:xfrm>
            <a:off x="4078932" y="4137229"/>
            <a:ext cx="1319581" cy="66079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Montserrat"/>
              </a:rPr>
              <a:t>+Interim </a:t>
            </a:r>
            <a:endParaRPr lang="en-US" dirty="0">
              <a:latin typeface="Calibri"/>
              <a:cs typeface="Calibri"/>
            </a:endParaRPr>
          </a:p>
          <a:p>
            <a:pPr algn="ctr"/>
            <a:r>
              <a:rPr lang="en-US" dirty="0">
                <a:latin typeface="Montserrat"/>
              </a:rPr>
              <a:t>solutions</a:t>
            </a:r>
            <a:endParaRPr lang="en-US" dirty="0">
              <a:cs typeface="Calibri"/>
            </a:endParaRP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15EEE0CB-0AEB-C9DD-C7C4-DD60D39C6956}"/>
              </a:ext>
            </a:extLst>
          </p:cNvPr>
          <p:cNvCxnSpPr>
            <a:cxnSpLocks/>
          </p:cNvCxnSpPr>
          <p:nvPr/>
        </p:nvCxnSpPr>
        <p:spPr>
          <a:xfrm>
            <a:off x="10025628" y="5266299"/>
            <a:ext cx="2550836" cy="1994311"/>
          </a:xfrm>
          <a:prstGeom prst="curvedConnector3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E197D455-DE4B-8DB9-7690-DC0AEA5EC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328082" y="9565151"/>
            <a:ext cx="4906129" cy="7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5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83968"/>
            <a:ext cx="18288000" cy="721849"/>
            <a:chOff x="0" y="0"/>
            <a:chExt cx="6186311" cy="244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44181"/>
            </a:xfrm>
            <a:custGeom>
              <a:avLst/>
              <a:gdLst/>
              <a:ahLst/>
              <a:cxnLst/>
              <a:rect l="l" t="t" r="r" b="b"/>
              <a:pathLst>
                <a:path w="6186311" h="244181">
                  <a:moveTo>
                    <a:pt x="0" y="0"/>
                  </a:moveTo>
                  <a:lnTo>
                    <a:pt x="6186311" y="0"/>
                  </a:lnTo>
                  <a:lnTo>
                    <a:pt x="6186311" y="244181"/>
                  </a:lnTo>
                  <a:lnTo>
                    <a:pt x="0" y="244181"/>
                  </a:lnTo>
                  <a:close/>
                </a:path>
              </a:pathLst>
            </a:custGeom>
            <a:solidFill>
              <a:srgbClr val="00505E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08379" y="805115"/>
            <a:ext cx="15059439" cy="1039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98"/>
              </a:lnSpc>
            </a:pPr>
            <a:r>
              <a:rPr lang="en-US" sz="7000" dirty="0">
                <a:solidFill>
                  <a:srgbClr val="00505E"/>
                </a:solidFill>
                <a:latin typeface="Montserrat Bold"/>
              </a:rPr>
              <a:t>NOFA Timeline </a:t>
            </a:r>
            <a:r>
              <a:rPr lang="en-US" sz="3200" dirty="0">
                <a:solidFill>
                  <a:srgbClr val="00505E"/>
                </a:solidFill>
                <a:latin typeface="Montserrat Bold"/>
              </a:rPr>
              <a:t>(tentative dates)</a:t>
            </a:r>
            <a:endParaRPr lang="en-US" sz="7725" dirty="0">
              <a:solidFill>
                <a:srgbClr val="00505E"/>
              </a:solidFill>
              <a:latin typeface="Montserra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2126426"/>
            <a:ext cx="17922239" cy="7175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4679"/>
              </a:lnSpc>
              <a:buFont typeface="Arial"/>
              <a:buChar char="•"/>
            </a:pPr>
            <a:r>
              <a:rPr lang="en-US" sz="2800" spc="242" dirty="0">
                <a:solidFill>
                  <a:srgbClr val="000000"/>
                </a:solidFill>
                <a:latin typeface="Montserrat"/>
              </a:rPr>
              <a:t>NOFA release date: </a:t>
            </a:r>
            <a:r>
              <a:rPr lang="en-US" sz="2800" spc="242" dirty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September 23, 2024</a:t>
            </a:r>
          </a:p>
          <a:p>
            <a:pPr marL="647700" lvl="1" indent="-323850">
              <a:lnSpc>
                <a:spcPts val="4679"/>
              </a:lnSpc>
              <a:buFont typeface="Arial"/>
              <a:buChar char="•"/>
            </a:pPr>
            <a:r>
              <a:rPr lang="en-US" sz="2800" spc="242" dirty="0">
                <a:latin typeface="Montserrat"/>
              </a:rPr>
              <a:t>Pre-Bidder's Meeting date: </a:t>
            </a:r>
            <a:r>
              <a:rPr lang="en-US" sz="2800" spc="242" dirty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October 7, 2024</a:t>
            </a:r>
          </a:p>
          <a:p>
            <a:pPr marL="647700" lvl="1" indent="-323850">
              <a:lnSpc>
                <a:spcPts val="4679"/>
              </a:lnSpc>
              <a:buFont typeface="Arial"/>
              <a:buChar char="•"/>
            </a:pPr>
            <a:r>
              <a:rPr lang="en-US" sz="2800" spc="242" dirty="0">
                <a:solidFill>
                  <a:srgbClr val="000000"/>
                </a:solidFill>
                <a:latin typeface="Montserrat"/>
              </a:rPr>
              <a:t>City</a:t>
            </a:r>
            <a:r>
              <a:rPr lang="en-US" sz="2800" spc="242" dirty="0">
                <a:latin typeface="Montserrat"/>
              </a:rPr>
              <a:t> of Oakland HCD Office Hours: </a:t>
            </a:r>
            <a:r>
              <a:rPr lang="en-US" sz="2800" spc="242" dirty="0">
                <a:solidFill>
                  <a:schemeClr val="accent3">
                    <a:lumMod val="75000"/>
                  </a:schemeClr>
                </a:solidFill>
                <a:latin typeface="Montserrat"/>
                <a:ea typeface="+mn-lt"/>
                <a:cs typeface="+mn-lt"/>
              </a:rPr>
              <a:t>October 11</a:t>
            </a:r>
            <a:r>
              <a:rPr lang="en-US" sz="2800" spc="242" baseline="30000" dirty="0">
                <a:solidFill>
                  <a:schemeClr val="accent3">
                    <a:lumMod val="75000"/>
                  </a:schemeClr>
                </a:solidFill>
                <a:latin typeface="Montserrat"/>
                <a:ea typeface="+mn-lt"/>
                <a:cs typeface="+mn-lt"/>
              </a:rPr>
              <a:t>th</a:t>
            </a:r>
            <a:r>
              <a:rPr lang="en-US" sz="2800" spc="242" dirty="0">
                <a:solidFill>
                  <a:schemeClr val="accent3">
                    <a:lumMod val="75000"/>
                  </a:schemeClr>
                </a:solidFill>
                <a:latin typeface="Montserrat"/>
                <a:ea typeface="+mn-lt"/>
                <a:cs typeface="+mn-lt"/>
              </a:rPr>
              <a:t> &amp; 18</a:t>
            </a:r>
            <a:r>
              <a:rPr lang="en-US" sz="2800" spc="242" baseline="30000" dirty="0">
                <a:solidFill>
                  <a:schemeClr val="accent3">
                    <a:lumMod val="75000"/>
                  </a:schemeClr>
                </a:solidFill>
                <a:latin typeface="Montserrat"/>
                <a:ea typeface="+mn-lt"/>
                <a:cs typeface="+mn-lt"/>
              </a:rPr>
              <a:t>th</a:t>
            </a:r>
            <a:r>
              <a:rPr lang="en-US" sz="2800" spc="242" dirty="0">
                <a:solidFill>
                  <a:schemeClr val="accent3">
                    <a:lumMod val="75000"/>
                  </a:schemeClr>
                </a:solidFill>
                <a:latin typeface="Montserrat"/>
                <a:ea typeface="+mn-lt"/>
                <a:cs typeface="+mn-lt"/>
              </a:rPr>
              <a:t>, 2024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pPr marL="647700" lvl="1" indent="-323850">
              <a:lnSpc>
                <a:spcPts val="4679"/>
              </a:lnSpc>
              <a:buFont typeface="Arial"/>
              <a:buChar char="•"/>
            </a:pPr>
            <a:r>
              <a:rPr lang="en-US" sz="2800" spc="242" dirty="0">
                <a:solidFill>
                  <a:srgbClr val="000000"/>
                </a:solidFill>
                <a:latin typeface="Montserrat"/>
              </a:rPr>
              <a:t>NOFA application deadline: </a:t>
            </a:r>
            <a:r>
              <a:rPr lang="en-US" sz="2800" spc="242" dirty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November 4, 2024, at 5 p.m.</a:t>
            </a:r>
          </a:p>
          <a:p>
            <a:pPr marL="647700" lvl="1" indent="-323850">
              <a:lnSpc>
                <a:spcPts val="4679"/>
              </a:lnSpc>
              <a:buFont typeface="Arial"/>
              <a:buChar char="•"/>
            </a:pPr>
            <a:r>
              <a:rPr lang="en-US" sz="2800" spc="242" dirty="0">
                <a:solidFill>
                  <a:srgbClr val="000000"/>
                </a:solidFill>
                <a:latin typeface="Montserrat"/>
              </a:rPr>
              <a:t>Award Date: </a:t>
            </a:r>
            <a:r>
              <a:rPr lang="en-US" sz="2800" spc="242" dirty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Early January 2025 (Initial awards)</a:t>
            </a:r>
          </a:p>
          <a:p>
            <a:pPr marL="647700" lvl="1" indent="-323850">
              <a:lnSpc>
                <a:spcPts val="4679"/>
              </a:lnSpc>
              <a:buFont typeface="Arial"/>
              <a:buChar char="•"/>
            </a:pPr>
            <a:endParaRPr lang="en-US" sz="2800" b="1" spc="242" dirty="0">
              <a:solidFill>
                <a:schemeClr val="accent3">
                  <a:lumMod val="75000"/>
                </a:schemeClr>
              </a:solidFill>
              <a:highlight>
                <a:srgbClr val="FFFF00"/>
              </a:highlight>
              <a:latin typeface="Montserrat"/>
            </a:endParaRPr>
          </a:p>
          <a:p>
            <a:pPr marL="323850" lvl="1">
              <a:lnSpc>
                <a:spcPts val="4679"/>
              </a:lnSpc>
            </a:pPr>
            <a:r>
              <a:rPr lang="en-US" sz="2700" b="1" spc="242" dirty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Q&amp;A Email #1 – due October 10</a:t>
            </a:r>
            <a:r>
              <a:rPr lang="en-US" sz="2700" b="1" spc="242" baseline="30000" dirty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th</a:t>
            </a:r>
            <a:r>
              <a:rPr lang="en-US" sz="2700" b="1" spc="242" dirty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 </a:t>
            </a:r>
          </a:p>
          <a:p>
            <a:pPr marL="323850" lvl="1">
              <a:lnSpc>
                <a:spcPts val="4679"/>
              </a:lnSpc>
            </a:pPr>
            <a:r>
              <a:rPr lang="en-US" sz="2700" b="1" spc="242" dirty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Q&amp;A Email #2 – due October 17</a:t>
            </a:r>
            <a:r>
              <a:rPr lang="en-US" sz="2700" b="1" spc="242" baseline="30000" dirty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th</a:t>
            </a:r>
            <a:r>
              <a:rPr lang="en-US" sz="2700" b="1" spc="242" dirty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 </a:t>
            </a:r>
          </a:p>
          <a:p>
            <a:pPr marL="323850" lvl="1">
              <a:lnSpc>
                <a:spcPts val="4679"/>
              </a:lnSpc>
            </a:pPr>
            <a:endParaRPr lang="en-US" sz="2800" b="1" spc="242" dirty="0">
              <a:solidFill>
                <a:schemeClr val="accent3">
                  <a:lumMod val="75000"/>
                </a:schemeClr>
              </a:solidFill>
              <a:latin typeface="Montserrat"/>
            </a:endParaRPr>
          </a:p>
          <a:p>
            <a:pPr marL="323850" lvl="1">
              <a:lnSpc>
                <a:spcPts val="4679"/>
              </a:lnSpc>
            </a:pPr>
            <a:r>
              <a:rPr lang="en-US" sz="2950" spc="242" dirty="0">
                <a:solidFill>
                  <a:srgbClr val="FF0000"/>
                </a:solidFill>
                <a:latin typeface="Montserrat"/>
              </a:rPr>
              <a:t>*No application questions will be allowed after </a:t>
            </a:r>
            <a:r>
              <a:rPr lang="en-US" sz="2950" b="1" spc="242" dirty="0">
                <a:solidFill>
                  <a:srgbClr val="FF0000"/>
                </a:solidFill>
                <a:latin typeface="Montserrat"/>
              </a:rPr>
              <a:t>October 18, 2024</a:t>
            </a:r>
            <a:r>
              <a:rPr lang="en-US" sz="2950" spc="242" dirty="0">
                <a:solidFill>
                  <a:srgbClr val="FF0000"/>
                </a:solidFill>
                <a:latin typeface="Montserrat"/>
              </a:rPr>
              <a:t>. </a:t>
            </a:r>
          </a:p>
          <a:p>
            <a:pPr marL="647700" lvl="1" indent="-323850">
              <a:lnSpc>
                <a:spcPts val="4679"/>
              </a:lnSpc>
              <a:buFont typeface="Arial"/>
              <a:buChar char="•"/>
            </a:pPr>
            <a:endParaRPr lang="en-US" sz="2950" spc="242" dirty="0">
              <a:solidFill>
                <a:schemeClr val="accent3">
                  <a:lumMod val="75000"/>
                </a:schemeClr>
              </a:solidFill>
              <a:latin typeface="Montserrat"/>
            </a:endParaRPr>
          </a:p>
          <a:p>
            <a:pPr marL="647700" lvl="1" indent="-323850">
              <a:lnSpc>
                <a:spcPts val="4679"/>
              </a:lnSpc>
              <a:buFont typeface="Arial"/>
              <a:buChar char="•"/>
            </a:pPr>
            <a:endParaRPr lang="en-US" sz="2950" spc="242" dirty="0">
              <a:solidFill>
                <a:schemeClr val="accent3">
                  <a:lumMod val="75000"/>
                </a:schemeClr>
              </a:solidFill>
              <a:highlight>
                <a:srgbClr val="FFFF00"/>
              </a:highlight>
              <a:latin typeface="Montserrat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1D47A7C-C78D-DD99-B2ED-1530C80C4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635583" y="8501223"/>
            <a:ext cx="4652417" cy="108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65151"/>
            <a:ext cx="18288000" cy="721849"/>
            <a:chOff x="0" y="0"/>
            <a:chExt cx="6186311" cy="244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44181"/>
            </a:xfrm>
            <a:custGeom>
              <a:avLst/>
              <a:gdLst/>
              <a:ahLst/>
              <a:cxnLst/>
              <a:rect l="l" t="t" r="r" b="b"/>
              <a:pathLst>
                <a:path w="6186311" h="244181">
                  <a:moveTo>
                    <a:pt x="0" y="0"/>
                  </a:moveTo>
                  <a:lnTo>
                    <a:pt x="6186311" y="0"/>
                  </a:lnTo>
                  <a:lnTo>
                    <a:pt x="6186311" y="244181"/>
                  </a:lnTo>
                  <a:lnTo>
                    <a:pt x="0" y="244181"/>
                  </a:lnTo>
                  <a:close/>
                </a:path>
              </a:pathLst>
            </a:custGeom>
            <a:solidFill>
              <a:srgbClr val="00505E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07892" y="533400"/>
            <a:ext cx="13456748" cy="1039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98"/>
              </a:lnSpc>
            </a:pPr>
            <a:r>
              <a:rPr lang="en-US" sz="7000" dirty="0">
                <a:solidFill>
                  <a:srgbClr val="00505E"/>
                </a:solidFill>
                <a:latin typeface="Montserrat Bold"/>
              </a:rPr>
              <a:t>Scoring / Threshold Changes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6569" y="1488271"/>
            <a:ext cx="17074861" cy="4721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0"/>
              </a:lnSpc>
              <a:spcAft>
                <a:spcPts val="1800"/>
              </a:spcAft>
            </a:pPr>
            <a:endParaRPr lang="en-US" sz="2950" spc="242" dirty="0">
              <a:solidFill>
                <a:srgbClr val="000000"/>
              </a:solidFill>
              <a:latin typeface="Montserrat"/>
              <a:cs typeface="Calibri"/>
            </a:endParaRPr>
          </a:p>
          <a:p>
            <a:pPr marL="457200" indent="-457200">
              <a:lnSpc>
                <a:spcPts val="468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950" spc="242" dirty="0">
              <a:solidFill>
                <a:srgbClr val="000000"/>
              </a:solidFill>
              <a:latin typeface="Montserrat"/>
            </a:endParaRPr>
          </a:p>
          <a:p>
            <a:pPr marL="457200" indent="-457200">
              <a:lnSpc>
                <a:spcPts val="468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300" spc="242" dirty="0">
              <a:solidFill>
                <a:srgbClr val="000000"/>
              </a:solidFill>
              <a:latin typeface="Montserrat"/>
            </a:endParaRPr>
          </a:p>
          <a:p>
            <a:pPr marL="457200" indent="-457200">
              <a:lnSpc>
                <a:spcPts val="468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spc="242" dirty="0">
              <a:solidFill>
                <a:srgbClr val="000000"/>
              </a:solidFill>
              <a:latin typeface="Montserrat"/>
            </a:endParaRPr>
          </a:p>
          <a:p>
            <a:pPr marL="457200" indent="-457200">
              <a:lnSpc>
                <a:spcPts val="468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spc="242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680"/>
              </a:lnSpc>
              <a:spcAft>
                <a:spcPts val="1800"/>
              </a:spcAft>
            </a:pPr>
            <a:endParaRPr lang="en-US" sz="3200" spc="242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4DFB30-A6B3-CB5A-818F-5E3CA86BEF3E}"/>
              </a:ext>
            </a:extLst>
          </p:cNvPr>
          <p:cNvSpPr txBox="1"/>
          <p:nvPr/>
        </p:nvSpPr>
        <p:spPr>
          <a:xfrm>
            <a:off x="158461" y="2266563"/>
            <a:ext cx="8680739" cy="4349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81050" lvl="1" indent="-457200">
              <a:lnSpc>
                <a:spcPts val="467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spc="242" dirty="0">
                <a:latin typeface="Montserrat"/>
                <a:ea typeface="+mn-lt"/>
                <a:cs typeface="+mn-lt"/>
              </a:rPr>
              <a:t>CDLAC/TCAC  </a:t>
            </a:r>
          </a:p>
          <a:p>
            <a:pPr marL="781050" lvl="1" indent="-457200">
              <a:lnSpc>
                <a:spcPts val="467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spc="242" dirty="0">
                <a:latin typeface="Montserrat"/>
                <a:ea typeface="+mn-lt"/>
                <a:cs typeface="+mn-lt"/>
              </a:rPr>
              <a:t>Readiness vs Pipeline Projects</a:t>
            </a:r>
          </a:p>
          <a:p>
            <a:pPr marL="781050" lvl="1" indent="-457200">
              <a:lnSpc>
                <a:spcPts val="467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spc="242" dirty="0">
                <a:latin typeface="Montserrat"/>
                <a:ea typeface="+mn-lt"/>
                <a:cs typeface="+mn-lt"/>
              </a:rPr>
              <a:t>Planning Approvals</a:t>
            </a:r>
          </a:p>
          <a:p>
            <a:pPr marL="781050" lvl="1" indent="-457200">
              <a:lnSpc>
                <a:spcPts val="467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spc="242" dirty="0">
                <a:latin typeface="Montserrat"/>
                <a:ea typeface="+mn-lt"/>
                <a:cs typeface="+mn-lt"/>
              </a:rPr>
              <a:t>Leverage vs Funding Commitments</a:t>
            </a:r>
          </a:p>
          <a:p>
            <a:pPr marL="781050" lvl="1" indent="-457200">
              <a:lnSpc>
                <a:spcPts val="467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spc="242" dirty="0">
                <a:latin typeface="Montserrat"/>
                <a:ea typeface="+mn-lt"/>
                <a:cs typeface="+mn-lt"/>
              </a:rPr>
              <a:t>Public Land</a:t>
            </a:r>
          </a:p>
          <a:p>
            <a:pPr marL="323850" lvl="1">
              <a:lnSpc>
                <a:spcPts val="4679"/>
              </a:lnSpc>
              <a:spcAft>
                <a:spcPts val="1200"/>
              </a:spcAft>
            </a:pPr>
            <a:endParaRPr lang="en-US" sz="3600" spc="242" dirty="0">
              <a:solidFill>
                <a:schemeClr val="accent3">
                  <a:lumMod val="75000"/>
                </a:schemeClr>
              </a:solidFill>
              <a:highlight>
                <a:srgbClr val="FFFF00"/>
              </a:highlight>
              <a:latin typeface="Montserrat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0D4D2C8-DD06-62FD-0469-0D63874DD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246852" y="8432800"/>
            <a:ext cx="5041147" cy="11323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7B085B-DB16-A9E5-F403-785519D2DA10}"/>
              </a:ext>
            </a:extLst>
          </p:cNvPr>
          <p:cNvSpPr txBox="1"/>
          <p:nvPr/>
        </p:nvSpPr>
        <p:spPr>
          <a:xfrm>
            <a:off x="8839200" y="2289184"/>
            <a:ext cx="8680739" cy="3592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81050" lvl="1" indent="-457200">
              <a:lnSpc>
                <a:spcPts val="467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spc="242" dirty="0">
                <a:latin typeface="Montserrat"/>
                <a:ea typeface="+mn-lt"/>
                <a:cs typeface="+mn-lt"/>
              </a:rPr>
              <a:t>Geographic Equity </a:t>
            </a:r>
          </a:p>
          <a:p>
            <a:pPr marL="781050" lvl="1" indent="-457200">
              <a:lnSpc>
                <a:spcPts val="467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spc="242" dirty="0">
                <a:latin typeface="Montserrat"/>
                <a:ea typeface="+mn-lt"/>
                <a:cs typeface="+mn-lt"/>
              </a:rPr>
              <a:t>Amenities</a:t>
            </a:r>
          </a:p>
          <a:p>
            <a:pPr marL="781050" lvl="1" indent="-457200">
              <a:lnSpc>
                <a:spcPts val="467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spc="242" dirty="0">
                <a:latin typeface="Montserrat"/>
                <a:ea typeface="+mn-lt"/>
                <a:cs typeface="+mn-lt"/>
              </a:rPr>
              <a:t>Emerging Developer</a:t>
            </a:r>
          </a:p>
          <a:p>
            <a:pPr marL="781050" lvl="1" indent="-457200">
              <a:lnSpc>
                <a:spcPts val="467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spc="242" dirty="0">
                <a:latin typeface="Montserrat"/>
                <a:ea typeface="+mn-lt"/>
                <a:cs typeface="+mn-lt"/>
              </a:rPr>
              <a:t>Joint Venture</a:t>
            </a:r>
            <a:endParaRPr lang="en-US" sz="3000" spc="242" dirty="0">
              <a:latin typeface="Montserrat"/>
            </a:endParaRPr>
          </a:p>
          <a:p>
            <a:pPr marL="647700" lvl="1" indent="-323850">
              <a:lnSpc>
                <a:spcPts val="4679"/>
              </a:lnSpc>
              <a:spcAft>
                <a:spcPts val="1200"/>
              </a:spcAft>
              <a:buFont typeface="Arial"/>
              <a:buChar char="•"/>
            </a:pPr>
            <a:endParaRPr lang="en-US" sz="3600" spc="242" dirty="0">
              <a:solidFill>
                <a:schemeClr val="accent3">
                  <a:lumMod val="75000"/>
                </a:schemeClr>
              </a:solidFill>
              <a:highlight>
                <a:srgbClr val="FFFF00"/>
              </a:highlight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6023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3D1A84D5-5324-5D50-E241-6D6A2300BF4A}"/>
              </a:ext>
            </a:extLst>
          </p:cNvPr>
          <p:cNvSpPr txBox="1"/>
          <p:nvPr/>
        </p:nvSpPr>
        <p:spPr>
          <a:xfrm>
            <a:off x="158461" y="2266563"/>
            <a:ext cx="17756331" cy="9722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81050" lvl="1" indent="-457200">
              <a:lnSpc>
                <a:spcPts val="467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950" spc="242" dirty="0">
              <a:latin typeface="Montserrat"/>
              <a:ea typeface="+mn-lt"/>
              <a:cs typeface="+mn-lt"/>
            </a:endParaRPr>
          </a:p>
          <a:p>
            <a:pPr marL="781050" lvl="1" indent="-457200">
              <a:lnSpc>
                <a:spcPts val="467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50" spc="242" dirty="0">
                <a:latin typeface="Montserrat"/>
                <a:ea typeface="+mn-lt"/>
                <a:cs typeface="+mn-lt"/>
              </a:rPr>
              <a:t>Permanent Supportive Housing – align with MHP Guidelines</a:t>
            </a:r>
          </a:p>
          <a:p>
            <a:pPr marL="781050" lvl="1" indent="-457200">
              <a:lnSpc>
                <a:spcPts val="467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50" spc="242" dirty="0">
                <a:latin typeface="Montserrat"/>
                <a:ea typeface="+mn-lt"/>
                <a:cs typeface="+mn-lt"/>
              </a:rPr>
              <a:t>Financial Workbook - going back to 2020 –era workbook, with some revisions </a:t>
            </a:r>
          </a:p>
          <a:p>
            <a:pPr marL="781050" lvl="1" indent="-457200">
              <a:lnSpc>
                <a:spcPts val="467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50" spc="242" dirty="0">
                <a:latin typeface="Montserrat"/>
                <a:ea typeface="+mn-lt"/>
                <a:cs typeface="+mn-lt"/>
              </a:rPr>
              <a:t>Application limit – how many a developer can submit</a:t>
            </a:r>
          </a:p>
          <a:p>
            <a:pPr marL="781050" lvl="1" indent="-457200">
              <a:lnSpc>
                <a:spcPts val="467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50" spc="242" dirty="0">
                <a:latin typeface="Montserrat"/>
                <a:ea typeface="+mn-lt"/>
                <a:cs typeface="+mn-lt"/>
              </a:rPr>
              <a:t>Incomplete Applications – incomplete applications will be rejected</a:t>
            </a:r>
          </a:p>
          <a:p>
            <a:pPr marL="781050" lvl="1" indent="-457200">
              <a:lnSpc>
                <a:spcPts val="4679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50" spc="242" dirty="0">
                <a:latin typeface="Montserrat"/>
                <a:ea typeface="+mn-lt"/>
                <a:cs typeface="+mn-lt"/>
              </a:rPr>
              <a:t>HCD – Building a Better Pipeline</a:t>
            </a:r>
          </a:p>
          <a:p>
            <a:pPr marL="323850" lvl="1">
              <a:lnSpc>
                <a:spcPts val="4679"/>
              </a:lnSpc>
              <a:spcAft>
                <a:spcPts val="1200"/>
              </a:spcAft>
            </a:pPr>
            <a:endParaRPr lang="en-US" sz="2950" spc="242" dirty="0">
              <a:latin typeface="Montserrat"/>
              <a:ea typeface="+mn-lt"/>
              <a:cs typeface="+mn-lt"/>
            </a:endParaRPr>
          </a:p>
          <a:p>
            <a:pPr marL="323850" lvl="1">
              <a:lnSpc>
                <a:spcPts val="4679"/>
              </a:lnSpc>
              <a:spcAft>
                <a:spcPts val="1200"/>
              </a:spcAft>
            </a:pPr>
            <a:endParaRPr lang="en-US" sz="2950" spc="242" dirty="0">
              <a:latin typeface="Montserrat"/>
              <a:ea typeface="+mn-lt"/>
              <a:cs typeface="+mn-lt"/>
            </a:endParaRPr>
          </a:p>
          <a:p>
            <a:pPr marL="323850" lvl="1">
              <a:lnSpc>
                <a:spcPts val="4679"/>
              </a:lnSpc>
              <a:spcAft>
                <a:spcPts val="1200"/>
              </a:spcAft>
            </a:pPr>
            <a:endParaRPr lang="en-US" sz="2950" spc="242" dirty="0">
              <a:latin typeface="Montserrat"/>
              <a:ea typeface="+mn-lt"/>
              <a:cs typeface="+mn-lt"/>
            </a:endParaRPr>
          </a:p>
          <a:p>
            <a:pPr marL="323850" lvl="1">
              <a:lnSpc>
                <a:spcPts val="4679"/>
              </a:lnSpc>
              <a:spcAft>
                <a:spcPts val="1200"/>
              </a:spcAft>
            </a:pPr>
            <a:endParaRPr lang="en-US" sz="2950" spc="242" dirty="0">
              <a:latin typeface="Montserrat"/>
              <a:ea typeface="+mn-lt"/>
              <a:cs typeface="+mn-lt"/>
            </a:endParaRPr>
          </a:p>
          <a:p>
            <a:pPr>
              <a:lnSpc>
                <a:spcPts val="4680"/>
              </a:lnSpc>
              <a:spcAft>
                <a:spcPts val="1800"/>
              </a:spcAft>
            </a:pPr>
            <a:endParaRPr lang="en-US" sz="3100" spc="242" dirty="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pPr marL="647700" lvl="1" indent="-323850">
              <a:lnSpc>
                <a:spcPts val="4679"/>
              </a:lnSpc>
              <a:spcAft>
                <a:spcPts val="1200"/>
              </a:spcAft>
              <a:buFont typeface="Arial"/>
              <a:buChar char="•"/>
            </a:pPr>
            <a:endParaRPr lang="en-US" sz="3600" spc="242" dirty="0">
              <a:solidFill>
                <a:schemeClr val="accent3">
                  <a:lumMod val="75000"/>
                </a:schemeClr>
              </a:solidFill>
              <a:highlight>
                <a:srgbClr val="FFFF00"/>
              </a:highlight>
              <a:latin typeface="Montserrat"/>
            </a:endParaRPr>
          </a:p>
          <a:p>
            <a:pPr marL="647700" lvl="1" indent="-323850">
              <a:lnSpc>
                <a:spcPts val="4679"/>
              </a:lnSpc>
              <a:spcAft>
                <a:spcPts val="1200"/>
              </a:spcAft>
              <a:buFont typeface="Arial"/>
              <a:buChar char="•"/>
            </a:pPr>
            <a:endParaRPr lang="en-US" sz="3600" spc="242" dirty="0">
              <a:solidFill>
                <a:schemeClr val="accent3">
                  <a:lumMod val="75000"/>
                </a:schemeClr>
              </a:solidFill>
              <a:highlight>
                <a:srgbClr val="FFFF00"/>
              </a:highlight>
              <a:latin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17291-6054-EBC0-F11F-0C56852E21F6}"/>
              </a:ext>
            </a:extLst>
          </p:cNvPr>
          <p:cNvSpPr txBox="1"/>
          <p:nvPr/>
        </p:nvSpPr>
        <p:spPr>
          <a:xfrm>
            <a:off x="365760" y="776375"/>
            <a:ext cx="11216640" cy="1131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8498"/>
              </a:lnSpc>
            </a:pPr>
            <a:r>
              <a:rPr lang="en-US" sz="7000" dirty="0">
                <a:solidFill>
                  <a:srgbClr val="00505E"/>
                </a:solidFill>
                <a:latin typeface="Montserrat Bold"/>
              </a:rPr>
              <a:t>Programmatic Changes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52B069F-4C60-D130-7FFE-75064332B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56388" y="9107131"/>
            <a:ext cx="4758404" cy="110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6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65151"/>
            <a:ext cx="18288000" cy="721849"/>
            <a:chOff x="0" y="0"/>
            <a:chExt cx="6186311" cy="244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44181"/>
            </a:xfrm>
            <a:custGeom>
              <a:avLst/>
              <a:gdLst/>
              <a:ahLst/>
              <a:cxnLst/>
              <a:rect l="l" t="t" r="r" b="b"/>
              <a:pathLst>
                <a:path w="6186311" h="244181">
                  <a:moveTo>
                    <a:pt x="0" y="0"/>
                  </a:moveTo>
                  <a:lnTo>
                    <a:pt x="6186311" y="0"/>
                  </a:lnTo>
                  <a:lnTo>
                    <a:pt x="6186311" y="244181"/>
                  </a:lnTo>
                  <a:lnTo>
                    <a:pt x="0" y="244181"/>
                  </a:lnTo>
                  <a:close/>
                </a:path>
              </a:pathLst>
            </a:custGeom>
            <a:solidFill>
              <a:srgbClr val="00505E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104900"/>
            <a:ext cx="11426274" cy="1007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8"/>
              </a:lnSpc>
            </a:pPr>
            <a:r>
              <a:rPr lang="en-US" sz="6000" dirty="0">
                <a:solidFill>
                  <a:srgbClr val="00505E"/>
                </a:solidFill>
                <a:latin typeface="Montserrat Bold"/>
              </a:rPr>
              <a:t>NOFA Feedback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773120"/>
            <a:ext cx="15201900" cy="5317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4679"/>
              </a:lnSpc>
              <a:spcAft>
                <a:spcPts val="1800"/>
              </a:spcAft>
              <a:buFont typeface="Arial"/>
              <a:buChar char="•"/>
            </a:pPr>
            <a:r>
              <a:rPr lang="en-US" sz="2950" spc="242" dirty="0">
                <a:solidFill>
                  <a:srgbClr val="000000"/>
                </a:solidFill>
                <a:latin typeface="Montserrat"/>
              </a:rPr>
              <a:t>What changes would you like to see to help strengthen the City’s New Construction NOFA?</a:t>
            </a:r>
          </a:p>
          <a:p>
            <a:pPr marL="647700" lvl="1" indent="-323850">
              <a:lnSpc>
                <a:spcPts val="4679"/>
              </a:lnSpc>
              <a:spcAft>
                <a:spcPts val="1800"/>
              </a:spcAft>
              <a:buFont typeface="Arial"/>
              <a:buChar char="•"/>
            </a:pPr>
            <a:r>
              <a:rPr lang="en-US" sz="2950" spc="242" dirty="0">
                <a:solidFill>
                  <a:srgbClr val="000000"/>
                </a:solidFill>
                <a:latin typeface="Montserrat"/>
              </a:rPr>
              <a:t>What are key challenges you face with the NOFA application?</a:t>
            </a:r>
          </a:p>
          <a:p>
            <a:pPr marL="647700" lvl="1" indent="-323850">
              <a:lnSpc>
                <a:spcPts val="4679"/>
              </a:lnSpc>
              <a:spcAft>
                <a:spcPts val="1800"/>
              </a:spcAft>
              <a:buFont typeface="Arial"/>
              <a:buChar char="•"/>
            </a:pPr>
            <a:r>
              <a:rPr lang="en-US" sz="2950" spc="242" dirty="0">
                <a:solidFill>
                  <a:srgbClr val="000000"/>
                </a:solidFill>
                <a:latin typeface="Montserrat"/>
              </a:rPr>
              <a:t>How can we improve this program?</a:t>
            </a:r>
          </a:p>
          <a:p>
            <a:pPr marL="647700" lvl="1" indent="-323850">
              <a:lnSpc>
                <a:spcPts val="4679"/>
              </a:lnSpc>
              <a:spcAft>
                <a:spcPts val="1800"/>
              </a:spcAft>
              <a:buFont typeface="Arial"/>
              <a:buChar char="•"/>
            </a:pPr>
            <a:endParaRPr lang="en-US" sz="2950" spc="242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679"/>
              </a:lnSpc>
              <a:spcAft>
                <a:spcPts val="1800"/>
              </a:spcAft>
              <a:buFont typeface="Arial"/>
              <a:buChar char="•"/>
            </a:pPr>
            <a:endParaRPr lang="en-US" sz="2950" spc="242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679"/>
              </a:lnSpc>
              <a:spcAft>
                <a:spcPts val="1800"/>
              </a:spcAft>
              <a:buFont typeface="Arial"/>
              <a:buChar char="•"/>
            </a:pPr>
            <a:endParaRPr lang="en-US" sz="2999" spc="242" dirty="0">
              <a:solidFill>
                <a:schemeClr val="accent3">
                  <a:lumMod val="75000"/>
                </a:schemeClr>
              </a:solidFill>
              <a:latin typeface="Montserrat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13A155C-7B5B-EB39-6425-27019F2A4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246853" y="8253662"/>
            <a:ext cx="4758404" cy="110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62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750AE14636244BA54567F1772192B6" ma:contentTypeVersion="10" ma:contentTypeDescription="Create a new document." ma:contentTypeScope="" ma:versionID="48837e63c6d33bade23d9d6161fe20bb">
  <xsd:schema xmlns:xsd="http://www.w3.org/2001/XMLSchema" xmlns:xs="http://www.w3.org/2001/XMLSchema" xmlns:p="http://schemas.microsoft.com/office/2006/metadata/properties" xmlns:ns2="6f6a0268-fa4e-42cb-8bc2-4d559a9f8708" xmlns:ns3="91ee8574-47d0-4af7-882e-d8ecae7d36d8" targetNamespace="http://schemas.microsoft.com/office/2006/metadata/properties" ma:root="true" ma:fieldsID="a8c465e06a0b2e3b04c541e66421010e" ns2:_="" ns3:_="">
    <xsd:import namespace="6f6a0268-fa4e-42cb-8bc2-4d559a9f8708"/>
    <xsd:import namespace="91ee8574-47d0-4af7-882e-d8ecae7d36d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a0268-fa4e-42cb-8bc2-4d559a9f870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9d5dd8a-13d8-44a5-8836-7d7dd3e45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e8574-47d0-4af7-882e-d8ecae7d36d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e477639-5d21-4953-8d1d-ce7f20b237d0}" ma:internalName="TaxCatchAll" ma:showField="CatchAllData" ma:web="91ee8574-47d0-4af7-882e-d8ecae7d36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E03042-C933-4CEB-8B01-1F49DDE010EF}">
  <ds:schemaRefs>
    <ds:schemaRef ds:uri="6f6a0268-fa4e-42cb-8bc2-4d559a9f8708"/>
    <ds:schemaRef ds:uri="91ee8574-47d0-4af7-882e-d8ecae7d36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662A45-84C7-470F-899B-1EBA73B5D7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434</Words>
  <Application>Microsoft Office PowerPoint</Application>
  <PresentationFormat>Custom</PresentationFormat>
  <Paragraphs>103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Aileron Thin Bold</vt:lpstr>
      <vt:lpstr>Arial</vt:lpstr>
      <vt:lpstr>Calibri</vt:lpstr>
      <vt:lpstr>Abel</vt:lpstr>
      <vt:lpstr>Montserrat Bold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should be the title of your presentation</dc:title>
  <dc:creator>Norman, Chris</dc:creator>
  <cp:lastModifiedBy>Durades, Arlecia</cp:lastModifiedBy>
  <cp:revision>121</cp:revision>
  <dcterms:created xsi:type="dcterms:W3CDTF">2006-08-16T00:00:00Z</dcterms:created>
  <dcterms:modified xsi:type="dcterms:W3CDTF">2024-07-16T14:40:37Z</dcterms:modified>
  <dc:identifier>DAEZD3f4y88</dc:identifier>
</cp:coreProperties>
</file>