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399" r:id="rId6"/>
    <p:sldId id="259" r:id="rId7"/>
    <p:sldId id="458" r:id="rId8"/>
    <p:sldId id="451" r:id="rId9"/>
    <p:sldId id="456" r:id="rId10"/>
    <p:sldId id="409" r:id="rId11"/>
    <p:sldId id="285" r:id="rId12"/>
    <p:sldId id="287" r:id="rId13"/>
    <p:sldId id="444" r:id="rId14"/>
    <p:sldId id="446" r:id="rId15"/>
    <p:sldId id="453" r:id="rId16"/>
    <p:sldId id="452" r:id="rId17"/>
    <p:sldId id="459" r:id="rId18"/>
    <p:sldId id="282" r:id="rId19"/>
    <p:sldId id="421" r:id="rId20"/>
    <p:sldId id="460" r:id="rId21"/>
    <p:sldId id="264" r:id="rId22"/>
    <p:sldId id="449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2ED5E3-0544-528E-5939-F0E1DCE68B4A}" v="42" dt="2023-11-20T14:00:47.304"/>
    <p1510:client id="{E38CD2FF-51C9-4336-8219-FFEEB0030E03}" v="167" dt="2023-11-18T14:07:03.6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12T18:27:17.6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377 865 24575,'-78'4'0,"49"-1"0,-1-2 0,1-1 0,0-2 0,-36-7 0,59 6 0,0 0 0,0 0 0,0 0 0,1-1 0,-1 0 0,1 0 0,0 0 0,0-1 0,0 0 0,0-1 0,0 1 0,1-1 0,0 0 0,0 0 0,1-1 0,-1 0 0,1 1 0,0-1 0,0-1 0,1 1 0,0 0 0,0-1 0,0 1 0,-1-13 0,-2-18 0,1-1 0,1 1 0,3-63 0,0 80 0,1 7 0,1 0 0,0 1 0,0-1 0,1 1 0,1-1 0,0 1 0,0 0 0,1 1 0,0-1 0,1 1 0,0 1 0,1-1 0,0 1 0,0 1 0,9-11 0,9-8 0,0 1 0,2 2 0,50-39 0,-55 48 0,1 2 0,1 1 0,0 1 0,0 1 0,1 2 0,0 1 0,0 1 0,1 2 0,0 1 0,0 2 0,0 1 0,0 1 0,30 5 0,-52-3 0,-1 0 0,1 1 0,-1-1 0,1 1 0,-1 0 0,0 0 0,0 0 0,0 1 0,0 0 0,0-1 0,0 1 0,0 0 0,-1 1 0,1-1 0,-1 1 0,0-1 0,0 1 0,0 0 0,0 0 0,0 0 0,-1 0 0,0 0 0,1 0 0,-1 1 0,0 4 0,5 16 0,-2 1 0,5 50 0,-9-67 0,12 262 0,-12-245 0,-1 1 0,-1 0 0,-2-1 0,0 1 0,0-1 0,-2-1 0,-1 1 0,-10 26 0,14-47 4,0 0 0,-1 0 0,1 0 0,-1 0-1,1-1 1,-1 0 0,0 0 0,-1 0 0,1-1-1,0 1 1,-1-1 0,0 0 0,1-1 0,-1 0 0,0 0-1,0 0 1,0 0 0,0-1 0,-9 1 0,-12 1-194,-1-1 1,-42-4-1,38 0-683,13 2-5953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1T21:42:31.98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0,'14'14,"3"5,2-1,1 0,0-1,1-2,27 16,45 15,2-4,1-5,2-3,113 22,413 51,-358-67,134-4,-3-34,-313-3,1412 0,-839 1,-634 0,0-2,1 0,-1-2,0 0,0-2,-1-1,25-10,-16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1T21:42:35.26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1796,'23'-1,"0"2,0 1,0 1,0 0,24 9,89 32,-54-16,124 26,-72-34,161 2,141-19,-328-4,1623-4,-1433-10,-250 8,0-1,-1-3,0-2,50-20,-79 25,101-45,-103 44,0 0,0-1,-1-1,0 0,13-14,72-84,-53 55,64-55,19 0,163-151,-222 184,79-78,-136 142,1 1,0 1,31-16,-31 18,1 0,-2-2,26-20,-35 26,-1-1,0 1,0-1,0 0,-1-1,1 1,-1 0,0-1,-1 0,0 0,0 0,0 0,0 0,0-11,1-11,-2 0,-1 0,-8-56,-26-82,28 138,2 0,-1-48,1 16,-20-72,22 111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1T21:42:37.46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0,'-1'26,"2"-1,0 1,2-1,0 1,2-1,14 45,102 268,-78-201,-33-97,2 0,27 59,71 95,-53-99,-37-55,29 81,-10-20,27 70,9 21,-62-165,1-1,1-1,20 26,-25-39,0 0,0-1,1 0,0-1,1 0,1-1,24 15,1-4,71 33,-93-47,0-1,0 0,0-2,0 1,24 0,-32-3,5 0,-1-1,1 0,0 0,21-4,-31 3,1 0,-1 0,1-1,-1 1,0-1,1 1,-1-1,0 0,0 0,0-1,-1 1,1-1,0 1,-1-1,0 0,1 0,-1 0,-1 0,1 0,3-7,25-66,-18 52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2D3E6-A4AC-4555-B676-856C7631AC6A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ABB52-C96F-4D7F-9EF4-E56D64CB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62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Union Point Park to 23</a:t>
            </a:r>
            <a:r>
              <a:rPr lang="en-US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rd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Ave, are the Permissions to Enter just for the site research? </a:t>
            </a:r>
            <a:r>
              <a:rPr lang="en-US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Yes. We are gathering basic information that is required to properly design, and then complete contract documents: geotechnical borings, topographic survey and environmental site assessment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Are the permissions time limited? </a:t>
            </a:r>
            <a:r>
              <a:rPr lang="en-US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Only in that we assured the property owners that we would come in and do everything as quickly as possible, staying between 3-5 days max on any given property.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Will future access permissions be needed? </a:t>
            </a:r>
            <a:r>
              <a:rPr lang="en-US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No. We intend to get everything we need at each property with just one mobilization.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ABB52-C96F-4D7F-9EF4-E56D64CB4B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0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ABB52-C96F-4D7F-9EF4-E56D64CB4B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3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ABB52-C96F-4D7F-9EF4-E56D64CB4B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70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ABB52-C96F-4D7F-9EF4-E56D64CB4B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8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15AAD-F172-4F98-9B8E-5F47DD302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ED7ABF-B40F-478D-ABFD-326137803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416B-6241-4DA0-841D-42D84F8C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AFDE0-6C0F-43B8-A8F5-80C4B1072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A8048-1AC5-4E96-9E92-714E65A75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6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5A6C1-2DD6-4567-AE4E-FC852E8D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C21B1-6A06-4DA9-95D0-4481BF13D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18971-5179-416F-94F4-512851A8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FA2E9-4D42-4107-9FFA-9CF4504B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D4DE-0396-486E-83FA-8D18B21E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5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25EDBD-5221-4E72-8F97-C583D509F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7D550F-B7C2-44C1-B3B7-540C13ABD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13A37-C426-48E2-83A8-33BE9011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9F503-A162-49AE-88ED-B3D53B51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3DCA6-7D08-45DE-9FA5-1434F1BDD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48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81D1A-53F8-4E0E-9C1D-0FE888E8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1DEC4-AF50-4592-8A13-ADE04CEC1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B6BE5-508D-4530-B20A-31CEB0D8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B4E18-2EB2-49A2-AB0F-0385E6C8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B8250-30F1-4DB3-9274-B6A12FF0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3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6CA9A-CD07-4DB1-B316-5EA3D1FB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1530D-167B-4DFF-8BA0-326461D4B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9F0ED-2840-4B38-A0C8-C44D681E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7DFBF-C4E2-4D67-B423-930CF3F6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111CD-1050-4CD5-B739-7FF2898D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9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4B54D-70E6-4CDF-8260-5C3D74E9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D6432-6A21-4A68-9C21-EE8214B36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985D0-7464-43F8-9DD7-954C26704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D638D-66EF-4CF4-B469-F2F368A3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9FA97-5DBB-419F-BCC9-A9D1BE8CF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262BA-3F18-4B7E-91A9-319EA71D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6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6A5B-EE56-4FBE-A411-F1ADB3EC9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330AD-D43C-4AA7-B33B-DED7A172E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E2A1B-72F9-473C-BDC6-D115F030A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AD392-B930-4D9A-A865-615C797DF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041D07-1395-4699-8658-21AD15E31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16E92-994C-4856-8579-450A79BE4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81A6F-DB5C-4C38-BFBB-D227FE7E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96BC9-75A4-422D-94B3-2D46DBF2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20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B68A3-87DE-4EFE-901A-6DC908B7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8DFB8-CED4-4C66-846A-D995346A3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2D9CF-B864-4795-9730-ACC53AECE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1038B-7607-45D8-A986-42402F14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61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36E67-A28B-4B6C-9B03-7DFB3B4D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51F355-4079-488D-B125-0CBB6C32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F7B2F-F2C8-4CA1-9770-072EDE7D7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0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8F0B0-3A27-420B-B58F-262FD56E8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FE8A6-3E3B-441E-BD68-E5FB9D88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4FE47-5AA3-4FE1-BF8A-71E391D08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4BF58-E9C2-4A02-AB6C-56B27C0B6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9565C-A514-49CD-9902-FF46E5FE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1B46F-FE40-4435-A4EC-446796CBE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0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130FE-7264-4ECA-B599-7B879C9E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23E61-1200-4941-B169-DC86A41DE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24B47-D4FD-4656-9A2C-11ED97556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37810-0F02-41BD-8562-00D5F14FB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0A5E5-C7CC-4084-936F-04B92A823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F9037-870A-44F1-9EB7-2D0B977A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5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070F08-1C36-4550-B696-C62AC401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A6137-2ADC-4A88-9013-D11DEADAE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907-A653-44B6-9D49-A049E41AA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1BFA0-D6C3-4430-916E-10B402947EEE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F8A70-74AC-4D33-ADF3-1ED752325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2EDEB-B620-4820-9311-F65DCCC41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A6600-38AA-410A-9112-E7FC688C7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9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oaklandca.gov/projects/estuary-par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ies.opengov.com/oaklandca/published/NZcVrmN1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ustomXml" Target="../ink/ink3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D706C-BDEE-4BA5-A944-B95B07FF9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776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Measure DD (2002),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the Oakland Trust for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Clean Water and Safe Parks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57DFD-26E6-4AD2-BF0D-1A19082248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Project updates</a:t>
            </a:r>
          </a:p>
          <a:p>
            <a:r>
              <a:rPr lang="en-US" sz="4000">
                <a:solidFill>
                  <a:schemeClr val="bg1"/>
                </a:solidFill>
              </a:rPr>
              <a:t>November 20, 2023</a:t>
            </a:r>
            <a:endParaRPr lang="en-US" sz="40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961E3C5C-22FB-4EB2-A179-BB21227652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276" y="2865406"/>
            <a:ext cx="3119537" cy="343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53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B07AAB1-75F2-4B33-E215-837D6BCE64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02" t="26434" b="15140"/>
          <a:stretch/>
        </p:blipFill>
        <p:spPr>
          <a:xfrm>
            <a:off x="-1" y="4836086"/>
            <a:ext cx="5299587" cy="2018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88F39B-1391-FC31-205D-DEAA2166D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45779-81CD-9819-B449-013200833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2" y="1567681"/>
            <a:ext cx="3132801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Construction anticipated to continue through Nov, 2023. </a:t>
            </a:r>
          </a:p>
          <a:p>
            <a:pPr marL="0" indent="0">
              <a:buNone/>
            </a:pPr>
            <a:r>
              <a:rPr lang="en-US" sz="24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All paving work is complete.</a:t>
            </a: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</a:rPr>
              <a:t>O</a:t>
            </a:r>
            <a:r>
              <a:rPr lang="en-US" sz="24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nly the guardrail installation and planting work remain.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CCEBE-5E7E-439B-A38E-33770EE4F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05" y="128663"/>
            <a:ext cx="5896895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cs typeface="Calibri Light"/>
              </a:rPr>
              <a:t>Fruitvale Land Crossing </a:t>
            </a:r>
            <a:br>
              <a:rPr lang="en-US">
                <a:solidFill>
                  <a:schemeClr val="bg1"/>
                </a:solidFill>
                <a:cs typeface="Calibri Light"/>
              </a:rPr>
            </a:br>
            <a:r>
              <a:rPr lang="en-US">
                <a:solidFill>
                  <a:schemeClr val="bg1"/>
                </a:solidFill>
                <a:cs typeface="Calibri Light"/>
              </a:rPr>
              <a:t>Bay Trail Segment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D19D38-0A42-CB30-1166-58458100CC0F}"/>
              </a:ext>
            </a:extLst>
          </p:cNvPr>
          <p:cNvSpPr/>
          <p:nvPr/>
        </p:nvSpPr>
        <p:spPr>
          <a:xfrm>
            <a:off x="1927123" y="5643716"/>
            <a:ext cx="314632" cy="2753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80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D16506-796F-ACBB-624B-CDDE08862491}"/>
              </a:ext>
            </a:extLst>
          </p:cNvPr>
          <p:cNvSpPr>
            <a:spLocks noGrp="1"/>
          </p:cNvSpPr>
          <p:nvPr/>
        </p:nvSpPr>
        <p:spPr>
          <a:xfrm>
            <a:off x="304800" y="1041212"/>
            <a:ext cx="11582400" cy="49125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CA742FF-1713-CFB8-F98C-7C3201B85D9E}"/>
              </a:ext>
            </a:extLst>
          </p:cNvPr>
          <p:cNvSpPr txBox="1"/>
          <p:nvPr/>
        </p:nvSpPr>
        <p:spPr>
          <a:xfrm>
            <a:off x="-26528" y="6113336"/>
            <a:ext cx="524448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0" i="0">
                <a:solidFill>
                  <a:schemeClr val="bg1"/>
                </a:solidFill>
                <a:effectLst/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www.oaklandca.gov/projects/estuary-park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537C77-54AE-E652-8FB0-CFA08C8DFF99}"/>
              </a:ext>
            </a:extLst>
          </p:cNvPr>
          <p:cNvSpPr txBox="1">
            <a:spLocks/>
          </p:cNvSpPr>
          <p:nvPr/>
        </p:nvSpPr>
        <p:spPr>
          <a:xfrm>
            <a:off x="201592" y="-46562"/>
            <a:ext cx="116856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chemeClr val="bg1"/>
                </a:solidFill>
                <a:latin typeface="Calibri"/>
                <a:cs typeface="Calibri"/>
              </a:rPr>
              <a:t>Estuary Park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12A870B3-2B91-AE8F-F208-489621D37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34" t="8577" b="-195"/>
          <a:stretch/>
        </p:blipFill>
        <p:spPr>
          <a:xfrm>
            <a:off x="6651924" y="1391154"/>
            <a:ext cx="5451465" cy="29153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FF2A0D-FA28-1E9E-A95D-55768A936AF2}"/>
              </a:ext>
            </a:extLst>
          </p:cNvPr>
          <p:cNvSpPr txBox="1"/>
          <p:nvPr/>
        </p:nvSpPr>
        <p:spPr>
          <a:xfrm>
            <a:off x="424608" y="1281827"/>
            <a:ext cx="610331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</a:rPr>
              <a:t>Project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 awarded CA Coastal Conservancy Climate Adaptation fund grant for enhanced design of the living shoreline.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Draft California Environmental Quality Act Environmental Impact Report Addendum and 95% Documentation paused to allow time for the enhanced shoreline design to advance/catch up. 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Technical work continuing</a:t>
            </a:r>
            <a:endParaRPr lang="en-US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cs typeface="Calibri"/>
              </a:rPr>
              <a:t>Planning for funding project construction with Series D Measure DD funds: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cs typeface="Calibri"/>
              </a:rPr>
              <a:t>See </a:t>
            </a:r>
            <a:r>
              <a:rPr lang="en-US" sz="2400">
                <a:ea typeface="+mn-lt"/>
                <a:cs typeface="+mn-lt"/>
                <a:hlinkClick r:id="rId4"/>
              </a:rPr>
              <a:t>Parks &amp; Open Spaces (opengov.com)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3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9AE5-7B82-4617-861F-31A84FDA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83" y="461253"/>
            <a:ext cx="8859914" cy="1325563"/>
          </a:xfrm>
        </p:spPr>
        <p:txBody>
          <a:bodyPr>
            <a:normAutofit fontScale="90000"/>
          </a:bodyPr>
          <a:lstStyle/>
          <a:p>
            <a:r>
              <a:rPr lang="en-US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Union Point Park to 23rd Avenue Trail </a:t>
            </a:r>
            <a:br>
              <a:rPr lang="en-US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aka</a:t>
            </a:r>
            <a:br>
              <a:rPr lang="en-US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Miller Milling to Cemex</a:t>
            </a:r>
            <a:br>
              <a:rPr lang="en-US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E. 7th St to 23</a:t>
            </a:r>
            <a:r>
              <a:rPr lang="en-US" b="0" i="0" baseline="3000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rd</a:t>
            </a:r>
            <a:r>
              <a:rPr lang="en-US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/29th Aves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0B1DFD-E828-6A29-2923-CD5F4D47F7E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2217232"/>
            <a:ext cx="12117726" cy="4255715"/>
            <a:chOff x="5165299" y="845558"/>
            <a:chExt cx="7050971" cy="2472740"/>
          </a:xfrm>
        </p:grpSpPr>
        <p:pic>
          <p:nvPicPr>
            <p:cNvPr id="18" name="Picture 1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4C0F025-3754-B4CA-B6A5-9B946AEDB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5299" y="845558"/>
              <a:ext cx="7050971" cy="247274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68F8EA-52F8-5D13-1F22-B9CB87D331FF}"/>
                    </a:ext>
                  </a:extLst>
                </p14:cNvPr>
                <p14:cNvContentPartPr/>
                <p14:nvPr/>
              </p14:nvContentPartPr>
              <p14:xfrm>
                <a:off x="9223897" y="2126744"/>
                <a:ext cx="148702" cy="182543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D68F8EA-52F8-5D13-1F22-B9CB87D331F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218661" y="2121517"/>
                  <a:ext cx="158965" cy="19278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90411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79A75-899C-415D-9DF8-8A1846B1F1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1545" y="1123906"/>
            <a:ext cx="6604903" cy="563245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D9AE5-7B82-4617-861F-31A84FDA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17" y="159330"/>
            <a:ext cx="11738979" cy="1835960"/>
          </a:xfrm>
        </p:spPr>
        <p:txBody>
          <a:bodyPr>
            <a:normAutofit fontScale="90000"/>
          </a:bodyPr>
          <a:lstStyle/>
          <a:p>
            <a:r>
              <a:rPr lang="en-US" b="0" i="0">
                <a:solidFill>
                  <a:schemeClr val="bg1"/>
                </a:solidFill>
                <a:effectLst/>
                <a:latin typeface="Calibri"/>
                <a:cs typeface="Calibri"/>
              </a:rPr>
              <a:t>Union Point Park to 23rd Avenue Trail </a:t>
            </a:r>
            <a:br>
              <a:rPr lang="en-US" b="0" i="0">
                <a:effectLst/>
                <a:latin typeface="Calibri" panose="020F0502020204030204" pitchFamily="34" charset="0"/>
              </a:rPr>
            </a:b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aka Miller</a:t>
            </a:r>
            <a:r>
              <a:rPr lang="en-US" b="0" i="0">
                <a:solidFill>
                  <a:schemeClr val="bg1"/>
                </a:solidFill>
                <a:effectLst/>
                <a:latin typeface="Calibri"/>
                <a:cs typeface="Calibri"/>
              </a:rPr>
              <a:t> Milling to Cemex</a:t>
            </a:r>
            <a:br>
              <a:rPr lang="en-US" b="0" i="0">
                <a:effectLst/>
                <a:latin typeface="Calibri" panose="020F0502020204030204" pitchFamily="34" charset="0"/>
              </a:rPr>
            </a:br>
            <a:r>
              <a:rPr lang="en-US" b="0" i="0">
                <a:solidFill>
                  <a:schemeClr val="bg1"/>
                </a:solidFill>
                <a:effectLst/>
                <a:latin typeface="Calibri"/>
                <a:cs typeface="Calibri"/>
              </a:rPr>
              <a:t>E. 7th St to 23</a:t>
            </a:r>
            <a:r>
              <a:rPr lang="en-US" b="0" i="0" baseline="30000">
                <a:solidFill>
                  <a:schemeClr val="bg1"/>
                </a:solidFill>
                <a:effectLst/>
                <a:latin typeface="Calibri"/>
                <a:cs typeface="Calibri"/>
              </a:rPr>
              <a:t>rd</a:t>
            </a:r>
            <a:r>
              <a:rPr lang="en-US" b="0" i="0">
                <a:solidFill>
                  <a:schemeClr val="bg1"/>
                </a:solidFill>
                <a:effectLst/>
                <a:latin typeface="Calibri"/>
                <a:cs typeface="Calibri"/>
              </a:rPr>
              <a:t>/29th Aves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2ED2F1-49D4-4F0F-B487-D5A41FE1E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27" y="2070449"/>
            <a:ext cx="4978637" cy="36602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  <a:cs typeface="Calibri"/>
              </a:rPr>
              <a:t>Completed: Phase II Environmental Site Assessment Report, order-of-magnitude cost estimate for easement acquisitions, geotechnical report.</a:t>
            </a:r>
          </a:p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</a:rPr>
              <a:t>Project costs estimated at $50 million over 9 years, and includes extensive permitting, and complicated access through private industrial properties.</a:t>
            </a:r>
          </a:p>
          <a:p>
            <a:pPr marL="0" indent="0">
              <a:buNone/>
            </a:pPr>
            <a:r>
              <a:rPr lang="en-US" sz="2200">
                <a:solidFill>
                  <a:schemeClr val="bg1"/>
                </a:solidFill>
                <a:cs typeface="Calibri"/>
              </a:rPr>
              <a:t>Due to staff resources availability and competing project priorities, project behind schedule. Public Works Project and Grants Management Division seeking alternative delivery path to move the project forward.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13CFDA-6988-4EB8-8AD4-D1D8E17347D7}"/>
              </a:ext>
            </a:extLst>
          </p:cNvPr>
          <p:cNvSpPr txBox="1"/>
          <p:nvPr/>
        </p:nvSpPr>
        <p:spPr>
          <a:xfrm>
            <a:off x="6660961" y="5866237"/>
            <a:ext cx="174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 w="6350">
                  <a:noFill/>
                </a:ln>
                <a:solidFill>
                  <a:schemeClr val="bg1"/>
                </a:solidFill>
              </a:rPr>
              <a:t>Alameda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003B0-A053-43F9-B373-13867EAF04DE}"/>
              </a:ext>
            </a:extLst>
          </p:cNvPr>
          <p:cNvSpPr txBox="1"/>
          <p:nvPr/>
        </p:nvSpPr>
        <p:spPr>
          <a:xfrm>
            <a:off x="8779228" y="2961136"/>
            <a:ext cx="174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 w="6350">
                  <a:noFill/>
                </a:ln>
                <a:solidFill>
                  <a:schemeClr val="bg1"/>
                </a:solidFill>
              </a:rPr>
              <a:t>Oakland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7CF12E-E1EF-40A9-ADF5-90EE12460EEA}"/>
              </a:ext>
            </a:extLst>
          </p:cNvPr>
          <p:cNvSpPr txBox="1"/>
          <p:nvPr/>
        </p:nvSpPr>
        <p:spPr>
          <a:xfrm>
            <a:off x="6241713" y="2117271"/>
            <a:ext cx="1748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n w="6350">
                  <a:noFill/>
                </a:ln>
                <a:solidFill>
                  <a:schemeClr val="bg1"/>
                </a:solidFill>
              </a:rPr>
              <a:t>Union Point Park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9E2E99-0A91-41E6-82E6-1B10E502F287}"/>
              </a:ext>
            </a:extLst>
          </p:cNvPr>
          <p:cNvSpPr txBox="1"/>
          <p:nvPr/>
        </p:nvSpPr>
        <p:spPr>
          <a:xfrm>
            <a:off x="8097146" y="3978303"/>
            <a:ext cx="174890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ln w="6350">
                  <a:noFill/>
                </a:ln>
                <a:solidFill>
                  <a:schemeClr val="bg1"/>
                </a:solidFill>
              </a:rPr>
              <a:t>Miller Milling </a:t>
            </a:r>
          </a:p>
          <a:p>
            <a:r>
              <a:rPr lang="en-US" sz="1200" b="1">
                <a:ln w="6350">
                  <a:noFill/>
                </a:ln>
                <a:solidFill>
                  <a:schemeClr val="bg1"/>
                </a:solidFill>
              </a:rPr>
              <a:t>Company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FE2C63-1044-4B21-B95D-563981F90769}"/>
              </a:ext>
            </a:extLst>
          </p:cNvPr>
          <p:cNvSpPr txBox="1"/>
          <p:nvPr/>
        </p:nvSpPr>
        <p:spPr>
          <a:xfrm>
            <a:off x="9770848" y="5276593"/>
            <a:ext cx="17489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n w="6350">
                  <a:noFill/>
                </a:ln>
                <a:solidFill>
                  <a:schemeClr val="bg1"/>
                </a:solidFill>
              </a:rPr>
              <a:t>Cemex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C59E76-D3AF-48EC-BEA8-CD82E9F2B3DC}"/>
              </a:ext>
            </a:extLst>
          </p:cNvPr>
          <p:cNvSpPr txBox="1"/>
          <p:nvPr/>
        </p:nvSpPr>
        <p:spPr>
          <a:xfrm>
            <a:off x="10335006" y="5792404"/>
            <a:ext cx="174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n w="6350">
                  <a:noFill/>
                </a:ln>
                <a:solidFill>
                  <a:schemeClr val="bg1"/>
                </a:solidFill>
              </a:rPr>
              <a:t>Park St</a:t>
            </a:r>
          </a:p>
          <a:p>
            <a:r>
              <a:rPr lang="en-US" sz="1200" b="1">
                <a:ln w="6350">
                  <a:noFill/>
                </a:ln>
                <a:solidFill>
                  <a:schemeClr val="bg1"/>
                </a:solidFill>
              </a:rPr>
              <a:t>Bridge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070438-E981-472D-8D6D-9678F933D8E3}"/>
              </a:ext>
            </a:extLst>
          </p:cNvPr>
          <p:cNvSpPr txBox="1"/>
          <p:nvPr/>
        </p:nvSpPr>
        <p:spPr>
          <a:xfrm>
            <a:off x="8971596" y="3731316"/>
            <a:ext cx="1748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E 7</a:t>
            </a:r>
            <a:r>
              <a:rPr lang="en-US" sz="1600" b="1" baseline="3000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th</a:t>
            </a:r>
            <a:r>
              <a:rPr lang="en-US" sz="1600" b="1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 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B55A7A-5FD2-4B33-A083-150FC1401041}"/>
              </a:ext>
            </a:extLst>
          </p:cNvPr>
          <p:cNvSpPr txBox="1"/>
          <p:nvPr/>
        </p:nvSpPr>
        <p:spPr>
          <a:xfrm rot="4940743">
            <a:off x="9659685" y="4493214"/>
            <a:ext cx="1748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23</a:t>
            </a:r>
            <a:r>
              <a:rPr lang="en-US" sz="1600" b="1" baseline="3000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rd</a:t>
            </a:r>
            <a:r>
              <a:rPr lang="en-US" sz="1600" b="1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 Ave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047639-F8BF-4E58-9C3A-B05ADBAA1C59}"/>
              </a:ext>
            </a:extLst>
          </p:cNvPr>
          <p:cNvSpPr txBox="1"/>
          <p:nvPr/>
        </p:nvSpPr>
        <p:spPr>
          <a:xfrm rot="18178059">
            <a:off x="10591591" y="4142820"/>
            <a:ext cx="1748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29</a:t>
            </a:r>
            <a:r>
              <a:rPr lang="en-US" sz="1600" b="1" baseline="3000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th</a:t>
            </a:r>
            <a:r>
              <a:rPr lang="en-US" sz="1600" b="1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 Ave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09D46-8643-E7A7-50D3-A19B8AD7F1CA}"/>
              </a:ext>
            </a:extLst>
          </p:cNvPr>
          <p:cNvSpPr txBox="1"/>
          <p:nvPr/>
        </p:nvSpPr>
        <p:spPr>
          <a:xfrm flipH="1">
            <a:off x="8831183" y="4856055"/>
            <a:ext cx="1421306" cy="2805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ln w="6350">
                  <a:noFill/>
                </a:ln>
                <a:solidFill>
                  <a:schemeClr val="bg1"/>
                </a:solidFill>
                <a:cs typeface="Calibri"/>
              </a:rPr>
              <a:t>Outboard Motor</a:t>
            </a:r>
            <a:endParaRPr lang="en-US" sz="1200" b="1">
              <a:ln w="6350"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6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9A313-2C52-BD97-A0E9-92B39654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16" y="2184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East Bay Regional Park District (EBRPD) Waterfront Trail Sites </a:t>
            </a:r>
            <a:br>
              <a:rPr lang="en-US" sz="44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sz="44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(past DD funding, now transferred to EBRPD)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CE5E6-F019-AD09-5560-8746860942E9}"/>
              </a:ext>
            </a:extLst>
          </p:cNvPr>
          <p:cNvSpPr txBox="1"/>
          <p:nvPr/>
        </p:nvSpPr>
        <p:spPr>
          <a:xfrm>
            <a:off x="229802" y="1774559"/>
            <a:ext cx="11732396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300">
                <a:solidFill>
                  <a:schemeClr val="bg1"/>
                </a:solidFill>
              </a:rPr>
              <a:t>Crowley Site –  </a:t>
            </a:r>
            <a:r>
              <a:rPr lang="en-US" sz="2300" b="0" i="0">
                <a:solidFill>
                  <a:schemeClr val="bg1"/>
                </a:solidFill>
                <a:effectLst/>
              </a:rPr>
              <a:t>EBRPD is in preliminary design phase, gathering site information. They will be applying for US Department of Transportation and RAISE program funds for the trail extension across this property.</a:t>
            </a:r>
            <a:endParaRPr lang="en-US" sz="230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30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300">
                <a:solidFill>
                  <a:schemeClr val="bg1"/>
                </a:solidFill>
              </a:rPr>
              <a:t>Gallagher &amp; Burk (344 High Street – Oliver De Silva Inc., owner) – No discussions currently underway</a:t>
            </a:r>
          </a:p>
          <a:p>
            <a:pPr marL="457200" indent="-457200">
              <a:buFont typeface="+mj-lt"/>
              <a:buAutoNum type="arabicPeriod"/>
            </a:pPr>
            <a:endParaRPr lang="en-US" sz="230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300">
                <a:solidFill>
                  <a:schemeClr val="bg1"/>
                </a:solidFill>
              </a:rPr>
              <a:t>Hanson Aggregates (4501 Tidewater Avenue) – Home Dock Properties – Negotiations underway for a trail easement</a:t>
            </a:r>
          </a:p>
          <a:p>
            <a:pPr marL="457200" indent="-457200">
              <a:buFont typeface="+mj-lt"/>
              <a:buAutoNum type="arabicPeriod"/>
            </a:pPr>
            <a:endParaRPr lang="en-US" sz="230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300">
                <a:solidFill>
                  <a:schemeClr val="bg1"/>
                </a:solidFill>
              </a:rPr>
              <a:t>Waterfront trail connection at High Street Bridge. – EBRPD to investigate other options to connect to High Street; a waterfront trail connection underneath High Street determined to be infeasible due to navigational hazards for ship captains 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2050" name="Picture 2" descr="East Bay Regional Park District - Wikipedia">
            <a:extLst>
              <a:ext uri="{FF2B5EF4-FFF2-40B4-BE49-F238E27FC236}">
                <a16:creationId xmlns:a16="http://schemas.microsoft.com/office/drawing/2014/main" id="{EB7A3601-E2DC-226F-DC05-75F59C306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098" y="82072"/>
            <a:ext cx="2164835" cy="9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18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B41D-4825-412C-8DEB-14614F410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40" y="197472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Creek and Waterway Restoration 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A2FCE30D-BE2C-952E-5C6D-9D201159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9"/>
          <a:stretch/>
        </p:blipFill>
        <p:spPr bwMode="auto">
          <a:xfrm>
            <a:off x="0" y="1523035"/>
            <a:ext cx="12192000" cy="456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032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645376-AA82-4BE1-8C3D-94EC7078F85E}"/>
              </a:ext>
            </a:extLst>
          </p:cNvPr>
          <p:cNvSpPr txBox="1"/>
          <p:nvPr/>
        </p:nvSpPr>
        <p:spPr>
          <a:xfrm>
            <a:off x="240966" y="3791801"/>
            <a:ext cx="11863049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Creek restoration</a:t>
            </a:r>
            <a:endParaRPr lang="en-US" sz="3200" dirty="0">
              <a:solidFill>
                <a:schemeClr val="bg1"/>
              </a:solidFill>
              <a:cs typeface="Calibri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Construction underway; </a:t>
            </a:r>
            <a:r>
              <a:rPr lang="en-US" sz="3200">
                <a:solidFill>
                  <a:schemeClr val="bg1"/>
                </a:solidFill>
              </a:rPr>
              <a:t>to</a:t>
            </a:r>
            <a:r>
              <a:rPr lang="en-US" sz="3200" dirty="0">
                <a:solidFill>
                  <a:schemeClr val="bg1"/>
                </a:solidFill>
              </a:rPr>
              <a:t> be completed in Spring </a:t>
            </a:r>
            <a:r>
              <a:rPr lang="en-US" sz="3200" dirty="0">
                <a:solidFill>
                  <a:schemeClr val="bg1"/>
                </a:solidFill>
                <a:cs typeface="Calibri"/>
              </a:rPr>
              <a:t>2024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cs typeface="Calibri"/>
              </a:rPr>
              <a:t>All channel work completed by October 31, 2023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cs typeface="Calibri"/>
              </a:rPr>
              <a:t>Revegetation is underway and will be complete in January 2024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cs typeface="Calibri"/>
              </a:rPr>
              <a:t>Trails, benches, fences and signs to be installed in early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8C3691-8F31-7FEA-716B-28323569E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22009"/>
            <a:ext cx="10016970" cy="2406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DEFE76-63D9-A0DB-AE74-D9F3A81FFEA8}"/>
              </a:ext>
            </a:extLst>
          </p:cNvPr>
          <p:cNvSpPr txBox="1"/>
          <p:nvPr/>
        </p:nvSpPr>
        <p:spPr>
          <a:xfrm>
            <a:off x="2763333" y="304955"/>
            <a:ext cx="7467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Courtland Creek Restoration</a:t>
            </a:r>
          </a:p>
        </p:txBody>
      </p:sp>
    </p:spTree>
    <p:extLst>
      <p:ext uri="{BB962C8B-B14F-4D97-AF65-F5344CB8AC3E}">
        <p14:creationId xmlns:p14="http://schemas.microsoft.com/office/powerpoint/2010/main" val="185323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645376-AA82-4BE1-8C3D-94EC7078F85E}"/>
              </a:ext>
            </a:extLst>
          </p:cNvPr>
          <p:cNvSpPr txBox="1"/>
          <p:nvPr/>
        </p:nvSpPr>
        <p:spPr>
          <a:xfrm>
            <a:off x="348446" y="5366054"/>
            <a:ext cx="298407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Congress reach: view from future creek overlook.</a:t>
            </a:r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EFE76-63D9-A0DB-AE74-D9F3A81FFEA8}"/>
              </a:ext>
            </a:extLst>
          </p:cNvPr>
          <p:cNvSpPr txBox="1"/>
          <p:nvPr/>
        </p:nvSpPr>
        <p:spPr>
          <a:xfrm>
            <a:off x="2763333" y="304955"/>
            <a:ext cx="7467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Courtland Creek Restoration</a:t>
            </a:r>
          </a:p>
        </p:txBody>
      </p:sp>
      <p:pic>
        <p:nvPicPr>
          <p:cNvPr id="3" name="Picture 2" descr="A picture containing ground, outdoor, sky, dirt&#10;&#10;Description automatically generated">
            <a:extLst>
              <a:ext uri="{FF2B5EF4-FFF2-40B4-BE49-F238E27FC236}">
                <a16:creationId xmlns:a16="http://schemas.microsoft.com/office/drawing/2014/main" id="{503C8B0F-93A6-D25B-95D7-94DDF21D90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46" y="1000516"/>
            <a:ext cx="3264910" cy="4353213"/>
          </a:xfrm>
          <a:prstGeom prst="rect">
            <a:avLst/>
          </a:prstGeom>
        </p:spPr>
      </p:pic>
      <p:pic>
        <p:nvPicPr>
          <p:cNvPr id="5" name="Picture 4" descr="A dirt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7DAF64D6-D382-F466-9E97-411F2B5423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38" y="1012841"/>
            <a:ext cx="3711019" cy="27832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F59C8D-A2A7-01B8-C647-DF715A4D1998}"/>
              </a:ext>
            </a:extLst>
          </p:cNvPr>
          <p:cNvSpPr txBox="1"/>
          <p:nvPr/>
        </p:nvSpPr>
        <p:spPr>
          <a:xfrm>
            <a:off x="3401457" y="3891501"/>
            <a:ext cx="40523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Brookdale reach: view from future Creekside trail.</a:t>
            </a:r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3" descr="A picture containing tree, ground, outdoor, dirt&#10;&#10;Description automatically generated">
            <a:extLst>
              <a:ext uri="{FF2B5EF4-FFF2-40B4-BE49-F238E27FC236}">
                <a16:creationId xmlns:a16="http://schemas.microsoft.com/office/drawing/2014/main" id="{668A607A-7E41-9FEE-83A0-A4B98BF77C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449" y="1012841"/>
            <a:ext cx="4001633" cy="3001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572B00-EFCE-7CB8-CCD3-EF89778EE15D}"/>
              </a:ext>
            </a:extLst>
          </p:cNvPr>
          <p:cNvSpPr txBox="1"/>
          <p:nvPr/>
        </p:nvSpPr>
        <p:spPr>
          <a:xfrm>
            <a:off x="7305725" y="4014066"/>
            <a:ext cx="40523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Thompson reach: new seating along creek. </a:t>
            </a:r>
            <a:endParaRPr lang="en-US" sz="2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93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B41D-4825-412C-8DEB-14614F410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40" y="197472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Glen Echo Creek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Restoration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27FAA-E024-40AF-85AA-D0EB758A6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55" y="1523035"/>
            <a:ext cx="4843444" cy="56046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Due to staffing shortages this project is paused.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</a:rPr>
              <a:t>Public stakeholder meetings may start in fall of 2024. 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5" name="Picture 4" descr="A picture containing outdoor, ground, plant, garden&#10;&#10;Description automatically generated">
            <a:extLst>
              <a:ext uri="{FF2B5EF4-FFF2-40B4-BE49-F238E27FC236}">
                <a16:creationId xmlns:a16="http://schemas.microsoft.com/office/drawing/2014/main" id="{0A1D4916-A7F2-735C-E475-DEB3AF37A8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681207"/>
            <a:ext cx="7129446" cy="5347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C0A25C-99BD-0963-AB44-4D30880805C2}"/>
              </a:ext>
            </a:extLst>
          </p:cNvPr>
          <p:cNvSpPr txBox="1"/>
          <p:nvPr/>
        </p:nvSpPr>
        <p:spPr>
          <a:xfrm>
            <a:off x="4953000" y="6014197"/>
            <a:ext cx="7129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Pre-project conditions downstream of HWY 580.  </a:t>
            </a:r>
          </a:p>
          <a:p>
            <a:r>
              <a:rPr lang="en-US" sz="18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Natural channel with invasive ivy and native overstory vegetation. 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6D416-08FD-D604-C247-09F07F160E14}"/>
              </a:ext>
            </a:extLst>
          </p:cNvPr>
          <p:cNvGrpSpPr>
            <a:grpSpLocks noChangeAspect="1"/>
          </p:cNvGrpSpPr>
          <p:nvPr/>
        </p:nvGrpSpPr>
        <p:grpSpPr>
          <a:xfrm>
            <a:off x="388861" y="3491336"/>
            <a:ext cx="4343083" cy="2841968"/>
            <a:chOff x="0" y="-57150"/>
            <a:chExt cx="7101205" cy="4648200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6E06D9D-D64F-5E8B-759E-C907074AF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-57150"/>
              <a:ext cx="7101205" cy="4648200"/>
            </a:xfrm>
            <a:prstGeom prst="rect">
              <a:avLst/>
            </a:prstGeom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1EA0A2-4476-986E-0FB4-9157C58953A7}"/>
                </a:ext>
              </a:extLst>
            </p:cNvPr>
            <p:cNvGrpSpPr/>
            <p:nvPr/>
          </p:nvGrpSpPr>
          <p:grpSpPr>
            <a:xfrm>
              <a:off x="3429000" y="361950"/>
              <a:ext cx="1600200" cy="2021205"/>
              <a:chOff x="0" y="0"/>
              <a:chExt cx="1600200" cy="202120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127DDB-5877-6232-9A22-29F772D99A67}"/>
                  </a:ext>
                </a:extLst>
              </p:cNvPr>
              <p:cNvSpPr/>
              <p:nvPr/>
            </p:nvSpPr>
            <p:spPr>
              <a:xfrm rot="2693467">
                <a:off x="647700" y="304800"/>
                <a:ext cx="401377" cy="101084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E1727D-0884-D576-6259-5F5E21D467A9}"/>
                  </a:ext>
                </a:extLst>
              </p:cNvPr>
              <p:cNvSpPr/>
              <p:nvPr/>
            </p:nvSpPr>
            <p:spPr>
              <a:xfrm rot="2693467">
                <a:off x="1333500" y="0"/>
                <a:ext cx="266700" cy="40116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44E1114-501B-1F00-DCE0-461AE8F5CF8E}"/>
                  </a:ext>
                </a:extLst>
              </p:cNvPr>
              <p:cNvSpPr/>
              <p:nvPr/>
            </p:nvSpPr>
            <p:spPr>
              <a:xfrm rot="1999366">
                <a:off x="0" y="1581150"/>
                <a:ext cx="268516" cy="440055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355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645376-AA82-4BE1-8C3D-94EC7078F85E}"/>
              </a:ext>
            </a:extLst>
          </p:cNvPr>
          <p:cNvSpPr txBox="1"/>
          <p:nvPr/>
        </p:nvSpPr>
        <p:spPr>
          <a:xfrm>
            <a:off x="210458" y="1016541"/>
            <a:ext cx="5105120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3200">
                <a:solidFill>
                  <a:schemeClr val="bg1"/>
                </a:solidFill>
              </a:rPr>
              <a:t>Consultant to soon deliver model of prioritized parcels for acquisition. </a:t>
            </a:r>
          </a:p>
          <a:p>
            <a:pPr lvl="1"/>
            <a:endParaRPr lang="en-US" sz="3200">
              <a:solidFill>
                <a:schemeClr val="bg1"/>
              </a:solidFill>
            </a:endParaRPr>
          </a:p>
          <a:p>
            <a:pPr lvl="1"/>
            <a:r>
              <a:rPr lang="en-US" sz="3200">
                <a:solidFill>
                  <a:schemeClr val="bg1"/>
                </a:solidFill>
              </a:rPr>
              <a:t>Staff will then pursue acquisition opportunities.</a:t>
            </a:r>
          </a:p>
          <a:p>
            <a:pPr lvl="1"/>
            <a:endParaRPr lang="en-US" sz="3200">
              <a:solidFill>
                <a:schemeClr val="bg1"/>
              </a:solidFill>
              <a:cs typeface="Calibri"/>
            </a:endParaRPr>
          </a:p>
          <a:p>
            <a:pPr lvl="1"/>
            <a:r>
              <a:rPr lang="en-US" sz="3200">
                <a:solidFill>
                  <a:schemeClr val="bg1"/>
                </a:solidFill>
                <a:cs typeface="Calibri"/>
              </a:rPr>
              <a:t>Conservation easement monitoring planned for January.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DEFE76-63D9-A0DB-AE74-D9F3A81FFEA8}"/>
              </a:ext>
            </a:extLst>
          </p:cNvPr>
          <p:cNvSpPr txBox="1"/>
          <p:nvPr/>
        </p:nvSpPr>
        <p:spPr>
          <a:xfrm>
            <a:off x="351135" y="304955"/>
            <a:ext cx="7467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Acquisitions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B37D63-D9AB-5630-E636-BA5E7A497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7" t="4349" r="2024" b="27044"/>
          <a:stretch/>
        </p:blipFill>
        <p:spPr>
          <a:xfrm>
            <a:off x="5536642" y="112297"/>
            <a:ext cx="6565481" cy="65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83F2-1DCE-4313-8BE2-6D769965D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9367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Administration</a:t>
            </a:r>
            <a:br>
              <a:rPr lang="en-US">
                <a:solidFill>
                  <a:schemeClr val="bg1"/>
                </a:solidFill>
                <a:latin typeface="Calibri"/>
                <a:cs typeface="Calibri"/>
              </a:rPr>
            </a:br>
            <a:endParaRPr lang="en-US"/>
          </a:p>
        </p:txBody>
      </p:sp>
      <p:pic>
        <p:nvPicPr>
          <p:cNvPr id="1026" name="Picture 2" descr="Oakland Parks and Recreation Foundation">
            <a:extLst>
              <a:ext uri="{FF2B5EF4-FFF2-40B4-BE49-F238E27FC236}">
                <a16:creationId xmlns:a16="http://schemas.microsoft.com/office/drawing/2014/main" id="{B816DB03-EA8C-8C8A-D9DF-16464FC0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53" y="1643493"/>
            <a:ext cx="3941960" cy="11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AE3689-881D-762B-5E77-E246C865F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04" y="3706761"/>
            <a:ext cx="2974699" cy="2974699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14AB09A9-8AAE-9E34-DD22-53DB714A9B39}"/>
              </a:ext>
            </a:extLst>
          </p:cNvPr>
          <p:cNvSpPr/>
          <p:nvPr/>
        </p:nvSpPr>
        <p:spPr>
          <a:xfrm>
            <a:off x="3317603" y="2578894"/>
            <a:ext cx="5222682" cy="5060771"/>
          </a:xfrm>
          <a:prstGeom prst="don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3FAA79-6C98-5268-179B-E24AE3BF5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082" y="106651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Continued contract support from Oakland Parks and Recreation Foundation.  Thank you to Mandolin, Hazel!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Thanks Adrian for volunteer support!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Mike will catch up on map work this winter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FFFFFF"/>
              </a:solidFill>
              <a:cs typeface="Calibri"/>
            </a:endParaRPr>
          </a:p>
          <a:p>
            <a:endParaRPr lang="en-US">
              <a:cs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4CBCD2-4C9C-CFA0-6D55-112877AE9BB2}"/>
              </a:ext>
            </a:extLst>
          </p:cNvPr>
          <p:cNvGrpSpPr/>
          <p:nvPr/>
        </p:nvGrpSpPr>
        <p:grpSpPr>
          <a:xfrm>
            <a:off x="1730731" y="3823960"/>
            <a:ext cx="3153032" cy="3091929"/>
            <a:chOff x="1730731" y="3823960"/>
            <a:chExt cx="3153032" cy="3091929"/>
          </a:xfrm>
        </p:grpSpPr>
        <p:pic>
          <p:nvPicPr>
            <p:cNvPr id="18" name="Picture 17" descr="A person smiling for the camera&#10;&#10;Description automatically generated with medium confidence">
              <a:extLst>
                <a:ext uri="{FF2B5EF4-FFF2-40B4-BE49-F238E27FC236}">
                  <a16:creationId xmlns:a16="http://schemas.microsoft.com/office/drawing/2014/main" id="{D27CF650-981C-EC54-7290-8357D0312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6249" y="3823960"/>
              <a:ext cx="2561547" cy="2722597"/>
            </a:xfrm>
            <a:prstGeom prst="flowChartConnector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A9F096-B4EC-1A8B-3735-B7554AF8B5C3}"/>
                </a:ext>
              </a:extLst>
            </p:cNvPr>
            <p:cNvSpPr txBox="1"/>
            <p:nvPr/>
          </p:nvSpPr>
          <p:spPr>
            <a:xfrm>
              <a:off x="1730731" y="6546557"/>
              <a:ext cx="3153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Mandolin Kadera-Redmond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50CA7F-DA45-5E0A-97C8-0572807C2E56}"/>
              </a:ext>
            </a:extLst>
          </p:cNvPr>
          <p:cNvGrpSpPr/>
          <p:nvPr/>
        </p:nvGrpSpPr>
        <p:grpSpPr>
          <a:xfrm>
            <a:off x="7316755" y="3836764"/>
            <a:ext cx="4082494" cy="3099540"/>
            <a:chOff x="7316755" y="3836764"/>
            <a:chExt cx="4082494" cy="309954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FED8B4-674A-C9F4-B3C2-231F431A583D}"/>
                </a:ext>
              </a:extLst>
            </p:cNvPr>
            <p:cNvSpPr txBox="1"/>
            <p:nvPr/>
          </p:nvSpPr>
          <p:spPr>
            <a:xfrm>
              <a:off x="8246217" y="6566972"/>
              <a:ext cx="3153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Adrian Cotter</a:t>
              </a: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ECB9B7B-3C1F-1A7A-717E-EA397F2821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16755" y="3836764"/>
              <a:ext cx="2929124" cy="2749182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FD21FF6-3864-B7AF-510D-0AF633341D70}"/>
              </a:ext>
            </a:extLst>
          </p:cNvPr>
          <p:cNvSpPr txBox="1"/>
          <p:nvPr/>
        </p:nvSpPr>
        <p:spPr>
          <a:xfrm>
            <a:off x="5340086" y="6496794"/>
            <a:ext cx="315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Hazel Tesoro</a:t>
            </a:r>
          </a:p>
        </p:txBody>
      </p:sp>
    </p:spTree>
    <p:extLst>
      <p:ext uri="{BB962C8B-B14F-4D97-AF65-F5344CB8AC3E}">
        <p14:creationId xmlns:p14="http://schemas.microsoft.com/office/powerpoint/2010/main" val="236128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B41D-4825-412C-8DEB-14614F410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40" y="197472"/>
            <a:ext cx="10515600" cy="1325563"/>
          </a:xfrm>
        </p:spPr>
        <p:txBody>
          <a:bodyPr/>
          <a:lstStyle/>
          <a:p>
            <a:r>
              <a:rPr lang="en-US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Creek Restoration of </a:t>
            </a:r>
            <a:br>
              <a:rPr lang="en-US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Beaconsfield Branch Sausal Creek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27FAA-E024-40AF-85AA-D0EB758A6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40" y="1838324"/>
            <a:ext cx="5081911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No movement on this project from pre-design and funding research due to competing priorities/lack of staffing. </a:t>
            </a:r>
            <a:endParaRPr lang="en-US" sz="28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EE46F-2A8E-4012-83CA-7EA9672CF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36" y="1838324"/>
            <a:ext cx="6208586" cy="48222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7A41B95-5E60-4F77-8193-2C5D3AAB3D67}"/>
                  </a:ext>
                </a:extLst>
              </p14:cNvPr>
              <p14:cNvContentPartPr/>
              <p14:nvPr/>
            </p14:nvContentPartPr>
            <p14:xfrm>
              <a:off x="9067500" y="4047690"/>
              <a:ext cx="1769760" cy="191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7A41B95-5E60-4F77-8193-2C5D3AAB3D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77500" y="3867690"/>
                <a:ext cx="1949400" cy="55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981E1F5-1592-49EC-A5D1-3EF625E0CB03}"/>
                  </a:ext>
                </a:extLst>
              </p14:cNvPr>
              <p14:cNvContentPartPr/>
              <p14:nvPr/>
            </p14:nvContentPartPr>
            <p14:xfrm>
              <a:off x="9105660" y="3344250"/>
              <a:ext cx="1888560" cy="71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981E1F5-1592-49EC-A5D1-3EF625E0CB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15660" y="3164250"/>
                <a:ext cx="2068200" cy="10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779C405-B560-4737-8936-5DBE4A07D84E}"/>
                  </a:ext>
                </a:extLst>
              </p14:cNvPr>
              <p14:cNvContentPartPr/>
              <p14:nvPr/>
            </p14:nvContentPartPr>
            <p14:xfrm>
              <a:off x="10705500" y="2866890"/>
              <a:ext cx="478080" cy="763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779C405-B560-4737-8936-5DBE4A07D84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15500" y="2686890"/>
                <a:ext cx="657720" cy="112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1801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E413-383D-4C8D-9257-4DA16B27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1352"/>
            <a:ext cx="10515600" cy="1325563"/>
          </a:xfrm>
        </p:spPr>
        <p:txBody>
          <a:bodyPr/>
          <a:lstStyle/>
          <a:p>
            <a:r>
              <a:rPr lang="fr-FR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Lake Merritt Water Quality and </a:t>
            </a:r>
            <a:r>
              <a:rPr lang="fr-FR" b="0" i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Restoration</a:t>
            </a:r>
            <a:r>
              <a:rPr lang="fr-FR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and Channel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Content Placeholder 7" descr="A body of water with buildings and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3919F61-DD7D-7A98-BB86-C6159624F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436915"/>
            <a:ext cx="12191999" cy="5421086"/>
          </a:xfrm>
        </p:spPr>
      </p:pic>
    </p:spTree>
    <p:extLst>
      <p:ext uri="{BB962C8B-B14F-4D97-AF65-F5344CB8AC3E}">
        <p14:creationId xmlns:p14="http://schemas.microsoft.com/office/powerpoint/2010/main" val="214576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BF178-BAE2-F1EE-4608-62F33CDC3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NN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211E1-496C-22AD-456E-0BEBAFF4A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6" y="336960"/>
            <a:ext cx="1203468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  <a:ea typeface="Calibri"/>
                <a:cs typeface="Calibri"/>
              </a:rPr>
              <a:t>Snow Park/Lakeside Green Street Project</a:t>
            </a:r>
            <a:endParaRPr lang="en-US" b="1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  <a:ea typeface="Calibri"/>
                <a:cs typeface="Calibri"/>
              </a:rPr>
              <a:t>Last update 3/20/2023: remaining funds being used for post-construction irrigation work (remote capability) and close-out items  </a:t>
            </a:r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AC21D49-C1A6-FAE3-ADDF-B6E0DD4F6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022" y="2614919"/>
            <a:ext cx="6161661" cy="411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A picture containing sky, grass, outdoor&#10;&#10;Description automatically generated">
            <a:extLst>
              <a:ext uri="{FF2B5EF4-FFF2-40B4-BE49-F238E27FC236}">
                <a16:creationId xmlns:a16="http://schemas.microsoft.com/office/drawing/2014/main" id="{8DD3FA42-B4E2-8199-FD42-2338C8195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" y="2614919"/>
            <a:ext cx="5671061" cy="3780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17FACA-695A-22B8-822A-29C25426A94B}"/>
              </a:ext>
            </a:extLst>
          </p:cNvPr>
          <p:cNvSpPr txBox="1"/>
          <p:nvPr/>
        </p:nvSpPr>
        <p:spPr>
          <a:xfrm>
            <a:off x="8079401" y="5389698"/>
            <a:ext cx="174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 w="63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Snow Park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B23118-3610-728B-19B2-A3062B2C96CC}"/>
              </a:ext>
            </a:extLst>
          </p:cNvPr>
          <p:cNvSpPr txBox="1"/>
          <p:nvPr/>
        </p:nvSpPr>
        <p:spPr>
          <a:xfrm rot="3533509">
            <a:off x="7289286" y="3266922"/>
            <a:ext cx="174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 w="63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Green Street</a:t>
            </a:r>
          </a:p>
        </p:txBody>
      </p:sp>
    </p:spTree>
    <p:extLst>
      <p:ext uri="{BB962C8B-B14F-4D97-AF65-F5344CB8AC3E}">
        <p14:creationId xmlns:p14="http://schemas.microsoft.com/office/powerpoint/2010/main" val="4116929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E5A83-EE96-8F66-5B14-A9A92FD8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" y="-873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Decomposed</a:t>
            </a: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 Granite </a:t>
            </a:r>
            <a:br>
              <a:rPr lang="en-US" dirty="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en-US" dirty="0">
                <a:solidFill>
                  <a:schemeClr val="bg1"/>
                </a:solidFill>
                <a:ea typeface="+mj-lt"/>
                <a:cs typeface="+mj-lt"/>
              </a:rPr>
              <a:t>Path Around Lake Merritt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A0BA7-8F2E-B490-99BD-356BBF84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564717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No update since last meeting.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Project manager working to secure contract to complete the work. </a:t>
            </a:r>
            <a:endParaRPr lang="en-US">
              <a:solidFill>
                <a:schemeClr val="bg1"/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Subcontractor quote exceeds available funding.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Working to resolve contracting blockages to advance project.</a:t>
            </a:r>
            <a:endParaRPr lang="en-US" sz="2100" dirty="0">
              <a:solidFill>
                <a:schemeClr val="bg1"/>
              </a:solidFill>
              <a:cs typeface="Calibri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FFFFFF"/>
              </a:solidFill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0112F-4704-3228-0989-4C9EA90AF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6" y="1303256"/>
            <a:ext cx="6444343" cy="55547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923232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83F2-1DCE-4313-8BE2-6D769965D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155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Lake Merritt Channel</a:t>
            </a:r>
            <a:br>
              <a:rPr lang="en-US" b="0" i="0" dirty="0">
                <a:effectLst/>
                <a:latin typeface="Calibri" panose="020F0502020204030204" pitchFamily="34" charset="0"/>
              </a:rPr>
            </a:br>
            <a:br>
              <a:rPr lang="en-US" dirty="0">
                <a:latin typeface="Calibri"/>
                <a:cs typeface="Calibri"/>
              </a:rPr>
            </a:br>
            <a:endParaRPr lang="en-US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23264-F02A-724C-55FC-BE01280EC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" y="2359743"/>
            <a:ext cx="12182115" cy="449825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2A59579-ECA1-81D9-31B5-9BE16B46EC1A}"/>
              </a:ext>
            </a:extLst>
          </p:cNvPr>
          <p:cNvSpPr/>
          <p:nvPr/>
        </p:nvSpPr>
        <p:spPr>
          <a:xfrm rot="20046147">
            <a:off x="572574" y="5915298"/>
            <a:ext cx="737418" cy="599768"/>
          </a:xfrm>
          <a:prstGeom prst="rightArrow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65C5B-9B95-AE5A-AF51-25ACF8FC8D49}"/>
              </a:ext>
            </a:extLst>
          </p:cNvPr>
          <p:cNvSpPr txBox="1"/>
          <p:nvPr/>
        </p:nvSpPr>
        <p:spPr>
          <a:xfrm>
            <a:off x="816076" y="6006889"/>
            <a:ext cx="48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300970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F22051-9A59-8AAE-9EDE-CDF36557B5CA}"/>
              </a:ext>
            </a:extLst>
          </p:cNvPr>
          <p:cNvSpPr txBox="1"/>
          <p:nvPr/>
        </p:nvSpPr>
        <p:spPr>
          <a:xfrm>
            <a:off x="236925" y="1944369"/>
            <a:ext cx="7095158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  <a:ea typeface="+mn-lt"/>
                <a:cs typeface="+mn-lt"/>
              </a:rPr>
              <a:t>Close out of regulatory agency permits and issuance of water quality certification by the regulatory agencies is contingent on replanting, monitoring and reporting. </a:t>
            </a:r>
          </a:p>
          <a:p>
            <a:endParaRPr lang="en-US" sz="32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3200">
                <a:solidFill>
                  <a:schemeClr val="bg1"/>
                </a:solidFill>
                <a:ea typeface="+mn-lt"/>
                <a:cs typeface="+mn-lt"/>
              </a:rPr>
              <a:t>On hold until plan can be developed to prevent impacts to mitigation areas from encampments.</a:t>
            </a:r>
            <a:endParaRPr lang="en-US" sz="32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9BD193B6-FC70-260B-AD07-A1A70DA1E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019" y="28554"/>
            <a:ext cx="4748981" cy="68110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E9A5725-76F6-BF69-BB9A-EDAD8FDB0076}"/>
              </a:ext>
            </a:extLst>
          </p:cNvPr>
          <p:cNvSpPr txBox="1">
            <a:spLocks/>
          </p:cNvSpPr>
          <p:nvPr/>
        </p:nvSpPr>
        <p:spPr>
          <a:xfrm>
            <a:off x="219075" y="193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Lake Merritt Channel </a:t>
            </a:r>
            <a:br>
              <a:rPr lang="en-US">
                <a:latin typeface="Calibri" panose="020F0502020204030204" pitchFamily="34" charset="0"/>
              </a:rPr>
            </a:b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Improvements at 10</a:t>
            </a:r>
            <a:r>
              <a:rPr lang="en-US" baseline="30000">
                <a:solidFill>
                  <a:schemeClr val="bg1"/>
                </a:solidFill>
                <a:latin typeface="Calibri"/>
                <a:cs typeface="Calibri"/>
              </a:rPr>
              <a:t>th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 Street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69194C-1CDE-C611-2B61-09AAABA34A77}"/>
              </a:ext>
            </a:extLst>
          </p:cNvPr>
          <p:cNvSpPr txBox="1"/>
          <p:nvPr/>
        </p:nvSpPr>
        <p:spPr>
          <a:xfrm>
            <a:off x="7609216" y="6025263"/>
            <a:ext cx="3334087" cy="707886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Bioswale areas circled in </a:t>
            </a:r>
            <a:r>
              <a:rPr lang="en-US" sz="2000" b="1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blue</a:t>
            </a:r>
          </a:p>
          <a:p>
            <a:r>
              <a:rPr lang="en-US" sz="20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replanting areas circled in </a:t>
            </a:r>
            <a:r>
              <a:rPr lang="en-US" sz="20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red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DC466855-8DC0-DD63-C9E9-362A74325E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509" y="1018570"/>
            <a:ext cx="12208509" cy="428146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563352B-142E-E0AF-1792-72E4AAB0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21" y="52605"/>
            <a:ext cx="11746236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Oakland Waterfront Access, Parks, and Cleanup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77DBAC-DB58-457E-D193-6F4332BF2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44272"/>
            <a:ext cx="12303889" cy="1206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https://cao-94612.s3.amazonaws.com/documents/Info-Memo-Waterfront-Trails-Update.pdf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BFEC6687-977C-F166-0800-639F5B8A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2910" y="1087787"/>
            <a:ext cx="4211669" cy="10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54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9AE5-7B82-4617-861F-31A84FDA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57" y="210790"/>
            <a:ext cx="11637886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Waterfront Trail Connection at Park Street Bridges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2ED2F1-49D4-4F0F-B487-D5A41FE1E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7" y="1847156"/>
            <a:ext cx="4399949" cy="4074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On hold while City works out easement acquisitions of land on the north side of the bridge.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30CCC8-D171-4E58-9BF2-C744F8D97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0466" y="1225550"/>
            <a:ext cx="6572063" cy="5267325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13CFDA-6988-4EB8-8AD4-D1D8E17347D7}"/>
              </a:ext>
            </a:extLst>
          </p:cNvPr>
          <p:cNvSpPr txBox="1"/>
          <p:nvPr/>
        </p:nvSpPr>
        <p:spPr>
          <a:xfrm>
            <a:off x="6940578" y="5232340"/>
            <a:ext cx="174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 w="6350">
                  <a:noFill/>
                </a:ln>
                <a:solidFill>
                  <a:schemeClr val="bg1"/>
                </a:solidFill>
              </a:rPr>
              <a:t>Alameda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003B0-A053-43F9-B373-13867EAF04DE}"/>
              </a:ext>
            </a:extLst>
          </p:cNvPr>
          <p:cNvSpPr txBox="1"/>
          <p:nvPr/>
        </p:nvSpPr>
        <p:spPr>
          <a:xfrm>
            <a:off x="9693628" y="2748072"/>
            <a:ext cx="174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 w="6350">
                  <a:noFill/>
                </a:ln>
                <a:solidFill>
                  <a:schemeClr val="bg1"/>
                </a:solidFill>
              </a:rPr>
              <a:t>Oakland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48B239-C580-4893-AABE-8CC4AEC120A0}"/>
              </a:ext>
            </a:extLst>
          </p:cNvPr>
          <p:cNvSpPr txBox="1"/>
          <p:nvPr/>
        </p:nvSpPr>
        <p:spPr>
          <a:xfrm>
            <a:off x="6496325" y="2133862"/>
            <a:ext cx="1748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 w="63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Park Street Bridge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6D1131-7087-4A09-AE5A-4E4859F085B4}"/>
              </a:ext>
            </a:extLst>
          </p:cNvPr>
          <p:cNvSpPr txBox="1"/>
          <p:nvPr/>
        </p:nvSpPr>
        <p:spPr>
          <a:xfrm>
            <a:off x="9249882" y="4466585"/>
            <a:ext cx="1748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 w="63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High Street Bridge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302CC8-0500-4D8B-BF4A-EE718ADABCA1}"/>
              </a:ext>
            </a:extLst>
          </p:cNvPr>
          <p:cNvSpPr txBox="1"/>
          <p:nvPr/>
        </p:nvSpPr>
        <p:spPr>
          <a:xfrm>
            <a:off x="7815028" y="2994292"/>
            <a:ext cx="174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n w="63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Fruitvale </a:t>
            </a:r>
          </a:p>
          <a:p>
            <a:r>
              <a:rPr lang="en-US" sz="1400" b="1">
                <a:ln w="6350"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Bridge</a:t>
            </a:r>
          </a:p>
        </p:txBody>
      </p:sp>
    </p:spTree>
    <p:extLst>
      <p:ext uri="{BB962C8B-B14F-4D97-AF65-F5344CB8AC3E}">
        <p14:creationId xmlns:p14="http://schemas.microsoft.com/office/powerpoint/2010/main" val="3941214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178B30F5AB044D8D06FDDF0D7F4568" ma:contentTypeVersion="5" ma:contentTypeDescription="Create a new document." ma:contentTypeScope="" ma:versionID="5d218318c92d0f80b35d1bd3fc7eed54">
  <xsd:schema xmlns:xsd="http://www.w3.org/2001/XMLSchema" xmlns:xs="http://www.w3.org/2001/XMLSchema" xmlns:p="http://schemas.microsoft.com/office/2006/metadata/properties" xmlns:ns2="111f3f87-81d2-4006-8ff4-3b75d2c621e0" xmlns:ns3="e3c871fe-c981-4ee6-b61e-ae5861a46d94" targetNamespace="http://schemas.microsoft.com/office/2006/metadata/properties" ma:root="true" ma:fieldsID="24fddbec932046acc2348f60c54f8d59" ns2:_="" ns3:_="">
    <xsd:import namespace="111f3f87-81d2-4006-8ff4-3b75d2c621e0"/>
    <xsd:import namespace="e3c871fe-c981-4ee6-b61e-ae5861a46d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f3f87-81d2-4006-8ff4-3b75d2c621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871fe-c981-4ee6-b61e-ae5861a46d9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3EF023-B0AE-43F9-AB78-C759363FC5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877168-1EAC-46C1-9505-D742B6876184}">
  <ds:schemaRefs>
    <ds:schemaRef ds:uri="e3c871fe-c981-4ee6-b61e-ae5861a46d94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  <ds:schemaRef ds:uri="111f3f87-81d2-4006-8ff4-3b75d2c621e0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1AEF4DB-6702-4BF7-9058-B4DEF92C97F7}">
  <ds:schemaRefs>
    <ds:schemaRef ds:uri="111f3f87-81d2-4006-8ff4-3b75d2c621e0"/>
    <ds:schemaRef ds:uri="e3c871fe-c981-4ee6-b61e-ae5861a46d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936</Words>
  <Application>Microsoft Office PowerPoint</Application>
  <PresentationFormat>Widescreen</PresentationFormat>
  <Paragraphs>108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Arial,Sans-Serif</vt:lpstr>
      <vt:lpstr>Calibri</vt:lpstr>
      <vt:lpstr>Calibri Light</vt:lpstr>
      <vt:lpstr>Office Theme</vt:lpstr>
      <vt:lpstr>Measure DD (2002),  the Oakland Trust for  Clean Water and Safe Parks</vt:lpstr>
      <vt:lpstr>Administration </vt:lpstr>
      <vt:lpstr>Lake Merritt Water Quality and Restoration and Channel</vt:lpstr>
      <vt:lpstr>NN</vt:lpstr>
      <vt:lpstr>Decomposed Granite  Path Around Lake Merritt </vt:lpstr>
      <vt:lpstr>Lake Merritt Channel  </vt:lpstr>
      <vt:lpstr>PowerPoint Presentation</vt:lpstr>
      <vt:lpstr>Oakland Waterfront Access, Parks, and Cleanup</vt:lpstr>
      <vt:lpstr>Waterfront Trail Connection at Park Street Bridges</vt:lpstr>
      <vt:lpstr>Fruitvale Land Crossing  Bay Trail Segment </vt:lpstr>
      <vt:lpstr>PowerPoint Presentation</vt:lpstr>
      <vt:lpstr>Union Point Park to 23rd Avenue Trail  aka Miller Milling to Cemex E. 7th St to 23rd/29th Aves</vt:lpstr>
      <vt:lpstr>Union Point Park to 23rd Avenue Trail  aka Miller Milling to Cemex E. 7th St to 23rd/29th Aves</vt:lpstr>
      <vt:lpstr>East Bay Regional Park District (EBRPD) Waterfront Trail Sites  (past DD funding, now transferred to EBRPD)</vt:lpstr>
      <vt:lpstr>Creek and Waterway Restoration </vt:lpstr>
      <vt:lpstr>PowerPoint Presentation</vt:lpstr>
      <vt:lpstr>PowerPoint Presentation</vt:lpstr>
      <vt:lpstr>Glen Echo Creek  Restoration </vt:lpstr>
      <vt:lpstr>PowerPoint Presentation</vt:lpstr>
      <vt:lpstr>Creek Restoration of  Beaconsfield Branch Sausal Creek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Perlmutter, Michael</dc:creator>
  <cp:lastModifiedBy>Livsey, Ben</cp:lastModifiedBy>
  <cp:revision>56</cp:revision>
  <dcterms:created xsi:type="dcterms:W3CDTF">2022-03-17T21:11:01Z</dcterms:created>
  <dcterms:modified xsi:type="dcterms:W3CDTF">2023-11-20T20:43:35Z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0x01010083178B30F5AB044D8D06FDDF0D7F4568</vt:lpwstr>
  </property>
</Properties>
</file>