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67" r:id="rId5"/>
    <p:sldId id="258" r:id="rId6"/>
    <p:sldId id="269" r:id="rId7"/>
    <p:sldId id="259" r:id="rId8"/>
    <p:sldId id="260" r:id="rId9"/>
    <p:sldId id="273" r:id="rId10"/>
    <p:sldId id="261" r:id="rId11"/>
    <p:sldId id="262" r:id="rId12"/>
    <p:sldId id="265" r:id="rId13"/>
    <p:sldId id="264" r:id="rId14"/>
    <p:sldId id="263" r:id="rId15"/>
    <p:sldId id="274" r:id="rId16"/>
    <p:sldId id="270" r:id="rId17"/>
    <p:sldId id="271" r:id="rId18"/>
    <p:sldId id="272" r:id="rId19"/>
    <p:sldId id="2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1"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2.xml.rels><?xml version="1.0" encoding="UTF-8" standalone="yes"?>
<Relationships xmlns="http://schemas.openxmlformats.org/package/2006/relationships"><Relationship Id="rId1" Type="http://schemas.openxmlformats.org/officeDocument/2006/relationships/hyperlink" Target="mailto:avictory@aclunc.org" TargetMode="External"/></Relationships>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2.xml.rels><?xml version="1.0" encoding="UTF-8" standalone="yes"?>
<Relationships xmlns="http://schemas.openxmlformats.org/package/2006/relationships"><Relationship Id="rId1" Type="http://schemas.openxmlformats.org/officeDocument/2006/relationships/hyperlink" Target="mailto:avictory@aclunc.org"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791EB3-E0BC-4466-AB72-47DD0B91DF50}"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5CB9E3B4-4FF4-46B6-BCA8-67ADB63E399A}">
      <dgm:prSet/>
      <dgm:spPr/>
      <dgm:t>
        <a:bodyPr/>
        <a:lstStyle/>
        <a:p>
          <a:r>
            <a:rPr lang="en-US" dirty="0"/>
            <a:t>Any “member of the public” (§ 6252)</a:t>
          </a:r>
        </a:p>
      </dgm:t>
    </dgm:pt>
    <dgm:pt modelId="{B9D6D8D5-43F0-46A2-974F-6B0352A38114}" type="parTrans" cxnId="{80F1D40D-10AD-463E-B817-B3C220439401}">
      <dgm:prSet/>
      <dgm:spPr/>
      <dgm:t>
        <a:bodyPr/>
        <a:lstStyle/>
        <a:p>
          <a:endParaRPr lang="en-US"/>
        </a:p>
      </dgm:t>
    </dgm:pt>
    <dgm:pt modelId="{02E345AB-40F7-4F44-8318-0272786DE295}" type="sibTrans" cxnId="{80F1D40D-10AD-463E-B817-B3C220439401}">
      <dgm:prSet/>
      <dgm:spPr/>
      <dgm:t>
        <a:bodyPr/>
        <a:lstStyle/>
        <a:p>
          <a:endParaRPr lang="en-US"/>
        </a:p>
      </dgm:t>
    </dgm:pt>
    <dgm:pt modelId="{F43881CD-E4DE-47AD-8893-A75EBF4491B9}">
      <dgm:prSet/>
      <dgm:spPr/>
      <dgm:t>
        <a:bodyPr/>
        <a:lstStyle/>
        <a:p>
          <a:r>
            <a:rPr lang="en-US" b="0" i="0" dirty="0"/>
            <a:t>Notwithstanding the definition of “member of the public” in Section 6252, an elected member or officer of any state or local agency is entitled to access to public records of that agency on the same basis as any other person</a:t>
          </a:r>
          <a:endParaRPr lang="en-US" dirty="0"/>
        </a:p>
      </dgm:t>
    </dgm:pt>
    <dgm:pt modelId="{E9A7D944-B308-47C6-93CE-8CADC4A5829F}" type="parTrans" cxnId="{609E7526-42FA-416B-84C4-C9F805D51513}">
      <dgm:prSet/>
      <dgm:spPr/>
      <dgm:t>
        <a:bodyPr/>
        <a:lstStyle/>
        <a:p>
          <a:endParaRPr lang="en-US"/>
        </a:p>
      </dgm:t>
    </dgm:pt>
    <dgm:pt modelId="{C0E1AD24-7EC8-46EF-BD70-378F2DFD67F3}" type="sibTrans" cxnId="{609E7526-42FA-416B-84C4-C9F805D51513}">
      <dgm:prSet/>
      <dgm:spPr/>
      <dgm:t>
        <a:bodyPr/>
        <a:lstStyle/>
        <a:p>
          <a:endParaRPr lang="en-US"/>
        </a:p>
      </dgm:t>
    </dgm:pt>
    <dgm:pt modelId="{6B00C62F-11E0-4226-AD9B-5069245EE7B2}" type="pres">
      <dgm:prSet presAssocID="{DB791EB3-E0BC-4466-AB72-47DD0B91DF50}" presName="hierChild1" presStyleCnt="0">
        <dgm:presLayoutVars>
          <dgm:chPref val="1"/>
          <dgm:dir/>
          <dgm:animOne val="branch"/>
          <dgm:animLvl val="lvl"/>
          <dgm:resizeHandles/>
        </dgm:presLayoutVars>
      </dgm:prSet>
      <dgm:spPr/>
    </dgm:pt>
    <dgm:pt modelId="{D2B19A76-9637-44D4-A4E1-01DF6CC17292}" type="pres">
      <dgm:prSet presAssocID="{5CB9E3B4-4FF4-46B6-BCA8-67ADB63E399A}" presName="hierRoot1" presStyleCnt="0"/>
      <dgm:spPr/>
    </dgm:pt>
    <dgm:pt modelId="{64DE8ED0-8E7D-4F1B-A804-750CAC8B90D4}" type="pres">
      <dgm:prSet presAssocID="{5CB9E3B4-4FF4-46B6-BCA8-67ADB63E399A}" presName="composite" presStyleCnt="0"/>
      <dgm:spPr/>
    </dgm:pt>
    <dgm:pt modelId="{74F78236-FED1-418A-B0CE-974C631F69A6}" type="pres">
      <dgm:prSet presAssocID="{5CB9E3B4-4FF4-46B6-BCA8-67ADB63E399A}" presName="background" presStyleLbl="node0" presStyleIdx="0" presStyleCnt="2"/>
      <dgm:spPr/>
    </dgm:pt>
    <dgm:pt modelId="{B1AB3CA6-198F-46DA-817F-9EC1217FD087}" type="pres">
      <dgm:prSet presAssocID="{5CB9E3B4-4FF4-46B6-BCA8-67ADB63E399A}" presName="text" presStyleLbl="fgAcc0" presStyleIdx="0" presStyleCnt="2">
        <dgm:presLayoutVars>
          <dgm:chPref val="3"/>
        </dgm:presLayoutVars>
      </dgm:prSet>
      <dgm:spPr/>
    </dgm:pt>
    <dgm:pt modelId="{BE53A059-229E-4343-BB23-CA33B5361CA9}" type="pres">
      <dgm:prSet presAssocID="{5CB9E3B4-4FF4-46B6-BCA8-67ADB63E399A}" presName="hierChild2" presStyleCnt="0"/>
      <dgm:spPr/>
    </dgm:pt>
    <dgm:pt modelId="{F784C2FF-CB4F-450F-96F3-50470F6034A6}" type="pres">
      <dgm:prSet presAssocID="{F43881CD-E4DE-47AD-8893-A75EBF4491B9}" presName="hierRoot1" presStyleCnt="0"/>
      <dgm:spPr/>
    </dgm:pt>
    <dgm:pt modelId="{A017C48C-B368-4269-93B8-3555F39ECFE4}" type="pres">
      <dgm:prSet presAssocID="{F43881CD-E4DE-47AD-8893-A75EBF4491B9}" presName="composite" presStyleCnt="0"/>
      <dgm:spPr/>
    </dgm:pt>
    <dgm:pt modelId="{D965B38F-E5DF-4355-81F6-CAF233146325}" type="pres">
      <dgm:prSet presAssocID="{F43881CD-E4DE-47AD-8893-A75EBF4491B9}" presName="background" presStyleLbl="node0" presStyleIdx="1" presStyleCnt="2"/>
      <dgm:spPr/>
    </dgm:pt>
    <dgm:pt modelId="{3DDF7E3E-2747-4478-A447-6FF31E0E1A19}" type="pres">
      <dgm:prSet presAssocID="{F43881CD-E4DE-47AD-8893-A75EBF4491B9}" presName="text" presStyleLbl="fgAcc0" presStyleIdx="1" presStyleCnt="2">
        <dgm:presLayoutVars>
          <dgm:chPref val="3"/>
        </dgm:presLayoutVars>
      </dgm:prSet>
      <dgm:spPr/>
    </dgm:pt>
    <dgm:pt modelId="{98D7DACF-7C46-4F6D-A814-86CA468CC725}" type="pres">
      <dgm:prSet presAssocID="{F43881CD-E4DE-47AD-8893-A75EBF4491B9}" presName="hierChild2" presStyleCnt="0"/>
      <dgm:spPr/>
    </dgm:pt>
  </dgm:ptLst>
  <dgm:cxnLst>
    <dgm:cxn modelId="{EF8ADB02-1E39-4462-A992-931935AD237C}" type="presOf" srcId="{5CB9E3B4-4FF4-46B6-BCA8-67ADB63E399A}" destId="{B1AB3CA6-198F-46DA-817F-9EC1217FD087}" srcOrd="0" destOrd="0" presId="urn:microsoft.com/office/officeart/2005/8/layout/hierarchy1"/>
    <dgm:cxn modelId="{80F1D40D-10AD-463E-B817-B3C220439401}" srcId="{DB791EB3-E0BC-4466-AB72-47DD0B91DF50}" destId="{5CB9E3B4-4FF4-46B6-BCA8-67ADB63E399A}" srcOrd="0" destOrd="0" parTransId="{B9D6D8D5-43F0-46A2-974F-6B0352A38114}" sibTransId="{02E345AB-40F7-4F44-8318-0272786DE295}"/>
    <dgm:cxn modelId="{609E7526-42FA-416B-84C4-C9F805D51513}" srcId="{DB791EB3-E0BC-4466-AB72-47DD0B91DF50}" destId="{F43881CD-E4DE-47AD-8893-A75EBF4491B9}" srcOrd="1" destOrd="0" parTransId="{E9A7D944-B308-47C6-93CE-8CADC4A5829F}" sibTransId="{C0E1AD24-7EC8-46EF-BD70-378F2DFD67F3}"/>
    <dgm:cxn modelId="{C2E8EA27-4F8C-4991-A754-797B5ADE8ECC}" type="presOf" srcId="{DB791EB3-E0BC-4466-AB72-47DD0B91DF50}" destId="{6B00C62F-11E0-4226-AD9B-5069245EE7B2}" srcOrd="0" destOrd="0" presId="urn:microsoft.com/office/officeart/2005/8/layout/hierarchy1"/>
    <dgm:cxn modelId="{579DF45F-469A-4FA2-A3D9-CC1B83B8D0CA}" type="presOf" srcId="{F43881CD-E4DE-47AD-8893-A75EBF4491B9}" destId="{3DDF7E3E-2747-4478-A447-6FF31E0E1A19}" srcOrd="0" destOrd="0" presId="urn:microsoft.com/office/officeart/2005/8/layout/hierarchy1"/>
    <dgm:cxn modelId="{920E3617-99CC-45C8-BDA3-8F5DE89705FB}" type="presParOf" srcId="{6B00C62F-11E0-4226-AD9B-5069245EE7B2}" destId="{D2B19A76-9637-44D4-A4E1-01DF6CC17292}" srcOrd="0" destOrd="0" presId="urn:microsoft.com/office/officeart/2005/8/layout/hierarchy1"/>
    <dgm:cxn modelId="{1985D9DC-F3C7-4F39-A393-0268AAFC16DA}" type="presParOf" srcId="{D2B19A76-9637-44D4-A4E1-01DF6CC17292}" destId="{64DE8ED0-8E7D-4F1B-A804-750CAC8B90D4}" srcOrd="0" destOrd="0" presId="urn:microsoft.com/office/officeart/2005/8/layout/hierarchy1"/>
    <dgm:cxn modelId="{5A1D1D95-9A25-4642-9E31-025F16E50371}" type="presParOf" srcId="{64DE8ED0-8E7D-4F1B-A804-750CAC8B90D4}" destId="{74F78236-FED1-418A-B0CE-974C631F69A6}" srcOrd="0" destOrd="0" presId="urn:microsoft.com/office/officeart/2005/8/layout/hierarchy1"/>
    <dgm:cxn modelId="{23F632B1-0565-4334-992F-D15ED0BC5FAD}" type="presParOf" srcId="{64DE8ED0-8E7D-4F1B-A804-750CAC8B90D4}" destId="{B1AB3CA6-198F-46DA-817F-9EC1217FD087}" srcOrd="1" destOrd="0" presId="urn:microsoft.com/office/officeart/2005/8/layout/hierarchy1"/>
    <dgm:cxn modelId="{F6C26551-9690-4EDE-80D3-2B2B95E9B297}" type="presParOf" srcId="{D2B19A76-9637-44D4-A4E1-01DF6CC17292}" destId="{BE53A059-229E-4343-BB23-CA33B5361CA9}" srcOrd="1" destOrd="0" presId="urn:microsoft.com/office/officeart/2005/8/layout/hierarchy1"/>
    <dgm:cxn modelId="{3C533C1B-A347-4406-8025-990788117EF5}" type="presParOf" srcId="{6B00C62F-11E0-4226-AD9B-5069245EE7B2}" destId="{F784C2FF-CB4F-450F-96F3-50470F6034A6}" srcOrd="1" destOrd="0" presId="urn:microsoft.com/office/officeart/2005/8/layout/hierarchy1"/>
    <dgm:cxn modelId="{4B118293-D86F-4291-B74E-7CBA9B887BDE}" type="presParOf" srcId="{F784C2FF-CB4F-450F-96F3-50470F6034A6}" destId="{A017C48C-B368-4269-93B8-3555F39ECFE4}" srcOrd="0" destOrd="0" presId="urn:microsoft.com/office/officeart/2005/8/layout/hierarchy1"/>
    <dgm:cxn modelId="{060260A7-A850-46BB-A3E9-3954D07F48E7}" type="presParOf" srcId="{A017C48C-B368-4269-93B8-3555F39ECFE4}" destId="{D965B38F-E5DF-4355-81F6-CAF233146325}" srcOrd="0" destOrd="0" presId="urn:microsoft.com/office/officeart/2005/8/layout/hierarchy1"/>
    <dgm:cxn modelId="{829FAFA8-9DD9-4629-BCC5-7C88D054D1EC}" type="presParOf" srcId="{A017C48C-B368-4269-93B8-3555F39ECFE4}" destId="{3DDF7E3E-2747-4478-A447-6FF31E0E1A19}" srcOrd="1" destOrd="0" presId="urn:microsoft.com/office/officeart/2005/8/layout/hierarchy1"/>
    <dgm:cxn modelId="{8701F91C-F164-4B29-B026-CF8BCC72A437}" type="presParOf" srcId="{F784C2FF-CB4F-450F-96F3-50470F6034A6}" destId="{98D7DACF-7C46-4F6D-A814-86CA468CC72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106E7C3-41B0-4455-89DB-611540EC5C00}"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5D7D762C-64A3-47A0-9026-61E1C45E1392}" type="pres">
      <dgm:prSet presAssocID="{5106E7C3-41B0-4455-89DB-611540EC5C00}" presName="linear" presStyleCnt="0">
        <dgm:presLayoutVars>
          <dgm:animLvl val="lvl"/>
          <dgm:resizeHandles val="exact"/>
        </dgm:presLayoutVars>
      </dgm:prSet>
      <dgm:spPr/>
    </dgm:pt>
  </dgm:ptLst>
  <dgm:cxnLst>
    <dgm:cxn modelId="{6F82C849-BF82-4B24-9001-069509E26319}" type="presOf" srcId="{5106E7C3-41B0-4455-89DB-611540EC5C00}" destId="{5D7D762C-64A3-47A0-9026-61E1C45E139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8C374A1-FF1C-4AE9-A328-D502D8D17B6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EBC19F3-1CD8-413E-A65E-CA673901AE50}">
      <dgm:prSet/>
      <dgm:spPr/>
      <dgm:t>
        <a:bodyPr/>
        <a:lstStyle/>
        <a:p>
          <a:pPr algn="ctr"/>
          <a:r>
            <a:rPr lang="en-US" dirty="0"/>
            <a:t>AB 2557</a:t>
          </a:r>
        </a:p>
      </dgm:t>
    </dgm:pt>
    <dgm:pt modelId="{901E1488-39E8-4796-86DB-3CB82B60AC24}" type="parTrans" cxnId="{3008019E-27FA-4F06-B75A-CCC715F1B0E1}">
      <dgm:prSet/>
      <dgm:spPr/>
      <dgm:t>
        <a:bodyPr/>
        <a:lstStyle/>
        <a:p>
          <a:endParaRPr lang="en-US"/>
        </a:p>
      </dgm:t>
    </dgm:pt>
    <dgm:pt modelId="{1F7D3425-4ABF-4586-82D5-8B3EB8F2F956}" type="sibTrans" cxnId="{3008019E-27FA-4F06-B75A-CCC715F1B0E1}">
      <dgm:prSet/>
      <dgm:spPr/>
      <dgm:t>
        <a:bodyPr/>
        <a:lstStyle/>
        <a:p>
          <a:endParaRPr lang="en-US"/>
        </a:p>
      </dgm:t>
    </dgm:pt>
    <dgm:pt modelId="{E3D903D6-7882-49EB-A703-DC231C9A9122}">
      <dgm:prSet/>
      <dgm:spPr/>
      <dgm:t>
        <a:bodyPr/>
        <a:lstStyle/>
        <a:p>
          <a:pPr>
            <a:buNone/>
          </a:pPr>
          <a:r>
            <a:rPr lang="en-US" dirty="0"/>
            <a:t>“</a:t>
          </a:r>
          <a:r>
            <a:rPr lang="en-US" b="0" i="0" dirty="0"/>
            <a:t>This bill would make records and information obtained from records maintained by an agency or body established by a city, county, city and county, local government entity, state agency, or state department for the purpose of civilian oversight of peace officers subject to disclosure pursuant to the California Public Records Act.”</a:t>
          </a:r>
          <a:endParaRPr lang="en-US" dirty="0"/>
        </a:p>
      </dgm:t>
    </dgm:pt>
    <dgm:pt modelId="{9163E480-8E38-413D-AFED-0EE97E5A4FA9}" type="parTrans" cxnId="{B366F927-35F3-4328-9FE0-D64C4B07267C}">
      <dgm:prSet/>
      <dgm:spPr/>
      <dgm:t>
        <a:bodyPr/>
        <a:lstStyle/>
        <a:p>
          <a:endParaRPr lang="en-US"/>
        </a:p>
      </dgm:t>
    </dgm:pt>
    <dgm:pt modelId="{0CEDC2D8-4E73-4190-AC7B-FE5C0E3AFD7E}" type="sibTrans" cxnId="{B366F927-35F3-4328-9FE0-D64C4B07267C}">
      <dgm:prSet/>
      <dgm:spPr/>
      <dgm:t>
        <a:bodyPr/>
        <a:lstStyle/>
        <a:p>
          <a:endParaRPr lang="en-US"/>
        </a:p>
      </dgm:t>
    </dgm:pt>
    <dgm:pt modelId="{826B73CB-38BE-4E8E-BA33-1117E98217B0}" type="pres">
      <dgm:prSet presAssocID="{18C374A1-FF1C-4AE9-A328-D502D8D17B68}" presName="linear" presStyleCnt="0">
        <dgm:presLayoutVars>
          <dgm:animLvl val="lvl"/>
          <dgm:resizeHandles val="exact"/>
        </dgm:presLayoutVars>
      </dgm:prSet>
      <dgm:spPr/>
    </dgm:pt>
    <dgm:pt modelId="{09D69107-4735-494E-AE88-90558F581FBE}" type="pres">
      <dgm:prSet presAssocID="{AEBC19F3-1CD8-413E-A65E-CA673901AE50}" presName="parentText" presStyleLbl="node1" presStyleIdx="0" presStyleCnt="1" custLinFactNeighborX="-739" custLinFactNeighborY="-266">
        <dgm:presLayoutVars>
          <dgm:chMax val="0"/>
          <dgm:bulletEnabled val="1"/>
        </dgm:presLayoutVars>
      </dgm:prSet>
      <dgm:spPr/>
    </dgm:pt>
    <dgm:pt modelId="{2103DAE3-9A25-414A-9B20-3F7F5BC75156}" type="pres">
      <dgm:prSet presAssocID="{AEBC19F3-1CD8-413E-A65E-CA673901AE50}" presName="childText" presStyleLbl="revTx" presStyleIdx="0" presStyleCnt="1">
        <dgm:presLayoutVars>
          <dgm:bulletEnabled val="1"/>
        </dgm:presLayoutVars>
      </dgm:prSet>
      <dgm:spPr/>
    </dgm:pt>
  </dgm:ptLst>
  <dgm:cxnLst>
    <dgm:cxn modelId="{B366F927-35F3-4328-9FE0-D64C4B07267C}" srcId="{AEBC19F3-1CD8-413E-A65E-CA673901AE50}" destId="{E3D903D6-7882-49EB-A703-DC231C9A9122}" srcOrd="0" destOrd="0" parTransId="{9163E480-8E38-413D-AFED-0EE97E5A4FA9}" sibTransId="{0CEDC2D8-4E73-4190-AC7B-FE5C0E3AFD7E}"/>
    <dgm:cxn modelId="{1F373866-B994-41FF-9E97-8D97EAE6DE4F}" type="presOf" srcId="{18C374A1-FF1C-4AE9-A328-D502D8D17B68}" destId="{826B73CB-38BE-4E8E-BA33-1117E98217B0}" srcOrd="0" destOrd="0" presId="urn:microsoft.com/office/officeart/2005/8/layout/vList2"/>
    <dgm:cxn modelId="{3008019E-27FA-4F06-B75A-CCC715F1B0E1}" srcId="{18C374A1-FF1C-4AE9-A328-D502D8D17B68}" destId="{AEBC19F3-1CD8-413E-A65E-CA673901AE50}" srcOrd="0" destOrd="0" parTransId="{901E1488-39E8-4796-86DB-3CB82B60AC24}" sibTransId="{1F7D3425-4ABF-4586-82D5-8B3EB8F2F956}"/>
    <dgm:cxn modelId="{BAE8AEED-B194-48D6-8995-27AD35572670}" type="presOf" srcId="{E3D903D6-7882-49EB-A703-DC231C9A9122}" destId="{2103DAE3-9A25-414A-9B20-3F7F5BC75156}" srcOrd="0" destOrd="0" presId="urn:microsoft.com/office/officeart/2005/8/layout/vList2"/>
    <dgm:cxn modelId="{8C6149FA-CEA2-4BF6-ACDA-46EF5CAA7B1E}" type="presOf" srcId="{AEBC19F3-1CD8-413E-A65E-CA673901AE50}" destId="{09D69107-4735-494E-AE88-90558F581FBE}" srcOrd="0" destOrd="0" presId="urn:microsoft.com/office/officeart/2005/8/layout/vList2"/>
    <dgm:cxn modelId="{9CE8B8EC-0C2D-45CD-BCB9-39CA003A29F4}" type="presParOf" srcId="{826B73CB-38BE-4E8E-BA33-1117E98217B0}" destId="{09D69107-4735-494E-AE88-90558F581FBE}" srcOrd="0" destOrd="0" presId="urn:microsoft.com/office/officeart/2005/8/layout/vList2"/>
    <dgm:cxn modelId="{F0C256C1-72A3-4AC5-BB57-FF5C595B2D81}" type="presParOf" srcId="{826B73CB-38BE-4E8E-BA33-1117E98217B0}" destId="{2103DAE3-9A25-414A-9B20-3F7F5BC7515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BD4F18B-B38D-4A4D-86EE-DE54E19318C9}"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FCF3661E-51BF-4F33-8BE0-D9CB091F5C24}">
      <dgm:prSet/>
      <dgm:spPr/>
      <dgm:t>
        <a:bodyPr/>
        <a:lstStyle/>
        <a:p>
          <a:r>
            <a:rPr lang="en-US" dirty="0"/>
            <a:t>Allyssa Victory, Esq.</a:t>
          </a:r>
        </a:p>
      </dgm:t>
    </dgm:pt>
    <dgm:pt modelId="{4D4C14E6-1BD6-4886-B6DF-43348988CD04}" type="parTrans" cxnId="{0D27D449-152E-4A7C-91E9-2C395A2AC13B}">
      <dgm:prSet/>
      <dgm:spPr/>
      <dgm:t>
        <a:bodyPr/>
        <a:lstStyle/>
        <a:p>
          <a:endParaRPr lang="en-US"/>
        </a:p>
      </dgm:t>
    </dgm:pt>
    <dgm:pt modelId="{C9A320BF-156A-43F6-8BEA-6D5782500F09}" type="sibTrans" cxnId="{0D27D449-152E-4A7C-91E9-2C395A2AC13B}">
      <dgm:prSet/>
      <dgm:spPr/>
      <dgm:t>
        <a:bodyPr/>
        <a:lstStyle/>
        <a:p>
          <a:endParaRPr lang="en-US"/>
        </a:p>
      </dgm:t>
    </dgm:pt>
    <dgm:pt modelId="{EC5B4476-525D-4A38-B2BC-515F1F56EB61}">
      <dgm:prSet/>
      <dgm:spPr/>
      <dgm:t>
        <a:bodyPr/>
        <a:lstStyle/>
        <a:p>
          <a:r>
            <a:rPr lang="en-US" dirty="0"/>
            <a:t>Staff Attorney, ACLU Northern California Criminal Justice Program</a:t>
          </a:r>
        </a:p>
      </dgm:t>
    </dgm:pt>
    <dgm:pt modelId="{95D881D2-75B1-43AC-9578-87611CB4162B}" type="parTrans" cxnId="{310EADE9-F6CC-4B21-BE72-07572AB9A818}">
      <dgm:prSet/>
      <dgm:spPr/>
      <dgm:t>
        <a:bodyPr/>
        <a:lstStyle/>
        <a:p>
          <a:endParaRPr lang="en-US"/>
        </a:p>
      </dgm:t>
    </dgm:pt>
    <dgm:pt modelId="{7FF22753-F868-431F-8CE7-5F1A475B76EF}" type="sibTrans" cxnId="{310EADE9-F6CC-4B21-BE72-07572AB9A818}">
      <dgm:prSet/>
      <dgm:spPr/>
      <dgm:t>
        <a:bodyPr/>
        <a:lstStyle/>
        <a:p>
          <a:endParaRPr lang="en-US"/>
        </a:p>
      </dgm:t>
    </dgm:pt>
    <dgm:pt modelId="{C4B2114A-D0E9-44A4-BC2F-EE4309A0C7A5}">
      <dgm:prSet/>
      <dgm:spPr/>
      <dgm:t>
        <a:bodyPr/>
        <a:lstStyle/>
        <a:p>
          <a:r>
            <a:rPr lang="en-US" dirty="0">
              <a:hlinkClick xmlns:r="http://schemas.openxmlformats.org/officeDocument/2006/relationships" r:id="rId1"/>
            </a:rPr>
            <a:t>avictory@aclunc.org</a:t>
          </a:r>
          <a:endParaRPr lang="en-US" dirty="0"/>
        </a:p>
      </dgm:t>
    </dgm:pt>
    <dgm:pt modelId="{5E94EBD9-7DAD-49C0-8AB4-8A6228906B90}" type="parTrans" cxnId="{FEC6283A-D165-44D9-8C0E-FC1A07C6E5CE}">
      <dgm:prSet/>
      <dgm:spPr/>
      <dgm:t>
        <a:bodyPr/>
        <a:lstStyle/>
        <a:p>
          <a:endParaRPr lang="en-US"/>
        </a:p>
      </dgm:t>
    </dgm:pt>
    <dgm:pt modelId="{3ACA1B29-8E30-4D46-AA7D-FF459A409C73}" type="sibTrans" cxnId="{FEC6283A-D165-44D9-8C0E-FC1A07C6E5CE}">
      <dgm:prSet/>
      <dgm:spPr/>
      <dgm:t>
        <a:bodyPr/>
        <a:lstStyle/>
        <a:p>
          <a:endParaRPr lang="en-US"/>
        </a:p>
      </dgm:t>
    </dgm:pt>
    <dgm:pt modelId="{F2492298-22F8-4866-9B53-53C7DD0677F2}" type="pres">
      <dgm:prSet presAssocID="{4BD4F18B-B38D-4A4D-86EE-DE54E19318C9}" presName="linear" presStyleCnt="0">
        <dgm:presLayoutVars>
          <dgm:animLvl val="lvl"/>
          <dgm:resizeHandles val="exact"/>
        </dgm:presLayoutVars>
      </dgm:prSet>
      <dgm:spPr/>
    </dgm:pt>
    <dgm:pt modelId="{36782FCD-CC8A-4682-B6B2-C6ECA22E3933}" type="pres">
      <dgm:prSet presAssocID="{FCF3661E-51BF-4F33-8BE0-D9CB091F5C24}" presName="parentText" presStyleLbl="node1" presStyleIdx="0" presStyleCnt="3">
        <dgm:presLayoutVars>
          <dgm:chMax val="0"/>
          <dgm:bulletEnabled val="1"/>
        </dgm:presLayoutVars>
      </dgm:prSet>
      <dgm:spPr/>
    </dgm:pt>
    <dgm:pt modelId="{3B127EA6-0AD4-4720-BCC7-08F2E8FFC1D8}" type="pres">
      <dgm:prSet presAssocID="{C9A320BF-156A-43F6-8BEA-6D5782500F09}" presName="spacer" presStyleCnt="0"/>
      <dgm:spPr/>
    </dgm:pt>
    <dgm:pt modelId="{3153FE6D-1B23-4D77-AECF-22BF31CA2E66}" type="pres">
      <dgm:prSet presAssocID="{EC5B4476-525D-4A38-B2BC-515F1F56EB61}" presName="parentText" presStyleLbl="node1" presStyleIdx="1" presStyleCnt="3">
        <dgm:presLayoutVars>
          <dgm:chMax val="0"/>
          <dgm:bulletEnabled val="1"/>
        </dgm:presLayoutVars>
      </dgm:prSet>
      <dgm:spPr/>
    </dgm:pt>
    <dgm:pt modelId="{5031F875-D498-4D21-BC5E-08BB58609CCC}" type="pres">
      <dgm:prSet presAssocID="{7FF22753-F868-431F-8CE7-5F1A475B76EF}" presName="spacer" presStyleCnt="0"/>
      <dgm:spPr/>
    </dgm:pt>
    <dgm:pt modelId="{07F9358F-20B5-42FA-BE65-B30FB4A79837}" type="pres">
      <dgm:prSet presAssocID="{C4B2114A-D0E9-44A4-BC2F-EE4309A0C7A5}" presName="parentText" presStyleLbl="node1" presStyleIdx="2" presStyleCnt="3">
        <dgm:presLayoutVars>
          <dgm:chMax val="0"/>
          <dgm:bulletEnabled val="1"/>
        </dgm:presLayoutVars>
      </dgm:prSet>
      <dgm:spPr/>
    </dgm:pt>
  </dgm:ptLst>
  <dgm:cxnLst>
    <dgm:cxn modelId="{8DD72322-EF42-49FF-A93B-9B8349A42EFC}" type="presOf" srcId="{4BD4F18B-B38D-4A4D-86EE-DE54E19318C9}" destId="{F2492298-22F8-4866-9B53-53C7DD0677F2}" srcOrd="0" destOrd="0" presId="urn:microsoft.com/office/officeart/2005/8/layout/vList2"/>
    <dgm:cxn modelId="{FEC6283A-D165-44D9-8C0E-FC1A07C6E5CE}" srcId="{4BD4F18B-B38D-4A4D-86EE-DE54E19318C9}" destId="{C4B2114A-D0E9-44A4-BC2F-EE4309A0C7A5}" srcOrd="2" destOrd="0" parTransId="{5E94EBD9-7DAD-49C0-8AB4-8A6228906B90}" sibTransId="{3ACA1B29-8E30-4D46-AA7D-FF459A409C73}"/>
    <dgm:cxn modelId="{E74A3E3B-2187-4D6D-A387-9F17D59BDA84}" type="presOf" srcId="{EC5B4476-525D-4A38-B2BC-515F1F56EB61}" destId="{3153FE6D-1B23-4D77-AECF-22BF31CA2E66}" srcOrd="0" destOrd="0" presId="urn:microsoft.com/office/officeart/2005/8/layout/vList2"/>
    <dgm:cxn modelId="{C4EFC45F-0C39-40CC-AF96-AD37598E6FD5}" type="presOf" srcId="{C4B2114A-D0E9-44A4-BC2F-EE4309A0C7A5}" destId="{07F9358F-20B5-42FA-BE65-B30FB4A79837}" srcOrd="0" destOrd="0" presId="urn:microsoft.com/office/officeart/2005/8/layout/vList2"/>
    <dgm:cxn modelId="{0D27D449-152E-4A7C-91E9-2C395A2AC13B}" srcId="{4BD4F18B-B38D-4A4D-86EE-DE54E19318C9}" destId="{FCF3661E-51BF-4F33-8BE0-D9CB091F5C24}" srcOrd="0" destOrd="0" parTransId="{4D4C14E6-1BD6-4886-B6DF-43348988CD04}" sibTransId="{C9A320BF-156A-43F6-8BEA-6D5782500F09}"/>
    <dgm:cxn modelId="{310EADE9-F6CC-4B21-BE72-07572AB9A818}" srcId="{4BD4F18B-B38D-4A4D-86EE-DE54E19318C9}" destId="{EC5B4476-525D-4A38-B2BC-515F1F56EB61}" srcOrd="1" destOrd="0" parTransId="{95D881D2-75B1-43AC-9578-87611CB4162B}" sibTransId="{7FF22753-F868-431F-8CE7-5F1A475B76EF}"/>
    <dgm:cxn modelId="{654EC2F7-7742-421B-BB47-3F0AE624828C}" type="presOf" srcId="{FCF3661E-51BF-4F33-8BE0-D9CB091F5C24}" destId="{36782FCD-CC8A-4682-B6B2-C6ECA22E3933}" srcOrd="0" destOrd="0" presId="urn:microsoft.com/office/officeart/2005/8/layout/vList2"/>
    <dgm:cxn modelId="{1EBB7413-179B-482F-A4D1-26AB52EF5478}" type="presParOf" srcId="{F2492298-22F8-4866-9B53-53C7DD0677F2}" destId="{36782FCD-CC8A-4682-B6B2-C6ECA22E3933}" srcOrd="0" destOrd="0" presId="urn:microsoft.com/office/officeart/2005/8/layout/vList2"/>
    <dgm:cxn modelId="{7AD749B5-1A6B-4E32-BEC4-B439DE718984}" type="presParOf" srcId="{F2492298-22F8-4866-9B53-53C7DD0677F2}" destId="{3B127EA6-0AD4-4720-BCC7-08F2E8FFC1D8}" srcOrd="1" destOrd="0" presId="urn:microsoft.com/office/officeart/2005/8/layout/vList2"/>
    <dgm:cxn modelId="{8EC788D8-9B0C-4BBC-8299-7E8AE6406A59}" type="presParOf" srcId="{F2492298-22F8-4866-9B53-53C7DD0677F2}" destId="{3153FE6D-1B23-4D77-AECF-22BF31CA2E66}" srcOrd="2" destOrd="0" presId="urn:microsoft.com/office/officeart/2005/8/layout/vList2"/>
    <dgm:cxn modelId="{CB514FEF-3C81-472A-A5DD-29D759054205}" type="presParOf" srcId="{F2492298-22F8-4866-9B53-53C7DD0677F2}" destId="{5031F875-D498-4D21-BC5E-08BB58609CCC}" srcOrd="3" destOrd="0" presId="urn:microsoft.com/office/officeart/2005/8/layout/vList2"/>
    <dgm:cxn modelId="{E16739B5-9638-42BE-B3A3-F7D9FFFAA1E2}" type="presParOf" srcId="{F2492298-22F8-4866-9B53-53C7DD0677F2}" destId="{07F9358F-20B5-42FA-BE65-B30FB4A7983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5F94A4-3499-4A64-966A-E7D1233DC701}"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3757E485-32EB-4D4F-8AD5-8306CC573CBC}">
      <dgm:prSet/>
      <dgm:spPr/>
      <dgm:t>
        <a:bodyPr/>
        <a:lstStyle/>
        <a:p>
          <a:r>
            <a:rPr lang="en-US" b="1" i="0" dirty="0"/>
            <a:t>“Local agency” </a:t>
          </a:r>
          <a:r>
            <a:rPr lang="en-US" b="0" i="0" dirty="0"/>
            <a:t>includes  (</a:t>
          </a:r>
          <a:r>
            <a:rPr lang="en-US" b="1" dirty="0">
              <a:solidFill>
                <a:srgbClr val="FFFFFF"/>
              </a:solidFill>
            </a:rPr>
            <a:t>(Govt Code  § 6252(a))</a:t>
          </a:r>
          <a:r>
            <a:rPr lang="en-US" b="0" i="0" dirty="0"/>
            <a:t>:</a:t>
          </a:r>
          <a:endParaRPr lang="en-US" dirty="0"/>
        </a:p>
      </dgm:t>
    </dgm:pt>
    <dgm:pt modelId="{211BFA48-3A41-4F8C-BA20-084CC26FB29D}" type="parTrans" cxnId="{0780FC2D-C67F-4A76-A503-833BF1F8BDB4}">
      <dgm:prSet/>
      <dgm:spPr/>
      <dgm:t>
        <a:bodyPr/>
        <a:lstStyle/>
        <a:p>
          <a:endParaRPr lang="en-US"/>
        </a:p>
      </dgm:t>
    </dgm:pt>
    <dgm:pt modelId="{08398115-45B2-43B9-893F-B226AD0B6A20}" type="sibTrans" cxnId="{0780FC2D-C67F-4A76-A503-833BF1F8BDB4}">
      <dgm:prSet/>
      <dgm:spPr/>
      <dgm:t>
        <a:bodyPr/>
        <a:lstStyle/>
        <a:p>
          <a:endParaRPr lang="en-US"/>
        </a:p>
      </dgm:t>
    </dgm:pt>
    <dgm:pt modelId="{C0EE0126-AD43-4F7B-B1D0-4986E7213F6B}">
      <dgm:prSet/>
      <dgm:spPr/>
      <dgm:t>
        <a:bodyPr/>
        <a:lstStyle/>
        <a:p>
          <a:r>
            <a:rPr lang="en-US" b="0" i="0" dirty="0"/>
            <a:t>Cities and counties; </a:t>
          </a:r>
          <a:endParaRPr lang="en-US" dirty="0"/>
        </a:p>
      </dgm:t>
    </dgm:pt>
    <dgm:pt modelId="{09104716-CAC8-4095-8D62-41FAEFCAA326}" type="parTrans" cxnId="{14397392-B268-453D-903D-F62164D37BE4}">
      <dgm:prSet/>
      <dgm:spPr/>
      <dgm:t>
        <a:bodyPr/>
        <a:lstStyle/>
        <a:p>
          <a:endParaRPr lang="en-US"/>
        </a:p>
      </dgm:t>
    </dgm:pt>
    <dgm:pt modelId="{26FE4B28-901E-4A9F-B96C-A69684265350}" type="sibTrans" cxnId="{14397392-B268-453D-903D-F62164D37BE4}">
      <dgm:prSet/>
      <dgm:spPr/>
      <dgm:t>
        <a:bodyPr/>
        <a:lstStyle/>
        <a:p>
          <a:endParaRPr lang="en-US"/>
        </a:p>
      </dgm:t>
    </dgm:pt>
    <dgm:pt modelId="{7FBCABC5-6BDD-42EE-B9D2-861D307E9DEA}">
      <dgm:prSet/>
      <dgm:spPr/>
      <dgm:t>
        <a:bodyPr/>
        <a:lstStyle/>
        <a:p>
          <a:r>
            <a:rPr lang="en-US" b="0" i="0" dirty="0"/>
            <a:t>school district; municipal corporation; </a:t>
          </a:r>
          <a:endParaRPr lang="en-US" dirty="0"/>
        </a:p>
      </dgm:t>
    </dgm:pt>
    <dgm:pt modelId="{15A57B9E-E696-4795-8651-1307A37A4EF2}" type="parTrans" cxnId="{F9162498-2798-43B7-955E-9759D75FC22F}">
      <dgm:prSet/>
      <dgm:spPr/>
      <dgm:t>
        <a:bodyPr/>
        <a:lstStyle/>
        <a:p>
          <a:endParaRPr lang="en-US"/>
        </a:p>
      </dgm:t>
    </dgm:pt>
    <dgm:pt modelId="{40120EA3-78BA-4A65-9F0F-56D7D2BA3857}" type="sibTrans" cxnId="{F9162498-2798-43B7-955E-9759D75FC22F}">
      <dgm:prSet/>
      <dgm:spPr/>
      <dgm:t>
        <a:bodyPr/>
        <a:lstStyle/>
        <a:p>
          <a:endParaRPr lang="en-US"/>
        </a:p>
      </dgm:t>
    </dgm:pt>
    <dgm:pt modelId="{37655A6B-C8BF-434C-BC4F-FEDFA931C8B6}">
      <dgm:prSet/>
      <dgm:spPr/>
      <dgm:t>
        <a:bodyPr/>
        <a:lstStyle/>
        <a:p>
          <a:r>
            <a:rPr lang="en-US" b="0" i="0" dirty="0"/>
            <a:t>district; </a:t>
          </a:r>
          <a:endParaRPr lang="en-US" dirty="0"/>
        </a:p>
      </dgm:t>
    </dgm:pt>
    <dgm:pt modelId="{CCC29686-93A7-42CA-92A4-27F294A5BFFF}" type="parTrans" cxnId="{24D6EDB5-CD1A-4725-887C-BD5CFE6E0E9C}">
      <dgm:prSet/>
      <dgm:spPr/>
      <dgm:t>
        <a:bodyPr/>
        <a:lstStyle/>
        <a:p>
          <a:endParaRPr lang="en-US"/>
        </a:p>
      </dgm:t>
    </dgm:pt>
    <dgm:pt modelId="{3C9F6FA3-25B4-4DBD-9D1C-C87FF36E5DFD}" type="sibTrans" cxnId="{24D6EDB5-CD1A-4725-887C-BD5CFE6E0E9C}">
      <dgm:prSet/>
      <dgm:spPr/>
      <dgm:t>
        <a:bodyPr/>
        <a:lstStyle/>
        <a:p>
          <a:endParaRPr lang="en-US"/>
        </a:p>
      </dgm:t>
    </dgm:pt>
    <dgm:pt modelId="{B76EEB9F-CD1A-48B6-8A9F-A184642F04EF}">
      <dgm:prSet/>
      <dgm:spPr/>
      <dgm:t>
        <a:bodyPr/>
        <a:lstStyle/>
        <a:p>
          <a:r>
            <a:rPr lang="en-US" b="0" i="0" dirty="0"/>
            <a:t>political subdivision; </a:t>
          </a:r>
          <a:endParaRPr lang="en-US" dirty="0"/>
        </a:p>
      </dgm:t>
    </dgm:pt>
    <dgm:pt modelId="{A1C1DFAB-4B9D-484C-8836-C4B8E7718134}" type="parTrans" cxnId="{240B2F4C-CF39-4723-93C6-CD63DB9173C3}">
      <dgm:prSet/>
      <dgm:spPr/>
      <dgm:t>
        <a:bodyPr/>
        <a:lstStyle/>
        <a:p>
          <a:endParaRPr lang="en-US"/>
        </a:p>
      </dgm:t>
    </dgm:pt>
    <dgm:pt modelId="{87338EFD-A54A-40A0-AFA9-2BCE4D94C009}" type="sibTrans" cxnId="{240B2F4C-CF39-4723-93C6-CD63DB9173C3}">
      <dgm:prSet/>
      <dgm:spPr/>
      <dgm:t>
        <a:bodyPr/>
        <a:lstStyle/>
        <a:p>
          <a:endParaRPr lang="en-US"/>
        </a:p>
      </dgm:t>
    </dgm:pt>
    <dgm:pt modelId="{09281B50-04E6-4E1D-8E47-9CB19ED876E5}">
      <dgm:prSet/>
      <dgm:spPr/>
      <dgm:t>
        <a:bodyPr/>
        <a:lstStyle/>
        <a:p>
          <a:r>
            <a:rPr lang="en-US" b="0" i="0" dirty="0"/>
            <a:t>any board, commission or agency thereof; other local public agency; or</a:t>
          </a:r>
          <a:endParaRPr lang="en-US" dirty="0"/>
        </a:p>
      </dgm:t>
    </dgm:pt>
    <dgm:pt modelId="{9C3AD034-3FA1-4DD5-8CE3-8D4C12923C1C}" type="parTrans" cxnId="{B55ECAEA-64A1-4CAF-9480-C2445FF14AC1}">
      <dgm:prSet/>
      <dgm:spPr/>
      <dgm:t>
        <a:bodyPr/>
        <a:lstStyle/>
        <a:p>
          <a:endParaRPr lang="en-US"/>
        </a:p>
      </dgm:t>
    </dgm:pt>
    <dgm:pt modelId="{26B8A88F-2BA2-490B-B156-74DBDADCF528}" type="sibTrans" cxnId="{B55ECAEA-64A1-4CAF-9480-C2445FF14AC1}">
      <dgm:prSet/>
      <dgm:spPr/>
      <dgm:t>
        <a:bodyPr/>
        <a:lstStyle/>
        <a:p>
          <a:endParaRPr lang="en-US"/>
        </a:p>
      </dgm:t>
    </dgm:pt>
    <dgm:pt modelId="{6636588B-DC32-4E22-B68D-FFB63D2A4192}">
      <dgm:prSet/>
      <dgm:spPr/>
      <dgm:t>
        <a:bodyPr/>
        <a:lstStyle/>
        <a:p>
          <a:r>
            <a:rPr lang="en-US" b="0" i="0" dirty="0"/>
            <a:t>entities that are legislative bodies of a local agency</a:t>
          </a:r>
          <a:endParaRPr lang="en-US" dirty="0"/>
        </a:p>
      </dgm:t>
    </dgm:pt>
    <dgm:pt modelId="{36F7B9B5-64AC-4399-B680-017E6E39A48E}" type="parTrans" cxnId="{A3E4A251-1411-4400-963E-0454A5EF6727}">
      <dgm:prSet/>
      <dgm:spPr/>
      <dgm:t>
        <a:bodyPr/>
        <a:lstStyle/>
        <a:p>
          <a:endParaRPr lang="en-US"/>
        </a:p>
      </dgm:t>
    </dgm:pt>
    <dgm:pt modelId="{61579B32-FDE0-4053-9B48-64D27053F41F}" type="sibTrans" cxnId="{A3E4A251-1411-4400-963E-0454A5EF6727}">
      <dgm:prSet/>
      <dgm:spPr/>
      <dgm:t>
        <a:bodyPr/>
        <a:lstStyle/>
        <a:p>
          <a:endParaRPr lang="en-US"/>
        </a:p>
      </dgm:t>
    </dgm:pt>
    <dgm:pt modelId="{58621E2E-4C8F-41B1-98BB-142FDA65DA30}">
      <dgm:prSet/>
      <dgm:spPr/>
      <dgm:t>
        <a:bodyPr/>
        <a:lstStyle/>
        <a:p>
          <a:r>
            <a:rPr lang="en-US" dirty="0"/>
            <a:t>“Public agency” means “any state or local agency” § 6252(d)</a:t>
          </a:r>
        </a:p>
      </dgm:t>
    </dgm:pt>
    <dgm:pt modelId="{E713A54A-D788-4BFE-8BC0-103B2992D4C8}" type="parTrans" cxnId="{7C02751F-4C5D-4200-8863-B5C352632520}">
      <dgm:prSet/>
      <dgm:spPr/>
      <dgm:t>
        <a:bodyPr/>
        <a:lstStyle/>
        <a:p>
          <a:endParaRPr lang="en-US"/>
        </a:p>
      </dgm:t>
    </dgm:pt>
    <dgm:pt modelId="{0BE01750-98A9-4B1B-BC8E-88101784BE82}" type="sibTrans" cxnId="{7C02751F-4C5D-4200-8863-B5C352632520}">
      <dgm:prSet/>
      <dgm:spPr/>
      <dgm:t>
        <a:bodyPr/>
        <a:lstStyle/>
        <a:p>
          <a:endParaRPr lang="en-US"/>
        </a:p>
      </dgm:t>
    </dgm:pt>
    <dgm:pt modelId="{65432B28-B5E1-4492-A53B-3840FF80911C}" type="pres">
      <dgm:prSet presAssocID="{275F94A4-3499-4A64-966A-E7D1233DC701}" presName="linear" presStyleCnt="0">
        <dgm:presLayoutVars>
          <dgm:dir/>
          <dgm:animLvl val="lvl"/>
          <dgm:resizeHandles val="exact"/>
        </dgm:presLayoutVars>
      </dgm:prSet>
      <dgm:spPr/>
    </dgm:pt>
    <dgm:pt modelId="{41471C9D-3F7A-49BA-81E6-C563BB67F06F}" type="pres">
      <dgm:prSet presAssocID="{3757E485-32EB-4D4F-8AD5-8306CC573CBC}" presName="parentLin" presStyleCnt="0"/>
      <dgm:spPr/>
    </dgm:pt>
    <dgm:pt modelId="{5516975D-FF24-4DE4-96FA-BCDA7ABA27A8}" type="pres">
      <dgm:prSet presAssocID="{3757E485-32EB-4D4F-8AD5-8306CC573CBC}" presName="parentLeftMargin" presStyleLbl="node1" presStyleIdx="0" presStyleCnt="2"/>
      <dgm:spPr/>
    </dgm:pt>
    <dgm:pt modelId="{F14941CB-658B-4F36-A234-053333AFF2D6}" type="pres">
      <dgm:prSet presAssocID="{3757E485-32EB-4D4F-8AD5-8306CC573CBC}" presName="parentText" presStyleLbl="node1" presStyleIdx="0" presStyleCnt="2">
        <dgm:presLayoutVars>
          <dgm:chMax val="0"/>
          <dgm:bulletEnabled val="1"/>
        </dgm:presLayoutVars>
      </dgm:prSet>
      <dgm:spPr/>
    </dgm:pt>
    <dgm:pt modelId="{0AF1ED42-D3F0-4F50-A225-C884F9FDB577}" type="pres">
      <dgm:prSet presAssocID="{3757E485-32EB-4D4F-8AD5-8306CC573CBC}" presName="negativeSpace" presStyleCnt="0"/>
      <dgm:spPr/>
    </dgm:pt>
    <dgm:pt modelId="{05889454-8D05-4746-8D69-A4FF7F8FFC3C}" type="pres">
      <dgm:prSet presAssocID="{3757E485-32EB-4D4F-8AD5-8306CC573CBC}" presName="childText" presStyleLbl="conFgAcc1" presStyleIdx="0" presStyleCnt="2">
        <dgm:presLayoutVars>
          <dgm:bulletEnabled val="1"/>
        </dgm:presLayoutVars>
      </dgm:prSet>
      <dgm:spPr/>
    </dgm:pt>
    <dgm:pt modelId="{52002695-06D3-4B2F-905B-AF980F739783}" type="pres">
      <dgm:prSet presAssocID="{08398115-45B2-43B9-893F-B226AD0B6A20}" presName="spaceBetweenRectangles" presStyleCnt="0"/>
      <dgm:spPr/>
    </dgm:pt>
    <dgm:pt modelId="{B1EF9531-A0F3-4ADB-AF23-5A97E0A14534}" type="pres">
      <dgm:prSet presAssocID="{58621E2E-4C8F-41B1-98BB-142FDA65DA30}" presName="parentLin" presStyleCnt="0"/>
      <dgm:spPr/>
    </dgm:pt>
    <dgm:pt modelId="{A84082C4-39D5-4102-97AF-0EB5690E0E4C}" type="pres">
      <dgm:prSet presAssocID="{58621E2E-4C8F-41B1-98BB-142FDA65DA30}" presName="parentLeftMargin" presStyleLbl="node1" presStyleIdx="0" presStyleCnt="2"/>
      <dgm:spPr/>
    </dgm:pt>
    <dgm:pt modelId="{31033AC1-2BEB-4EDC-9CA7-977B90214CB8}" type="pres">
      <dgm:prSet presAssocID="{58621E2E-4C8F-41B1-98BB-142FDA65DA30}" presName="parentText" presStyleLbl="node1" presStyleIdx="1" presStyleCnt="2">
        <dgm:presLayoutVars>
          <dgm:chMax val="0"/>
          <dgm:bulletEnabled val="1"/>
        </dgm:presLayoutVars>
      </dgm:prSet>
      <dgm:spPr/>
    </dgm:pt>
    <dgm:pt modelId="{82EE51D6-1D1A-47A0-9E7C-9644D90A53C0}" type="pres">
      <dgm:prSet presAssocID="{58621E2E-4C8F-41B1-98BB-142FDA65DA30}" presName="negativeSpace" presStyleCnt="0"/>
      <dgm:spPr/>
    </dgm:pt>
    <dgm:pt modelId="{0DCA2455-0B81-44D3-9144-FC38CE0E2738}" type="pres">
      <dgm:prSet presAssocID="{58621E2E-4C8F-41B1-98BB-142FDA65DA30}" presName="childText" presStyleLbl="conFgAcc1" presStyleIdx="1" presStyleCnt="2">
        <dgm:presLayoutVars>
          <dgm:bulletEnabled val="1"/>
        </dgm:presLayoutVars>
      </dgm:prSet>
      <dgm:spPr/>
    </dgm:pt>
  </dgm:ptLst>
  <dgm:cxnLst>
    <dgm:cxn modelId="{F718C20F-2461-4DFB-A670-48642558295C}" type="presOf" srcId="{B76EEB9F-CD1A-48B6-8A9F-A184642F04EF}" destId="{05889454-8D05-4746-8D69-A4FF7F8FFC3C}" srcOrd="0" destOrd="3" presId="urn:microsoft.com/office/officeart/2005/8/layout/list1"/>
    <dgm:cxn modelId="{7C02751F-4C5D-4200-8863-B5C352632520}" srcId="{275F94A4-3499-4A64-966A-E7D1233DC701}" destId="{58621E2E-4C8F-41B1-98BB-142FDA65DA30}" srcOrd="1" destOrd="0" parTransId="{E713A54A-D788-4BFE-8BC0-103B2992D4C8}" sibTransId="{0BE01750-98A9-4B1B-BC8E-88101784BE82}"/>
    <dgm:cxn modelId="{0780FC2D-C67F-4A76-A503-833BF1F8BDB4}" srcId="{275F94A4-3499-4A64-966A-E7D1233DC701}" destId="{3757E485-32EB-4D4F-8AD5-8306CC573CBC}" srcOrd="0" destOrd="0" parTransId="{211BFA48-3A41-4F8C-BA20-084CC26FB29D}" sibTransId="{08398115-45B2-43B9-893F-B226AD0B6A20}"/>
    <dgm:cxn modelId="{601EDF69-A410-4D4F-AF78-D85BEE29ACC2}" type="presOf" srcId="{3757E485-32EB-4D4F-8AD5-8306CC573CBC}" destId="{5516975D-FF24-4DE4-96FA-BCDA7ABA27A8}" srcOrd="0" destOrd="0" presId="urn:microsoft.com/office/officeart/2005/8/layout/list1"/>
    <dgm:cxn modelId="{240B2F4C-CF39-4723-93C6-CD63DB9173C3}" srcId="{3757E485-32EB-4D4F-8AD5-8306CC573CBC}" destId="{B76EEB9F-CD1A-48B6-8A9F-A184642F04EF}" srcOrd="3" destOrd="0" parTransId="{A1C1DFAB-4B9D-484C-8836-C4B8E7718134}" sibTransId="{87338EFD-A54A-40A0-AFA9-2BCE4D94C009}"/>
    <dgm:cxn modelId="{A285454E-5128-4A31-BAE3-1F5A14BB3B2C}" type="presOf" srcId="{C0EE0126-AD43-4F7B-B1D0-4986E7213F6B}" destId="{05889454-8D05-4746-8D69-A4FF7F8FFC3C}" srcOrd="0" destOrd="0" presId="urn:microsoft.com/office/officeart/2005/8/layout/list1"/>
    <dgm:cxn modelId="{A3E4A251-1411-4400-963E-0454A5EF6727}" srcId="{3757E485-32EB-4D4F-8AD5-8306CC573CBC}" destId="{6636588B-DC32-4E22-B68D-FFB63D2A4192}" srcOrd="5" destOrd="0" parTransId="{36F7B9B5-64AC-4399-B680-017E6E39A48E}" sibTransId="{61579B32-FDE0-4053-9B48-64D27053F41F}"/>
    <dgm:cxn modelId="{79000787-FC7D-4776-9F56-DCD1EB2B1A1B}" type="presOf" srcId="{3757E485-32EB-4D4F-8AD5-8306CC573CBC}" destId="{F14941CB-658B-4F36-A234-053333AFF2D6}" srcOrd="1" destOrd="0" presId="urn:microsoft.com/office/officeart/2005/8/layout/list1"/>
    <dgm:cxn modelId="{112B628B-8B4C-4057-914E-A680F22BF7C0}" type="presOf" srcId="{09281B50-04E6-4E1D-8E47-9CB19ED876E5}" destId="{05889454-8D05-4746-8D69-A4FF7F8FFC3C}" srcOrd="0" destOrd="4" presId="urn:microsoft.com/office/officeart/2005/8/layout/list1"/>
    <dgm:cxn modelId="{643E418D-7F2A-47B8-96D7-C414640A7162}" type="presOf" srcId="{7FBCABC5-6BDD-42EE-B9D2-861D307E9DEA}" destId="{05889454-8D05-4746-8D69-A4FF7F8FFC3C}" srcOrd="0" destOrd="1" presId="urn:microsoft.com/office/officeart/2005/8/layout/list1"/>
    <dgm:cxn modelId="{14397392-B268-453D-903D-F62164D37BE4}" srcId="{3757E485-32EB-4D4F-8AD5-8306CC573CBC}" destId="{C0EE0126-AD43-4F7B-B1D0-4986E7213F6B}" srcOrd="0" destOrd="0" parTransId="{09104716-CAC8-4095-8D62-41FAEFCAA326}" sibTransId="{26FE4B28-901E-4A9F-B96C-A69684265350}"/>
    <dgm:cxn modelId="{F9162498-2798-43B7-955E-9759D75FC22F}" srcId="{3757E485-32EB-4D4F-8AD5-8306CC573CBC}" destId="{7FBCABC5-6BDD-42EE-B9D2-861D307E9DEA}" srcOrd="1" destOrd="0" parTransId="{15A57B9E-E696-4795-8651-1307A37A4EF2}" sibTransId="{40120EA3-78BA-4A65-9F0F-56D7D2BA3857}"/>
    <dgm:cxn modelId="{24D6EDB5-CD1A-4725-887C-BD5CFE6E0E9C}" srcId="{3757E485-32EB-4D4F-8AD5-8306CC573CBC}" destId="{37655A6B-C8BF-434C-BC4F-FEDFA931C8B6}" srcOrd="2" destOrd="0" parTransId="{CCC29686-93A7-42CA-92A4-27F294A5BFFF}" sibTransId="{3C9F6FA3-25B4-4DBD-9D1C-C87FF36E5DFD}"/>
    <dgm:cxn modelId="{ADD0A0CC-1CB2-485C-90C7-B386B7B2C253}" type="presOf" srcId="{58621E2E-4C8F-41B1-98BB-142FDA65DA30}" destId="{31033AC1-2BEB-4EDC-9CA7-977B90214CB8}" srcOrd="1" destOrd="0" presId="urn:microsoft.com/office/officeart/2005/8/layout/list1"/>
    <dgm:cxn modelId="{2DB6B3D7-D126-4C9B-B193-174A1E9C1084}" type="presOf" srcId="{275F94A4-3499-4A64-966A-E7D1233DC701}" destId="{65432B28-B5E1-4492-A53B-3840FF80911C}" srcOrd="0" destOrd="0" presId="urn:microsoft.com/office/officeart/2005/8/layout/list1"/>
    <dgm:cxn modelId="{48B63DDD-656B-47C6-A8DB-48AE6D39D711}" type="presOf" srcId="{6636588B-DC32-4E22-B68D-FFB63D2A4192}" destId="{05889454-8D05-4746-8D69-A4FF7F8FFC3C}" srcOrd="0" destOrd="5" presId="urn:microsoft.com/office/officeart/2005/8/layout/list1"/>
    <dgm:cxn modelId="{969666E2-84AA-463A-B628-F9F3D41A0500}" type="presOf" srcId="{37655A6B-C8BF-434C-BC4F-FEDFA931C8B6}" destId="{05889454-8D05-4746-8D69-A4FF7F8FFC3C}" srcOrd="0" destOrd="2" presId="urn:microsoft.com/office/officeart/2005/8/layout/list1"/>
    <dgm:cxn modelId="{B55ECAEA-64A1-4CAF-9480-C2445FF14AC1}" srcId="{3757E485-32EB-4D4F-8AD5-8306CC573CBC}" destId="{09281B50-04E6-4E1D-8E47-9CB19ED876E5}" srcOrd="4" destOrd="0" parTransId="{9C3AD034-3FA1-4DD5-8CE3-8D4C12923C1C}" sibTransId="{26B8A88F-2BA2-490B-B156-74DBDADCF528}"/>
    <dgm:cxn modelId="{96D4A9F0-38F5-4A21-B927-9630B1B3F0C2}" type="presOf" srcId="{58621E2E-4C8F-41B1-98BB-142FDA65DA30}" destId="{A84082C4-39D5-4102-97AF-0EB5690E0E4C}" srcOrd="0" destOrd="0" presId="urn:microsoft.com/office/officeart/2005/8/layout/list1"/>
    <dgm:cxn modelId="{A33D71CE-BD83-4D38-92BC-74F30A7F57A4}" type="presParOf" srcId="{65432B28-B5E1-4492-A53B-3840FF80911C}" destId="{41471C9D-3F7A-49BA-81E6-C563BB67F06F}" srcOrd="0" destOrd="0" presId="urn:microsoft.com/office/officeart/2005/8/layout/list1"/>
    <dgm:cxn modelId="{83436E70-0B5E-4CBB-8FB0-67E12A6CE56C}" type="presParOf" srcId="{41471C9D-3F7A-49BA-81E6-C563BB67F06F}" destId="{5516975D-FF24-4DE4-96FA-BCDA7ABA27A8}" srcOrd="0" destOrd="0" presId="urn:microsoft.com/office/officeart/2005/8/layout/list1"/>
    <dgm:cxn modelId="{E3732DAA-C154-43A3-B8DA-2CF9CB67C13F}" type="presParOf" srcId="{41471C9D-3F7A-49BA-81E6-C563BB67F06F}" destId="{F14941CB-658B-4F36-A234-053333AFF2D6}" srcOrd="1" destOrd="0" presId="urn:microsoft.com/office/officeart/2005/8/layout/list1"/>
    <dgm:cxn modelId="{62B4669E-E86A-46D1-8D5A-1764B908A3D0}" type="presParOf" srcId="{65432B28-B5E1-4492-A53B-3840FF80911C}" destId="{0AF1ED42-D3F0-4F50-A225-C884F9FDB577}" srcOrd="1" destOrd="0" presId="urn:microsoft.com/office/officeart/2005/8/layout/list1"/>
    <dgm:cxn modelId="{C52F892A-341D-4124-AB1C-2E4CFA3F149D}" type="presParOf" srcId="{65432B28-B5E1-4492-A53B-3840FF80911C}" destId="{05889454-8D05-4746-8D69-A4FF7F8FFC3C}" srcOrd="2" destOrd="0" presId="urn:microsoft.com/office/officeart/2005/8/layout/list1"/>
    <dgm:cxn modelId="{E179352D-17B7-4958-9A61-36FF44F9E642}" type="presParOf" srcId="{65432B28-B5E1-4492-A53B-3840FF80911C}" destId="{52002695-06D3-4B2F-905B-AF980F739783}" srcOrd="3" destOrd="0" presId="urn:microsoft.com/office/officeart/2005/8/layout/list1"/>
    <dgm:cxn modelId="{ED71CC05-11A8-414A-9C3F-EB80C9531AD2}" type="presParOf" srcId="{65432B28-B5E1-4492-A53B-3840FF80911C}" destId="{B1EF9531-A0F3-4ADB-AF23-5A97E0A14534}" srcOrd="4" destOrd="0" presId="urn:microsoft.com/office/officeart/2005/8/layout/list1"/>
    <dgm:cxn modelId="{03DEAA91-3207-4EE2-A5A8-9D7E79A41642}" type="presParOf" srcId="{B1EF9531-A0F3-4ADB-AF23-5A97E0A14534}" destId="{A84082C4-39D5-4102-97AF-0EB5690E0E4C}" srcOrd="0" destOrd="0" presId="urn:microsoft.com/office/officeart/2005/8/layout/list1"/>
    <dgm:cxn modelId="{6BB10730-2B5D-457F-95B1-339A7E6D9132}" type="presParOf" srcId="{B1EF9531-A0F3-4ADB-AF23-5A97E0A14534}" destId="{31033AC1-2BEB-4EDC-9CA7-977B90214CB8}" srcOrd="1" destOrd="0" presId="urn:microsoft.com/office/officeart/2005/8/layout/list1"/>
    <dgm:cxn modelId="{DC494191-2876-4291-AEED-63BFAD0D993B}" type="presParOf" srcId="{65432B28-B5E1-4492-A53B-3840FF80911C}" destId="{82EE51D6-1D1A-47A0-9E7C-9644D90A53C0}" srcOrd="5" destOrd="0" presId="urn:microsoft.com/office/officeart/2005/8/layout/list1"/>
    <dgm:cxn modelId="{56AD6A77-C07C-4055-923A-439188159EE3}" type="presParOf" srcId="{65432B28-B5E1-4492-A53B-3840FF80911C}" destId="{0DCA2455-0B81-44D3-9144-FC38CE0E273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3356EC-4A69-4587-AB30-A346B6F99B61}" type="doc">
      <dgm:prSet loTypeId="urn:microsoft.com/office/officeart/2018/2/layout/IconLabelDescriptionList" loCatId="icon" qsTypeId="urn:microsoft.com/office/officeart/2005/8/quickstyle/simple1" qsCatId="simple" csTypeId="urn:microsoft.com/office/officeart/2018/5/colors/Iconchunking_neutralbg_accent4_2" csCatId="accent4" phldr="1"/>
      <dgm:spPr/>
      <dgm:t>
        <a:bodyPr/>
        <a:lstStyle/>
        <a:p>
          <a:endParaRPr lang="en-US"/>
        </a:p>
      </dgm:t>
    </dgm:pt>
    <dgm:pt modelId="{D349C5B4-BE90-4E41-AC6F-5973B1C5B617}">
      <dgm:prSet/>
      <dgm:spPr/>
      <dgm:t>
        <a:bodyPr/>
        <a:lstStyle/>
        <a:p>
          <a:pPr>
            <a:lnSpc>
              <a:spcPct val="100000"/>
            </a:lnSpc>
            <a:defRPr b="1"/>
          </a:pPr>
          <a:r>
            <a:rPr lang="en-US" dirty="0"/>
            <a:t>Within 10 days of receipt of a request for records, a local agency MUST provide a response that includes:</a:t>
          </a:r>
        </a:p>
      </dgm:t>
    </dgm:pt>
    <dgm:pt modelId="{C09FCFC5-BE06-46E6-BCC4-E316C6AC874C}" type="parTrans" cxnId="{1CFAAABE-CE01-4D97-9B03-9941641B8CC0}">
      <dgm:prSet/>
      <dgm:spPr/>
      <dgm:t>
        <a:bodyPr/>
        <a:lstStyle/>
        <a:p>
          <a:endParaRPr lang="en-US"/>
        </a:p>
      </dgm:t>
    </dgm:pt>
    <dgm:pt modelId="{9D68AAF7-F8F8-432B-81D4-69129944F54C}" type="sibTrans" cxnId="{1CFAAABE-CE01-4D97-9B03-9941641B8CC0}">
      <dgm:prSet/>
      <dgm:spPr/>
      <dgm:t>
        <a:bodyPr/>
        <a:lstStyle/>
        <a:p>
          <a:endParaRPr lang="en-US"/>
        </a:p>
      </dgm:t>
    </dgm:pt>
    <dgm:pt modelId="{913FBDE7-7219-4F0B-8396-39FB36FA1573}">
      <dgm:prSet/>
      <dgm:spPr/>
      <dgm:t>
        <a:bodyPr/>
        <a:lstStyle/>
        <a:p>
          <a:pPr>
            <a:lnSpc>
              <a:spcPct val="100000"/>
            </a:lnSpc>
            <a:buFont typeface="Arial" panose="020B0604020202020204" pitchFamily="34" charset="0"/>
            <a:buNone/>
          </a:pPr>
          <a:r>
            <a:rPr lang="en-US" dirty="0"/>
            <a:t>Whether the agency has responsive records in their possession;</a:t>
          </a:r>
        </a:p>
      </dgm:t>
    </dgm:pt>
    <dgm:pt modelId="{B83E040E-F798-43AE-8C20-39A6E15E249A}" type="parTrans" cxnId="{F9F95BB6-7247-4080-98AC-9F706192A276}">
      <dgm:prSet/>
      <dgm:spPr/>
      <dgm:t>
        <a:bodyPr/>
        <a:lstStyle/>
        <a:p>
          <a:endParaRPr lang="en-US"/>
        </a:p>
      </dgm:t>
    </dgm:pt>
    <dgm:pt modelId="{8A5C4443-E836-4E90-A7C4-AB9C95205EE4}" type="sibTrans" cxnId="{F9F95BB6-7247-4080-98AC-9F706192A276}">
      <dgm:prSet/>
      <dgm:spPr/>
      <dgm:t>
        <a:bodyPr/>
        <a:lstStyle/>
        <a:p>
          <a:endParaRPr lang="en-US"/>
        </a:p>
      </dgm:t>
    </dgm:pt>
    <dgm:pt modelId="{968FF131-A9A7-4C43-A795-C9D2C5E040AC}">
      <dgm:prSet/>
      <dgm:spPr/>
      <dgm:t>
        <a:bodyPr/>
        <a:lstStyle/>
        <a:p>
          <a:pPr>
            <a:lnSpc>
              <a:spcPct val="100000"/>
            </a:lnSpc>
            <a:buFont typeface="Arial" panose="020B0604020202020204" pitchFamily="34" charset="0"/>
            <a:buNone/>
          </a:pPr>
          <a:r>
            <a:rPr lang="en-US" dirty="0"/>
            <a:t>Whether any responsive records are disclosable under the CPRA and the reasons why</a:t>
          </a:r>
        </a:p>
      </dgm:t>
    </dgm:pt>
    <dgm:pt modelId="{912C3CF5-D9AA-4E1E-AD85-793AFAB5F29C}" type="parTrans" cxnId="{46362E2D-7974-4236-B0A6-6CCC084F9996}">
      <dgm:prSet/>
      <dgm:spPr/>
      <dgm:t>
        <a:bodyPr/>
        <a:lstStyle/>
        <a:p>
          <a:endParaRPr lang="en-US"/>
        </a:p>
      </dgm:t>
    </dgm:pt>
    <dgm:pt modelId="{47769F79-BB96-43D4-992E-7D28C8BEE879}" type="sibTrans" cxnId="{46362E2D-7974-4236-B0A6-6CCC084F9996}">
      <dgm:prSet/>
      <dgm:spPr/>
      <dgm:t>
        <a:bodyPr/>
        <a:lstStyle/>
        <a:p>
          <a:endParaRPr lang="en-US"/>
        </a:p>
      </dgm:t>
    </dgm:pt>
    <dgm:pt modelId="{F07D417C-47D3-4BF9-A650-BBD3FD8A2E37}">
      <dgm:prSet/>
      <dgm:spPr/>
      <dgm:t>
        <a:bodyPr/>
        <a:lstStyle/>
        <a:p>
          <a:pPr>
            <a:lnSpc>
              <a:spcPct val="100000"/>
            </a:lnSpc>
            <a:buFont typeface="Arial" panose="020B0604020202020204" pitchFamily="34" charset="0"/>
            <a:buNone/>
          </a:pPr>
          <a:r>
            <a:rPr lang="en-US" dirty="0"/>
            <a:t>Estimated date and time to produce records</a:t>
          </a:r>
        </a:p>
      </dgm:t>
    </dgm:pt>
    <dgm:pt modelId="{8010E8CC-24E4-4EB7-9F56-4191E9673DAE}" type="parTrans" cxnId="{0102CDD9-6368-49F8-B85B-20F4E1B04763}">
      <dgm:prSet/>
      <dgm:spPr/>
      <dgm:t>
        <a:bodyPr/>
        <a:lstStyle/>
        <a:p>
          <a:endParaRPr lang="en-US"/>
        </a:p>
      </dgm:t>
    </dgm:pt>
    <dgm:pt modelId="{180A00E8-B5CC-4E84-8424-18E08D6DD513}" type="sibTrans" cxnId="{0102CDD9-6368-49F8-B85B-20F4E1B04763}">
      <dgm:prSet/>
      <dgm:spPr/>
      <dgm:t>
        <a:bodyPr/>
        <a:lstStyle/>
        <a:p>
          <a:endParaRPr lang="en-US"/>
        </a:p>
      </dgm:t>
    </dgm:pt>
    <dgm:pt modelId="{3642329C-E699-44E4-A3DA-3D2FE17658A1}">
      <dgm:prSet/>
      <dgm:spPr/>
      <dgm:t>
        <a:bodyPr/>
        <a:lstStyle/>
        <a:p>
          <a:pPr>
            <a:lnSpc>
              <a:spcPct val="100000"/>
            </a:lnSpc>
            <a:defRPr b="1"/>
          </a:pPr>
          <a:r>
            <a:rPr lang="en-US" dirty="0"/>
            <a:t>In “unusual circumstances”, the agency may extend the initial response up to 14 days</a:t>
          </a:r>
        </a:p>
      </dgm:t>
    </dgm:pt>
    <dgm:pt modelId="{6790983F-8E17-4742-9FA0-E867A58DFA28}" type="parTrans" cxnId="{516D9C50-AE60-4CCF-ADE0-E8CEDA44C16C}">
      <dgm:prSet/>
      <dgm:spPr/>
      <dgm:t>
        <a:bodyPr/>
        <a:lstStyle/>
        <a:p>
          <a:endParaRPr lang="en-US"/>
        </a:p>
      </dgm:t>
    </dgm:pt>
    <dgm:pt modelId="{05A87FF2-58C7-4AA4-8B19-C3D5ED676A2E}" type="sibTrans" cxnId="{516D9C50-AE60-4CCF-ADE0-E8CEDA44C16C}">
      <dgm:prSet/>
      <dgm:spPr/>
      <dgm:t>
        <a:bodyPr/>
        <a:lstStyle/>
        <a:p>
          <a:endParaRPr lang="en-US"/>
        </a:p>
      </dgm:t>
    </dgm:pt>
    <dgm:pt modelId="{885F9CC6-234D-475D-94E6-5640CD4D89DE}">
      <dgm:prSet/>
      <dgm:spPr/>
      <dgm:t>
        <a:bodyPr/>
        <a:lstStyle/>
        <a:p>
          <a:pPr>
            <a:lnSpc>
              <a:spcPct val="100000"/>
            </a:lnSpc>
            <a:defRPr b="1"/>
          </a:pPr>
          <a:r>
            <a:rPr lang="en-US" dirty="0"/>
            <a:t>Make responsive, disclosable records available for production and/or inspection</a:t>
          </a:r>
        </a:p>
        <a:p>
          <a:pPr>
            <a:lnSpc>
              <a:spcPct val="100000"/>
            </a:lnSpc>
            <a:defRPr b="1"/>
          </a:pPr>
          <a:endParaRPr lang="en-US" i="1" dirty="0"/>
        </a:p>
        <a:p>
          <a:pPr>
            <a:lnSpc>
              <a:spcPct val="100000"/>
            </a:lnSpc>
            <a:defRPr b="1"/>
          </a:pPr>
          <a:r>
            <a:rPr lang="en-US" i="1" dirty="0"/>
            <a:t>See e.g. Public portals for SB 1421 release of records in City of Fullerton; City of Sacramento</a:t>
          </a:r>
        </a:p>
      </dgm:t>
    </dgm:pt>
    <dgm:pt modelId="{F2ECC827-53E0-4499-A89F-8DD70AC082D5}" type="parTrans" cxnId="{702ABBB1-2F75-4552-8DDD-86B18732355F}">
      <dgm:prSet/>
      <dgm:spPr/>
      <dgm:t>
        <a:bodyPr/>
        <a:lstStyle/>
        <a:p>
          <a:endParaRPr lang="en-US"/>
        </a:p>
      </dgm:t>
    </dgm:pt>
    <dgm:pt modelId="{DF8DD47E-B697-49BC-8EFF-01246D2A6AA1}" type="sibTrans" cxnId="{702ABBB1-2F75-4552-8DDD-86B18732355F}">
      <dgm:prSet/>
      <dgm:spPr/>
      <dgm:t>
        <a:bodyPr/>
        <a:lstStyle/>
        <a:p>
          <a:endParaRPr lang="en-US"/>
        </a:p>
      </dgm:t>
    </dgm:pt>
    <dgm:pt modelId="{DA29C92C-0C6B-4D47-8F4E-284181B08ACA}">
      <dgm:prSet/>
      <dgm:spPr/>
      <dgm:t>
        <a:bodyPr/>
        <a:lstStyle/>
        <a:p>
          <a:pPr>
            <a:lnSpc>
              <a:spcPct val="100000"/>
            </a:lnSpc>
            <a:defRPr b="1"/>
          </a:pPr>
          <a:r>
            <a:rPr lang="en-US" b="1" dirty="0"/>
            <a:t>Agencies may adopt rules for “faster, more efficient, or greater access to records than prescribed by the minimum standards” in the CPRA</a:t>
          </a:r>
        </a:p>
      </dgm:t>
    </dgm:pt>
    <dgm:pt modelId="{EE1563E2-D321-4D98-AA30-0A375135666C}" type="parTrans" cxnId="{1315B385-7124-4BC5-8F76-91B3A3A4CCCD}">
      <dgm:prSet/>
      <dgm:spPr/>
      <dgm:t>
        <a:bodyPr/>
        <a:lstStyle/>
        <a:p>
          <a:endParaRPr lang="en-US"/>
        </a:p>
      </dgm:t>
    </dgm:pt>
    <dgm:pt modelId="{58CDECED-A549-463F-AF94-F0D1BECE7FCC}" type="sibTrans" cxnId="{1315B385-7124-4BC5-8F76-91B3A3A4CCCD}">
      <dgm:prSet/>
      <dgm:spPr/>
      <dgm:t>
        <a:bodyPr/>
        <a:lstStyle/>
        <a:p>
          <a:endParaRPr lang="en-US"/>
        </a:p>
      </dgm:t>
    </dgm:pt>
    <dgm:pt modelId="{2268A2B5-6525-463E-8FCE-09694907847D}" type="pres">
      <dgm:prSet presAssocID="{783356EC-4A69-4587-AB30-A346B6F99B61}" presName="root" presStyleCnt="0">
        <dgm:presLayoutVars>
          <dgm:dir/>
          <dgm:resizeHandles val="exact"/>
        </dgm:presLayoutVars>
      </dgm:prSet>
      <dgm:spPr/>
    </dgm:pt>
    <dgm:pt modelId="{3B22040F-E2CE-467C-9015-C2751B423C62}" type="pres">
      <dgm:prSet presAssocID="{D349C5B4-BE90-4E41-AC6F-5973B1C5B617}" presName="compNode" presStyleCnt="0"/>
      <dgm:spPr/>
    </dgm:pt>
    <dgm:pt modelId="{77A933CD-6B7C-48DD-812E-3A3703678889}" type="pres">
      <dgm:prSet presAssocID="{D349C5B4-BE90-4E41-AC6F-5973B1C5B61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51EC7805-73EB-415E-814C-0C990BC6D1C8}" type="pres">
      <dgm:prSet presAssocID="{D349C5B4-BE90-4E41-AC6F-5973B1C5B617}" presName="iconSpace" presStyleCnt="0"/>
      <dgm:spPr/>
    </dgm:pt>
    <dgm:pt modelId="{D17C0EBC-0FC1-44ED-9B0E-3DA425F4AD27}" type="pres">
      <dgm:prSet presAssocID="{D349C5B4-BE90-4E41-AC6F-5973B1C5B617}" presName="parTx" presStyleLbl="revTx" presStyleIdx="0" presStyleCnt="8">
        <dgm:presLayoutVars>
          <dgm:chMax val="0"/>
          <dgm:chPref val="0"/>
        </dgm:presLayoutVars>
      </dgm:prSet>
      <dgm:spPr/>
    </dgm:pt>
    <dgm:pt modelId="{EACA9B5F-2456-4633-99F9-0F6115AC6736}" type="pres">
      <dgm:prSet presAssocID="{D349C5B4-BE90-4E41-AC6F-5973B1C5B617}" presName="txSpace" presStyleCnt="0"/>
      <dgm:spPr/>
    </dgm:pt>
    <dgm:pt modelId="{A7A84C42-176D-49B5-9D93-78CBCD44D06A}" type="pres">
      <dgm:prSet presAssocID="{D349C5B4-BE90-4E41-AC6F-5973B1C5B617}" presName="desTx" presStyleLbl="revTx" presStyleIdx="1" presStyleCnt="8">
        <dgm:presLayoutVars/>
      </dgm:prSet>
      <dgm:spPr/>
    </dgm:pt>
    <dgm:pt modelId="{A0F2ECBA-146A-412A-AEF5-87B64624EBFC}" type="pres">
      <dgm:prSet presAssocID="{9D68AAF7-F8F8-432B-81D4-69129944F54C}" presName="sibTrans" presStyleCnt="0"/>
      <dgm:spPr/>
    </dgm:pt>
    <dgm:pt modelId="{036B51EC-E159-4746-BA26-7600DDD49EEF}" type="pres">
      <dgm:prSet presAssocID="{3642329C-E699-44E4-A3DA-3D2FE17658A1}" presName="compNode" presStyleCnt="0"/>
      <dgm:spPr/>
    </dgm:pt>
    <dgm:pt modelId="{5E8FF806-91FB-43F1-AE74-D9B3DDF4CB91}" type="pres">
      <dgm:prSet presAssocID="{3642329C-E699-44E4-A3DA-3D2FE17658A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7B3B320A-85AA-41EE-A518-85A9C1871CD1}" type="pres">
      <dgm:prSet presAssocID="{3642329C-E699-44E4-A3DA-3D2FE17658A1}" presName="iconSpace" presStyleCnt="0"/>
      <dgm:spPr/>
    </dgm:pt>
    <dgm:pt modelId="{D294BE6E-7B3D-49AD-9C77-46841E9EF113}" type="pres">
      <dgm:prSet presAssocID="{3642329C-E699-44E4-A3DA-3D2FE17658A1}" presName="parTx" presStyleLbl="revTx" presStyleIdx="2" presStyleCnt="8">
        <dgm:presLayoutVars>
          <dgm:chMax val="0"/>
          <dgm:chPref val="0"/>
        </dgm:presLayoutVars>
      </dgm:prSet>
      <dgm:spPr/>
    </dgm:pt>
    <dgm:pt modelId="{0B623989-D7B3-4922-8623-0762CEB0927E}" type="pres">
      <dgm:prSet presAssocID="{3642329C-E699-44E4-A3DA-3D2FE17658A1}" presName="txSpace" presStyleCnt="0"/>
      <dgm:spPr/>
    </dgm:pt>
    <dgm:pt modelId="{46B8FD8C-12D9-421F-9847-4BC0D611F153}" type="pres">
      <dgm:prSet presAssocID="{3642329C-E699-44E4-A3DA-3D2FE17658A1}" presName="desTx" presStyleLbl="revTx" presStyleIdx="3" presStyleCnt="8">
        <dgm:presLayoutVars/>
      </dgm:prSet>
      <dgm:spPr/>
    </dgm:pt>
    <dgm:pt modelId="{297C115D-C0F1-4CA4-8FAD-88F348768009}" type="pres">
      <dgm:prSet presAssocID="{05A87FF2-58C7-4AA4-8B19-C3D5ED676A2E}" presName="sibTrans" presStyleCnt="0"/>
      <dgm:spPr/>
    </dgm:pt>
    <dgm:pt modelId="{800924C7-0534-4E9F-BA4C-DD3107F622BA}" type="pres">
      <dgm:prSet presAssocID="{885F9CC6-234D-475D-94E6-5640CD4D89DE}" presName="compNode" presStyleCnt="0"/>
      <dgm:spPr/>
    </dgm:pt>
    <dgm:pt modelId="{436D0700-0F21-472B-85D7-98D327689527}" type="pres">
      <dgm:prSet presAssocID="{885F9CC6-234D-475D-94E6-5640CD4D89D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arget Audience"/>
        </a:ext>
      </dgm:extLst>
    </dgm:pt>
    <dgm:pt modelId="{D8CE4E6A-F405-4996-8310-8468F2044141}" type="pres">
      <dgm:prSet presAssocID="{885F9CC6-234D-475D-94E6-5640CD4D89DE}" presName="iconSpace" presStyleCnt="0"/>
      <dgm:spPr/>
    </dgm:pt>
    <dgm:pt modelId="{DC038FC0-3995-4D16-AFD2-1B8FE60A16AE}" type="pres">
      <dgm:prSet presAssocID="{885F9CC6-234D-475D-94E6-5640CD4D89DE}" presName="parTx" presStyleLbl="revTx" presStyleIdx="4" presStyleCnt="8">
        <dgm:presLayoutVars>
          <dgm:chMax val="0"/>
          <dgm:chPref val="0"/>
        </dgm:presLayoutVars>
      </dgm:prSet>
      <dgm:spPr/>
    </dgm:pt>
    <dgm:pt modelId="{472E2809-4A31-4887-A8BD-33766A36F696}" type="pres">
      <dgm:prSet presAssocID="{885F9CC6-234D-475D-94E6-5640CD4D89DE}" presName="txSpace" presStyleCnt="0"/>
      <dgm:spPr/>
    </dgm:pt>
    <dgm:pt modelId="{F3F36999-A049-4BCB-84C2-5609CD2194F7}" type="pres">
      <dgm:prSet presAssocID="{885F9CC6-234D-475D-94E6-5640CD4D89DE}" presName="desTx" presStyleLbl="revTx" presStyleIdx="5" presStyleCnt="8">
        <dgm:presLayoutVars/>
      </dgm:prSet>
      <dgm:spPr/>
    </dgm:pt>
    <dgm:pt modelId="{8194FC79-F76B-44AC-8F0A-89AF3686F8B8}" type="pres">
      <dgm:prSet presAssocID="{DF8DD47E-B697-49BC-8EFF-01246D2A6AA1}" presName="sibTrans" presStyleCnt="0"/>
      <dgm:spPr/>
    </dgm:pt>
    <dgm:pt modelId="{8B2C6D46-2A64-427C-A903-9590B17EA259}" type="pres">
      <dgm:prSet presAssocID="{DA29C92C-0C6B-4D47-8F4E-284181B08ACA}" presName="compNode" presStyleCnt="0"/>
      <dgm:spPr/>
    </dgm:pt>
    <dgm:pt modelId="{FD2A5DEF-8659-48BB-9B9A-F88E08BAA103}" type="pres">
      <dgm:prSet presAssocID="{DA29C92C-0C6B-4D47-8F4E-284181B08AC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D8B9DFE0-B3B0-49CA-854D-F6CD089A3005}" type="pres">
      <dgm:prSet presAssocID="{DA29C92C-0C6B-4D47-8F4E-284181B08ACA}" presName="iconSpace" presStyleCnt="0"/>
      <dgm:spPr/>
    </dgm:pt>
    <dgm:pt modelId="{296EB05B-CB6A-46B6-B700-D1541B95A0E3}" type="pres">
      <dgm:prSet presAssocID="{DA29C92C-0C6B-4D47-8F4E-284181B08ACA}" presName="parTx" presStyleLbl="revTx" presStyleIdx="6" presStyleCnt="8">
        <dgm:presLayoutVars>
          <dgm:chMax val="0"/>
          <dgm:chPref val="0"/>
        </dgm:presLayoutVars>
      </dgm:prSet>
      <dgm:spPr/>
    </dgm:pt>
    <dgm:pt modelId="{8C41B526-7C10-4BE0-A8CA-947AB8363C3E}" type="pres">
      <dgm:prSet presAssocID="{DA29C92C-0C6B-4D47-8F4E-284181B08ACA}" presName="txSpace" presStyleCnt="0"/>
      <dgm:spPr/>
    </dgm:pt>
    <dgm:pt modelId="{60DA339E-3E48-4A05-AB9C-2B2DAA117272}" type="pres">
      <dgm:prSet presAssocID="{DA29C92C-0C6B-4D47-8F4E-284181B08ACA}" presName="desTx" presStyleLbl="revTx" presStyleIdx="7" presStyleCnt="8">
        <dgm:presLayoutVars/>
      </dgm:prSet>
      <dgm:spPr/>
    </dgm:pt>
  </dgm:ptLst>
  <dgm:cxnLst>
    <dgm:cxn modelId="{D8D05305-EC0F-46D9-A234-AA8660D4A45A}" type="presOf" srcId="{913FBDE7-7219-4F0B-8396-39FB36FA1573}" destId="{A7A84C42-176D-49B5-9D93-78CBCD44D06A}" srcOrd="0" destOrd="0" presId="urn:microsoft.com/office/officeart/2018/2/layout/IconLabelDescriptionList"/>
    <dgm:cxn modelId="{FAF55910-9ED5-47A8-B73F-80AF4ED5BD34}" type="presOf" srcId="{DA29C92C-0C6B-4D47-8F4E-284181B08ACA}" destId="{296EB05B-CB6A-46B6-B700-D1541B95A0E3}" srcOrd="0" destOrd="0" presId="urn:microsoft.com/office/officeart/2018/2/layout/IconLabelDescriptionList"/>
    <dgm:cxn modelId="{46362E2D-7974-4236-B0A6-6CCC084F9996}" srcId="{D349C5B4-BE90-4E41-AC6F-5973B1C5B617}" destId="{968FF131-A9A7-4C43-A795-C9D2C5E040AC}" srcOrd="1" destOrd="0" parTransId="{912C3CF5-D9AA-4E1E-AD85-793AFAB5F29C}" sibTransId="{47769F79-BB96-43D4-992E-7D28C8BEE879}"/>
    <dgm:cxn modelId="{7262AE2F-DE72-44CE-963D-3B3A14669713}" type="presOf" srcId="{968FF131-A9A7-4C43-A795-C9D2C5E040AC}" destId="{A7A84C42-176D-49B5-9D93-78CBCD44D06A}" srcOrd="0" destOrd="1" presId="urn:microsoft.com/office/officeart/2018/2/layout/IconLabelDescriptionList"/>
    <dgm:cxn modelId="{8B0C594C-125E-4AA0-A1D4-24480755ED8D}" type="presOf" srcId="{3642329C-E699-44E4-A3DA-3D2FE17658A1}" destId="{D294BE6E-7B3D-49AD-9C77-46841E9EF113}" srcOrd="0" destOrd="0" presId="urn:microsoft.com/office/officeart/2018/2/layout/IconLabelDescriptionList"/>
    <dgm:cxn modelId="{516D9C50-AE60-4CCF-ADE0-E8CEDA44C16C}" srcId="{783356EC-4A69-4587-AB30-A346B6F99B61}" destId="{3642329C-E699-44E4-A3DA-3D2FE17658A1}" srcOrd="1" destOrd="0" parTransId="{6790983F-8E17-4742-9FA0-E867A58DFA28}" sibTransId="{05A87FF2-58C7-4AA4-8B19-C3D5ED676A2E}"/>
    <dgm:cxn modelId="{1315B385-7124-4BC5-8F76-91B3A3A4CCCD}" srcId="{783356EC-4A69-4587-AB30-A346B6F99B61}" destId="{DA29C92C-0C6B-4D47-8F4E-284181B08ACA}" srcOrd="3" destOrd="0" parTransId="{EE1563E2-D321-4D98-AA30-0A375135666C}" sibTransId="{58CDECED-A549-463F-AF94-F0D1BECE7FCC}"/>
    <dgm:cxn modelId="{6F43C3A7-170A-41D1-9759-18B87DA78E6F}" type="presOf" srcId="{885F9CC6-234D-475D-94E6-5640CD4D89DE}" destId="{DC038FC0-3995-4D16-AFD2-1B8FE60A16AE}" srcOrd="0" destOrd="0" presId="urn:microsoft.com/office/officeart/2018/2/layout/IconLabelDescriptionList"/>
    <dgm:cxn modelId="{60CB98AB-34CE-4857-841F-A65708A7D235}" type="presOf" srcId="{783356EC-4A69-4587-AB30-A346B6F99B61}" destId="{2268A2B5-6525-463E-8FCE-09694907847D}" srcOrd="0" destOrd="0" presId="urn:microsoft.com/office/officeart/2018/2/layout/IconLabelDescriptionList"/>
    <dgm:cxn modelId="{702ABBB1-2F75-4552-8DDD-86B18732355F}" srcId="{783356EC-4A69-4587-AB30-A346B6F99B61}" destId="{885F9CC6-234D-475D-94E6-5640CD4D89DE}" srcOrd="2" destOrd="0" parTransId="{F2ECC827-53E0-4499-A89F-8DD70AC082D5}" sibTransId="{DF8DD47E-B697-49BC-8EFF-01246D2A6AA1}"/>
    <dgm:cxn modelId="{F9F95BB6-7247-4080-98AC-9F706192A276}" srcId="{D349C5B4-BE90-4E41-AC6F-5973B1C5B617}" destId="{913FBDE7-7219-4F0B-8396-39FB36FA1573}" srcOrd="0" destOrd="0" parTransId="{B83E040E-F798-43AE-8C20-39A6E15E249A}" sibTransId="{8A5C4443-E836-4E90-A7C4-AB9C95205EE4}"/>
    <dgm:cxn modelId="{1CFAAABE-CE01-4D97-9B03-9941641B8CC0}" srcId="{783356EC-4A69-4587-AB30-A346B6F99B61}" destId="{D349C5B4-BE90-4E41-AC6F-5973B1C5B617}" srcOrd="0" destOrd="0" parTransId="{C09FCFC5-BE06-46E6-BCC4-E316C6AC874C}" sibTransId="{9D68AAF7-F8F8-432B-81D4-69129944F54C}"/>
    <dgm:cxn modelId="{1197A4C7-A54C-44FA-AC48-D17E640127F1}" type="presOf" srcId="{D349C5B4-BE90-4E41-AC6F-5973B1C5B617}" destId="{D17C0EBC-0FC1-44ED-9B0E-3DA425F4AD27}" srcOrd="0" destOrd="0" presId="urn:microsoft.com/office/officeart/2018/2/layout/IconLabelDescriptionList"/>
    <dgm:cxn modelId="{0102CDD9-6368-49F8-B85B-20F4E1B04763}" srcId="{D349C5B4-BE90-4E41-AC6F-5973B1C5B617}" destId="{F07D417C-47D3-4BF9-A650-BBD3FD8A2E37}" srcOrd="2" destOrd="0" parTransId="{8010E8CC-24E4-4EB7-9F56-4191E9673DAE}" sibTransId="{180A00E8-B5CC-4E84-8424-18E08D6DD513}"/>
    <dgm:cxn modelId="{222285EF-B190-4B1A-99F0-4AEB33A32D43}" type="presOf" srcId="{F07D417C-47D3-4BF9-A650-BBD3FD8A2E37}" destId="{A7A84C42-176D-49B5-9D93-78CBCD44D06A}" srcOrd="0" destOrd="2" presId="urn:microsoft.com/office/officeart/2018/2/layout/IconLabelDescriptionList"/>
    <dgm:cxn modelId="{19986176-1FB3-44CB-A53F-F2A5AE3D1B21}" type="presParOf" srcId="{2268A2B5-6525-463E-8FCE-09694907847D}" destId="{3B22040F-E2CE-467C-9015-C2751B423C62}" srcOrd="0" destOrd="0" presId="urn:microsoft.com/office/officeart/2018/2/layout/IconLabelDescriptionList"/>
    <dgm:cxn modelId="{A00F3837-1293-4943-B667-70047FCD4D10}" type="presParOf" srcId="{3B22040F-E2CE-467C-9015-C2751B423C62}" destId="{77A933CD-6B7C-48DD-812E-3A3703678889}" srcOrd="0" destOrd="0" presId="urn:microsoft.com/office/officeart/2018/2/layout/IconLabelDescriptionList"/>
    <dgm:cxn modelId="{FE0B31FC-77E1-4D27-8550-C63EA504E21E}" type="presParOf" srcId="{3B22040F-E2CE-467C-9015-C2751B423C62}" destId="{51EC7805-73EB-415E-814C-0C990BC6D1C8}" srcOrd="1" destOrd="0" presId="urn:microsoft.com/office/officeart/2018/2/layout/IconLabelDescriptionList"/>
    <dgm:cxn modelId="{89D40E17-E1DC-4EC6-8F00-6A3377D398F9}" type="presParOf" srcId="{3B22040F-E2CE-467C-9015-C2751B423C62}" destId="{D17C0EBC-0FC1-44ED-9B0E-3DA425F4AD27}" srcOrd="2" destOrd="0" presId="urn:microsoft.com/office/officeart/2018/2/layout/IconLabelDescriptionList"/>
    <dgm:cxn modelId="{00CF344C-0861-4733-9C83-C41C5FF7790D}" type="presParOf" srcId="{3B22040F-E2CE-467C-9015-C2751B423C62}" destId="{EACA9B5F-2456-4633-99F9-0F6115AC6736}" srcOrd="3" destOrd="0" presId="urn:microsoft.com/office/officeart/2018/2/layout/IconLabelDescriptionList"/>
    <dgm:cxn modelId="{1009C964-331D-4BE0-8B03-19392D7E5C0D}" type="presParOf" srcId="{3B22040F-E2CE-467C-9015-C2751B423C62}" destId="{A7A84C42-176D-49B5-9D93-78CBCD44D06A}" srcOrd="4" destOrd="0" presId="urn:microsoft.com/office/officeart/2018/2/layout/IconLabelDescriptionList"/>
    <dgm:cxn modelId="{015C8B99-D06C-4006-93B8-80AD73525147}" type="presParOf" srcId="{2268A2B5-6525-463E-8FCE-09694907847D}" destId="{A0F2ECBA-146A-412A-AEF5-87B64624EBFC}" srcOrd="1" destOrd="0" presId="urn:microsoft.com/office/officeart/2018/2/layout/IconLabelDescriptionList"/>
    <dgm:cxn modelId="{93179A96-3F50-4135-87A2-73224CD1D1A9}" type="presParOf" srcId="{2268A2B5-6525-463E-8FCE-09694907847D}" destId="{036B51EC-E159-4746-BA26-7600DDD49EEF}" srcOrd="2" destOrd="0" presId="urn:microsoft.com/office/officeart/2018/2/layout/IconLabelDescriptionList"/>
    <dgm:cxn modelId="{4E714F96-3CC7-492C-AB5F-D40645282FFA}" type="presParOf" srcId="{036B51EC-E159-4746-BA26-7600DDD49EEF}" destId="{5E8FF806-91FB-43F1-AE74-D9B3DDF4CB91}" srcOrd="0" destOrd="0" presId="urn:microsoft.com/office/officeart/2018/2/layout/IconLabelDescriptionList"/>
    <dgm:cxn modelId="{2BBC1642-F5D9-45B1-9327-F6D830FEA403}" type="presParOf" srcId="{036B51EC-E159-4746-BA26-7600DDD49EEF}" destId="{7B3B320A-85AA-41EE-A518-85A9C1871CD1}" srcOrd="1" destOrd="0" presId="urn:microsoft.com/office/officeart/2018/2/layout/IconLabelDescriptionList"/>
    <dgm:cxn modelId="{379808F9-0304-496A-B93D-C3EB4522543D}" type="presParOf" srcId="{036B51EC-E159-4746-BA26-7600DDD49EEF}" destId="{D294BE6E-7B3D-49AD-9C77-46841E9EF113}" srcOrd="2" destOrd="0" presId="urn:microsoft.com/office/officeart/2018/2/layout/IconLabelDescriptionList"/>
    <dgm:cxn modelId="{D1CA2520-29DB-413C-A359-0759F7EFFFE1}" type="presParOf" srcId="{036B51EC-E159-4746-BA26-7600DDD49EEF}" destId="{0B623989-D7B3-4922-8623-0762CEB0927E}" srcOrd="3" destOrd="0" presId="urn:microsoft.com/office/officeart/2018/2/layout/IconLabelDescriptionList"/>
    <dgm:cxn modelId="{214AC46A-CBFE-4989-B02B-501F87F36623}" type="presParOf" srcId="{036B51EC-E159-4746-BA26-7600DDD49EEF}" destId="{46B8FD8C-12D9-421F-9847-4BC0D611F153}" srcOrd="4" destOrd="0" presId="urn:microsoft.com/office/officeart/2018/2/layout/IconLabelDescriptionList"/>
    <dgm:cxn modelId="{B783BA20-37D0-4901-A939-257A102793FD}" type="presParOf" srcId="{2268A2B5-6525-463E-8FCE-09694907847D}" destId="{297C115D-C0F1-4CA4-8FAD-88F348768009}" srcOrd="3" destOrd="0" presId="urn:microsoft.com/office/officeart/2018/2/layout/IconLabelDescriptionList"/>
    <dgm:cxn modelId="{B4AB702F-99DF-4150-BB0C-324511530748}" type="presParOf" srcId="{2268A2B5-6525-463E-8FCE-09694907847D}" destId="{800924C7-0534-4E9F-BA4C-DD3107F622BA}" srcOrd="4" destOrd="0" presId="urn:microsoft.com/office/officeart/2018/2/layout/IconLabelDescriptionList"/>
    <dgm:cxn modelId="{BFF350DA-E6BC-4CD1-AEEB-545953A95CD5}" type="presParOf" srcId="{800924C7-0534-4E9F-BA4C-DD3107F622BA}" destId="{436D0700-0F21-472B-85D7-98D327689527}" srcOrd="0" destOrd="0" presId="urn:microsoft.com/office/officeart/2018/2/layout/IconLabelDescriptionList"/>
    <dgm:cxn modelId="{674EBBA3-73ED-4A3D-8C1A-E33F0228F024}" type="presParOf" srcId="{800924C7-0534-4E9F-BA4C-DD3107F622BA}" destId="{D8CE4E6A-F405-4996-8310-8468F2044141}" srcOrd="1" destOrd="0" presId="urn:microsoft.com/office/officeart/2018/2/layout/IconLabelDescriptionList"/>
    <dgm:cxn modelId="{1CAD0F9C-7AD1-4E63-B317-67BD64919BE9}" type="presParOf" srcId="{800924C7-0534-4E9F-BA4C-DD3107F622BA}" destId="{DC038FC0-3995-4D16-AFD2-1B8FE60A16AE}" srcOrd="2" destOrd="0" presId="urn:microsoft.com/office/officeart/2018/2/layout/IconLabelDescriptionList"/>
    <dgm:cxn modelId="{8B76224E-9286-4054-9012-2B8A72FA8C68}" type="presParOf" srcId="{800924C7-0534-4E9F-BA4C-DD3107F622BA}" destId="{472E2809-4A31-4887-A8BD-33766A36F696}" srcOrd="3" destOrd="0" presId="urn:microsoft.com/office/officeart/2018/2/layout/IconLabelDescriptionList"/>
    <dgm:cxn modelId="{BF7F21A8-187B-4E78-B422-24D7F51052E0}" type="presParOf" srcId="{800924C7-0534-4E9F-BA4C-DD3107F622BA}" destId="{F3F36999-A049-4BCB-84C2-5609CD2194F7}" srcOrd="4" destOrd="0" presId="urn:microsoft.com/office/officeart/2018/2/layout/IconLabelDescriptionList"/>
    <dgm:cxn modelId="{4F67CF26-635E-4643-902E-47D112E609C8}" type="presParOf" srcId="{2268A2B5-6525-463E-8FCE-09694907847D}" destId="{8194FC79-F76B-44AC-8F0A-89AF3686F8B8}" srcOrd="5" destOrd="0" presId="urn:microsoft.com/office/officeart/2018/2/layout/IconLabelDescriptionList"/>
    <dgm:cxn modelId="{E4BE7BB1-7BC0-4E41-8C3A-6EA560C447D6}" type="presParOf" srcId="{2268A2B5-6525-463E-8FCE-09694907847D}" destId="{8B2C6D46-2A64-427C-A903-9590B17EA259}" srcOrd="6" destOrd="0" presId="urn:microsoft.com/office/officeart/2018/2/layout/IconLabelDescriptionList"/>
    <dgm:cxn modelId="{F4479C35-E447-4316-BAF4-61C12C95FA89}" type="presParOf" srcId="{8B2C6D46-2A64-427C-A903-9590B17EA259}" destId="{FD2A5DEF-8659-48BB-9B9A-F88E08BAA103}" srcOrd="0" destOrd="0" presId="urn:microsoft.com/office/officeart/2018/2/layout/IconLabelDescriptionList"/>
    <dgm:cxn modelId="{650544A6-661D-478F-9A21-5F46DEF5663C}" type="presParOf" srcId="{8B2C6D46-2A64-427C-A903-9590B17EA259}" destId="{D8B9DFE0-B3B0-49CA-854D-F6CD089A3005}" srcOrd="1" destOrd="0" presId="urn:microsoft.com/office/officeart/2018/2/layout/IconLabelDescriptionList"/>
    <dgm:cxn modelId="{2B486121-031B-4D7C-8FCD-242F82633E2B}" type="presParOf" srcId="{8B2C6D46-2A64-427C-A903-9590B17EA259}" destId="{296EB05B-CB6A-46B6-B700-D1541B95A0E3}" srcOrd="2" destOrd="0" presId="urn:microsoft.com/office/officeart/2018/2/layout/IconLabelDescriptionList"/>
    <dgm:cxn modelId="{2EC94922-9647-46B0-8DF9-DCC93A426C57}" type="presParOf" srcId="{8B2C6D46-2A64-427C-A903-9590B17EA259}" destId="{8C41B526-7C10-4BE0-A8CA-947AB8363C3E}" srcOrd="3" destOrd="0" presId="urn:microsoft.com/office/officeart/2018/2/layout/IconLabelDescriptionList"/>
    <dgm:cxn modelId="{244973B9-2CBD-4AA9-9BBD-6BDAC26AF28E}" type="presParOf" srcId="{8B2C6D46-2A64-427C-A903-9590B17EA259}" destId="{60DA339E-3E48-4A05-AB9C-2B2DAA117272}"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91E46F-B8D1-49FF-A8F3-0CD49027221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A7AD4B0-2420-4B4B-9B67-B43BC903FAA8}">
      <dgm:prSet/>
      <dgm:spPr/>
      <dgm:t>
        <a:bodyPr/>
        <a:lstStyle/>
        <a:p>
          <a:r>
            <a:rPr lang="en-US" dirty="0"/>
            <a:t>Civil enforcement litigation is the primary means of protecting the right of public access</a:t>
          </a:r>
        </a:p>
      </dgm:t>
    </dgm:pt>
    <dgm:pt modelId="{4E9130D5-87B9-4C57-8CAE-509DC1FFAA4B}" type="parTrans" cxnId="{5E6CDB57-0674-4ED9-84FD-F1EFDE62DAB0}">
      <dgm:prSet/>
      <dgm:spPr/>
      <dgm:t>
        <a:bodyPr/>
        <a:lstStyle/>
        <a:p>
          <a:endParaRPr lang="en-US"/>
        </a:p>
      </dgm:t>
    </dgm:pt>
    <dgm:pt modelId="{D8D89386-53C1-4867-B4F9-477A94C4B03C}" type="sibTrans" cxnId="{5E6CDB57-0674-4ED9-84FD-F1EFDE62DAB0}">
      <dgm:prSet/>
      <dgm:spPr/>
      <dgm:t>
        <a:bodyPr/>
        <a:lstStyle/>
        <a:p>
          <a:endParaRPr lang="en-US"/>
        </a:p>
      </dgm:t>
    </dgm:pt>
    <dgm:pt modelId="{38092CFA-9057-43A8-BDED-6DA5D5F466AA}">
      <dgm:prSet/>
      <dgm:spPr/>
      <dgm:t>
        <a:bodyPr/>
        <a:lstStyle/>
        <a:p>
          <a:r>
            <a:rPr lang="en-US" dirty="0"/>
            <a:t>Example: </a:t>
          </a:r>
          <a:r>
            <a:rPr lang="en-US" i="1" dirty="0"/>
            <a:t>Morris et al v. City of Oakland</a:t>
          </a:r>
          <a:endParaRPr lang="en-US" dirty="0"/>
        </a:p>
      </dgm:t>
    </dgm:pt>
    <dgm:pt modelId="{4D1B274F-0081-48E1-A363-ECE0A2BFDDAD}" type="parTrans" cxnId="{41FD3E57-EFEF-4772-A55E-2874FD2E1006}">
      <dgm:prSet/>
      <dgm:spPr/>
      <dgm:t>
        <a:bodyPr/>
        <a:lstStyle/>
        <a:p>
          <a:endParaRPr lang="en-US"/>
        </a:p>
      </dgm:t>
    </dgm:pt>
    <dgm:pt modelId="{A6B7C504-77E9-48F6-9194-4783A17352C0}" type="sibTrans" cxnId="{41FD3E57-EFEF-4772-A55E-2874FD2E1006}">
      <dgm:prSet/>
      <dgm:spPr/>
      <dgm:t>
        <a:bodyPr/>
        <a:lstStyle/>
        <a:p>
          <a:endParaRPr lang="en-US"/>
        </a:p>
      </dgm:t>
    </dgm:pt>
    <dgm:pt modelId="{CBF5A0C6-98D0-4B18-BFE4-A9E0C15E4467}">
      <dgm:prSet/>
      <dgm:spPr/>
      <dgm:t>
        <a:bodyPr/>
        <a:lstStyle/>
        <a:p>
          <a:r>
            <a:rPr lang="en-US" dirty="0"/>
            <a:t>Media plaintiffs brought action to enforce PRA requests for officer misconduct records under SB 1421</a:t>
          </a:r>
        </a:p>
      </dgm:t>
    </dgm:pt>
    <dgm:pt modelId="{EDF0DF12-4237-43D5-9C43-CA96F4FEC00B}" type="parTrans" cxnId="{141C414C-7F80-41E9-B469-0556745513E1}">
      <dgm:prSet/>
      <dgm:spPr/>
      <dgm:t>
        <a:bodyPr/>
        <a:lstStyle/>
        <a:p>
          <a:endParaRPr lang="en-US"/>
        </a:p>
      </dgm:t>
    </dgm:pt>
    <dgm:pt modelId="{6EAEF10C-58B6-414C-9DCA-0CC4DEF2E667}" type="sibTrans" cxnId="{141C414C-7F80-41E9-B469-0556745513E1}">
      <dgm:prSet/>
      <dgm:spPr/>
      <dgm:t>
        <a:bodyPr/>
        <a:lstStyle/>
        <a:p>
          <a:endParaRPr lang="en-US"/>
        </a:p>
      </dgm:t>
    </dgm:pt>
    <dgm:pt modelId="{250FA590-239B-40E0-9A56-40347A5D9D36}">
      <dgm:prSet/>
      <dgm:spPr/>
      <dgm:t>
        <a:bodyPr/>
        <a:lstStyle/>
        <a:p>
          <a:r>
            <a:rPr lang="en-US" dirty="0"/>
            <a:t>The December 2021 settlement agreement requires OPD to clear its backlog of California Public Records Act requests within six (6) months and release all records related to police shootings and misconduct within 15 months, with disclosures on a rolling basis</a:t>
          </a:r>
        </a:p>
      </dgm:t>
    </dgm:pt>
    <dgm:pt modelId="{B2D6FC31-0CEF-49E9-BE97-CB855D439D0C}" type="parTrans" cxnId="{3D740B4B-A12E-424D-88FD-42F74AB28897}">
      <dgm:prSet/>
      <dgm:spPr/>
      <dgm:t>
        <a:bodyPr/>
        <a:lstStyle/>
        <a:p>
          <a:endParaRPr lang="en-US"/>
        </a:p>
      </dgm:t>
    </dgm:pt>
    <dgm:pt modelId="{3622485B-3092-4E2F-9938-27FBF4DA606B}" type="sibTrans" cxnId="{3D740B4B-A12E-424D-88FD-42F74AB28897}">
      <dgm:prSet/>
      <dgm:spPr/>
      <dgm:t>
        <a:bodyPr/>
        <a:lstStyle/>
        <a:p>
          <a:endParaRPr lang="en-US"/>
        </a:p>
      </dgm:t>
    </dgm:pt>
    <dgm:pt modelId="{F2A316C7-9E85-48B6-8313-B5309C82A138}">
      <dgm:prSet/>
      <dgm:spPr/>
      <dgm:t>
        <a:bodyPr/>
        <a:lstStyle/>
        <a:p>
          <a:r>
            <a:rPr lang="en-US" dirty="0"/>
            <a:t>https://www.documentcloud.org/documents/21092101-morris-et-al-v-oakland-proposed-settlement</a:t>
          </a:r>
        </a:p>
      </dgm:t>
    </dgm:pt>
    <dgm:pt modelId="{7E0A4AEF-8369-4C3E-95DE-55489A6EBFCF}" type="parTrans" cxnId="{A29CE6CF-3F41-4801-B1DB-3ECACF03E925}">
      <dgm:prSet/>
      <dgm:spPr/>
      <dgm:t>
        <a:bodyPr/>
        <a:lstStyle/>
        <a:p>
          <a:endParaRPr lang="en-US"/>
        </a:p>
      </dgm:t>
    </dgm:pt>
    <dgm:pt modelId="{2912F36B-95DC-4E0B-9496-363AA2115775}" type="sibTrans" cxnId="{A29CE6CF-3F41-4801-B1DB-3ECACF03E925}">
      <dgm:prSet/>
      <dgm:spPr/>
      <dgm:t>
        <a:bodyPr/>
        <a:lstStyle/>
        <a:p>
          <a:endParaRPr lang="en-US"/>
        </a:p>
      </dgm:t>
    </dgm:pt>
    <dgm:pt modelId="{957CDCA2-3F62-474C-BCF1-06AB467BCDCF}" type="pres">
      <dgm:prSet presAssocID="{6491E46F-B8D1-49FF-A8F3-0CD490272218}" presName="linear" presStyleCnt="0">
        <dgm:presLayoutVars>
          <dgm:animLvl val="lvl"/>
          <dgm:resizeHandles val="exact"/>
        </dgm:presLayoutVars>
      </dgm:prSet>
      <dgm:spPr/>
    </dgm:pt>
    <dgm:pt modelId="{032A4FB9-7C14-4BAC-8EF1-359F0CDA7E06}" type="pres">
      <dgm:prSet presAssocID="{AA7AD4B0-2420-4B4B-9B67-B43BC903FAA8}" presName="parentText" presStyleLbl="node1" presStyleIdx="0" presStyleCnt="2">
        <dgm:presLayoutVars>
          <dgm:chMax val="0"/>
          <dgm:bulletEnabled val="1"/>
        </dgm:presLayoutVars>
      </dgm:prSet>
      <dgm:spPr/>
    </dgm:pt>
    <dgm:pt modelId="{D8CB08CC-4808-4DE9-B44A-E9F77E14F731}" type="pres">
      <dgm:prSet presAssocID="{D8D89386-53C1-4867-B4F9-477A94C4B03C}" presName="spacer" presStyleCnt="0"/>
      <dgm:spPr/>
    </dgm:pt>
    <dgm:pt modelId="{D23729DB-74E4-4B10-95C0-14C1915D34FD}" type="pres">
      <dgm:prSet presAssocID="{38092CFA-9057-43A8-BDED-6DA5D5F466AA}" presName="parentText" presStyleLbl="node1" presStyleIdx="1" presStyleCnt="2">
        <dgm:presLayoutVars>
          <dgm:chMax val="0"/>
          <dgm:bulletEnabled val="1"/>
        </dgm:presLayoutVars>
      </dgm:prSet>
      <dgm:spPr/>
    </dgm:pt>
    <dgm:pt modelId="{0DDF9875-F2DD-4D5F-B4B7-A372FD6A5E5F}" type="pres">
      <dgm:prSet presAssocID="{38092CFA-9057-43A8-BDED-6DA5D5F466AA}" presName="childText" presStyleLbl="revTx" presStyleIdx="0" presStyleCnt="1">
        <dgm:presLayoutVars>
          <dgm:bulletEnabled val="1"/>
        </dgm:presLayoutVars>
      </dgm:prSet>
      <dgm:spPr/>
    </dgm:pt>
  </dgm:ptLst>
  <dgm:cxnLst>
    <dgm:cxn modelId="{FEEC8416-12FA-433D-8051-925B6EEA98A4}" type="presOf" srcId="{F2A316C7-9E85-48B6-8313-B5309C82A138}" destId="{0DDF9875-F2DD-4D5F-B4B7-A372FD6A5E5F}" srcOrd="0" destOrd="2" presId="urn:microsoft.com/office/officeart/2005/8/layout/vList2"/>
    <dgm:cxn modelId="{AF797C39-E7B6-470B-BA6D-1E22FD03D633}" type="presOf" srcId="{250FA590-239B-40E0-9A56-40347A5D9D36}" destId="{0DDF9875-F2DD-4D5F-B4B7-A372FD6A5E5F}" srcOrd="0" destOrd="1" presId="urn:microsoft.com/office/officeart/2005/8/layout/vList2"/>
    <dgm:cxn modelId="{3D740B4B-A12E-424D-88FD-42F74AB28897}" srcId="{38092CFA-9057-43A8-BDED-6DA5D5F466AA}" destId="{250FA590-239B-40E0-9A56-40347A5D9D36}" srcOrd="1" destOrd="0" parTransId="{B2D6FC31-0CEF-49E9-BE97-CB855D439D0C}" sibTransId="{3622485B-3092-4E2F-9938-27FBF4DA606B}"/>
    <dgm:cxn modelId="{141C414C-7F80-41E9-B469-0556745513E1}" srcId="{38092CFA-9057-43A8-BDED-6DA5D5F466AA}" destId="{CBF5A0C6-98D0-4B18-BFE4-A9E0C15E4467}" srcOrd="0" destOrd="0" parTransId="{EDF0DF12-4237-43D5-9C43-CA96F4FEC00B}" sibTransId="{6EAEF10C-58B6-414C-9DCA-0CC4DEF2E667}"/>
    <dgm:cxn modelId="{41FD3E57-EFEF-4772-A55E-2874FD2E1006}" srcId="{6491E46F-B8D1-49FF-A8F3-0CD490272218}" destId="{38092CFA-9057-43A8-BDED-6DA5D5F466AA}" srcOrd="1" destOrd="0" parTransId="{4D1B274F-0081-48E1-A363-ECE0A2BFDDAD}" sibTransId="{A6B7C504-77E9-48F6-9194-4783A17352C0}"/>
    <dgm:cxn modelId="{5E6CDB57-0674-4ED9-84FD-F1EFDE62DAB0}" srcId="{6491E46F-B8D1-49FF-A8F3-0CD490272218}" destId="{AA7AD4B0-2420-4B4B-9B67-B43BC903FAA8}" srcOrd="0" destOrd="0" parTransId="{4E9130D5-87B9-4C57-8CAE-509DC1FFAA4B}" sibTransId="{D8D89386-53C1-4867-B4F9-477A94C4B03C}"/>
    <dgm:cxn modelId="{1647627F-1C5D-4216-A1C1-F7607D5A40C0}" type="presOf" srcId="{CBF5A0C6-98D0-4B18-BFE4-A9E0C15E4467}" destId="{0DDF9875-F2DD-4D5F-B4B7-A372FD6A5E5F}" srcOrd="0" destOrd="0" presId="urn:microsoft.com/office/officeart/2005/8/layout/vList2"/>
    <dgm:cxn modelId="{E1D06A95-531C-48A4-A155-6EF2F8CCE4AB}" type="presOf" srcId="{6491E46F-B8D1-49FF-A8F3-0CD490272218}" destId="{957CDCA2-3F62-474C-BCF1-06AB467BCDCF}" srcOrd="0" destOrd="0" presId="urn:microsoft.com/office/officeart/2005/8/layout/vList2"/>
    <dgm:cxn modelId="{F43CD9B5-B43F-4358-A38E-2FE59DBFDA83}" type="presOf" srcId="{38092CFA-9057-43A8-BDED-6DA5D5F466AA}" destId="{D23729DB-74E4-4B10-95C0-14C1915D34FD}" srcOrd="0" destOrd="0" presId="urn:microsoft.com/office/officeart/2005/8/layout/vList2"/>
    <dgm:cxn modelId="{53D511CF-166F-4E54-A8A5-A3E3A192B7C4}" type="presOf" srcId="{AA7AD4B0-2420-4B4B-9B67-B43BC903FAA8}" destId="{032A4FB9-7C14-4BAC-8EF1-359F0CDA7E06}" srcOrd="0" destOrd="0" presId="urn:microsoft.com/office/officeart/2005/8/layout/vList2"/>
    <dgm:cxn modelId="{A29CE6CF-3F41-4801-B1DB-3ECACF03E925}" srcId="{38092CFA-9057-43A8-BDED-6DA5D5F466AA}" destId="{F2A316C7-9E85-48B6-8313-B5309C82A138}" srcOrd="2" destOrd="0" parTransId="{7E0A4AEF-8369-4C3E-95DE-55489A6EBFCF}" sibTransId="{2912F36B-95DC-4E0B-9496-363AA2115775}"/>
    <dgm:cxn modelId="{3B434805-33E8-4F86-928E-81D47B23F3ED}" type="presParOf" srcId="{957CDCA2-3F62-474C-BCF1-06AB467BCDCF}" destId="{032A4FB9-7C14-4BAC-8EF1-359F0CDA7E06}" srcOrd="0" destOrd="0" presId="urn:microsoft.com/office/officeart/2005/8/layout/vList2"/>
    <dgm:cxn modelId="{24E61FE0-25FE-4F46-BD1B-FB9F7E614F79}" type="presParOf" srcId="{957CDCA2-3F62-474C-BCF1-06AB467BCDCF}" destId="{D8CB08CC-4808-4DE9-B44A-E9F77E14F731}" srcOrd="1" destOrd="0" presId="urn:microsoft.com/office/officeart/2005/8/layout/vList2"/>
    <dgm:cxn modelId="{95BFC4EA-22EE-422B-B27E-5AA07517021D}" type="presParOf" srcId="{957CDCA2-3F62-474C-BCF1-06AB467BCDCF}" destId="{D23729DB-74E4-4B10-95C0-14C1915D34FD}" srcOrd="2" destOrd="0" presId="urn:microsoft.com/office/officeart/2005/8/layout/vList2"/>
    <dgm:cxn modelId="{33D4B505-11E3-4A40-965D-EC189D566A61}" type="presParOf" srcId="{957CDCA2-3F62-474C-BCF1-06AB467BCDCF}" destId="{0DDF9875-F2DD-4D5F-B4B7-A372FD6A5E5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549F67-FD12-4CA6-BAF8-44E85E9C251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72257BA3-2227-46CB-944C-D404B5E38AD4}">
      <dgm:prSet/>
      <dgm:spPr/>
      <dgm:t>
        <a:bodyPr/>
        <a:lstStyle/>
        <a:p>
          <a:r>
            <a:rPr lang="en-US" dirty="0"/>
            <a:t>Personnel records of all police officers were deemed confidential </a:t>
          </a:r>
        </a:p>
        <a:p>
          <a:r>
            <a:rPr lang="en-US" dirty="0"/>
            <a:t>(Penal Code 832.7 “</a:t>
          </a:r>
          <a:r>
            <a:rPr lang="en-US" b="0" i="0" dirty="0"/>
            <a:t>Except as provided in subdivision (b), the personnel records of peace officers and custodial officers and records maintained by any state or local agency pursuant to Section 832.5, or information obtained from these records, are confidential and shall not be disclosed in any criminal or civil proceeding except by discovery”</a:t>
          </a:r>
          <a:r>
            <a:rPr lang="en-US" dirty="0"/>
            <a:t>).  </a:t>
          </a:r>
        </a:p>
      </dgm:t>
    </dgm:pt>
    <dgm:pt modelId="{0FCD2514-2340-41A7-B165-0B4E85DEB905}" type="parTrans" cxnId="{075336F6-3392-4B8D-BA01-933E950EC992}">
      <dgm:prSet/>
      <dgm:spPr/>
      <dgm:t>
        <a:bodyPr/>
        <a:lstStyle/>
        <a:p>
          <a:endParaRPr lang="en-US"/>
        </a:p>
      </dgm:t>
    </dgm:pt>
    <dgm:pt modelId="{A1F28D08-E530-45E5-A6EC-E15EAAC5729F}" type="sibTrans" cxnId="{075336F6-3392-4B8D-BA01-933E950EC992}">
      <dgm:prSet/>
      <dgm:spPr/>
      <dgm:t>
        <a:bodyPr/>
        <a:lstStyle/>
        <a:p>
          <a:endParaRPr lang="en-US"/>
        </a:p>
      </dgm:t>
    </dgm:pt>
    <dgm:pt modelId="{2652FD74-09EF-4C29-988B-EE9C73BD62F5}">
      <dgm:prSet/>
      <dgm:spPr/>
      <dgm:t>
        <a:bodyPr/>
        <a:lstStyle/>
        <a:p>
          <a:r>
            <a:rPr lang="en-US" dirty="0"/>
            <a:t>The exclusive process to disclose peace officer records required a </a:t>
          </a:r>
          <a:r>
            <a:rPr lang="en-US" i="1" dirty="0"/>
            <a:t>Pitchess</a:t>
          </a:r>
          <a:r>
            <a:rPr lang="en-US" dirty="0"/>
            <a:t> motion and court order</a:t>
          </a:r>
        </a:p>
        <a:p>
          <a:endParaRPr lang="en-US" dirty="0"/>
        </a:p>
        <a:p>
          <a:r>
            <a:rPr lang="en-US" i="1" dirty="0"/>
            <a:t>Copley Press </a:t>
          </a:r>
          <a:r>
            <a:rPr lang="en-US" dirty="0"/>
            <a:t>was the 2006 Supreme Court case which held that Penal Code section 832.7 (the statute making personnel/complaint records confidential) applied to records held by external police commissions</a:t>
          </a:r>
        </a:p>
      </dgm:t>
    </dgm:pt>
    <dgm:pt modelId="{1D41B1FA-5579-4B99-AA52-4F06809B774F}" type="parTrans" cxnId="{8A6C959E-95C0-42E0-89E6-BEA2017B60BC}">
      <dgm:prSet/>
      <dgm:spPr/>
      <dgm:t>
        <a:bodyPr/>
        <a:lstStyle/>
        <a:p>
          <a:endParaRPr lang="en-US"/>
        </a:p>
      </dgm:t>
    </dgm:pt>
    <dgm:pt modelId="{81A24745-A479-4A34-A476-050C26026214}" type="sibTrans" cxnId="{8A6C959E-95C0-42E0-89E6-BEA2017B60BC}">
      <dgm:prSet/>
      <dgm:spPr/>
      <dgm:t>
        <a:bodyPr/>
        <a:lstStyle/>
        <a:p>
          <a:endParaRPr lang="en-US"/>
        </a:p>
      </dgm:t>
    </dgm:pt>
    <dgm:pt modelId="{2CD40244-BC00-4A24-9306-44B574E6ADAB}" type="pres">
      <dgm:prSet presAssocID="{13549F67-FD12-4CA6-BAF8-44E85E9C2513}" presName="diagram" presStyleCnt="0">
        <dgm:presLayoutVars>
          <dgm:dir/>
          <dgm:resizeHandles val="exact"/>
        </dgm:presLayoutVars>
      </dgm:prSet>
      <dgm:spPr/>
    </dgm:pt>
    <dgm:pt modelId="{7AF39F1D-0E7A-4D64-9BF5-72D09BB5F25F}" type="pres">
      <dgm:prSet presAssocID="{72257BA3-2227-46CB-944C-D404B5E38AD4}" presName="node" presStyleLbl="node1" presStyleIdx="0" presStyleCnt="2" custLinFactNeighborX="-26" custLinFactNeighborY="2596">
        <dgm:presLayoutVars>
          <dgm:bulletEnabled val="1"/>
        </dgm:presLayoutVars>
      </dgm:prSet>
      <dgm:spPr/>
    </dgm:pt>
    <dgm:pt modelId="{00103994-F3E7-40F0-89F1-2D510B5B7424}" type="pres">
      <dgm:prSet presAssocID="{A1F28D08-E530-45E5-A6EC-E15EAAC5729F}" presName="sibTrans" presStyleCnt="0"/>
      <dgm:spPr/>
    </dgm:pt>
    <dgm:pt modelId="{79630B64-881E-4EA8-806F-60A37DA9DC42}" type="pres">
      <dgm:prSet presAssocID="{2652FD74-09EF-4C29-988B-EE9C73BD62F5}" presName="node" presStyleLbl="node1" presStyleIdx="1" presStyleCnt="2">
        <dgm:presLayoutVars>
          <dgm:bulletEnabled val="1"/>
        </dgm:presLayoutVars>
      </dgm:prSet>
      <dgm:spPr/>
    </dgm:pt>
  </dgm:ptLst>
  <dgm:cxnLst>
    <dgm:cxn modelId="{34BDE214-9D0A-4569-BC8B-A1D6AB05ED65}" type="presOf" srcId="{13549F67-FD12-4CA6-BAF8-44E85E9C2513}" destId="{2CD40244-BC00-4A24-9306-44B574E6ADAB}" srcOrd="0" destOrd="0" presId="urn:microsoft.com/office/officeart/2005/8/layout/default"/>
    <dgm:cxn modelId="{B5856E1F-6192-4CFE-8CC7-614542D3B087}" type="presOf" srcId="{72257BA3-2227-46CB-944C-D404B5E38AD4}" destId="{7AF39F1D-0E7A-4D64-9BF5-72D09BB5F25F}" srcOrd="0" destOrd="0" presId="urn:microsoft.com/office/officeart/2005/8/layout/default"/>
    <dgm:cxn modelId="{800A9A61-72A2-4E93-AEF8-17D7BCDE0B3D}" type="presOf" srcId="{2652FD74-09EF-4C29-988B-EE9C73BD62F5}" destId="{79630B64-881E-4EA8-806F-60A37DA9DC42}" srcOrd="0" destOrd="0" presId="urn:microsoft.com/office/officeart/2005/8/layout/default"/>
    <dgm:cxn modelId="{8A6C959E-95C0-42E0-89E6-BEA2017B60BC}" srcId="{13549F67-FD12-4CA6-BAF8-44E85E9C2513}" destId="{2652FD74-09EF-4C29-988B-EE9C73BD62F5}" srcOrd="1" destOrd="0" parTransId="{1D41B1FA-5579-4B99-AA52-4F06809B774F}" sibTransId="{81A24745-A479-4A34-A476-050C26026214}"/>
    <dgm:cxn modelId="{075336F6-3392-4B8D-BA01-933E950EC992}" srcId="{13549F67-FD12-4CA6-BAF8-44E85E9C2513}" destId="{72257BA3-2227-46CB-944C-D404B5E38AD4}" srcOrd="0" destOrd="0" parTransId="{0FCD2514-2340-41A7-B165-0B4E85DEB905}" sibTransId="{A1F28D08-E530-45E5-A6EC-E15EAAC5729F}"/>
    <dgm:cxn modelId="{36E43C39-AEAF-402E-9C1E-A651B5F0A64F}" type="presParOf" srcId="{2CD40244-BC00-4A24-9306-44B574E6ADAB}" destId="{7AF39F1D-0E7A-4D64-9BF5-72D09BB5F25F}" srcOrd="0" destOrd="0" presId="urn:microsoft.com/office/officeart/2005/8/layout/default"/>
    <dgm:cxn modelId="{4CC23E72-0F45-426B-99B7-36FD0A4AEC5E}" type="presParOf" srcId="{2CD40244-BC00-4A24-9306-44B574E6ADAB}" destId="{00103994-F3E7-40F0-89F1-2D510B5B7424}" srcOrd="1" destOrd="0" presId="urn:microsoft.com/office/officeart/2005/8/layout/default"/>
    <dgm:cxn modelId="{87C8B595-FFEB-4BB3-B9E8-27795306138F}" type="presParOf" srcId="{2CD40244-BC00-4A24-9306-44B574E6ADAB}" destId="{79630B64-881E-4EA8-806F-60A37DA9DC4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89ACC5-4313-4EB5-B4F7-07B919C3DDF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25089BE-A1F9-408B-8BBE-2B6CEF68E901}">
      <dgm:prSet/>
      <dgm:spPr/>
      <dgm:t>
        <a:bodyPr/>
        <a:lstStyle/>
        <a:p>
          <a:r>
            <a:rPr lang="en-US" dirty="0"/>
            <a:t>“the following peace officer or custodial officer personnel records and records maintained by any state or local agency </a:t>
          </a:r>
          <a:r>
            <a:rPr lang="en-US" b="1" dirty="0"/>
            <a:t>shall not be confidential and shall be made available </a:t>
          </a:r>
          <a:r>
            <a:rPr lang="en-US" dirty="0"/>
            <a:t>for public inspection pursuant to the California Public Records Act”</a:t>
          </a:r>
        </a:p>
      </dgm:t>
    </dgm:pt>
    <dgm:pt modelId="{1945B27D-DAE9-4B2E-A31E-8B3F04832DD7}" type="parTrans" cxnId="{8AB33D9D-B41D-4C7B-BBF4-58D6ADAD71E0}">
      <dgm:prSet/>
      <dgm:spPr/>
      <dgm:t>
        <a:bodyPr/>
        <a:lstStyle/>
        <a:p>
          <a:endParaRPr lang="en-US"/>
        </a:p>
      </dgm:t>
    </dgm:pt>
    <dgm:pt modelId="{AD69A7B9-36ED-4DEC-A035-4611BA5B5318}" type="sibTrans" cxnId="{8AB33D9D-B41D-4C7B-BBF4-58D6ADAD71E0}">
      <dgm:prSet/>
      <dgm:spPr/>
      <dgm:t>
        <a:bodyPr/>
        <a:lstStyle/>
        <a:p>
          <a:endParaRPr lang="en-US"/>
        </a:p>
      </dgm:t>
    </dgm:pt>
    <dgm:pt modelId="{44C31F2D-B558-487E-9F18-2135283F2644}">
      <dgm:prSet/>
      <dgm:spPr/>
      <dgm:t>
        <a:bodyPr/>
        <a:lstStyle/>
        <a:p>
          <a:r>
            <a:rPr lang="en-US" dirty="0"/>
            <a:t>(A) A record relating to the report, investigation, or findings of any of the following: (</a:t>
          </a:r>
          <a:r>
            <a:rPr lang="en-US" dirty="0" err="1"/>
            <a:t>i</a:t>
          </a:r>
          <a:r>
            <a:rPr lang="en-US" dirty="0"/>
            <a:t>) An incident involving the discharge of a firearm at a person by a peace officer or custodial officer. (ii) An incident in which the use of force by a peace officer or custodial officer against a person resulted in death, or in great bodily injury.</a:t>
          </a:r>
        </a:p>
      </dgm:t>
    </dgm:pt>
    <dgm:pt modelId="{752BFE5F-249C-4585-83E5-C1FAB8D8A460}" type="parTrans" cxnId="{0337905F-BD4A-4D2F-8624-FEA5FD61D6BB}">
      <dgm:prSet/>
      <dgm:spPr/>
      <dgm:t>
        <a:bodyPr/>
        <a:lstStyle/>
        <a:p>
          <a:endParaRPr lang="en-US"/>
        </a:p>
      </dgm:t>
    </dgm:pt>
    <dgm:pt modelId="{5A3F455C-1292-49EB-866C-2C56DD685FF9}" type="sibTrans" cxnId="{0337905F-BD4A-4D2F-8624-FEA5FD61D6BB}">
      <dgm:prSet/>
      <dgm:spPr/>
      <dgm:t>
        <a:bodyPr/>
        <a:lstStyle/>
        <a:p>
          <a:endParaRPr lang="en-US"/>
        </a:p>
      </dgm:t>
    </dgm:pt>
    <dgm:pt modelId="{583F2FCB-0185-47CC-B0EC-9992F810B750}">
      <dgm:prSet/>
      <dgm:spPr/>
      <dgm:t>
        <a:bodyPr/>
        <a:lstStyle/>
        <a:p>
          <a:r>
            <a:rPr lang="en-US" dirty="0"/>
            <a:t>(B) (</a:t>
          </a:r>
          <a:r>
            <a:rPr lang="en-US" dirty="0" err="1"/>
            <a:t>i</a:t>
          </a:r>
          <a:r>
            <a:rPr lang="en-US" dirty="0"/>
            <a:t>) Any record relating to an incident in which a sustained finding was made by any law enforcement agency or oversight agency that a peace officer or custodial officer engaged in sexual assault involving a member of the public.</a:t>
          </a:r>
        </a:p>
      </dgm:t>
    </dgm:pt>
    <dgm:pt modelId="{E6BF5D8D-6213-4CB7-A61C-1819864F737A}" type="parTrans" cxnId="{B2882F2F-D0E6-4F78-8F56-A0D026226347}">
      <dgm:prSet/>
      <dgm:spPr/>
      <dgm:t>
        <a:bodyPr/>
        <a:lstStyle/>
        <a:p>
          <a:endParaRPr lang="en-US"/>
        </a:p>
      </dgm:t>
    </dgm:pt>
    <dgm:pt modelId="{E8F8A69B-584B-47C0-8790-B5CD79B6F40D}" type="sibTrans" cxnId="{B2882F2F-D0E6-4F78-8F56-A0D026226347}">
      <dgm:prSet/>
      <dgm:spPr/>
      <dgm:t>
        <a:bodyPr/>
        <a:lstStyle/>
        <a:p>
          <a:endParaRPr lang="en-US"/>
        </a:p>
      </dgm:t>
    </dgm:pt>
    <dgm:pt modelId="{497B5643-7D39-4FC3-A339-0312B85E290C}">
      <dgm:prSet/>
      <dgm:spPr/>
      <dgm:t>
        <a:bodyPr/>
        <a:lstStyle/>
        <a:p>
          <a:r>
            <a:rPr lang="en-US" b="0" i="0" dirty="0"/>
            <a:t>(C)  Any record relating to an incident in which a sustained finding was made by any law enforcement agency or oversight agency of dishonesty by a peace officer or custodial officer directly relating to the reporting, investigation, or prosecution of a crime, or directly relating to the reporting of, or investigation of misconduct by, another peace officer or custodial officer, including, but not limited to, any sustained finding of perjury, false statements, filing false reports, destruction, falsifying, or concealing of evidence.</a:t>
          </a:r>
          <a:endParaRPr lang="en-US" dirty="0"/>
        </a:p>
      </dgm:t>
    </dgm:pt>
    <dgm:pt modelId="{FF4704DA-5839-4786-BB50-43033CF4315C}" type="parTrans" cxnId="{BC16B6F4-A28B-4655-A211-D7B13573113B}">
      <dgm:prSet/>
      <dgm:spPr/>
      <dgm:t>
        <a:bodyPr/>
        <a:lstStyle/>
        <a:p>
          <a:endParaRPr lang="en-US"/>
        </a:p>
      </dgm:t>
    </dgm:pt>
    <dgm:pt modelId="{28C4D550-D8B1-4B12-B5F9-1AB4CA2155F2}" type="sibTrans" cxnId="{BC16B6F4-A28B-4655-A211-D7B13573113B}">
      <dgm:prSet/>
      <dgm:spPr/>
      <dgm:t>
        <a:bodyPr/>
        <a:lstStyle/>
        <a:p>
          <a:endParaRPr lang="en-US"/>
        </a:p>
      </dgm:t>
    </dgm:pt>
    <dgm:pt modelId="{3859F98D-8925-4BF9-ADD7-395AD59791EE}" type="pres">
      <dgm:prSet presAssocID="{2689ACC5-4313-4EB5-B4F7-07B919C3DDF9}" presName="diagram" presStyleCnt="0">
        <dgm:presLayoutVars>
          <dgm:dir/>
          <dgm:resizeHandles val="exact"/>
        </dgm:presLayoutVars>
      </dgm:prSet>
      <dgm:spPr/>
    </dgm:pt>
    <dgm:pt modelId="{345D858E-1BE3-4907-A0B1-D9F6B512EB7E}" type="pres">
      <dgm:prSet presAssocID="{125089BE-A1F9-408B-8BBE-2B6CEF68E901}" presName="node" presStyleLbl="node1" presStyleIdx="0" presStyleCnt="4">
        <dgm:presLayoutVars>
          <dgm:bulletEnabled val="1"/>
        </dgm:presLayoutVars>
      </dgm:prSet>
      <dgm:spPr/>
    </dgm:pt>
    <dgm:pt modelId="{8859C494-7057-460E-93E4-EBFAA1AC55E0}" type="pres">
      <dgm:prSet presAssocID="{AD69A7B9-36ED-4DEC-A035-4611BA5B5318}" presName="sibTrans" presStyleCnt="0"/>
      <dgm:spPr/>
    </dgm:pt>
    <dgm:pt modelId="{A3914265-CF37-48DF-9E89-1D6DE3EF30C1}" type="pres">
      <dgm:prSet presAssocID="{44C31F2D-B558-487E-9F18-2135283F2644}" presName="node" presStyleLbl="node1" presStyleIdx="1" presStyleCnt="4">
        <dgm:presLayoutVars>
          <dgm:bulletEnabled val="1"/>
        </dgm:presLayoutVars>
      </dgm:prSet>
      <dgm:spPr/>
    </dgm:pt>
    <dgm:pt modelId="{F7C9D205-452C-4B0C-A4A1-B187340FADEF}" type="pres">
      <dgm:prSet presAssocID="{5A3F455C-1292-49EB-866C-2C56DD685FF9}" presName="sibTrans" presStyleCnt="0"/>
      <dgm:spPr/>
    </dgm:pt>
    <dgm:pt modelId="{8CC4D3BD-6D63-424E-8BF9-B50727167756}" type="pres">
      <dgm:prSet presAssocID="{583F2FCB-0185-47CC-B0EC-9992F810B750}" presName="node" presStyleLbl="node1" presStyleIdx="2" presStyleCnt="4">
        <dgm:presLayoutVars>
          <dgm:bulletEnabled val="1"/>
        </dgm:presLayoutVars>
      </dgm:prSet>
      <dgm:spPr/>
    </dgm:pt>
    <dgm:pt modelId="{935B4267-6B05-4A14-BC1A-28EEEFA25946}" type="pres">
      <dgm:prSet presAssocID="{E8F8A69B-584B-47C0-8790-B5CD79B6F40D}" presName="sibTrans" presStyleCnt="0"/>
      <dgm:spPr/>
    </dgm:pt>
    <dgm:pt modelId="{DDAB8B4C-0146-4962-8BC0-55FCACE6E57E}" type="pres">
      <dgm:prSet presAssocID="{497B5643-7D39-4FC3-A339-0312B85E290C}" presName="node" presStyleLbl="node1" presStyleIdx="3" presStyleCnt="4">
        <dgm:presLayoutVars>
          <dgm:bulletEnabled val="1"/>
        </dgm:presLayoutVars>
      </dgm:prSet>
      <dgm:spPr/>
    </dgm:pt>
  </dgm:ptLst>
  <dgm:cxnLst>
    <dgm:cxn modelId="{D0E1600C-F80F-4713-8559-C263B06C151C}" type="presOf" srcId="{583F2FCB-0185-47CC-B0EC-9992F810B750}" destId="{8CC4D3BD-6D63-424E-8BF9-B50727167756}" srcOrd="0" destOrd="0" presId="urn:microsoft.com/office/officeart/2005/8/layout/default"/>
    <dgm:cxn modelId="{84E08B18-61E3-4A24-8EDC-4DB486E4B3C2}" type="presOf" srcId="{2689ACC5-4313-4EB5-B4F7-07B919C3DDF9}" destId="{3859F98D-8925-4BF9-ADD7-395AD59791EE}" srcOrd="0" destOrd="0" presId="urn:microsoft.com/office/officeart/2005/8/layout/default"/>
    <dgm:cxn modelId="{B2882F2F-D0E6-4F78-8F56-A0D026226347}" srcId="{2689ACC5-4313-4EB5-B4F7-07B919C3DDF9}" destId="{583F2FCB-0185-47CC-B0EC-9992F810B750}" srcOrd="2" destOrd="0" parTransId="{E6BF5D8D-6213-4CB7-A61C-1819864F737A}" sibTransId="{E8F8A69B-584B-47C0-8790-B5CD79B6F40D}"/>
    <dgm:cxn modelId="{0337905F-BD4A-4D2F-8624-FEA5FD61D6BB}" srcId="{2689ACC5-4313-4EB5-B4F7-07B919C3DDF9}" destId="{44C31F2D-B558-487E-9F18-2135283F2644}" srcOrd="1" destOrd="0" parTransId="{752BFE5F-249C-4585-83E5-C1FAB8D8A460}" sibTransId="{5A3F455C-1292-49EB-866C-2C56DD685FF9}"/>
    <dgm:cxn modelId="{28C0D145-1437-4891-A4BC-4A6B71CB92C9}" type="presOf" srcId="{44C31F2D-B558-487E-9F18-2135283F2644}" destId="{A3914265-CF37-48DF-9E89-1D6DE3EF30C1}" srcOrd="0" destOrd="0" presId="urn:microsoft.com/office/officeart/2005/8/layout/default"/>
    <dgm:cxn modelId="{8AB33D9D-B41D-4C7B-BBF4-58D6ADAD71E0}" srcId="{2689ACC5-4313-4EB5-B4F7-07B919C3DDF9}" destId="{125089BE-A1F9-408B-8BBE-2B6CEF68E901}" srcOrd="0" destOrd="0" parTransId="{1945B27D-DAE9-4B2E-A31E-8B3F04832DD7}" sibTransId="{AD69A7B9-36ED-4DEC-A035-4611BA5B5318}"/>
    <dgm:cxn modelId="{34C8E9AC-7085-4386-AB69-4D24E88EAB0C}" type="presOf" srcId="{125089BE-A1F9-408B-8BBE-2B6CEF68E901}" destId="{345D858E-1BE3-4907-A0B1-D9F6B512EB7E}" srcOrd="0" destOrd="0" presId="urn:microsoft.com/office/officeart/2005/8/layout/default"/>
    <dgm:cxn modelId="{BC16B6F4-A28B-4655-A211-D7B13573113B}" srcId="{2689ACC5-4313-4EB5-B4F7-07B919C3DDF9}" destId="{497B5643-7D39-4FC3-A339-0312B85E290C}" srcOrd="3" destOrd="0" parTransId="{FF4704DA-5839-4786-BB50-43033CF4315C}" sibTransId="{28C4D550-D8B1-4B12-B5F9-1AB4CA2155F2}"/>
    <dgm:cxn modelId="{0FD5CCFD-61A5-49DE-9884-F25A8A824464}" type="presOf" srcId="{497B5643-7D39-4FC3-A339-0312B85E290C}" destId="{DDAB8B4C-0146-4962-8BC0-55FCACE6E57E}" srcOrd="0" destOrd="0" presId="urn:microsoft.com/office/officeart/2005/8/layout/default"/>
    <dgm:cxn modelId="{5F4764A2-E42F-4EFD-8994-D74A49A0D4A7}" type="presParOf" srcId="{3859F98D-8925-4BF9-ADD7-395AD59791EE}" destId="{345D858E-1BE3-4907-A0B1-D9F6B512EB7E}" srcOrd="0" destOrd="0" presId="urn:microsoft.com/office/officeart/2005/8/layout/default"/>
    <dgm:cxn modelId="{B9E3448E-07A0-45C9-A794-76A28CF87507}" type="presParOf" srcId="{3859F98D-8925-4BF9-ADD7-395AD59791EE}" destId="{8859C494-7057-460E-93E4-EBFAA1AC55E0}" srcOrd="1" destOrd="0" presId="urn:microsoft.com/office/officeart/2005/8/layout/default"/>
    <dgm:cxn modelId="{FEA8AE7C-93E1-443E-981F-C5FBFC2C0CCF}" type="presParOf" srcId="{3859F98D-8925-4BF9-ADD7-395AD59791EE}" destId="{A3914265-CF37-48DF-9E89-1D6DE3EF30C1}" srcOrd="2" destOrd="0" presId="urn:microsoft.com/office/officeart/2005/8/layout/default"/>
    <dgm:cxn modelId="{0AE5388F-BD1F-44E6-AA1B-11BDFA1CA82B}" type="presParOf" srcId="{3859F98D-8925-4BF9-ADD7-395AD59791EE}" destId="{F7C9D205-452C-4B0C-A4A1-B187340FADEF}" srcOrd="3" destOrd="0" presId="urn:microsoft.com/office/officeart/2005/8/layout/default"/>
    <dgm:cxn modelId="{360B32E0-D417-4196-B4DA-52AA45F961D6}" type="presParOf" srcId="{3859F98D-8925-4BF9-ADD7-395AD59791EE}" destId="{8CC4D3BD-6D63-424E-8BF9-B50727167756}" srcOrd="4" destOrd="0" presId="urn:microsoft.com/office/officeart/2005/8/layout/default"/>
    <dgm:cxn modelId="{B1971E4A-75A7-4D3F-B90D-20075BB178CC}" type="presParOf" srcId="{3859F98D-8925-4BF9-ADD7-395AD59791EE}" destId="{935B4267-6B05-4A14-BC1A-28EEEFA25946}" srcOrd="5" destOrd="0" presId="urn:microsoft.com/office/officeart/2005/8/layout/default"/>
    <dgm:cxn modelId="{57CA21E9-37C4-47A3-A208-A95DC6B53EF1}" type="presParOf" srcId="{3859F98D-8925-4BF9-ADD7-395AD59791EE}" destId="{DDAB8B4C-0146-4962-8BC0-55FCACE6E57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D02A81F-DC90-4836-9595-581BBF287AB1}"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4FD8B9C5-1F97-4FA5-8EB0-4B6582DE9D17}">
      <dgm:prSet/>
      <dgm:spPr/>
      <dgm:t>
        <a:bodyPr/>
        <a:lstStyle/>
        <a:p>
          <a:r>
            <a:rPr lang="en-US"/>
            <a:t>(A) To remove personal data or information, such as a home address, telephone number, or identities of family members, other than the names and work-related information of peace and custodial officers.</a:t>
          </a:r>
        </a:p>
      </dgm:t>
    </dgm:pt>
    <dgm:pt modelId="{DBA7F3ED-924C-4F23-97A9-E91A489CEDEB}" type="parTrans" cxnId="{91B1CCD6-9905-466D-AB5E-25B8E6B054B1}">
      <dgm:prSet/>
      <dgm:spPr/>
      <dgm:t>
        <a:bodyPr/>
        <a:lstStyle/>
        <a:p>
          <a:endParaRPr lang="en-US"/>
        </a:p>
      </dgm:t>
    </dgm:pt>
    <dgm:pt modelId="{A948BBE0-164B-44F5-A07E-9A0002E694E8}" type="sibTrans" cxnId="{91B1CCD6-9905-466D-AB5E-25B8E6B054B1}">
      <dgm:prSet/>
      <dgm:spPr/>
      <dgm:t>
        <a:bodyPr/>
        <a:lstStyle/>
        <a:p>
          <a:endParaRPr lang="en-US"/>
        </a:p>
      </dgm:t>
    </dgm:pt>
    <dgm:pt modelId="{FCFE0CC5-801F-4F46-AF35-1DCE68386070}">
      <dgm:prSet/>
      <dgm:spPr/>
      <dgm:t>
        <a:bodyPr/>
        <a:lstStyle/>
        <a:p>
          <a:r>
            <a:rPr lang="en-US"/>
            <a:t>(B) To preserve the anonymity of complainants and witnesses.</a:t>
          </a:r>
        </a:p>
      </dgm:t>
    </dgm:pt>
    <dgm:pt modelId="{B1624B59-E686-42B5-812A-345586242980}" type="parTrans" cxnId="{0075711C-C83D-449A-B8BD-FB1C26D3F7C8}">
      <dgm:prSet/>
      <dgm:spPr/>
      <dgm:t>
        <a:bodyPr/>
        <a:lstStyle/>
        <a:p>
          <a:endParaRPr lang="en-US"/>
        </a:p>
      </dgm:t>
    </dgm:pt>
    <dgm:pt modelId="{6D7C8BCA-1579-47FC-B8BC-95E7684960BF}" type="sibTrans" cxnId="{0075711C-C83D-449A-B8BD-FB1C26D3F7C8}">
      <dgm:prSet/>
      <dgm:spPr/>
      <dgm:t>
        <a:bodyPr/>
        <a:lstStyle/>
        <a:p>
          <a:endParaRPr lang="en-US"/>
        </a:p>
      </dgm:t>
    </dgm:pt>
    <dgm:pt modelId="{53808830-9A02-47A4-9D20-9A0AD274AE36}">
      <dgm:prSet/>
      <dgm:spPr/>
      <dgm:t>
        <a:bodyPr/>
        <a:lstStyle/>
        <a:p>
          <a:r>
            <a:rPr lang="en-US"/>
            <a:t>(C) To protect confidential medical, financial, or other information of which disclosure is specifically prohibited by federal law or would cause an unwarranted invasion of personal privacy that clearly outweighs the strong public interest in records about misconduct and serious use of force by peace officers and custodial officers.</a:t>
          </a:r>
        </a:p>
      </dgm:t>
    </dgm:pt>
    <dgm:pt modelId="{DB262479-DE46-44F0-8EDB-9213AA9C1961}" type="parTrans" cxnId="{A0D54E79-6AFD-4E01-89B5-F270F4412519}">
      <dgm:prSet/>
      <dgm:spPr/>
      <dgm:t>
        <a:bodyPr/>
        <a:lstStyle/>
        <a:p>
          <a:endParaRPr lang="en-US"/>
        </a:p>
      </dgm:t>
    </dgm:pt>
    <dgm:pt modelId="{8CFEAA99-E5B3-423C-A11E-335C78556176}" type="sibTrans" cxnId="{A0D54E79-6AFD-4E01-89B5-F270F4412519}">
      <dgm:prSet/>
      <dgm:spPr/>
      <dgm:t>
        <a:bodyPr/>
        <a:lstStyle/>
        <a:p>
          <a:endParaRPr lang="en-US"/>
        </a:p>
      </dgm:t>
    </dgm:pt>
    <dgm:pt modelId="{4FB0B107-E223-4E67-9692-99CAE38372B5}">
      <dgm:prSet/>
      <dgm:spPr/>
      <dgm:t>
        <a:bodyPr/>
        <a:lstStyle/>
        <a:p>
          <a:r>
            <a:rPr lang="en-US"/>
            <a:t>(D) Where there is a specific, articulable, and particularized reason to believe that disclosure of the record would pose a significant danger to the physical safety of the peace officer, custodial officer, or another person.</a:t>
          </a:r>
        </a:p>
      </dgm:t>
    </dgm:pt>
    <dgm:pt modelId="{7E00CB31-FCD3-4148-932A-089297B64012}" type="parTrans" cxnId="{3B1B9320-471C-45D6-BAAF-8D578C2C9B85}">
      <dgm:prSet/>
      <dgm:spPr/>
      <dgm:t>
        <a:bodyPr/>
        <a:lstStyle/>
        <a:p>
          <a:endParaRPr lang="en-US"/>
        </a:p>
      </dgm:t>
    </dgm:pt>
    <dgm:pt modelId="{4037A71B-BE4D-468F-B75A-7E468B667F10}" type="sibTrans" cxnId="{3B1B9320-471C-45D6-BAAF-8D578C2C9B85}">
      <dgm:prSet/>
      <dgm:spPr/>
      <dgm:t>
        <a:bodyPr/>
        <a:lstStyle/>
        <a:p>
          <a:endParaRPr lang="en-US"/>
        </a:p>
      </dgm:t>
    </dgm:pt>
    <dgm:pt modelId="{0DA6BD18-3262-462A-9736-46CB0E0FE9A8}" type="pres">
      <dgm:prSet presAssocID="{4D02A81F-DC90-4836-9595-581BBF287AB1}" presName="linear" presStyleCnt="0">
        <dgm:presLayoutVars>
          <dgm:animLvl val="lvl"/>
          <dgm:resizeHandles val="exact"/>
        </dgm:presLayoutVars>
      </dgm:prSet>
      <dgm:spPr/>
    </dgm:pt>
    <dgm:pt modelId="{0068DEB4-06E9-4D9A-B612-8BB20814DAE9}" type="pres">
      <dgm:prSet presAssocID="{4FD8B9C5-1F97-4FA5-8EB0-4B6582DE9D17}" presName="parentText" presStyleLbl="node1" presStyleIdx="0" presStyleCnt="4">
        <dgm:presLayoutVars>
          <dgm:chMax val="0"/>
          <dgm:bulletEnabled val="1"/>
        </dgm:presLayoutVars>
      </dgm:prSet>
      <dgm:spPr/>
    </dgm:pt>
    <dgm:pt modelId="{AE4F1B80-6B85-45C9-8315-76ABFF81EDA2}" type="pres">
      <dgm:prSet presAssocID="{A948BBE0-164B-44F5-A07E-9A0002E694E8}" presName="spacer" presStyleCnt="0"/>
      <dgm:spPr/>
    </dgm:pt>
    <dgm:pt modelId="{DC730F07-B790-4A96-825F-87AE27FB325D}" type="pres">
      <dgm:prSet presAssocID="{FCFE0CC5-801F-4F46-AF35-1DCE68386070}" presName="parentText" presStyleLbl="node1" presStyleIdx="1" presStyleCnt="4">
        <dgm:presLayoutVars>
          <dgm:chMax val="0"/>
          <dgm:bulletEnabled val="1"/>
        </dgm:presLayoutVars>
      </dgm:prSet>
      <dgm:spPr/>
    </dgm:pt>
    <dgm:pt modelId="{EF7522F1-D8E5-4B49-8BB5-73D12B34B721}" type="pres">
      <dgm:prSet presAssocID="{6D7C8BCA-1579-47FC-B8BC-95E7684960BF}" presName="spacer" presStyleCnt="0"/>
      <dgm:spPr/>
    </dgm:pt>
    <dgm:pt modelId="{E3CA9F11-87D4-48A7-803D-6FAE38A37BCC}" type="pres">
      <dgm:prSet presAssocID="{53808830-9A02-47A4-9D20-9A0AD274AE36}" presName="parentText" presStyleLbl="node1" presStyleIdx="2" presStyleCnt="4">
        <dgm:presLayoutVars>
          <dgm:chMax val="0"/>
          <dgm:bulletEnabled val="1"/>
        </dgm:presLayoutVars>
      </dgm:prSet>
      <dgm:spPr/>
    </dgm:pt>
    <dgm:pt modelId="{32729AE7-50A8-4C17-A115-8D79DC71784D}" type="pres">
      <dgm:prSet presAssocID="{8CFEAA99-E5B3-423C-A11E-335C78556176}" presName="spacer" presStyleCnt="0"/>
      <dgm:spPr/>
    </dgm:pt>
    <dgm:pt modelId="{E90EB8E2-2193-4CF3-8EE5-1B5D2CC90D73}" type="pres">
      <dgm:prSet presAssocID="{4FB0B107-E223-4E67-9692-99CAE38372B5}" presName="parentText" presStyleLbl="node1" presStyleIdx="3" presStyleCnt="4">
        <dgm:presLayoutVars>
          <dgm:chMax val="0"/>
          <dgm:bulletEnabled val="1"/>
        </dgm:presLayoutVars>
      </dgm:prSet>
      <dgm:spPr/>
    </dgm:pt>
  </dgm:ptLst>
  <dgm:cxnLst>
    <dgm:cxn modelId="{0075711C-C83D-449A-B8BD-FB1C26D3F7C8}" srcId="{4D02A81F-DC90-4836-9595-581BBF287AB1}" destId="{FCFE0CC5-801F-4F46-AF35-1DCE68386070}" srcOrd="1" destOrd="0" parTransId="{B1624B59-E686-42B5-812A-345586242980}" sibTransId="{6D7C8BCA-1579-47FC-B8BC-95E7684960BF}"/>
    <dgm:cxn modelId="{3B1B9320-471C-45D6-BAAF-8D578C2C9B85}" srcId="{4D02A81F-DC90-4836-9595-581BBF287AB1}" destId="{4FB0B107-E223-4E67-9692-99CAE38372B5}" srcOrd="3" destOrd="0" parTransId="{7E00CB31-FCD3-4148-932A-089297B64012}" sibTransId="{4037A71B-BE4D-468F-B75A-7E468B667F10}"/>
    <dgm:cxn modelId="{3DD75B30-04C6-41D3-9B1F-CA7A860F4E85}" type="presOf" srcId="{4D02A81F-DC90-4836-9595-581BBF287AB1}" destId="{0DA6BD18-3262-462A-9736-46CB0E0FE9A8}" srcOrd="0" destOrd="0" presId="urn:microsoft.com/office/officeart/2005/8/layout/vList2"/>
    <dgm:cxn modelId="{A0D54E79-6AFD-4E01-89B5-F270F4412519}" srcId="{4D02A81F-DC90-4836-9595-581BBF287AB1}" destId="{53808830-9A02-47A4-9D20-9A0AD274AE36}" srcOrd="2" destOrd="0" parTransId="{DB262479-DE46-44F0-8EDB-9213AA9C1961}" sibTransId="{8CFEAA99-E5B3-423C-A11E-335C78556176}"/>
    <dgm:cxn modelId="{DE56B596-02CE-4667-BCFE-F91496D21A7E}" type="presOf" srcId="{53808830-9A02-47A4-9D20-9A0AD274AE36}" destId="{E3CA9F11-87D4-48A7-803D-6FAE38A37BCC}" srcOrd="0" destOrd="0" presId="urn:microsoft.com/office/officeart/2005/8/layout/vList2"/>
    <dgm:cxn modelId="{B4DCCDC8-01DD-43F3-A18A-F107695D13C2}" type="presOf" srcId="{4FD8B9C5-1F97-4FA5-8EB0-4B6582DE9D17}" destId="{0068DEB4-06E9-4D9A-B612-8BB20814DAE9}" srcOrd="0" destOrd="0" presId="urn:microsoft.com/office/officeart/2005/8/layout/vList2"/>
    <dgm:cxn modelId="{1C6E8CD2-E3FA-4B89-A9DE-0FB0DCF72DAA}" type="presOf" srcId="{FCFE0CC5-801F-4F46-AF35-1DCE68386070}" destId="{DC730F07-B790-4A96-825F-87AE27FB325D}" srcOrd="0" destOrd="0" presId="urn:microsoft.com/office/officeart/2005/8/layout/vList2"/>
    <dgm:cxn modelId="{91B1CCD6-9905-466D-AB5E-25B8E6B054B1}" srcId="{4D02A81F-DC90-4836-9595-581BBF287AB1}" destId="{4FD8B9C5-1F97-4FA5-8EB0-4B6582DE9D17}" srcOrd="0" destOrd="0" parTransId="{DBA7F3ED-924C-4F23-97A9-E91A489CEDEB}" sibTransId="{A948BBE0-164B-44F5-A07E-9A0002E694E8}"/>
    <dgm:cxn modelId="{787C30DE-8715-4DAC-B0FF-D8AFA77DF349}" type="presOf" srcId="{4FB0B107-E223-4E67-9692-99CAE38372B5}" destId="{E90EB8E2-2193-4CF3-8EE5-1B5D2CC90D73}" srcOrd="0" destOrd="0" presId="urn:microsoft.com/office/officeart/2005/8/layout/vList2"/>
    <dgm:cxn modelId="{87079895-9A6D-4946-B725-1E75D6577065}" type="presParOf" srcId="{0DA6BD18-3262-462A-9736-46CB0E0FE9A8}" destId="{0068DEB4-06E9-4D9A-B612-8BB20814DAE9}" srcOrd="0" destOrd="0" presId="urn:microsoft.com/office/officeart/2005/8/layout/vList2"/>
    <dgm:cxn modelId="{8D30AA31-976B-427A-9013-5776D8CE0D9D}" type="presParOf" srcId="{0DA6BD18-3262-462A-9736-46CB0E0FE9A8}" destId="{AE4F1B80-6B85-45C9-8315-76ABFF81EDA2}" srcOrd="1" destOrd="0" presId="urn:microsoft.com/office/officeart/2005/8/layout/vList2"/>
    <dgm:cxn modelId="{C30C6D93-C07B-4C89-BCC4-367EFD78D887}" type="presParOf" srcId="{0DA6BD18-3262-462A-9736-46CB0E0FE9A8}" destId="{DC730F07-B790-4A96-825F-87AE27FB325D}" srcOrd="2" destOrd="0" presId="urn:microsoft.com/office/officeart/2005/8/layout/vList2"/>
    <dgm:cxn modelId="{6B2E64BD-EB77-4F35-9E52-FB3BA8ED6546}" type="presParOf" srcId="{0DA6BD18-3262-462A-9736-46CB0E0FE9A8}" destId="{EF7522F1-D8E5-4B49-8BB5-73D12B34B721}" srcOrd="3" destOrd="0" presId="urn:microsoft.com/office/officeart/2005/8/layout/vList2"/>
    <dgm:cxn modelId="{ED8E92D7-AE07-45D5-9462-1F14BC02B24A}" type="presParOf" srcId="{0DA6BD18-3262-462A-9736-46CB0E0FE9A8}" destId="{E3CA9F11-87D4-48A7-803D-6FAE38A37BCC}" srcOrd="4" destOrd="0" presId="urn:microsoft.com/office/officeart/2005/8/layout/vList2"/>
    <dgm:cxn modelId="{2870A227-6ADD-4743-8712-017813D9B89F}" type="presParOf" srcId="{0DA6BD18-3262-462A-9736-46CB0E0FE9A8}" destId="{32729AE7-50A8-4C17-A115-8D79DC71784D}" srcOrd="5" destOrd="0" presId="urn:microsoft.com/office/officeart/2005/8/layout/vList2"/>
    <dgm:cxn modelId="{D71EBF34-B4FC-4EC3-9267-6E6890516C6C}" type="presParOf" srcId="{0DA6BD18-3262-462A-9736-46CB0E0FE9A8}" destId="{E90EB8E2-2193-4CF3-8EE5-1B5D2CC90D7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05C62A7-9826-485D-BB36-E0CEB3287EDE}"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E781A100-7E0C-44F7-91FF-7D2887F30425}">
      <dgm:prSet/>
      <dgm:spPr/>
      <dgm:t>
        <a:bodyPr/>
        <a:lstStyle/>
        <a:p>
          <a:r>
            <a:rPr lang="en-US" b="0" i="0"/>
            <a:t>During an active criminal investigation, disclosure may be delayed for up to 60 days or until the D.A. determines whether to file criminal charges, whichever occurs sooner. The agency shall provide, in writing, the specific basis for the determination that the interest in delaying disclosure clearly outweighs the public interest in disclosure. This writing shall include the estimated date for disclosure of the withheld information.</a:t>
          </a:r>
          <a:endParaRPr lang="en-US"/>
        </a:p>
      </dgm:t>
    </dgm:pt>
    <dgm:pt modelId="{A788A3AF-46EF-42D0-B056-CBFF7E43201E}" type="parTrans" cxnId="{78285559-2226-4070-BFF4-FCF426F06B5D}">
      <dgm:prSet/>
      <dgm:spPr/>
      <dgm:t>
        <a:bodyPr/>
        <a:lstStyle/>
        <a:p>
          <a:endParaRPr lang="en-US"/>
        </a:p>
      </dgm:t>
    </dgm:pt>
    <dgm:pt modelId="{7772E261-8017-4FC2-896D-B82E084D6D7C}" type="sibTrans" cxnId="{78285559-2226-4070-BFF4-FCF426F06B5D}">
      <dgm:prSet/>
      <dgm:spPr/>
      <dgm:t>
        <a:bodyPr/>
        <a:lstStyle/>
        <a:p>
          <a:endParaRPr lang="en-US"/>
        </a:p>
      </dgm:t>
    </dgm:pt>
    <dgm:pt modelId="{BCC1E8CE-5930-4FDC-8FC6-E9ECF6081CCF}">
      <dgm:prSet/>
      <dgm:spPr/>
      <dgm:t>
        <a:bodyPr/>
        <a:lstStyle/>
        <a:p>
          <a:r>
            <a:rPr lang="en-US"/>
            <a:t>“</a:t>
          </a:r>
          <a:r>
            <a:rPr lang="en-US" b="0" i="0"/>
            <a:t>Information withheld by the agency shall be disclosed when the specific basis for withholding is resolved, when the investigation or proceeding is no longer active, or by no later than 18 months after the date of the incident, whichever occurs sooner</a:t>
          </a:r>
          <a:r>
            <a:rPr lang="en-US"/>
            <a:t>”</a:t>
          </a:r>
        </a:p>
      </dgm:t>
    </dgm:pt>
    <dgm:pt modelId="{F14BE826-89C0-4313-847E-59C6822C73DD}" type="parTrans" cxnId="{20FB1E0F-B3B1-465A-839A-4B73F2EFFE11}">
      <dgm:prSet/>
      <dgm:spPr/>
      <dgm:t>
        <a:bodyPr/>
        <a:lstStyle/>
        <a:p>
          <a:endParaRPr lang="en-US"/>
        </a:p>
      </dgm:t>
    </dgm:pt>
    <dgm:pt modelId="{F4438EA3-AC4C-4589-BD33-07F5D5CC18B7}" type="sibTrans" cxnId="{20FB1E0F-B3B1-465A-839A-4B73F2EFFE11}">
      <dgm:prSet/>
      <dgm:spPr/>
      <dgm:t>
        <a:bodyPr/>
        <a:lstStyle/>
        <a:p>
          <a:endParaRPr lang="en-US"/>
        </a:p>
      </dgm:t>
    </dgm:pt>
    <dgm:pt modelId="{6F5E5F5C-1F3A-4CCE-86C8-0C2B04339AC7}">
      <dgm:prSet/>
      <dgm:spPr/>
      <dgm:t>
        <a:bodyPr/>
        <a:lstStyle/>
        <a:p>
          <a:r>
            <a:rPr lang="en-US"/>
            <a:t>“</a:t>
          </a:r>
          <a:r>
            <a:rPr lang="en-US" b="0" i="0"/>
            <a:t>If criminal charges are filed related to the incident in which force was used, the agency may delay the disclosure of records or information until a verdict on those charges is returned at trial or, if a plea of guilty or no contest is entered, the time to withdraw the plea”</a:t>
          </a:r>
          <a:endParaRPr lang="en-US"/>
        </a:p>
      </dgm:t>
    </dgm:pt>
    <dgm:pt modelId="{E8CAA196-7E94-4028-9AF9-DD5C97BC770D}" type="parTrans" cxnId="{C8A205C5-0080-4FE3-9195-ACF5C1B3AE0B}">
      <dgm:prSet/>
      <dgm:spPr/>
      <dgm:t>
        <a:bodyPr/>
        <a:lstStyle/>
        <a:p>
          <a:endParaRPr lang="en-US"/>
        </a:p>
      </dgm:t>
    </dgm:pt>
    <dgm:pt modelId="{15DC59E7-03F7-4DB9-AEE2-D69043210634}" type="sibTrans" cxnId="{C8A205C5-0080-4FE3-9195-ACF5C1B3AE0B}">
      <dgm:prSet/>
      <dgm:spPr/>
      <dgm:t>
        <a:bodyPr/>
        <a:lstStyle/>
        <a:p>
          <a:endParaRPr lang="en-US"/>
        </a:p>
      </dgm:t>
    </dgm:pt>
    <dgm:pt modelId="{A22757C9-F2EA-446F-BABD-EF652EC9DF92}" type="pres">
      <dgm:prSet presAssocID="{605C62A7-9826-485D-BB36-E0CEB3287EDE}" presName="linear" presStyleCnt="0">
        <dgm:presLayoutVars>
          <dgm:animLvl val="lvl"/>
          <dgm:resizeHandles val="exact"/>
        </dgm:presLayoutVars>
      </dgm:prSet>
      <dgm:spPr/>
    </dgm:pt>
    <dgm:pt modelId="{E0E6A944-564E-44FB-863E-8A5DF3DAC091}" type="pres">
      <dgm:prSet presAssocID="{E781A100-7E0C-44F7-91FF-7D2887F30425}" presName="parentText" presStyleLbl="node1" presStyleIdx="0" presStyleCnt="3">
        <dgm:presLayoutVars>
          <dgm:chMax val="0"/>
          <dgm:bulletEnabled val="1"/>
        </dgm:presLayoutVars>
      </dgm:prSet>
      <dgm:spPr/>
    </dgm:pt>
    <dgm:pt modelId="{37D2A775-F11A-4DB0-A77C-6B83275921B7}" type="pres">
      <dgm:prSet presAssocID="{7772E261-8017-4FC2-896D-B82E084D6D7C}" presName="spacer" presStyleCnt="0"/>
      <dgm:spPr/>
    </dgm:pt>
    <dgm:pt modelId="{A43674E9-5BE8-4D59-B90C-22E5E142D5DB}" type="pres">
      <dgm:prSet presAssocID="{BCC1E8CE-5930-4FDC-8FC6-E9ECF6081CCF}" presName="parentText" presStyleLbl="node1" presStyleIdx="1" presStyleCnt="3">
        <dgm:presLayoutVars>
          <dgm:chMax val="0"/>
          <dgm:bulletEnabled val="1"/>
        </dgm:presLayoutVars>
      </dgm:prSet>
      <dgm:spPr/>
    </dgm:pt>
    <dgm:pt modelId="{7978732F-0AE8-4B82-B54A-682DFCF5D364}" type="pres">
      <dgm:prSet presAssocID="{F4438EA3-AC4C-4589-BD33-07F5D5CC18B7}" presName="spacer" presStyleCnt="0"/>
      <dgm:spPr/>
    </dgm:pt>
    <dgm:pt modelId="{9F864B38-2F30-4B80-9896-945E55E895F8}" type="pres">
      <dgm:prSet presAssocID="{6F5E5F5C-1F3A-4CCE-86C8-0C2B04339AC7}" presName="parentText" presStyleLbl="node1" presStyleIdx="2" presStyleCnt="3">
        <dgm:presLayoutVars>
          <dgm:chMax val="0"/>
          <dgm:bulletEnabled val="1"/>
        </dgm:presLayoutVars>
      </dgm:prSet>
      <dgm:spPr/>
    </dgm:pt>
  </dgm:ptLst>
  <dgm:cxnLst>
    <dgm:cxn modelId="{20FB1E0F-B3B1-465A-839A-4B73F2EFFE11}" srcId="{605C62A7-9826-485D-BB36-E0CEB3287EDE}" destId="{BCC1E8CE-5930-4FDC-8FC6-E9ECF6081CCF}" srcOrd="1" destOrd="0" parTransId="{F14BE826-89C0-4313-847E-59C6822C73DD}" sibTransId="{F4438EA3-AC4C-4589-BD33-07F5D5CC18B7}"/>
    <dgm:cxn modelId="{FA342C64-1CAA-49EE-89BB-7C26DF72E246}" type="presOf" srcId="{BCC1E8CE-5930-4FDC-8FC6-E9ECF6081CCF}" destId="{A43674E9-5BE8-4D59-B90C-22E5E142D5DB}" srcOrd="0" destOrd="0" presId="urn:microsoft.com/office/officeart/2005/8/layout/vList2"/>
    <dgm:cxn modelId="{78285559-2226-4070-BFF4-FCF426F06B5D}" srcId="{605C62A7-9826-485D-BB36-E0CEB3287EDE}" destId="{E781A100-7E0C-44F7-91FF-7D2887F30425}" srcOrd="0" destOrd="0" parTransId="{A788A3AF-46EF-42D0-B056-CBFF7E43201E}" sibTransId="{7772E261-8017-4FC2-896D-B82E084D6D7C}"/>
    <dgm:cxn modelId="{EE00F57C-07E6-4B9A-BD98-7E00363FDF5A}" type="presOf" srcId="{E781A100-7E0C-44F7-91FF-7D2887F30425}" destId="{E0E6A944-564E-44FB-863E-8A5DF3DAC091}" srcOrd="0" destOrd="0" presId="urn:microsoft.com/office/officeart/2005/8/layout/vList2"/>
    <dgm:cxn modelId="{DEBF8D88-CA43-4AFA-9275-EC569681EDD2}" type="presOf" srcId="{6F5E5F5C-1F3A-4CCE-86C8-0C2B04339AC7}" destId="{9F864B38-2F30-4B80-9896-945E55E895F8}" srcOrd="0" destOrd="0" presId="urn:microsoft.com/office/officeart/2005/8/layout/vList2"/>
    <dgm:cxn modelId="{C8A205C5-0080-4FE3-9195-ACF5C1B3AE0B}" srcId="{605C62A7-9826-485D-BB36-E0CEB3287EDE}" destId="{6F5E5F5C-1F3A-4CCE-86C8-0C2B04339AC7}" srcOrd="2" destOrd="0" parTransId="{E8CAA196-7E94-4028-9AF9-DD5C97BC770D}" sibTransId="{15DC59E7-03F7-4DB9-AEE2-D69043210634}"/>
    <dgm:cxn modelId="{0F099DED-AE93-4E62-A575-A00ACC2A5054}" type="presOf" srcId="{605C62A7-9826-485D-BB36-E0CEB3287EDE}" destId="{A22757C9-F2EA-446F-BABD-EF652EC9DF92}" srcOrd="0" destOrd="0" presId="urn:microsoft.com/office/officeart/2005/8/layout/vList2"/>
    <dgm:cxn modelId="{AF6BBCF9-6724-448D-A61C-A7D0F9FC21FC}" type="presParOf" srcId="{A22757C9-F2EA-446F-BABD-EF652EC9DF92}" destId="{E0E6A944-564E-44FB-863E-8A5DF3DAC091}" srcOrd="0" destOrd="0" presId="urn:microsoft.com/office/officeart/2005/8/layout/vList2"/>
    <dgm:cxn modelId="{A8F29AE8-01F5-414D-9D45-73700FE6043E}" type="presParOf" srcId="{A22757C9-F2EA-446F-BABD-EF652EC9DF92}" destId="{37D2A775-F11A-4DB0-A77C-6B83275921B7}" srcOrd="1" destOrd="0" presId="urn:microsoft.com/office/officeart/2005/8/layout/vList2"/>
    <dgm:cxn modelId="{D2137FCC-05F9-454A-BCD0-85AEF99A721A}" type="presParOf" srcId="{A22757C9-F2EA-446F-BABD-EF652EC9DF92}" destId="{A43674E9-5BE8-4D59-B90C-22E5E142D5DB}" srcOrd="2" destOrd="0" presId="urn:microsoft.com/office/officeart/2005/8/layout/vList2"/>
    <dgm:cxn modelId="{F5397442-F1D5-4BA3-8E00-16BB266A39F4}" type="presParOf" srcId="{A22757C9-F2EA-446F-BABD-EF652EC9DF92}" destId="{7978732F-0AE8-4B82-B54A-682DFCF5D364}" srcOrd="3" destOrd="0" presId="urn:microsoft.com/office/officeart/2005/8/layout/vList2"/>
    <dgm:cxn modelId="{4BF7A11A-F8D0-478C-9751-EB3A654617EC}" type="presParOf" srcId="{A22757C9-F2EA-446F-BABD-EF652EC9DF92}" destId="{9F864B38-2F30-4B80-9896-945E55E895F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0F019A8-E68D-433B-B8B5-4FC77D279A60}"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A85ACD93-7B42-4523-891F-F147493D4DA7}">
      <dgm:prSet/>
      <dgm:spPr/>
      <dgm:t>
        <a:bodyPr/>
        <a:lstStyle/>
        <a:p>
          <a:r>
            <a:rPr lang="en-US"/>
            <a:t>Records with no sustained finding of misconduct must be retained for at least 5 years and records related to sustained misconduct must be retained for a minimum of 15 years.</a:t>
          </a:r>
        </a:p>
      </dgm:t>
    </dgm:pt>
    <dgm:pt modelId="{BCA71043-0580-4F03-887B-F8E28A71B1D4}" type="parTrans" cxnId="{722EF1BC-E9BF-4BBA-98A3-49C99031853D}">
      <dgm:prSet/>
      <dgm:spPr/>
      <dgm:t>
        <a:bodyPr/>
        <a:lstStyle/>
        <a:p>
          <a:endParaRPr lang="en-US"/>
        </a:p>
      </dgm:t>
    </dgm:pt>
    <dgm:pt modelId="{082FD1D5-0373-4751-A24C-A3364509AF8E}" type="sibTrans" cxnId="{722EF1BC-E9BF-4BBA-98A3-49C99031853D}">
      <dgm:prSet/>
      <dgm:spPr/>
      <dgm:t>
        <a:bodyPr/>
        <a:lstStyle/>
        <a:p>
          <a:endParaRPr lang="en-US"/>
        </a:p>
      </dgm:t>
    </dgm:pt>
    <dgm:pt modelId="{C8F17FB3-9EAF-41B8-BF93-2C97B0D9878A}">
      <dgm:prSet/>
      <dgm:spPr/>
      <dgm:t>
        <a:bodyPr/>
        <a:lstStyle/>
        <a:p>
          <a:r>
            <a:rPr lang="en-US"/>
            <a:t>Records relating to an incomplete investigation must be released if an officer resigned during the investigation.</a:t>
          </a:r>
        </a:p>
      </dgm:t>
    </dgm:pt>
    <dgm:pt modelId="{E6E81924-7243-485D-B7DF-190193C046F6}" type="parTrans" cxnId="{66D2795C-1B63-46B7-8BAF-87DB310C66CD}">
      <dgm:prSet/>
      <dgm:spPr/>
      <dgm:t>
        <a:bodyPr/>
        <a:lstStyle/>
        <a:p>
          <a:endParaRPr lang="en-US"/>
        </a:p>
      </dgm:t>
    </dgm:pt>
    <dgm:pt modelId="{545298D4-D24B-465D-B88D-ADC7A01B902E}" type="sibTrans" cxnId="{66D2795C-1B63-46B7-8BAF-87DB310C66CD}">
      <dgm:prSet/>
      <dgm:spPr/>
      <dgm:t>
        <a:bodyPr/>
        <a:lstStyle/>
        <a:p>
          <a:endParaRPr lang="en-US"/>
        </a:p>
      </dgm:t>
    </dgm:pt>
    <dgm:pt modelId="{91770259-E4A7-4D30-AEC0-5B6A912908A9}">
      <dgm:prSet/>
      <dgm:spPr/>
      <dgm:t>
        <a:bodyPr/>
        <a:lstStyle/>
        <a:p>
          <a:r>
            <a:rPr lang="en-US"/>
            <a:t>Whistleblowers and victims will be added to the list of persons whose identities are required to remain confidential.</a:t>
          </a:r>
        </a:p>
      </dgm:t>
    </dgm:pt>
    <dgm:pt modelId="{C994B516-9CF4-4A36-8071-4F30E6A9CF42}" type="parTrans" cxnId="{493590D6-5B5F-4D23-B231-FB5D021D61A2}">
      <dgm:prSet/>
      <dgm:spPr/>
      <dgm:t>
        <a:bodyPr/>
        <a:lstStyle/>
        <a:p>
          <a:endParaRPr lang="en-US"/>
        </a:p>
      </dgm:t>
    </dgm:pt>
    <dgm:pt modelId="{B41F952D-5EFC-48E2-AB52-42524E6A69B5}" type="sibTrans" cxnId="{493590D6-5B5F-4D23-B231-FB5D021D61A2}">
      <dgm:prSet/>
      <dgm:spPr/>
      <dgm:t>
        <a:bodyPr/>
        <a:lstStyle/>
        <a:p>
          <a:endParaRPr lang="en-US"/>
        </a:p>
      </dgm:t>
    </dgm:pt>
    <dgm:pt modelId="{A430195F-C6FB-4198-8742-BE905DF8E6CB}">
      <dgm:prSet/>
      <dgm:spPr/>
      <dgm:t>
        <a:bodyPr/>
        <a:lstStyle/>
        <a:p>
          <a:r>
            <a:rPr lang="en-US"/>
            <a:t>Records shall be provided at the “earliest possible time” and no later than 45 days from the date of a request for their disclosure, unless the law specifically allows more time to respond.</a:t>
          </a:r>
        </a:p>
      </dgm:t>
    </dgm:pt>
    <dgm:pt modelId="{24C3936E-8205-4E97-873B-54875D0206C6}" type="parTrans" cxnId="{1FA04220-3DC7-4D20-A432-43290BD8F5F9}">
      <dgm:prSet/>
      <dgm:spPr/>
      <dgm:t>
        <a:bodyPr/>
        <a:lstStyle/>
        <a:p>
          <a:endParaRPr lang="en-US"/>
        </a:p>
      </dgm:t>
    </dgm:pt>
    <dgm:pt modelId="{56837735-23AD-4E74-8013-48300C73FF22}" type="sibTrans" cxnId="{1FA04220-3DC7-4D20-A432-43290BD8F5F9}">
      <dgm:prSet/>
      <dgm:spPr/>
      <dgm:t>
        <a:bodyPr/>
        <a:lstStyle/>
        <a:p>
          <a:endParaRPr lang="en-US"/>
        </a:p>
      </dgm:t>
    </dgm:pt>
    <dgm:pt modelId="{B150D7D0-520F-462F-A384-49739EBCB6C6}">
      <dgm:prSet/>
      <dgm:spPr/>
      <dgm:t>
        <a:bodyPr/>
        <a:lstStyle/>
        <a:p>
          <a:r>
            <a:rPr lang="en-US"/>
            <a:t>An agency may charge only the direct cost of duplication for the production of these records, in line with the Public Records Act, and may not charge for searching or redacting records.</a:t>
          </a:r>
        </a:p>
      </dgm:t>
    </dgm:pt>
    <dgm:pt modelId="{855CA825-6D6A-43F2-A640-446A6A06511F}" type="parTrans" cxnId="{680A7612-4265-4F18-833F-024E511754C9}">
      <dgm:prSet/>
      <dgm:spPr/>
      <dgm:t>
        <a:bodyPr/>
        <a:lstStyle/>
        <a:p>
          <a:endParaRPr lang="en-US"/>
        </a:p>
      </dgm:t>
    </dgm:pt>
    <dgm:pt modelId="{63E2BE6F-AEDA-4DFF-BD19-3F3BCA2FCC5D}" type="sibTrans" cxnId="{680A7612-4265-4F18-833F-024E511754C9}">
      <dgm:prSet/>
      <dgm:spPr/>
      <dgm:t>
        <a:bodyPr/>
        <a:lstStyle/>
        <a:p>
          <a:endParaRPr lang="en-US"/>
        </a:p>
      </dgm:t>
    </dgm:pt>
    <dgm:pt modelId="{EFB12596-A153-4433-9F9C-19047B803FB5}">
      <dgm:prSet/>
      <dgm:spPr/>
      <dgm:t>
        <a:bodyPr/>
        <a:lstStyle/>
        <a:p>
          <a:r>
            <a:rPr lang="en-US"/>
            <a:t>Attorney-client privilege will not prohibit the disclosure of factual information provided by the public entity to its attorney or factual information discovered in any investigation conducted by, or on behalf of, the public entity’s attorney. Additionally, the privilege will not cover attorney billing records unless the records relate to a legal consultation between the public entity and its attorney in active and ongoing litigation.</a:t>
          </a:r>
        </a:p>
      </dgm:t>
    </dgm:pt>
    <dgm:pt modelId="{E58C67FD-9FA9-4F4F-A40F-6966E47FE90D}" type="parTrans" cxnId="{56C52C9C-AA76-4BE3-9260-BB29DCD55239}">
      <dgm:prSet/>
      <dgm:spPr/>
      <dgm:t>
        <a:bodyPr/>
        <a:lstStyle/>
        <a:p>
          <a:endParaRPr lang="en-US"/>
        </a:p>
      </dgm:t>
    </dgm:pt>
    <dgm:pt modelId="{FD958EF9-858F-48CE-B29B-91C8E4469BA4}" type="sibTrans" cxnId="{56C52C9C-AA76-4BE3-9260-BB29DCD55239}">
      <dgm:prSet/>
      <dgm:spPr/>
      <dgm:t>
        <a:bodyPr/>
        <a:lstStyle/>
        <a:p>
          <a:endParaRPr lang="en-US"/>
        </a:p>
      </dgm:t>
    </dgm:pt>
    <dgm:pt modelId="{6115651C-B10A-4DED-A1CF-55B1B4061BC8}">
      <dgm:prSet/>
      <dgm:spPr/>
      <dgm:t>
        <a:bodyPr/>
        <a:lstStyle/>
        <a:p>
          <a:r>
            <a:rPr lang="en-US"/>
            <a:t>A public agency hiring a peace officer must review any files for Section 832.7 disclosure before hiring the officer.</a:t>
          </a:r>
        </a:p>
      </dgm:t>
    </dgm:pt>
    <dgm:pt modelId="{7E13E4CC-6D73-4C95-86BC-F752782C6057}" type="parTrans" cxnId="{4580F86F-15AE-465B-AC1B-124BE179B02E}">
      <dgm:prSet/>
      <dgm:spPr/>
      <dgm:t>
        <a:bodyPr/>
        <a:lstStyle/>
        <a:p>
          <a:endParaRPr lang="en-US"/>
        </a:p>
      </dgm:t>
    </dgm:pt>
    <dgm:pt modelId="{1274F358-D5A4-4FDE-A95B-D5EA0AE313AA}" type="sibTrans" cxnId="{4580F86F-15AE-465B-AC1B-124BE179B02E}">
      <dgm:prSet/>
      <dgm:spPr/>
      <dgm:t>
        <a:bodyPr/>
        <a:lstStyle/>
        <a:p>
          <a:endParaRPr lang="en-US"/>
        </a:p>
      </dgm:t>
    </dgm:pt>
    <dgm:pt modelId="{10A3BF4E-A048-4EDE-AF2E-F7CDE5EFCFA1}" type="pres">
      <dgm:prSet presAssocID="{B0F019A8-E68D-433B-B8B5-4FC77D279A60}" presName="diagram" presStyleCnt="0">
        <dgm:presLayoutVars>
          <dgm:dir/>
          <dgm:resizeHandles val="exact"/>
        </dgm:presLayoutVars>
      </dgm:prSet>
      <dgm:spPr/>
    </dgm:pt>
    <dgm:pt modelId="{77BB08D2-75C7-4E73-8F1E-0D24AB19578C}" type="pres">
      <dgm:prSet presAssocID="{A85ACD93-7B42-4523-891F-F147493D4DA7}" presName="node" presStyleLbl="node1" presStyleIdx="0" presStyleCnt="7">
        <dgm:presLayoutVars>
          <dgm:bulletEnabled val="1"/>
        </dgm:presLayoutVars>
      </dgm:prSet>
      <dgm:spPr/>
    </dgm:pt>
    <dgm:pt modelId="{5A6EEE5A-5BF4-46FA-9705-36F500BF4EC3}" type="pres">
      <dgm:prSet presAssocID="{082FD1D5-0373-4751-A24C-A3364509AF8E}" presName="sibTrans" presStyleCnt="0"/>
      <dgm:spPr/>
    </dgm:pt>
    <dgm:pt modelId="{2B4383B6-37D4-4FBE-9726-66A2C88938C3}" type="pres">
      <dgm:prSet presAssocID="{C8F17FB3-9EAF-41B8-BF93-2C97B0D9878A}" presName="node" presStyleLbl="node1" presStyleIdx="1" presStyleCnt="7">
        <dgm:presLayoutVars>
          <dgm:bulletEnabled val="1"/>
        </dgm:presLayoutVars>
      </dgm:prSet>
      <dgm:spPr/>
    </dgm:pt>
    <dgm:pt modelId="{81A2CF3C-2054-49E5-BECB-BC651FD58376}" type="pres">
      <dgm:prSet presAssocID="{545298D4-D24B-465D-B88D-ADC7A01B902E}" presName="sibTrans" presStyleCnt="0"/>
      <dgm:spPr/>
    </dgm:pt>
    <dgm:pt modelId="{ADFD9CF3-5981-4BAB-BA38-3E1FE51760D1}" type="pres">
      <dgm:prSet presAssocID="{91770259-E4A7-4D30-AEC0-5B6A912908A9}" presName="node" presStyleLbl="node1" presStyleIdx="2" presStyleCnt="7">
        <dgm:presLayoutVars>
          <dgm:bulletEnabled val="1"/>
        </dgm:presLayoutVars>
      </dgm:prSet>
      <dgm:spPr/>
    </dgm:pt>
    <dgm:pt modelId="{66802FB6-EDE6-4EC0-BF38-9AEE07882691}" type="pres">
      <dgm:prSet presAssocID="{B41F952D-5EFC-48E2-AB52-42524E6A69B5}" presName="sibTrans" presStyleCnt="0"/>
      <dgm:spPr/>
    </dgm:pt>
    <dgm:pt modelId="{3FAEFA7B-D484-47DC-B622-4B8286AA58A8}" type="pres">
      <dgm:prSet presAssocID="{A430195F-C6FB-4198-8742-BE905DF8E6CB}" presName="node" presStyleLbl="node1" presStyleIdx="3" presStyleCnt="7">
        <dgm:presLayoutVars>
          <dgm:bulletEnabled val="1"/>
        </dgm:presLayoutVars>
      </dgm:prSet>
      <dgm:spPr/>
    </dgm:pt>
    <dgm:pt modelId="{2630018B-76E3-4895-892D-EC61C7F71A2C}" type="pres">
      <dgm:prSet presAssocID="{56837735-23AD-4E74-8013-48300C73FF22}" presName="sibTrans" presStyleCnt="0"/>
      <dgm:spPr/>
    </dgm:pt>
    <dgm:pt modelId="{1E6EB850-EC0D-4C85-AE2B-4CC653CFEAD1}" type="pres">
      <dgm:prSet presAssocID="{B150D7D0-520F-462F-A384-49739EBCB6C6}" presName="node" presStyleLbl="node1" presStyleIdx="4" presStyleCnt="7">
        <dgm:presLayoutVars>
          <dgm:bulletEnabled val="1"/>
        </dgm:presLayoutVars>
      </dgm:prSet>
      <dgm:spPr/>
    </dgm:pt>
    <dgm:pt modelId="{434F2301-C70F-4291-8C35-29447512DD0C}" type="pres">
      <dgm:prSet presAssocID="{63E2BE6F-AEDA-4DFF-BD19-3F3BCA2FCC5D}" presName="sibTrans" presStyleCnt="0"/>
      <dgm:spPr/>
    </dgm:pt>
    <dgm:pt modelId="{1844CA07-5AE8-4C72-9601-44CDB017E42F}" type="pres">
      <dgm:prSet presAssocID="{EFB12596-A153-4433-9F9C-19047B803FB5}" presName="node" presStyleLbl="node1" presStyleIdx="5" presStyleCnt="7">
        <dgm:presLayoutVars>
          <dgm:bulletEnabled val="1"/>
        </dgm:presLayoutVars>
      </dgm:prSet>
      <dgm:spPr/>
    </dgm:pt>
    <dgm:pt modelId="{F5A5ABCA-026B-4D03-853F-BE56FD6C260D}" type="pres">
      <dgm:prSet presAssocID="{FD958EF9-858F-48CE-B29B-91C8E4469BA4}" presName="sibTrans" presStyleCnt="0"/>
      <dgm:spPr/>
    </dgm:pt>
    <dgm:pt modelId="{E8E713C4-30E9-4592-A5C4-DD33392A2DA3}" type="pres">
      <dgm:prSet presAssocID="{6115651C-B10A-4DED-A1CF-55B1B4061BC8}" presName="node" presStyleLbl="node1" presStyleIdx="6" presStyleCnt="7">
        <dgm:presLayoutVars>
          <dgm:bulletEnabled val="1"/>
        </dgm:presLayoutVars>
      </dgm:prSet>
      <dgm:spPr/>
    </dgm:pt>
  </dgm:ptLst>
  <dgm:cxnLst>
    <dgm:cxn modelId="{680A7612-4265-4F18-833F-024E511754C9}" srcId="{B0F019A8-E68D-433B-B8B5-4FC77D279A60}" destId="{B150D7D0-520F-462F-A384-49739EBCB6C6}" srcOrd="4" destOrd="0" parTransId="{855CA825-6D6A-43F2-A640-446A6A06511F}" sibTransId="{63E2BE6F-AEDA-4DFF-BD19-3F3BCA2FCC5D}"/>
    <dgm:cxn modelId="{5DC3E21D-B83B-4552-BE46-22FABB0CB827}" type="presOf" srcId="{B150D7D0-520F-462F-A384-49739EBCB6C6}" destId="{1E6EB850-EC0D-4C85-AE2B-4CC653CFEAD1}" srcOrd="0" destOrd="0" presId="urn:microsoft.com/office/officeart/2005/8/layout/default"/>
    <dgm:cxn modelId="{1FA04220-3DC7-4D20-A432-43290BD8F5F9}" srcId="{B0F019A8-E68D-433B-B8B5-4FC77D279A60}" destId="{A430195F-C6FB-4198-8742-BE905DF8E6CB}" srcOrd="3" destOrd="0" parTransId="{24C3936E-8205-4E97-873B-54875D0206C6}" sibTransId="{56837735-23AD-4E74-8013-48300C73FF22}"/>
    <dgm:cxn modelId="{ADC00D25-34F8-4F4A-913D-4002CE3F8F5A}" type="presOf" srcId="{91770259-E4A7-4D30-AEC0-5B6A912908A9}" destId="{ADFD9CF3-5981-4BAB-BA38-3E1FE51760D1}" srcOrd="0" destOrd="0" presId="urn:microsoft.com/office/officeart/2005/8/layout/default"/>
    <dgm:cxn modelId="{B722E132-01F8-486D-ACC7-4A64121536F6}" type="presOf" srcId="{EFB12596-A153-4433-9F9C-19047B803FB5}" destId="{1844CA07-5AE8-4C72-9601-44CDB017E42F}" srcOrd="0" destOrd="0" presId="urn:microsoft.com/office/officeart/2005/8/layout/default"/>
    <dgm:cxn modelId="{66D2795C-1B63-46B7-8BAF-87DB310C66CD}" srcId="{B0F019A8-E68D-433B-B8B5-4FC77D279A60}" destId="{C8F17FB3-9EAF-41B8-BF93-2C97B0D9878A}" srcOrd="1" destOrd="0" parTransId="{E6E81924-7243-485D-B7DF-190193C046F6}" sibTransId="{545298D4-D24B-465D-B88D-ADC7A01B902E}"/>
    <dgm:cxn modelId="{E1B6F368-D302-49D6-BC95-759B92278B0E}" type="presOf" srcId="{A430195F-C6FB-4198-8742-BE905DF8E6CB}" destId="{3FAEFA7B-D484-47DC-B622-4B8286AA58A8}" srcOrd="0" destOrd="0" presId="urn:microsoft.com/office/officeart/2005/8/layout/default"/>
    <dgm:cxn modelId="{4580F86F-15AE-465B-AC1B-124BE179B02E}" srcId="{B0F019A8-E68D-433B-B8B5-4FC77D279A60}" destId="{6115651C-B10A-4DED-A1CF-55B1B4061BC8}" srcOrd="6" destOrd="0" parTransId="{7E13E4CC-6D73-4C95-86BC-F752782C6057}" sibTransId="{1274F358-D5A4-4FDE-A95B-D5EA0AE313AA}"/>
    <dgm:cxn modelId="{EACAD491-7F59-4D39-8F08-67685C81C4B9}" type="presOf" srcId="{A85ACD93-7B42-4523-891F-F147493D4DA7}" destId="{77BB08D2-75C7-4E73-8F1E-0D24AB19578C}" srcOrd="0" destOrd="0" presId="urn:microsoft.com/office/officeart/2005/8/layout/default"/>
    <dgm:cxn modelId="{56C52C9C-AA76-4BE3-9260-BB29DCD55239}" srcId="{B0F019A8-E68D-433B-B8B5-4FC77D279A60}" destId="{EFB12596-A153-4433-9F9C-19047B803FB5}" srcOrd="5" destOrd="0" parTransId="{E58C67FD-9FA9-4F4F-A40F-6966E47FE90D}" sibTransId="{FD958EF9-858F-48CE-B29B-91C8E4469BA4}"/>
    <dgm:cxn modelId="{EBD3C1A4-9D4E-4932-AD3D-4C8414ACB218}" type="presOf" srcId="{B0F019A8-E68D-433B-B8B5-4FC77D279A60}" destId="{10A3BF4E-A048-4EDE-AF2E-F7CDE5EFCFA1}" srcOrd="0" destOrd="0" presId="urn:microsoft.com/office/officeart/2005/8/layout/default"/>
    <dgm:cxn modelId="{D74C0BB0-1BDB-423D-AD40-CE8738FBFBA3}" type="presOf" srcId="{C8F17FB3-9EAF-41B8-BF93-2C97B0D9878A}" destId="{2B4383B6-37D4-4FBE-9726-66A2C88938C3}" srcOrd="0" destOrd="0" presId="urn:microsoft.com/office/officeart/2005/8/layout/default"/>
    <dgm:cxn modelId="{722EF1BC-E9BF-4BBA-98A3-49C99031853D}" srcId="{B0F019A8-E68D-433B-B8B5-4FC77D279A60}" destId="{A85ACD93-7B42-4523-891F-F147493D4DA7}" srcOrd="0" destOrd="0" parTransId="{BCA71043-0580-4F03-887B-F8E28A71B1D4}" sibTransId="{082FD1D5-0373-4751-A24C-A3364509AF8E}"/>
    <dgm:cxn modelId="{493590D6-5B5F-4D23-B231-FB5D021D61A2}" srcId="{B0F019A8-E68D-433B-B8B5-4FC77D279A60}" destId="{91770259-E4A7-4D30-AEC0-5B6A912908A9}" srcOrd="2" destOrd="0" parTransId="{C994B516-9CF4-4A36-8071-4F30E6A9CF42}" sibTransId="{B41F952D-5EFC-48E2-AB52-42524E6A69B5}"/>
    <dgm:cxn modelId="{40BBB5EC-8E47-47F8-8A8E-2EC54A35206E}" type="presOf" srcId="{6115651C-B10A-4DED-A1CF-55B1B4061BC8}" destId="{E8E713C4-30E9-4592-A5C4-DD33392A2DA3}" srcOrd="0" destOrd="0" presId="urn:microsoft.com/office/officeart/2005/8/layout/default"/>
    <dgm:cxn modelId="{1AB5D7A3-C72A-4296-9487-15B2418EF234}" type="presParOf" srcId="{10A3BF4E-A048-4EDE-AF2E-F7CDE5EFCFA1}" destId="{77BB08D2-75C7-4E73-8F1E-0D24AB19578C}" srcOrd="0" destOrd="0" presId="urn:microsoft.com/office/officeart/2005/8/layout/default"/>
    <dgm:cxn modelId="{55DA656B-CF14-43CB-BBC1-66D37206F2B9}" type="presParOf" srcId="{10A3BF4E-A048-4EDE-AF2E-F7CDE5EFCFA1}" destId="{5A6EEE5A-5BF4-46FA-9705-36F500BF4EC3}" srcOrd="1" destOrd="0" presId="urn:microsoft.com/office/officeart/2005/8/layout/default"/>
    <dgm:cxn modelId="{7F0F9FEB-C337-408D-9D6B-BCD67AFFD5D8}" type="presParOf" srcId="{10A3BF4E-A048-4EDE-AF2E-F7CDE5EFCFA1}" destId="{2B4383B6-37D4-4FBE-9726-66A2C88938C3}" srcOrd="2" destOrd="0" presId="urn:microsoft.com/office/officeart/2005/8/layout/default"/>
    <dgm:cxn modelId="{DD663788-5E11-4C16-8494-1276F34C1F23}" type="presParOf" srcId="{10A3BF4E-A048-4EDE-AF2E-F7CDE5EFCFA1}" destId="{81A2CF3C-2054-49E5-BECB-BC651FD58376}" srcOrd="3" destOrd="0" presId="urn:microsoft.com/office/officeart/2005/8/layout/default"/>
    <dgm:cxn modelId="{6C0BF84D-71FE-4F27-A880-C095E8C331C0}" type="presParOf" srcId="{10A3BF4E-A048-4EDE-AF2E-F7CDE5EFCFA1}" destId="{ADFD9CF3-5981-4BAB-BA38-3E1FE51760D1}" srcOrd="4" destOrd="0" presId="urn:microsoft.com/office/officeart/2005/8/layout/default"/>
    <dgm:cxn modelId="{4EE3AC63-B96B-4D76-8E21-CC1A2A26292F}" type="presParOf" srcId="{10A3BF4E-A048-4EDE-AF2E-F7CDE5EFCFA1}" destId="{66802FB6-EDE6-4EC0-BF38-9AEE07882691}" srcOrd="5" destOrd="0" presId="urn:microsoft.com/office/officeart/2005/8/layout/default"/>
    <dgm:cxn modelId="{585B5EAB-BB2D-43FB-ADCB-56D6BEF2902E}" type="presParOf" srcId="{10A3BF4E-A048-4EDE-AF2E-F7CDE5EFCFA1}" destId="{3FAEFA7B-D484-47DC-B622-4B8286AA58A8}" srcOrd="6" destOrd="0" presId="urn:microsoft.com/office/officeart/2005/8/layout/default"/>
    <dgm:cxn modelId="{285E8987-6905-4EB8-8C97-B22225F3A688}" type="presParOf" srcId="{10A3BF4E-A048-4EDE-AF2E-F7CDE5EFCFA1}" destId="{2630018B-76E3-4895-892D-EC61C7F71A2C}" srcOrd="7" destOrd="0" presId="urn:microsoft.com/office/officeart/2005/8/layout/default"/>
    <dgm:cxn modelId="{BC75FA42-B8E3-48A6-B948-D7D468B441D2}" type="presParOf" srcId="{10A3BF4E-A048-4EDE-AF2E-F7CDE5EFCFA1}" destId="{1E6EB850-EC0D-4C85-AE2B-4CC653CFEAD1}" srcOrd="8" destOrd="0" presId="urn:microsoft.com/office/officeart/2005/8/layout/default"/>
    <dgm:cxn modelId="{91432D01-7B88-41C2-8F7F-3905825A12AC}" type="presParOf" srcId="{10A3BF4E-A048-4EDE-AF2E-F7CDE5EFCFA1}" destId="{434F2301-C70F-4291-8C35-29447512DD0C}" srcOrd="9" destOrd="0" presId="urn:microsoft.com/office/officeart/2005/8/layout/default"/>
    <dgm:cxn modelId="{A1E92050-2109-4A3F-8A1C-5168BA6A682A}" type="presParOf" srcId="{10A3BF4E-A048-4EDE-AF2E-F7CDE5EFCFA1}" destId="{1844CA07-5AE8-4C72-9601-44CDB017E42F}" srcOrd="10" destOrd="0" presId="urn:microsoft.com/office/officeart/2005/8/layout/default"/>
    <dgm:cxn modelId="{F1442724-E978-427D-B316-52A5E8AA4FB6}" type="presParOf" srcId="{10A3BF4E-A048-4EDE-AF2E-F7CDE5EFCFA1}" destId="{F5A5ABCA-026B-4D03-853F-BE56FD6C260D}" srcOrd="11" destOrd="0" presId="urn:microsoft.com/office/officeart/2005/8/layout/default"/>
    <dgm:cxn modelId="{AF5A84C8-D96B-4AF3-98B0-ED9198669C6D}" type="presParOf" srcId="{10A3BF4E-A048-4EDE-AF2E-F7CDE5EFCFA1}" destId="{E8E713C4-30E9-4592-A5C4-DD33392A2DA3}"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F78236-FED1-418A-B0CE-974C631F69A6}">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AB3CA6-198F-46DA-817F-9EC1217FD087}">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Any “member of the public” (§ 6252)</a:t>
          </a:r>
        </a:p>
      </dsp:txBody>
      <dsp:txXfrm>
        <a:off x="608661" y="692298"/>
        <a:ext cx="4508047" cy="2799040"/>
      </dsp:txXfrm>
    </dsp:sp>
    <dsp:sp modelId="{D965B38F-E5DF-4355-81F6-CAF233146325}">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DF7E3E-2747-4478-A447-6FF31E0E1A19}">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t>Notwithstanding the definition of “member of the public” in Section 6252, an elected member or officer of any state or local agency is entitled to access to public records of that agency on the same basis as any other person</a:t>
          </a:r>
          <a:endParaRPr lang="en-US" sz="2400" kern="1200" dirty="0"/>
        </a:p>
      </dsp:txBody>
      <dsp:txXfrm>
        <a:off x="6331365" y="692298"/>
        <a:ext cx="4508047" cy="27990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69107-4735-494E-AE88-90558F581FBE}">
      <dsp:nvSpPr>
        <dsp:cNvPr id="0" name=""/>
        <dsp:cNvSpPr/>
      </dsp:nvSpPr>
      <dsp:spPr>
        <a:xfrm>
          <a:off x="0" y="93330"/>
          <a:ext cx="6263640" cy="9354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AB 2557</a:t>
          </a:r>
        </a:p>
      </dsp:txBody>
      <dsp:txXfrm>
        <a:off x="45663" y="138993"/>
        <a:ext cx="6172314" cy="844089"/>
      </dsp:txXfrm>
    </dsp:sp>
    <dsp:sp modelId="{2103DAE3-9A25-414A-9B20-3F7F5BC75156}">
      <dsp:nvSpPr>
        <dsp:cNvPr id="0" name=""/>
        <dsp:cNvSpPr/>
      </dsp:nvSpPr>
      <dsp:spPr>
        <a:xfrm>
          <a:off x="0" y="1040341"/>
          <a:ext cx="6263640" cy="4359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49530" rIns="277368" bIns="49530" numCol="1" spcCol="1270" anchor="t" anchorCtr="0">
          <a:noAutofit/>
        </a:bodyPr>
        <a:lstStyle/>
        <a:p>
          <a:pPr marL="285750" lvl="1" indent="-285750" algn="l" defTabSz="1333500">
            <a:lnSpc>
              <a:spcPct val="90000"/>
            </a:lnSpc>
            <a:spcBef>
              <a:spcPct val="0"/>
            </a:spcBef>
            <a:spcAft>
              <a:spcPct val="20000"/>
            </a:spcAft>
            <a:buNone/>
          </a:pPr>
          <a:r>
            <a:rPr lang="en-US" sz="3000" kern="1200" dirty="0"/>
            <a:t>“</a:t>
          </a:r>
          <a:r>
            <a:rPr lang="en-US" sz="3000" b="0" i="0" kern="1200" dirty="0"/>
            <a:t>This bill would make records and information obtained from records maintained by an agency or body established by a city, county, city and county, local government entity, state agency, or state department for the purpose of civilian oversight of peace officers subject to disclosure pursuant to the California Public Records Act.”</a:t>
          </a:r>
          <a:endParaRPr lang="en-US" sz="3000" kern="1200" dirty="0"/>
        </a:p>
      </dsp:txBody>
      <dsp:txXfrm>
        <a:off x="0" y="1040341"/>
        <a:ext cx="6263640" cy="43594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82FCD-CC8A-4682-B6B2-C6ECA22E3933}">
      <dsp:nvSpPr>
        <dsp:cNvPr id="0" name=""/>
        <dsp:cNvSpPr/>
      </dsp:nvSpPr>
      <dsp:spPr>
        <a:xfrm>
          <a:off x="0" y="38677"/>
          <a:ext cx="6467866" cy="107257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Allyssa Victory, Esq.</a:t>
          </a:r>
        </a:p>
      </dsp:txBody>
      <dsp:txXfrm>
        <a:off x="52359" y="91036"/>
        <a:ext cx="6363148" cy="967861"/>
      </dsp:txXfrm>
    </dsp:sp>
    <dsp:sp modelId="{3153FE6D-1B23-4D77-AECF-22BF31CA2E66}">
      <dsp:nvSpPr>
        <dsp:cNvPr id="0" name=""/>
        <dsp:cNvSpPr/>
      </dsp:nvSpPr>
      <dsp:spPr>
        <a:xfrm>
          <a:off x="0" y="1189016"/>
          <a:ext cx="6467866" cy="107257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Staff Attorney, ACLU Northern California Criminal Justice Program</a:t>
          </a:r>
        </a:p>
      </dsp:txBody>
      <dsp:txXfrm>
        <a:off x="52359" y="1241375"/>
        <a:ext cx="6363148" cy="967861"/>
      </dsp:txXfrm>
    </dsp:sp>
    <dsp:sp modelId="{07F9358F-20B5-42FA-BE65-B30FB4A79837}">
      <dsp:nvSpPr>
        <dsp:cNvPr id="0" name=""/>
        <dsp:cNvSpPr/>
      </dsp:nvSpPr>
      <dsp:spPr>
        <a:xfrm>
          <a:off x="0" y="2339356"/>
          <a:ext cx="6467866" cy="107257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hlinkClick xmlns:r="http://schemas.openxmlformats.org/officeDocument/2006/relationships" r:id="rId1"/>
            </a:rPr>
            <a:t>avictory@aclunc.org</a:t>
          </a:r>
          <a:endParaRPr lang="en-US" sz="2700" kern="1200" dirty="0"/>
        </a:p>
      </dsp:txBody>
      <dsp:txXfrm>
        <a:off x="52359" y="2391715"/>
        <a:ext cx="6363148" cy="9678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89454-8D05-4746-8D69-A4FF7F8FFC3C}">
      <dsp:nvSpPr>
        <dsp:cNvPr id="0" name=""/>
        <dsp:cNvSpPr/>
      </dsp:nvSpPr>
      <dsp:spPr>
        <a:xfrm>
          <a:off x="0" y="531369"/>
          <a:ext cx="10515600" cy="2646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37388" rIns="816127" bIns="149352" numCol="1" spcCol="1270" anchor="t" anchorCtr="0">
          <a:noAutofit/>
        </a:bodyPr>
        <a:lstStyle/>
        <a:p>
          <a:pPr marL="228600" lvl="1" indent="-228600" algn="l" defTabSz="933450">
            <a:lnSpc>
              <a:spcPct val="90000"/>
            </a:lnSpc>
            <a:spcBef>
              <a:spcPct val="0"/>
            </a:spcBef>
            <a:spcAft>
              <a:spcPct val="15000"/>
            </a:spcAft>
            <a:buChar char="•"/>
          </a:pPr>
          <a:r>
            <a:rPr lang="en-US" sz="2100" b="0" i="0" kern="1200" dirty="0"/>
            <a:t>Cities and counties; </a:t>
          </a:r>
          <a:endParaRPr lang="en-US" sz="2100" kern="1200" dirty="0"/>
        </a:p>
        <a:p>
          <a:pPr marL="228600" lvl="1" indent="-228600" algn="l" defTabSz="933450">
            <a:lnSpc>
              <a:spcPct val="90000"/>
            </a:lnSpc>
            <a:spcBef>
              <a:spcPct val="0"/>
            </a:spcBef>
            <a:spcAft>
              <a:spcPct val="15000"/>
            </a:spcAft>
            <a:buChar char="•"/>
          </a:pPr>
          <a:r>
            <a:rPr lang="en-US" sz="2100" b="0" i="0" kern="1200" dirty="0"/>
            <a:t>school district; municipal corporation; </a:t>
          </a:r>
          <a:endParaRPr lang="en-US" sz="2100" kern="1200" dirty="0"/>
        </a:p>
        <a:p>
          <a:pPr marL="228600" lvl="1" indent="-228600" algn="l" defTabSz="933450">
            <a:lnSpc>
              <a:spcPct val="90000"/>
            </a:lnSpc>
            <a:spcBef>
              <a:spcPct val="0"/>
            </a:spcBef>
            <a:spcAft>
              <a:spcPct val="15000"/>
            </a:spcAft>
            <a:buChar char="•"/>
          </a:pPr>
          <a:r>
            <a:rPr lang="en-US" sz="2100" b="0" i="0" kern="1200" dirty="0"/>
            <a:t>district; </a:t>
          </a:r>
          <a:endParaRPr lang="en-US" sz="2100" kern="1200" dirty="0"/>
        </a:p>
        <a:p>
          <a:pPr marL="228600" lvl="1" indent="-228600" algn="l" defTabSz="933450">
            <a:lnSpc>
              <a:spcPct val="90000"/>
            </a:lnSpc>
            <a:spcBef>
              <a:spcPct val="0"/>
            </a:spcBef>
            <a:spcAft>
              <a:spcPct val="15000"/>
            </a:spcAft>
            <a:buChar char="•"/>
          </a:pPr>
          <a:r>
            <a:rPr lang="en-US" sz="2100" b="0" i="0" kern="1200" dirty="0"/>
            <a:t>political subdivision; </a:t>
          </a:r>
          <a:endParaRPr lang="en-US" sz="2100" kern="1200" dirty="0"/>
        </a:p>
        <a:p>
          <a:pPr marL="228600" lvl="1" indent="-228600" algn="l" defTabSz="933450">
            <a:lnSpc>
              <a:spcPct val="90000"/>
            </a:lnSpc>
            <a:spcBef>
              <a:spcPct val="0"/>
            </a:spcBef>
            <a:spcAft>
              <a:spcPct val="15000"/>
            </a:spcAft>
            <a:buChar char="•"/>
          </a:pPr>
          <a:r>
            <a:rPr lang="en-US" sz="2100" b="0" i="0" kern="1200" dirty="0"/>
            <a:t>any board, commission or agency thereof; other local public agency; or</a:t>
          </a:r>
          <a:endParaRPr lang="en-US" sz="2100" kern="1200" dirty="0"/>
        </a:p>
        <a:p>
          <a:pPr marL="228600" lvl="1" indent="-228600" algn="l" defTabSz="933450">
            <a:lnSpc>
              <a:spcPct val="90000"/>
            </a:lnSpc>
            <a:spcBef>
              <a:spcPct val="0"/>
            </a:spcBef>
            <a:spcAft>
              <a:spcPct val="15000"/>
            </a:spcAft>
            <a:buChar char="•"/>
          </a:pPr>
          <a:r>
            <a:rPr lang="en-US" sz="2100" b="0" i="0" kern="1200" dirty="0"/>
            <a:t>entities that are legislative bodies of a local agency</a:t>
          </a:r>
          <a:endParaRPr lang="en-US" sz="2100" kern="1200" dirty="0"/>
        </a:p>
      </dsp:txBody>
      <dsp:txXfrm>
        <a:off x="0" y="531369"/>
        <a:ext cx="10515600" cy="2646000"/>
      </dsp:txXfrm>
    </dsp:sp>
    <dsp:sp modelId="{F14941CB-658B-4F36-A234-053333AFF2D6}">
      <dsp:nvSpPr>
        <dsp:cNvPr id="0" name=""/>
        <dsp:cNvSpPr/>
      </dsp:nvSpPr>
      <dsp:spPr>
        <a:xfrm>
          <a:off x="525780" y="221409"/>
          <a:ext cx="7360920" cy="61992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None/>
          </a:pPr>
          <a:r>
            <a:rPr lang="en-US" sz="2100" b="1" i="0" kern="1200" dirty="0"/>
            <a:t>“Local agency” </a:t>
          </a:r>
          <a:r>
            <a:rPr lang="en-US" sz="2100" b="0" i="0" kern="1200" dirty="0"/>
            <a:t>includes  (</a:t>
          </a:r>
          <a:r>
            <a:rPr lang="en-US" sz="2100" b="1" kern="1200" dirty="0">
              <a:solidFill>
                <a:srgbClr val="FFFFFF"/>
              </a:solidFill>
            </a:rPr>
            <a:t>(Govt Code  § 6252(a))</a:t>
          </a:r>
          <a:r>
            <a:rPr lang="en-US" sz="2100" b="0" i="0" kern="1200" dirty="0"/>
            <a:t>:</a:t>
          </a:r>
          <a:endParaRPr lang="en-US" sz="2100" kern="1200" dirty="0"/>
        </a:p>
      </dsp:txBody>
      <dsp:txXfrm>
        <a:off x="556042" y="251671"/>
        <a:ext cx="7300396" cy="559396"/>
      </dsp:txXfrm>
    </dsp:sp>
    <dsp:sp modelId="{0DCA2455-0B81-44D3-9144-FC38CE0E2738}">
      <dsp:nvSpPr>
        <dsp:cNvPr id="0" name=""/>
        <dsp:cNvSpPr/>
      </dsp:nvSpPr>
      <dsp:spPr>
        <a:xfrm>
          <a:off x="0" y="3600729"/>
          <a:ext cx="10515600" cy="529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1033AC1-2BEB-4EDC-9CA7-977B90214CB8}">
      <dsp:nvSpPr>
        <dsp:cNvPr id="0" name=""/>
        <dsp:cNvSpPr/>
      </dsp:nvSpPr>
      <dsp:spPr>
        <a:xfrm>
          <a:off x="525780" y="3290769"/>
          <a:ext cx="7360920" cy="61992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None/>
          </a:pPr>
          <a:r>
            <a:rPr lang="en-US" sz="2100" kern="1200" dirty="0"/>
            <a:t>“Public agency” means “any state or local agency” § 6252(d)</a:t>
          </a:r>
        </a:p>
      </dsp:txBody>
      <dsp:txXfrm>
        <a:off x="556042" y="3321031"/>
        <a:ext cx="7300396"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A933CD-6B7C-48DD-812E-3A3703678889}">
      <dsp:nvSpPr>
        <dsp:cNvPr id="0" name=""/>
        <dsp:cNvSpPr/>
      </dsp:nvSpPr>
      <dsp:spPr>
        <a:xfrm>
          <a:off x="3421" y="368809"/>
          <a:ext cx="899226" cy="8992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7C0EBC-0FC1-44ED-9B0E-3DA425F4AD27}">
      <dsp:nvSpPr>
        <dsp:cNvPr id="0" name=""/>
        <dsp:cNvSpPr/>
      </dsp:nvSpPr>
      <dsp:spPr>
        <a:xfrm>
          <a:off x="3421" y="1439263"/>
          <a:ext cx="2569218" cy="1687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dirty="0"/>
            <a:t>Within 10 days of receipt of a request for records, a local agency MUST provide a response that includes:</a:t>
          </a:r>
        </a:p>
      </dsp:txBody>
      <dsp:txXfrm>
        <a:off x="3421" y="1439263"/>
        <a:ext cx="2569218" cy="1687078"/>
      </dsp:txXfrm>
    </dsp:sp>
    <dsp:sp modelId="{A7A84C42-176D-49B5-9D93-78CBCD44D06A}">
      <dsp:nvSpPr>
        <dsp:cNvPr id="0" name=""/>
        <dsp:cNvSpPr/>
      </dsp:nvSpPr>
      <dsp:spPr>
        <a:xfrm>
          <a:off x="3421" y="3205982"/>
          <a:ext cx="2569218" cy="1144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Font typeface="Arial" panose="020B0604020202020204" pitchFamily="34" charset="0"/>
            <a:buNone/>
          </a:pPr>
          <a:r>
            <a:rPr lang="en-US" sz="1100" kern="1200" dirty="0"/>
            <a:t>Whether the agency has responsive records in their possession;</a:t>
          </a:r>
        </a:p>
        <a:p>
          <a:pPr marL="0" lvl="0" indent="0" algn="l" defTabSz="488950">
            <a:lnSpc>
              <a:spcPct val="100000"/>
            </a:lnSpc>
            <a:spcBef>
              <a:spcPct val="0"/>
            </a:spcBef>
            <a:spcAft>
              <a:spcPct val="35000"/>
            </a:spcAft>
            <a:buFont typeface="Arial" panose="020B0604020202020204" pitchFamily="34" charset="0"/>
            <a:buNone/>
          </a:pPr>
          <a:r>
            <a:rPr lang="en-US" sz="1100" kern="1200" dirty="0"/>
            <a:t>Whether any responsive records are disclosable under the CPRA and the reasons why</a:t>
          </a:r>
        </a:p>
        <a:p>
          <a:pPr marL="0" lvl="0" indent="0" algn="l" defTabSz="488950">
            <a:lnSpc>
              <a:spcPct val="100000"/>
            </a:lnSpc>
            <a:spcBef>
              <a:spcPct val="0"/>
            </a:spcBef>
            <a:spcAft>
              <a:spcPct val="35000"/>
            </a:spcAft>
            <a:buFont typeface="Arial" panose="020B0604020202020204" pitchFamily="34" charset="0"/>
            <a:buNone/>
          </a:pPr>
          <a:r>
            <a:rPr lang="en-US" sz="1100" kern="1200" dirty="0"/>
            <a:t>Estimated date and time to produce records</a:t>
          </a:r>
        </a:p>
      </dsp:txBody>
      <dsp:txXfrm>
        <a:off x="3421" y="3205982"/>
        <a:ext cx="2569218" cy="1144861"/>
      </dsp:txXfrm>
    </dsp:sp>
    <dsp:sp modelId="{5E8FF806-91FB-43F1-AE74-D9B3DDF4CB91}">
      <dsp:nvSpPr>
        <dsp:cNvPr id="0" name=""/>
        <dsp:cNvSpPr/>
      </dsp:nvSpPr>
      <dsp:spPr>
        <a:xfrm>
          <a:off x="3022253" y="368809"/>
          <a:ext cx="899226" cy="8992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94BE6E-7B3D-49AD-9C77-46841E9EF113}">
      <dsp:nvSpPr>
        <dsp:cNvPr id="0" name=""/>
        <dsp:cNvSpPr/>
      </dsp:nvSpPr>
      <dsp:spPr>
        <a:xfrm>
          <a:off x="3022253" y="1439263"/>
          <a:ext cx="2569218" cy="1687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dirty="0"/>
            <a:t>In “unusual circumstances”, the agency may extend the initial response up to 14 days</a:t>
          </a:r>
        </a:p>
      </dsp:txBody>
      <dsp:txXfrm>
        <a:off x="3022253" y="1439263"/>
        <a:ext cx="2569218" cy="1687078"/>
      </dsp:txXfrm>
    </dsp:sp>
    <dsp:sp modelId="{46B8FD8C-12D9-421F-9847-4BC0D611F153}">
      <dsp:nvSpPr>
        <dsp:cNvPr id="0" name=""/>
        <dsp:cNvSpPr/>
      </dsp:nvSpPr>
      <dsp:spPr>
        <a:xfrm>
          <a:off x="3022253" y="3205982"/>
          <a:ext cx="2569218" cy="1144861"/>
        </a:xfrm>
        <a:prstGeom prst="rect">
          <a:avLst/>
        </a:prstGeom>
        <a:noFill/>
        <a:ln>
          <a:noFill/>
        </a:ln>
        <a:effectLst/>
      </dsp:spPr>
      <dsp:style>
        <a:lnRef idx="0">
          <a:scrgbClr r="0" g="0" b="0"/>
        </a:lnRef>
        <a:fillRef idx="0">
          <a:scrgbClr r="0" g="0" b="0"/>
        </a:fillRef>
        <a:effectRef idx="0">
          <a:scrgbClr r="0" g="0" b="0"/>
        </a:effectRef>
        <a:fontRef idx="minor"/>
      </dsp:style>
    </dsp:sp>
    <dsp:sp modelId="{436D0700-0F21-472B-85D7-98D327689527}">
      <dsp:nvSpPr>
        <dsp:cNvPr id="0" name=""/>
        <dsp:cNvSpPr/>
      </dsp:nvSpPr>
      <dsp:spPr>
        <a:xfrm>
          <a:off x="6041085" y="368809"/>
          <a:ext cx="899226" cy="8992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038FC0-3995-4D16-AFD2-1B8FE60A16AE}">
      <dsp:nvSpPr>
        <dsp:cNvPr id="0" name=""/>
        <dsp:cNvSpPr/>
      </dsp:nvSpPr>
      <dsp:spPr>
        <a:xfrm>
          <a:off x="6041085" y="1439263"/>
          <a:ext cx="2569218" cy="1687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dirty="0"/>
            <a:t>Make responsive, disclosable records available for production and/or inspection</a:t>
          </a:r>
        </a:p>
        <a:p>
          <a:pPr marL="0" lvl="0" indent="0" algn="l" defTabSz="622300">
            <a:lnSpc>
              <a:spcPct val="100000"/>
            </a:lnSpc>
            <a:spcBef>
              <a:spcPct val="0"/>
            </a:spcBef>
            <a:spcAft>
              <a:spcPct val="35000"/>
            </a:spcAft>
            <a:buNone/>
            <a:defRPr b="1"/>
          </a:pPr>
          <a:endParaRPr lang="en-US" sz="1400" i="1" kern="1200" dirty="0"/>
        </a:p>
        <a:p>
          <a:pPr marL="0" lvl="0" indent="0" algn="l" defTabSz="622300">
            <a:lnSpc>
              <a:spcPct val="100000"/>
            </a:lnSpc>
            <a:spcBef>
              <a:spcPct val="0"/>
            </a:spcBef>
            <a:spcAft>
              <a:spcPct val="35000"/>
            </a:spcAft>
            <a:buNone/>
            <a:defRPr b="1"/>
          </a:pPr>
          <a:r>
            <a:rPr lang="en-US" sz="1400" i="1" kern="1200" dirty="0"/>
            <a:t>See e.g. Public portals for SB 1421 release of records in City of Fullerton; City of Sacramento</a:t>
          </a:r>
        </a:p>
      </dsp:txBody>
      <dsp:txXfrm>
        <a:off x="6041085" y="1439263"/>
        <a:ext cx="2569218" cy="1687078"/>
      </dsp:txXfrm>
    </dsp:sp>
    <dsp:sp modelId="{F3F36999-A049-4BCB-84C2-5609CD2194F7}">
      <dsp:nvSpPr>
        <dsp:cNvPr id="0" name=""/>
        <dsp:cNvSpPr/>
      </dsp:nvSpPr>
      <dsp:spPr>
        <a:xfrm>
          <a:off x="6041085" y="3205982"/>
          <a:ext cx="2569218" cy="1144861"/>
        </a:xfrm>
        <a:prstGeom prst="rect">
          <a:avLst/>
        </a:prstGeom>
        <a:noFill/>
        <a:ln>
          <a:noFill/>
        </a:ln>
        <a:effectLst/>
      </dsp:spPr>
      <dsp:style>
        <a:lnRef idx="0">
          <a:scrgbClr r="0" g="0" b="0"/>
        </a:lnRef>
        <a:fillRef idx="0">
          <a:scrgbClr r="0" g="0" b="0"/>
        </a:fillRef>
        <a:effectRef idx="0">
          <a:scrgbClr r="0" g="0" b="0"/>
        </a:effectRef>
        <a:fontRef idx="minor"/>
      </dsp:style>
    </dsp:sp>
    <dsp:sp modelId="{FD2A5DEF-8659-48BB-9B9A-F88E08BAA103}">
      <dsp:nvSpPr>
        <dsp:cNvPr id="0" name=""/>
        <dsp:cNvSpPr/>
      </dsp:nvSpPr>
      <dsp:spPr>
        <a:xfrm>
          <a:off x="9059917" y="368809"/>
          <a:ext cx="899226" cy="8992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6EB05B-CB6A-46B6-B700-D1541B95A0E3}">
      <dsp:nvSpPr>
        <dsp:cNvPr id="0" name=""/>
        <dsp:cNvSpPr/>
      </dsp:nvSpPr>
      <dsp:spPr>
        <a:xfrm>
          <a:off x="9059917" y="1439263"/>
          <a:ext cx="2569218" cy="1687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b="1" kern="1200" dirty="0"/>
            <a:t>Agencies may adopt rules for “faster, more efficient, or greater access to records than prescribed by the minimum standards” in the CPRA</a:t>
          </a:r>
        </a:p>
      </dsp:txBody>
      <dsp:txXfrm>
        <a:off x="9059917" y="1439263"/>
        <a:ext cx="2569218" cy="1687078"/>
      </dsp:txXfrm>
    </dsp:sp>
    <dsp:sp modelId="{60DA339E-3E48-4A05-AB9C-2B2DAA117272}">
      <dsp:nvSpPr>
        <dsp:cNvPr id="0" name=""/>
        <dsp:cNvSpPr/>
      </dsp:nvSpPr>
      <dsp:spPr>
        <a:xfrm>
          <a:off x="9059917" y="3205982"/>
          <a:ext cx="2569218" cy="114486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A4FB9-7C14-4BAC-8EF1-359F0CDA7E06}">
      <dsp:nvSpPr>
        <dsp:cNvPr id="0" name=""/>
        <dsp:cNvSpPr/>
      </dsp:nvSpPr>
      <dsp:spPr>
        <a:xfrm>
          <a:off x="0" y="27549"/>
          <a:ext cx="10515600" cy="1034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Civil enforcement litigation is the primary means of protecting the right of public access</a:t>
          </a:r>
        </a:p>
      </dsp:txBody>
      <dsp:txXfrm>
        <a:off x="50489" y="78038"/>
        <a:ext cx="10414622" cy="933302"/>
      </dsp:txXfrm>
    </dsp:sp>
    <dsp:sp modelId="{D23729DB-74E4-4B10-95C0-14C1915D34FD}">
      <dsp:nvSpPr>
        <dsp:cNvPr id="0" name=""/>
        <dsp:cNvSpPr/>
      </dsp:nvSpPr>
      <dsp:spPr>
        <a:xfrm>
          <a:off x="0" y="1136709"/>
          <a:ext cx="10515600" cy="1034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Example: </a:t>
          </a:r>
          <a:r>
            <a:rPr lang="en-US" sz="2600" i="1" kern="1200" dirty="0"/>
            <a:t>Morris et al v. City of Oakland</a:t>
          </a:r>
          <a:endParaRPr lang="en-US" sz="2600" kern="1200" dirty="0"/>
        </a:p>
      </dsp:txBody>
      <dsp:txXfrm>
        <a:off x="50489" y="1187198"/>
        <a:ext cx="10414622" cy="933302"/>
      </dsp:txXfrm>
    </dsp:sp>
    <dsp:sp modelId="{0DDF9875-F2DD-4D5F-B4B7-A372FD6A5E5F}">
      <dsp:nvSpPr>
        <dsp:cNvPr id="0" name=""/>
        <dsp:cNvSpPr/>
      </dsp:nvSpPr>
      <dsp:spPr>
        <a:xfrm>
          <a:off x="0" y="2170989"/>
          <a:ext cx="10515600" cy="215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Media plaintiffs brought action to enforce PRA requests for officer misconduct records under SB 1421</a:t>
          </a:r>
        </a:p>
        <a:p>
          <a:pPr marL="228600" lvl="1" indent="-228600" algn="l" defTabSz="889000">
            <a:lnSpc>
              <a:spcPct val="90000"/>
            </a:lnSpc>
            <a:spcBef>
              <a:spcPct val="0"/>
            </a:spcBef>
            <a:spcAft>
              <a:spcPct val="20000"/>
            </a:spcAft>
            <a:buChar char="•"/>
          </a:pPr>
          <a:r>
            <a:rPr lang="en-US" sz="2000" kern="1200" dirty="0"/>
            <a:t>The December 2021 settlement agreement requires OPD to clear its backlog of California Public Records Act requests within six (6) months and release all records related to police shootings and misconduct within 15 months, with disclosures on a rolling basis</a:t>
          </a:r>
        </a:p>
        <a:p>
          <a:pPr marL="228600" lvl="1" indent="-228600" algn="l" defTabSz="889000">
            <a:lnSpc>
              <a:spcPct val="90000"/>
            </a:lnSpc>
            <a:spcBef>
              <a:spcPct val="0"/>
            </a:spcBef>
            <a:spcAft>
              <a:spcPct val="20000"/>
            </a:spcAft>
            <a:buChar char="•"/>
          </a:pPr>
          <a:r>
            <a:rPr lang="en-US" sz="2000" kern="1200" dirty="0"/>
            <a:t>https://www.documentcloud.org/documents/21092101-morris-et-al-v-oakland-proposed-settlement</a:t>
          </a:r>
        </a:p>
      </dsp:txBody>
      <dsp:txXfrm>
        <a:off x="0" y="2170989"/>
        <a:ext cx="10515600" cy="2152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39F1D-0E7A-4D64-9BF5-72D09BB5F25F}">
      <dsp:nvSpPr>
        <dsp:cNvPr id="0" name=""/>
        <dsp:cNvSpPr/>
      </dsp:nvSpPr>
      <dsp:spPr>
        <a:xfrm>
          <a:off x="0" y="364998"/>
          <a:ext cx="5202457" cy="312147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Personnel records of all police officers were deemed confidential </a:t>
          </a:r>
        </a:p>
        <a:p>
          <a:pPr marL="0" lvl="0" indent="0" algn="ctr" defTabSz="889000">
            <a:lnSpc>
              <a:spcPct val="90000"/>
            </a:lnSpc>
            <a:spcBef>
              <a:spcPct val="0"/>
            </a:spcBef>
            <a:spcAft>
              <a:spcPct val="35000"/>
            </a:spcAft>
            <a:buNone/>
          </a:pPr>
          <a:r>
            <a:rPr lang="en-US" sz="2000" kern="1200" dirty="0"/>
            <a:t>(Penal Code 832.7 “</a:t>
          </a:r>
          <a:r>
            <a:rPr lang="en-US" sz="2000" b="0" i="0" kern="1200" dirty="0"/>
            <a:t>Except as provided in subdivision (b), the personnel records of peace officers and custodial officers and records maintained by any state or local agency pursuant to Section 832.5, or information obtained from these records, are confidential and shall not be disclosed in any criminal or civil proceeding except by discovery”</a:t>
          </a:r>
          <a:r>
            <a:rPr lang="en-US" sz="2000" kern="1200" dirty="0"/>
            <a:t>).  </a:t>
          </a:r>
        </a:p>
      </dsp:txBody>
      <dsp:txXfrm>
        <a:off x="0" y="364998"/>
        <a:ext cx="5202457" cy="3121474"/>
      </dsp:txXfrm>
    </dsp:sp>
    <dsp:sp modelId="{79630B64-881E-4EA8-806F-60A37DA9DC42}">
      <dsp:nvSpPr>
        <dsp:cNvPr id="0" name=""/>
        <dsp:cNvSpPr/>
      </dsp:nvSpPr>
      <dsp:spPr>
        <a:xfrm>
          <a:off x="5724037" y="283965"/>
          <a:ext cx="5202457" cy="3121474"/>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The exclusive process to disclose peace officer records required a </a:t>
          </a:r>
          <a:r>
            <a:rPr lang="en-US" sz="2000" i="1" kern="1200" dirty="0"/>
            <a:t>Pitchess</a:t>
          </a:r>
          <a:r>
            <a:rPr lang="en-US" sz="2000" kern="1200" dirty="0"/>
            <a:t> motion and court order</a:t>
          </a:r>
        </a:p>
        <a:p>
          <a:pPr marL="0" lvl="0" indent="0" algn="ctr" defTabSz="889000">
            <a:lnSpc>
              <a:spcPct val="90000"/>
            </a:lnSpc>
            <a:spcBef>
              <a:spcPct val="0"/>
            </a:spcBef>
            <a:spcAft>
              <a:spcPct val="35000"/>
            </a:spcAft>
            <a:buNone/>
          </a:pPr>
          <a:endParaRPr lang="en-US" sz="2000" kern="1200" dirty="0"/>
        </a:p>
        <a:p>
          <a:pPr marL="0" lvl="0" indent="0" algn="ctr" defTabSz="889000">
            <a:lnSpc>
              <a:spcPct val="90000"/>
            </a:lnSpc>
            <a:spcBef>
              <a:spcPct val="0"/>
            </a:spcBef>
            <a:spcAft>
              <a:spcPct val="35000"/>
            </a:spcAft>
            <a:buNone/>
          </a:pPr>
          <a:r>
            <a:rPr lang="en-US" sz="2000" i="1" kern="1200" dirty="0"/>
            <a:t>Copley Press </a:t>
          </a:r>
          <a:r>
            <a:rPr lang="en-US" sz="2000" kern="1200" dirty="0"/>
            <a:t>was the 2006 Supreme Court case which held that Penal Code section 832.7 (the statute making personnel/complaint records confidential) applied to records held by external police commissions</a:t>
          </a:r>
        </a:p>
      </dsp:txBody>
      <dsp:txXfrm>
        <a:off x="5724037" y="283965"/>
        <a:ext cx="5202457" cy="31214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D858E-1BE3-4907-A0B1-D9F6B512EB7E}">
      <dsp:nvSpPr>
        <dsp:cNvPr id="0" name=""/>
        <dsp:cNvSpPr/>
      </dsp:nvSpPr>
      <dsp:spPr>
        <a:xfrm>
          <a:off x="872" y="541487"/>
          <a:ext cx="3401317" cy="20407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“the following peace officer or custodial officer personnel records and records maintained by any state or local agency </a:t>
          </a:r>
          <a:r>
            <a:rPr lang="en-US" sz="1200" b="1" kern="1200" dirty="0"/>
            <a:t>shall not be confidential and shall be made available </a:t>
          </a:r>
          <a:r>
            <a:rPr lang="en-US" sz="1200" kern="1200" dirty="0"/>
            <a:t>for public inspection pursuant to the California Public Records Act”</a:t>
          </a:r>
        </a:p>
      </dsp:txBody>
      <dsp:txXfrm>
        <a:off x="872" y="541487"/>
        <a:ext cx="3401317" cy="2040790"/>
      </dsp:txXfrm>
    </dsp:sp>
    <dsp:sp modelId="{A3914265-CF37-48DF-9E89-1D6DE3EF30C1}">
      <dsp:nvSpPr>
        <dsp:cNvPr id="0" name=""/>
        <dsp:cNvSpPr/>
      </dsp:nvSpPr>
      <dsp:spPr>
        <a:xfrm>
          <a:off x="3742321" y="541487"/>
          <a:ext cx="3401317" cy="204079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 A record relating to the report, investigation, or findings of any of the following: (</a:t>
          </a:r>
          <a:r>
            <a:rPr lang="en-US" sz="1200" kern="1200" dirty="0" err="1"/>
            <a:t>i</a:t>
          </a:r>
          <a:r>
            <a:rPr lang="en-US" sz="1200" kern="1200" dirty="0"/>
            <a:t>) An incident involving the discharge of a firearm at a person by a peace officer or custodial officer. (ii) An incident in which the use of force by a peace officer or custodial officer against a person resulted in death, or in great bodily injury.</a:t>
          </a:r>
        </a:p>
      </dsp:txBody>
      <dsp:txXfrm>
        <a:off x="3742321" y="541487"/>
        <a:ext cx="3401317" cy="2040790"/>
      </dsp:txXfrm>
    </dsp:sp>
    <dsp:sp modelId="{8CC4D3BD-6D63-424E-8BF9-B50727167756}">
      <dsp:nvSpPr>
        <dsp:cNvPr id="0" name=""/>
        <dsp:cNvSpPr/>
      </dsp:nvSpPr>
      <dsp:spPr>
        <a:xfrm>
          <a:off x="872" y="2922409"/>
          <a:ext cx="3401317" cy="204079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(B) (</a:t>
          </a:r>
          <a:r>
            <a:rPr lang="en-US" sz="1200" kern="1200" dirty="0" err="1"/>
            <a:t>i</a:t>
          </a:r>
          <a:r>
            <a:rPr lang="en-US" sz="1200" kern="1200" dirty="0"/>
            <a:t>) Any record relating to an incident in which a sustained finding was made by any law enforcement agency or oversight agency that a peace officer or custodial officer engaged in sexual assault involving a member of the public.</a:t>
          </a:r>
        </a:p>
      </dsp:txBody>
      <dsp:txXfrm>
        <a:off x="872" y="2922409"/>
        <a:ext cx="3401317" cy="2040790"/>
      </dsp:txXfrm>
    </dsp:sp>
    <dsp:sp modelId="{DDAB8B4C-0146-4962-8BC0-55FCACE6E57E}">
      <dsp:nvSpPr>
        <dsp:cNvPr id="0" name=""/>
        <dsp:cNvSpPr/>
      </dsp:nvSpPr>
      <dsp:spPr>
        <a:xfrm>
          <a:off x="3742321" y="2922409"/>
          <a:ext cx="3401317" cy="204079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i="0" kern="1200" dirty="0"/>
            <a:t>(C)  Any record relating to an incident in which a sustained finding was made by any law enforcement agency or oversight agency of dishonesty by a peace officer or custodial officer directly relating to the reporting, investigation, or prosecution of a crime, or directly relating to the reporting of, or investigation of misconduct by, another peace officer or custodial officer, including, but not limited to, any sustained finding of perjury, false statements, filing false reports, destruction, falsifying, or concealing of evidence.</a:t>
          </a:r>
          <a:endParaRPr lang="en-US" sz="1200" kern="1200" dirty="0"/>
        </a:p>
      </dsp:txBody>
      <dsp:txXfrm>
        <a:off x="3742321" y="2922409"/>
        <a:ext cx="3401317" cy="20407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8DEB4-06E9-4D9A-B612-8BB20814DAE9}">
      <dsp:nvSpPr>
        <dsp:cNvPr id="0" name=""/>
        <dsp:cNvSpPr/>
      </dsp:nvSpPr>
      <dsp:spPr>
        <a:xfrm>
          <a:off x="0" y="109887"/>
          <a:ext cx="6263640" cy="128882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(A) To remove personal data or information, such as a home address, telephone number, or identities of family members, other than the names and work-related information of peace and custodial officers.</a:t>
          </a:r>
        </a:p>
      </dsp:txBody>
      <dsp:txXfrm>
        <a:off x="62915" y="172802"/>
        <a:ext cx="6137810" cy="1162998"/>
      </dsp:txXfrm>
    </dsp:sp>
    <dsp:sp modelId="{DC730F07-B790-4A96-825F-87AE27FB325D}">
      <dsp:nvSpPr>
        <dsp:cNvPr id="0" name=""/>
        <dsp:cNvSpPr/>
      </dsp:nvSpPr>
      <dsp:spPr>
        <a:xfrm>
          <a:off x="0" y="1441915"/>
          <a:ext cx="6263640" cy="128882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(B) To preserve the anonymity of complainants and witnesses.</a:t>
          </a:r>
        </a:p>
      </dsp:txBody>
      <dsp:txXfrm>
        <a:off x="62915" y="1504830"/>
        <a:ext cx="6137810" cy="1162998"/>
      </dsp:txXfrm>
    </dsp:sp>
    <dsp:sp modelId="{E3CA9F11-87D4-48A7-803D-6FAE38A37BCC}">
      <dsp:nvSpPr>
        <dsp:cNvPr id="0" name=""/>
        <dsp:cNvSpPr/>
      </dsp:nvSpPr>
      <dsp:spPr>
        <a:xfrm>
          <a:off x="0" y="2773943"/>
          <a:ext cx="6263640" cy="128882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(C) To protect confidential medical, financial, or other information of which disclosure is specifically prohibited by federal law or would cause an unwarranted invasion of personal privacy that clearly outweighs the strong public interest in records about misconduct and serious use of force by peace officers and custodial officers.</a:t>
          </a:r>
        </a:p>
      </dsp:txBody>
      <dsp:txXfrm>
        <a:off x="62915" y="2836858"/>
        <a:ext cx="6137810" cy="1162998"/>
      </dsp:txXfrm>
    </dsp:sp>
    <dsp:sp modelId="{E90EB8E2-2193-4CF3-8EE5-1B5D2CC90D73}">
      <dsp:nvSpPr>
        <dsp:cNvPr id="0" name=""/>
        <dsp:cNvSpPr/>
      </dsp:nvSpPr>
      <dsp:spPr>
        <a:xfrm>
          <a:off x="0" y="4105972"/>
          <a:ext cx="6263640" cy="128882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 Where there is a specific, articulable, and particularized reason to believe that disclosure of the record would pose a significant danger to the physical safety of the peace officer, custodial officer, or another person.</a:t>
          </a:r>
        </a:p>
      </dsp:txBody>
      <dsp:txXfrm>
        <a:off x="62915" y="4168887"/>
        <a:ext cx="6137810" cy="11629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6A944-564E-44FB-863E-8A5DF3DAC091}">
      <dsp:nvSpPr>
        <dsp:cNvPr id="0" name=""/>
        <dsp:cNvSpPr/>
      </dsp:nvSpPr>
      <dsp:spPr>
        <a:xfrm>
          <a:off x="0" y="392543"/>
          <a:ext cx="6263640" cy="15444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During an active criminal investigation, disclosure may be delayed for up to 60 days or until the D.A. determines whether to file criminal charges, whichever occurs sooner. The agency shall provide, in writing, the specific basis for the determination that the interest in delaying disclosure clearly outweighs the public interest in disclosure. This writing shall include the estimated date for disclosure of the withheld information.</a:t>
          </a:r>
          <a:endParaRPr lang="en-US" sz="1500" kern="1200"/>
        </a:p>
      </dsp:txBody>
      <dsp:txXfrm>
        <a:off x="75391" y="467934"/>
        <a:ext cx="6112858" cy="1393618"/>
      </dsp:txXfrm>
    </dsp:sp>
    <dsp:sp modelId="{A43674E9-5BE8-4D59-B90C-22E5E142D5DB}">
      <dsp:nvSpPr>
        <dsp:cNvPr id="0" name=""/>
        <dsp:cNvSpPr/>
      </dsp:nvSpPr>
      <dsp:spPr>
        <a:xfrm>
          <a:off x="0" y="1980144"/>
          <a:ext cx="6263640" cy="15444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a:t>
          </a:r>
          <a:r>
            <a:rPr lang="en-US" sz="1500" b="0" i="0" kern="1200"/>
            <a:t>Information withheld by the agency shall be disclosed when the specific basis for withholding is resolved, when the investigation or proceeding is no longer active, or by no later than 18 months after the date of the incident, whichever occurs sooner</a:t>
          </a:r>
          <a:r>
            <a:rPr lang="en-US" sz="1500" kern="1200"/>
            <a:t>”</a:t>
          </a:r>
        </a:p>
      </dsp:txBody>
      <dsp:txXfrm>
        <a:off x="75391" y="2055535"/>
        <a:ext cx="6112858" cy="1393618"/>
      </dsp:txXfrm>
    </dsp:sp>
    <dsp:sp modelId="{9F864B38-2F30-4B80-9896-945E55E895F8}">
      <dsp:nvSpPr>
        <dsp:cNvPr id="0" name=""/>
        <dsp:cNvSpPr/>
      </dsp:nvSpPr>
      <dsp:spPr>
        <a:xfrm>
          <a:off x="0" y="3567744"/>
          <a:ext cx="6263640" cy="15444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a:t>
          </a:r>
          <a:r>
            <a:rPr lang="en-US" sz="1500" b="0" i="0" kern="1200"/>
            <a:t>If criminal charges are filed related to the incident in which force was used, the agency may delay the disclosure of records or information until a verdict on those charges is returned at trial or, if a plea of guilty or no contest is entered, the time to withdraw the plea”</a:t>
          </a:r>
          <a:endParaRPr lang="en-US" sz="1500" kern="1200"/>
        </a:p>
      </dsp:txBody>
      <dsp:txXfrm>
        <a:off x="75391" y="3643135"/>
        <a:ext cx="6112858" cy="13936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B08D2-75C7-4E73-8F1E-0D24AB19578C}">
      <dsp:nvSpPr>
        <dsp:cNvPr id="0" name=""/>
        <dsp:cNvSpPr/>
      </dsp:nvSpPr>
      <dsp:spPr>
        <a:xfrm>
          <a:off x="3201" y="193789"/>
          <a:ext cx="2539866" cy="152391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Records with no sustained finding of misconduct must be retained for at least 5 years and records related to sustained misconduct must be retained for a minimum of 15 years.</a:t>
          </a:r>
        </a:p>
      </dsp:txBody>
      <dsp:txXfrm>
        <a:off x="3201" y="193789"/>
        <a:ext cx="2539866" cy="1523919"/>
      </dsp:txXfrm>
    </dsp:sp>
    <dsp:sp modelId="{2B4383B6-37D4-4FBE-9726-66A2C88938C3}">
      <dsp:nvSpPr>
        <dsp:cNvPr id="0" name=""/>
        <dsp:cNvSpPr/>
      </dsp:nvSpPr>
      <dsp:spPr>
        <a:xfrm>
          <a:off x="2797054" y="193789"/>
          <a:ext cx="2539866" cy="152391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Records relating to an incomplete investigation must be released if an officer resigned during the investigation.</a:t>
          </a:r>
        </a:p>
      </dsp:txBody>
      <dsp:txXfrm>
        <a:off x="2797054" y="193789"/>
        <a:ext cx="2539866" cy="1523919"/>
      </dsp:txXfrm>
    </dsp:sp>
    <dsp:sp modelId="{ADFD9CF3-5981-4BAB-BA38-3E1FE51760D1}">
      <dsp:nvSpPr>
        <dsp:cNvPr id="0" name=""/>
        <dsp:cNvSpPr/>
      </dsp:nvSpPr>
      <dsp:spPr>
        <a:xfrm>
          <a:off x="5590907" y="193789"/>
          <a:ext cx="2539866" cy="152391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Whistleblowers and victims will be added to the list of persons whose identities are required to remain confidential.</a:t>
          </a:r>
        </a:p>
      </dsp:txBody>
      <dsp:txXfrm>
        <a:off x="5590907" y="193789"/>
        <a:ext cx="2539866" cy="1523919"/>
      </dsp:txXfrm>
    </dsp:sp>
    <dsp:sp modelId="{3FAEFA7B-D484-47DC-B622-4B8286AA58A8}">
      <dsp:nvSpPr>
        <dsp:cNvPr id="0" name=""/>
        <dsp:cNvSpPr/>
      </dsp:nvSpPr>
      <dsp:spPr>
        <a:xfrm>
          <a:off x="8384760" y="193789"/>
          <a:ext cx="2539866" cy="152391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Records shall be provided at the “earliest possible time” and no later than 45 days from the date of a request for their disclosure, unless the law specifically allows more time to respond.</a:t>
          </a:r>
        </a:p>
      </dsp:txBody>
      <dsp:txXfrm>
        <a:off x="8384760" y="193789"/>
        <a:ext cx="2539866" cy="1523919"/>
      </dsp:txXfrm>
    </dsp:sp>
    <dsp:sp modelId="{1E6EB850-EC0D-4C85-AE2B-4CC653CFEAD1}">
      <dsp:nvSpPr>
        <dsp:cNvPr id="0" name=""/>
        <dsp:cNvSpPr/>
      </dsp:nvSpPr>
      <dsp:spPr>
        <a:xfrm>
          <a:off x="1400128" y="1971695"/>
          <a:ext cx="2539866" cy="152391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An agency may charge only the direct cost of duplication for the production of these records, in line with the Public Records Act, and may not charge for searching or redacting records.</a:t>
          </a:r>
        </a:p>
      </dsp:txBody>
      <dsp:txXfrm>
        <a:off x="1400128" y="1971695"/>
        <a:ext cx="2539866" cy="1523919"/>
      </dsp:txXfrm>
    </dsp:sp>
    <dsp:sp modelId="{1844CA07-5AE8-4C72-9601-44CDB017E42F}">
      <dsp:nvSpPr>
        <dsp:cNvPr id="0" name=""/>
        <dsp:cNvSpPr/>
      </dsp:nvSpPr>
      <dsp:spPr>
        <a:xfrm>
          <a:off x="4193981" y="1971695"/>
          <a:ext cx="2539866" cy="152391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Attorney-client privilege will not prohibit the disclosure of factual information provided by the public entity to its attorney or factual information discovered in any investigation conducted by, or on behalf of, the public entity’s attorney. Additionally, the privilege will not cover attorney billing records unless the records relate to a legal consultation between the public entity and its attorney in active and ongoing litigation.</a:t>
          </a:r>
        </a:p>
      </dsp:txBody>
      <dsp:txXfrm>
        <a:off x="4193981" y="1971695"/>
        <a:ext cx="2539866" cy="1523919"/>
      </dsp:txXfrm>
    </dsp:sp>
    <dsp:sp modelId="{E8E713C4-30E9-4592-A5C4-DD33392A2DA3}">
      <dsp:nvSpPr>
        <dsp:cNvPr id="0" name=""/>
        <dsp:cNvSpPr/>
      </dsp:nvSpPr>
      <dsp:spPr>
        <a:xfrm>
          <a:off x="6987834" y="1971695"/>
          <a:ext cx="2539866" cy="152391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 public agency hiring a peace officer must review any files for Section 832.7 disclosure before hiring the officer.</a:t>
          </a:r>
        </a:p>
      </dsp:txBody>
      <dsp:txXfrm>
        <a:off x="6987834" y="1971695"/>
        <a:ext cx="2539866" cy="15239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539C5-4A27-4860-A602-0DC1EA3C54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2F2136-B621-4F23-8BFD-E3029B5770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96AE9D-4380-43DB-B253-0FCFEC7F608A}"/>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5" name="Footer Placeholder 4">
            <a:extLst>
              <a:ext uri="{FF2B5EF4-FFF2-40B4-BE49-F238E27FC236}">
                <a16:creationId xmlns:a16="http://schemas.microsoft.com/office/drawing/2014/main" id="{65B468D3-7B99-4D08-A0A7-F5D29A22E6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57D5E3-0032-41D0-BF30-EAA91E1E3065}"/>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3562768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6DD9-693F-45B5-981B-E7F3132B53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027EDF-A351-4FEF-8106-93314AB585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0854BA-95C6-4093-A420-B52CCC27D095}"/>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5" name="Footer Placeholder 4">
            <a:extLst>
              <a:ext uri="{FF2B5EF4-FFF2-40B4-BE49-F238E27FC236}">
                <a16:creationId xmlns:a16="http://schemas.microsoft.com/office/drawing/2014/main" id="{A8501A61-EC2E-4D27-A217-3F8A7B90F1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8C8CAF-927A-4F1B-8857-FCCE2BF1D694}"/>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116302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A93133-4194-4063-935D-4181B55E1A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BCC408-FD7C-459A-A8AC-435ABBB997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3C20D1-DB98-47A7-A7B6-9069FD569885}"/>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5" name="Footer Placeholder 4">
            <a:extLst>
              <a:ext uri="{FF2B5EF4-FFF2-40B4-BE49-F238E27FC236}">
                <a16:creationId xmlns:a16="http://schemas.microsoft.com/office/drawing/2014/main" id="{14DE05DB-D832-459F-9995-DE475D9083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850B01-A105-47EA-8D93-405A5AC78F65}"/>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197974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32140-E0E1-4BBC-94F0-F36990F9B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8FB360-5B21-409F-9D13-FB7EFF851C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6FBCB-4690-47C8-A998-E0CF86E84ABC}"/>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5" name="Footer Placeholder 4">
            <a:extLst>
              <a:ext uri="{FF2B5EF4-FFF2-40B4-BE49-F238E27FC236}">
                <a16:creationId xmlns:a16="http://schemas.microsoft.com/office/drawing/2014/main" id="{7BD2D927-8116-40CB-BDD2-EDA1B3DB38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A0F675-4E6A-4CCE-9236-800164FAAB29}"/>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154164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3D5E4-DD66-44B9-9970-AEFC8E5B46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7B18A1-D933-4C5C-9808-26A84C635B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0E6D49-C96E-439D-835B-3FCBEA77300C}"/>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5" name="Footer Placeholder 4">
            <a:extLst>
              <a:ext uri="{FF2B5EF4-FFF2-40B4-BE49-F238E27FC236}">
                <a16:creationId xmlns:a16="http://schemas.microsoft.com/office/drawing/2014/main" id="{811EA384-2E5D-4E24-89A8-44C2C5E16B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9A64FE-4FA9-47D2-B222-4EE7F61CD928}"/>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1895236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49A01-39E8-4CA9-9664-082732AB6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C45B9D-1FB7-4273-90FC-1A7848AB74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E7A69F-2A71-4B78-81EB-2D196367E3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562255-3473-480A-9610-C4FF28BF4B92}"/>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6" name="Footer Placeholder 5">
            <a:extLst>
              <a:ext uri="{FF2B5EF4-FFF2-40B4-BE49-F238E27FC236}">
                <a16:creationId xmlns:a16="http://schemas.microsoft.com/office/drawing/2014/main" id="{19137901-4B85-4B69-AF7B-FB11DCED96C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4C8479-7257-4568-BA4C-2DBD55EFE78C}"/>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219573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C8106-3660-4666-BD7C-0DBAE7408F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EB29E8-14F0-491F-8F96-920AE7A4EB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14FE93-4A35-43A1-88F2-7B5390EB04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DB8D79-ABF1-4ABC-9AB1-07AC49E4A7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49937-1280-48C5-8354-B260E3F5D3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17FF77-13A7-4017-86B3-4A71399BF367}"/>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8" name="Footer Placeholder 7">
            <a:extLst>
              <a:ext uri="{FF2B5EF4-FFF2-40B4-BE49-F238E27FC236}">
                <a16:creationId xmlns:a16="http://schemas.microsoft.com/office/drawing/2014/main" id="{1FC45298-D613-49ED-B431-ADED67A4726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2F9C5A9-4988-4DC4-9356-69F520F74B65}"/>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185099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59AFA-ACA5-4EC9-B7C7-12C283D963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4BD182-5635-495B-8F5C-336FE676F7F5}"/>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4" name="Footer Placeholder 3">
            <a:extLst>
              <a:ext uri="{FF2B5EF4-FFF2-40B4-BE49-F238E27FC236}">
                <a16:creationId xmlns:a16="http://schemas.microsoft.com/office/drawing/2014/main" id="{42428533-1E0A-4B92-B1E9-6A430AA40BC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4BE116C-98C3-450F-B113-D48EE14A126E}"/>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2130990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22FBD7-E9B7-499B-BCD6-097D3A1F7E4C}"/>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3" name="Footer Placeholder 2">
            <a:extLst>
              <a:ext uri="{FF2B5EF4-FFF2-40B4-BE49-F238E27FC236}">
                <a16:creationId xmlns:a16="http://schemas.microsoft.com/office/drawing/2014/main" id="{92863C37-BB63-4816-A594-1E2DF90FD6C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9F29849-9340-4FB4-B3BA-51D60616EF8C}"/>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255492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B9EE5-4779-4E61-8C9F-798222CFD7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6B6D32-AB2B-450F-8304-963BE84195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23D816-B196-4709-B48E-07D40FB8D1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01AC86-4280-4EDE-A2F9-B984DD5FDCD1}"/>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6" name="Footer Placeholder 5">
            <a:extLst>
              <a:ext uri="{FF2B5EF4-FFF2-40B4-BE49-F238E27FC236}">
                <a16:creationId xmlns:a16="http://schemas.microsoft.com/office/drawing/2014/main" id="{FBB00212-8E4A-4FB9-989A-D9C1E4A51C1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5EDC54-03BF-4BBC-B17D-EFE3F4EC904C}"/>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108181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6C09D-82E5-40A1-8F47-F94E5AB53C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74601B-5548-4B9E-89D9-D5C8D1EA4A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DCAC5C6-9002-4013-9AA7-3EFD33947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9A9114-8DD0-4360-91B3-EF1C0EC877CA}"/>
              </a:ext>
            </a:extLst>
          </p:cNvPr>
          <p:cNvSpPr>
            <a:spLocks noGrp="1"/>
          </p:cNvSpPr>
          <p:nvPr>
            <p:ph type="dt" sz="half" idx="10"/>
          </p:nvPr>
        </p:nvSpPr>
        <p:spPr/>
        <p:txBody>
          <a:bodyPr/>
          <a:lstStyle/>
          <a:p>
            <a:fld id="{F1BBEFF5-FE63-442E-9220-9D642439EE31}" type="datetimeFigureOut">
              <a:rPr lang="en-US" smtClean="0"/>
              <a:t>5/19/2022</a:t>
            </a:fld>
            <a:endParaRPr lang="en-US" dirty="0"/>
          </a:p>
        </p:txBody>
      </p:sp>
      <p:sp>
        <p:nvSpPr>
          <p:cNvPr id="6" name="Footer Placeholder 5">
            <a:extLst>
              <a:ext uri="{FF2B5EF4-FFF2-40B4-BE49-F238E27FC236}">
                <a16:creationId xmlns:a16="http://schemas.microsoft.com/office/drawing/2014/main" id="{EFF9E5B6-1ADB-40E5-9A98-2D6F2EE980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AD9F9-FEEC-4770-A725-321004AE78DC}"/>
              </a:ext>
            </a:extLst>
          </p:cNvPr>
          <p:cNvSpPr>
            <a:spLocks noGrp="1"/>
          </p:cNvSpPr>
          <p:nvPr>
            <p:ph type="sldNum" sz="quarter" idx="12"/>
          </p:nvPr>
        </p:nvSpPr>
        <p:spPr/>
        <p:txBody>
          <a:bodyPr/>
          <a:lstStyle/>
          <a:p>
            <a:fld id="{12C5F670-9C0B-4AFD-8750-620586182FA5}" type="slidenum">
              <a:rPr lang="en-US" smtClean="0"/>
              <a:t>‹#›</a:t>
            </a:fld>
            <a:endParaRPr lang="en-US" dirty="0"/>
          </a:p>
        </p:txBody>
      </p:sp>
    </p:spTree>
    <p:extLst>
      <p:ext uri="{BB962C8B-B14F-4D97-AF65-F5344CB8AC3E}">
        <p14:creationId xmlns:p14="http://schemas.microsoft.com/office/powerpoint/2010/main" val="611547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E4D81B-083D-48DA-B15E-61819AA1BF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14005F-B251-43F8-B8DA-3B62DE3851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7B3D3-675E-47B6-AB91-CF8F5EFD84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BEFF5-FE63-442E-9220-9D642439EE31}" type="datetimeFigureOut">
              <a:rPr lang="en-US" smtClean="0"/>
              <a:t>5/19/2022</a:t>
            </a:fld>
            <a:endParaRPr lang="en-US" dirty="0"/>
          </a:p>
        </p:txBody>
      </p:sp>
      <p:sp>
        <p:nvSpPr>
          <p:cNvPr id="5" name="Footer Placeholder 4">
            <a:extLst>
              <a:ext uri="{FF2B5EF4-FFF2-40B4-BE49-F238E27FC236}">
                <a16:creationId xmlns:a16="http://schemas.microsoft.com/office/drawing/2014/main" id="{84CD19F7-C39B-4DE4-A0CB-DC0F24F6BA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D30CD44-9DF4-4EA5-A418-E4E4D63931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5F670-9C0B-4AFD-8750-620586182FA5}" type="slidenum">
              <a:rPr lang="en-US" smtClean="0"/>
              <a:t>‹#›</a:t>
            </a:fld>
            <a:endParaRPr lang="en-US" dirty="0"/>
          </a:p>
        </p:txBody>
      </p:sp>
    </p:spTree>
    <p:extLst>
      <p:ext uri="{BB962C8B-B14F-4D97-AF65-F5344CB8AC3E}">
        <p14:creationId xmlns:p14="http://schemas.microsoft.com/office/powerpoint/2010/main" val="33105899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2"/>
            <a:ext cx="8994357" cy="432109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890BCA13-39B9-4124-B9A5-22F3F482849A}"/>
              </a:ext>
            </a:extLst>
          </p:cNvPr>
          <p:cNvSpPr>
            <a:spLocks noGrp="1"/>
          </p:cNvSpPr>
          <p:nvPr>
            <p:ph type="ctrTitle"/>
          </p:nvPr>
        </p:nvSpPr>
        <p:spPr>
          <a:xfrm>
            <a:off x="868101" y="1111086"/>
            <a:ext cx="8333771" cy="2915581"/>
          </a:xfrm>
        </p:spPr>
        <p:txBody>
          <a:bodyPr vert="horz" lIns="91440" tIns="45720" rIns="91440" bIns="45720" rtlCol="0" anchor="ctr">
            <a:normAutofit/>
          </a:bodyPr>
          <a:lstStyle/>
          <a:p>
            <a:pPr algn="l"/>
            <a:r>
              <a:rPr lang="en-US" sz="3000" b="1" u="sng" kern="1200" dirty="0">
                <a:solidFill>
                  <a:srgbClr val="FFFFFF"/>
                </a:solidFill>
                <a:latin typeface="+mj-lt"/>
                <a:ea typeface="+mj-ea"/>
                <a:cs typeface="+mj-cs"/>
              </a:rPr>
              <a:t>Public Records Act Requests under SB 1421 and SB 16</a:t>
            </a:r>
            <a:br>
              <a:rPr lang="en-US" sz="2600" b="1" kern="1200" dirty="0">
                <a:solidFill>
                  <a:srgbClr val="FFFFFF"/>
                </a:solidFill>
                <a:latin typeface="+mj-lt"/>
                <a:ea typeface="+mj-ea"/>
                <a:cs typeface="+mj-cs"/>
              </a:rPr>
            </a:br>
            <a:br>
              <a:rPr lang="en-US" sz="2600" b="1" kern="1200" dirty="0">
                <a:solidFill>
                  <a:srgbClr val="FFFFFF"/>
                </a:solidFill>
                <a:latin typeface="+mj-lt"/>
                <a:ea typeface="+mj-ea"/>
                <a:cs typeface="+mj-cs"/>
              </a:rPr>
            </a:br>
            <a:r>
              <a:rPr lang="en-US" sz="2600" b="1" kern="1200" dirty="0">
                <a:solidFill>
                  <a:srgbClr val="FFFFFF"/>
                </a:solidFill>
                <a:latin typeface="+mj-lt"/>
                <a:ea typeface="+mj-ea"/>
                <a:cs typeface="+mj-cs"/>
              </a:rPr>
              <a:t>“In enacting this chapter, the Legislature, mindful of the right of individuals to privacy, finds and declares that access to information concerning the conduct of the people’s business is a fundamental and necessary right of every person in this state.” Cal. Govt Code § 6250</a:t>
            </a:r>
          </a:p>
        </p:txBody>
      </p:sp>
      <p:sp>
        <p:nvSpPr>
          <p:cNvPr id="73" name="Rectangle 72">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 y="4932939"/>
            <a:ext cx="9001479" cy="146614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 name="Subtitle 2">
            <a:extLst>
              <a:ext uri="{FF2B5EF4-FFF2-40B4-BE49-F238E27FC236}">
                <a16:creationId xmlns:a16="http://schemas.microsoft.com/office/drawing/2014/main" id="{FD72AE08-E789-46AD-AED7-C19ADE80173E}"/>
              </a:ext>
            </a:extLst>
          </p:cNvPr>
          <p:cNvSpPr>
            <a:spLocks noGrp="1"/>
          </p:cNvSpPr>
          <p:nvPr>
            <p:ph type="subTitle" idx="1"/>
          </p:nvPr>
        </p:nvSpPr>
        <p:spPr>
          <a:xfrm>
            <a:off x="1100670" y="5184138"/>
            <a:ext cx="7692952" cy="963741"/>
          </a:xfrm>
        </p:spPr>
        <p:txBody>
          <a:bodyPr vert="horz" lIns="91440" tIns="45720" rIns="91440" bIns="45720" rtlCol="0" anchor="ctr">
            <a:normAutofit/>
          </a:bodyPr>
          <a:lstStyle/>
          <a:p>
            <a:pPr algn="l"/>
            <a:r>
              <a:rPr lang="en-US" sz="1900" dirty="0">
                <a:solidFill>
                  <a:srgbClr val="1B1B1B"/>
                </a:solidFill>
              </a:rPr>
              <a:t>Presentation by ACLU Northern California to the Oakland Police Commission</a:t>
            </a:r>
          </a:p>
          <a:p>
            <a:pPr algn="l"/>
            <a:r>
              <a:rPr lang="en-US" sz="1900" dirty="0">
                <a:solidFill>
                  <a:srgbClr val="1B1B1B"/>
                </a:solidFill>
              </a:rPr>
              <a:t>May 26, 2022</a:t>
            </a:r>
          </a:p>
        </p:txBody>
      </p:sp>
      <p:pic>
        <p:nvPicPr>
          <p:cNvPr id="24" name="Picture 23" descr="Text&#10;&#10;Description automatically generated with medium confidence">
            <a:extLst>
              <a:ext uri="{FF2B5EF4-FFF2-40B4-BE49-F238E27FC236}">
                <a16:creationId xmlns:a16="http://schemas.microsoft.com/office/drawing/2014/main" id="{30D9A873-59BC-48CD-B265-6B2C63D09488}"/>
              </a:ext>
            </a:extLst>
          </p:cNvPr>
          <p:cNvPicPr>
            <a:picLocks noChangeAspect="1"/>
          </p:cNvPicPr>
          <p:nvPr/>
        </p:nvPicPr>
        <p:blipFill rotWithShape="1">
          <a:blip r:embed="rId2">
            <a:extLst>
              <a:ext uri="{28A0092B-C50C-407E-A947-70E740481C1C}">
                <a14:useLocalDpi xmlns:a14="http://schemas.microsoft.com/office/drawing/2010/main" val="0"/>
              </a:ext>
            </a:extLst>
          </a:blip>
          <a:srcRect r="14785"/>
          <a:stretch/>
        </p:blipFill>
        <p:spPr>
          <a:xfrm>
            <a:off x="9615550" y="448914"/>
            <a:ext cx="2114392" cy="2081040"/>
          </a:xfrm>
          <a:prstGeom prst="rect">
            <a:avLst/>
          </a:prstGeom>
        </p:spPr>
      </p:pic>
      <p:pic>
        <p:nvPicPr>
          <p:cNvPr id="1026" name="Picture 2" descr="Free Yellow Folder Cliparts, Download Free Yellow Folder Cliparts png  images, Free ClipArts on Clipart Library">
            <a:extLst>
              <a:ext uri="{FF2B5EF4-FFF2-40B4-BE49-F238E27FC236}">
                <a16:creationId xmlns:a16="http://schemas.microsoft.com/office/drawing/2014/main" id="{EC3261C8-A595-4C4F-948F-66DA2570345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746" r="17016" b="-3"/>
          <a:stretch/>
        </p:blipFill>
        <p:spPr bwMode="auto">
          <a:xfrm>
            <a:off x="9613653" y="2685865"/>
            <a:ext cx="2121147" cy="2081040"/>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303" y="4922816"/>
            <a:ext cx="2114497" cy="1486269"/>
          </a:xfrm>
          <a:prstGeom prst="rect">
            <a:avLst/>
          </a:prstGeom>
          <a:solidFill>
            <a:srgbClr val="7C6739">
              <a:alpha val="95000"/>
            </a:srgbClr>
          </a:solidFill>
          <a:ln w="25400">
            <a:solidFill>
              <a:srgbClr val="7C6739">
                <a:alpha val="9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241097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B424-2E2B-44DE-AB9C-5B6455F1BEA9}"/>
              </a:ext>
            </a:extLst>
          </p:cNvPr>
          <p:cNvSpPr>
            <a:spLocks noGrp="1"/>
          </p:cNvSpPr>
          <p:nvPr>
            <p:ph type="title"/>
          </p:nvPr>
        </p:nvSpPr>
        <p:spPr>
          <a:xfrm>
            <a:off x="838200" y="557189"/>
            <a:ext cx="3374136" cy="5567891"/>
          </a:xfrm>
        </p:spPr>
        <p:txBody>
          <a:bodyPr>
            <a:normAutofit/>
          </a:bodyPr>
          <a:lstStyle/>
          <a:p>
            <a:r>
              <a:rPr lang="en-US" sz="5200"/>
              <a:t>Mandatory Redactions under SB 1421</a:t>
            </a:r>
          </a:p>
        </p:txBody>
      </p:sp>
      <p:graphicFrame>
        <p:nvGraphicFramePr>
          <p:cNvPr id="5" name="Content Placeholder 2">
            <a:extLst>
              <a:ext uri="{FF2B5EF4-FFF2-40B4-BE49-F238E27FC236}">
                <a16:creationId xmlns:a16="http://schemas.microsoft.com/office/drawing/2014/main" id="{12E63C2F-911E-D426-CFBA-C591B3517D26}"/>
              </a:ext>
            </a:extLst>
          </p:cNvPr>
          <p:cNvGraphicFramePr>
            <a:graphicFrameLocks noGrp="1"/>
          </p:cNvGraphicFramePr>
          <p:nvPr>
            <p:ph idx="1"/>
            <p:extLst>
              <p:ext uri="{D42A27DB-BD31-4B8C-83A1-F6EECF244321}">
                <p14:modId xmlns:p14="http://schemas.microsoft.com/office/powerpoint/2010/main" val="3247322469"/>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017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080D7-9D0B-47F6-8599-62932F448A27}"/>
              </a:ext>
            </a:extLst>
          </p:cNvPr>
          <p:cNvSpPr>
            <a:spLocks noGrp="1"/>
          </p:cNvSpPr>
          <p:nvPr>
            <p:ph type="title"/>
          </p:nvPr>
        </p:nvSpPr>
        <p:spPr>
          <a:xfrm>
            <a:off x="838200" y="557189"/>
            <a:ext cx="3374136" cy="5567891"/>
          </a:xfrm>
        </p:spPr>
        <p:txBody>
          <a:bodyPr>
            <a:normAutofit/>
          </a:bodyPr>
          <a:lstStyle/>
          <a:p>
            <a:r>
              <a:rPr lang="en-US" sz="4800"/>
              <a:t>Withholding Records Under SB 1421</a:t>
            </a:r>
          </a:p>
        </p:txBody>
      </p:sp>
      <p:graphicFrame>
        <p:nvGraphicFramePr>
          <p:cNvPr id="5" name="Content Placeholder 2">
            <a:extLst>
              <a:ext uri="{FF2B5EF4-FFF2-40B4-BE49-F238E27FC236}">
                <a16:creationId xmlns:a16="http://schemas.microsoft.com/office/drawing/2014/main" id="{53A4D67B-D8DF-3CC3-5590-421F85A4C2A9}"/>
              </a:ext>
            </a:extLst>
          </p:cNvPr>
          <p:cNvGraphicFramePr>
            <a:graphicFrameLocks noGrp="1"/>
          </p:cNvGraphicFramePr>
          <p:nvPr>
            <p:ph idx="1"/>
            <p:extLst>
              <p:ext uri="{D42A27DB-BD31-4B8C-83A1-F6EECF244321}">
                <p14:modId xmlns:p14="http://schemas.microsoft.com/office/powerpoint/2010/main" val="2311640009"/>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6250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02A86-D51B-435A-84DE-54E92DC0B182}"/>
              </a:ext>
            </a:extLst>
          </p:cNvPr>
          <p:cNvSpPr>
            <a:spLocks noGrp="1"/>
          </p:cNvSpPr>
          <p:nvPr>
            <p:ph type="title"/>
          </p:nvPr>
        </p:nvSpPr>
        <p:spPr>
          <a:xfrm>
            <a:off x="891252" y="348865"/>
            <a:ext cx="10210424" cy="1576446"/>
          </a:xfrm>
        </p:spPr>
        <p:txBody>
          <a:bodyPr anchor="ctr">
            <a:normAutofit/>
          </a:bodyPr>
          <a:lstStyle/>
          <a:p>
            <a:r>
              <a:rPr lang="en-US" sz="4000" b="1" dirty="0"/>
              <a:t>Police Records After SB 16 </a:t>
            </a:r>
            <a:r>
              <a:rPr lang="en-US" sz="4000" dirty="0"/>
              <a:t>(effective Jan 1, 2022)</a:t>
            </a:r>
          </a:p>
        </p:txBody>
      </p:sp>
      <p:graphicFrame>
        <p:nvGraphicFramePr>
          <p:cNvPr id="5" name="Content Placeholder 2">
            <a:extLst>
              <a:ext uri="{FF2B5EF4-FFF2-40B4-BE49-F238E27FC236}">
                <a16:creationId xmlns:a16="http://schemas.microsoft.com/office/drawing/2014/main" id="{A0545F45-2F22-069D-27B4-9138F57460C5}"/>
              </a:ext>
            </a:extLst>
          </p:cNvPr>
          <p:cNvGraphicFramePr>
            <a:graphicFrameLocks noGrp="1"/>
          </p:cNvGraphicFramePr>
          <p:nvPr>
            <p:ph idx="1"/>
            <p:extLst>
              <p:ext uri="{D42A27DB-BD31-4B8C-83A1-F6EECF244321}">
                <p14:modId xmlns:p14="http://schemas.microsoft.com/office/powerpoint/2010/main" val="1977049970"/>
              </p:ext>
            </p:extLst>
          </p:nvPr>
        </p:nvGraphicFramePr>
        <p:xfrm>
          <a:off x="632085" y="2152992"/>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8625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6D307-03ED-4409-AC55-C0BD504F838C}"/>
              </a:ext>
            </a:extLst>
          </p:cNvPr>
          <p:cNvSpPr>
            <a:spLocks noGrp="1"/>
          </p:cNvSpPr>
          <p:nvPr>
            <p:ph type="title"/>
          </p:nvPr>
        </p:nvSpPr>
        <p:spPr>
          <a:xfrm>
            <a:off x="1039590" y="18255"/>
            <a:ext cx="10515600" cy="1325563"/>
          </a:xfrm>
        </p:spPr>
        <p:txBody>
          <a:bodyPr>
            <a:normAutofit/>
          </a:bodyPr>
          <a:lstStyle/>
          <a:p>
            <a:pPr algn="ctr"/>
            <a:r>
              <a:rPr lang="en-US" sz="5200" dirty="0"/>
              <a:t>Peace Officer Records After SB 16</a:t>
            </a:r>
          </a:p>
        </p:txBody>
      </p:sp>
      <p:graphicFrame>
        <p:nvGraphicFramePr>
          <p:cNvPr id="5" name="Content Placeholder 2">
            <a:extLst>
              <a:ext uri="{FF2B5EF4-FFF2-40B4-BE49-F238E27FC236}">
                <a16:creationId xmlns:a16="http://schemas.microsoft.com/office/drawing/2014/main" id="{99887132-5FB5-7795-64E7-770232D1AE1A}"/>
              </a:ext>
            </a:extLst>
          </p:cNvPr>
          <p:cNvGraphicFramePr>
            <a:graphicFrameLocks noGrp="1"/>
          </p:cNvGraphicFramePr>
          <p:nvPr>
            <p:ph idx="1"/>
            <p:extLst>
              <p:ext uri="{D42A27DB-BD31-4B8C-83A1-F6EECF244321}">
                <p14:modId xmlns:p14="http://schemas.microsoft.com/office/powerpoint/2010/main" val="6961986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AD9D3E28-A60E-4D1E-AEE6-43B16B5750E6}"/>
              </a:ext>
            </a:extLst>
          </p:cNvPr>
          <p:cNvSpPr>
            <a:spLocks noGrp="1"/>
          </p:cNvSpPr>
          <p:nvPr>
            <p:ph sz="half" idx="4294967295"/>
          </p:nvPr>
        </p:nvSpPr>
        <p:spPr>
          <a:xfrm>
            <a:off x="636809" y="1200592"/>
            <a:ext cx="10918381" cy="5263868"/>
          </a:xfrm>
        </p:spPr>
        <p:style>
          <a:lnRef idx="2">
            <a:schemeClr val="accent1">
              <a:shade val="50000"/>
            </a:schemeClr>
          </a:lnRef>
          <a:fillRef idx="1">
            <a:schemeClr val="accent1"/>
          </a:fillRef>
          <a:effectRef idx="0">
            <a:schemeClr val="accent1"/>
          </a:effectRef>
          <a:fontRef idx="minor">
            <a:schemeClr val="lt1"/>
          </a:fontRef>
        </p:style>
        <p:txBody>
          <a:bodyPr/>
          <a:lstStyle/>
          <a:p>
            <a:pPr marR="0" indent="0">
              <a:spcBef>
                <a:spcPts val="0"/>
              </a:spcBef>
              <a:spcAft>
                <a:spcPts val="0"/>
              </a:spcAft>
              <a:buNone/>
            </a:pPr>
            <a:r>
              <a:rPr lang="en-US" sz="2000" dirty="0" err="1">
                <a:latin typeface="Calibri" panose="020F0502020204030204" pitchFamily="34" charset="0"/>
                <a:ea typeface="Calibri" panose="020F0502020204030204" pitchFamily="34" charset="0"/>
              </a:rPr>
              <a:t>Discloseable</a:t>
            </a:r>
            <a:r>
              <a:rPr lang="en-US" sz="2000" dirty="0">
                <a:latin typeface="Calibri" panose="020F0502020204030204" pitchFamily="34" charset="0"/>
                <a:ea typeface="Calibri" panose="020F0502020204030204" pitchFamily="34" charset="0"/>
              </a:rPr>
              <a:t> Peace Officer records include any record relating to:</a:t>
            </a:r>
          </a:p>
          <a:p>
            <a:pPr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457200">
              <a:lnSpc>
                <a:spcPct val="150000"/>
              </a:lnSpc>
              <a:spcBef>
                <a:spcPts val="0"/>
              </a:spcBef>
            </a:pPr>
            <a:r>
              <a:rPr lang="en-US" sz="2000" i="0" dirty="0">
                <a:solidFill>
                  <a:schemeClr val="bg1"/>
                </a:solidFill>
              </a:rPr>
              <a:t>A sustained finding involving a complaint that alleges unreasonable or excessive force</a:t>
            </a:r>
            <a:r>
              <a:rPr lang="en-US" sz="2000" dirty="0">
                <a:solidFill>
                  <a:schemeClr val="bg1"/>
                </a:solidFill>
              </a:rPr>
              <a:t> </a:t>
            </a:r>
          </a:p>
          <a:p>
            <a:pPr marL="457200">
              <a:lnSpc>
                <a:spcPct val="150000"/>
              </a:lnSpc>
              <a:spcBef>
                <a:spcPts val="0"/>
              </a:spcBef>
            </a:pPr>
            <a:r>
              <a:rPr lang="en-US" sz="2000" i="0" dirty="0">
                <a:solidFill>
                  <a:schemeClr val="bg1"/>
                </a:solidFill>
              </a:rPr>
              <a:t>A sustained finding that an officer failed to intervene against another officer using force that is clearly unreasonable or excessive.</a:t>
            </a:r>
            <a:endParaRPr lang="en-US" sz="2000" dirty="0">
              <a:solidFill>
                <a:schemeClr val="bg1"/>
              </a:solidFill>
            </a:endParaRPr>
          </a:p>
          <a:p>
            <a:pPr marL="457200" marR="0">
              <a:lnSpc>
                <a:spcPct val="150000"/>
              </a:lnSpc>
              <a:spcBef>
                <a:spcPts val="0"/>
              </a:spcBef>
              <a:spcAft>
                <a:spcPts val="0"/>
              </a:spcAft>
            </a:pPr>
            <a:r>
              <a:rPr lang="en-US" sz="2000" dirty="0">
                <a:solidFill>
                  <a:schemeClr val="bg1"/>
                </a:solidFill>
                <a:effectLst/>
                <a:latin typeface="Calibri" panose="020F0502020204030204" pitchFamily="34" charset="0"/>
                <a:ea typeface="Calibri" panose="020F0502020204030204" pitchFamily="34" charset="0"/>
              </a:rPr>
              <a:t>a sustained finding that a peace officer or custodial officer engaged in conduct including, but not limited to, verbal statements, writings, online posts, recordings, and gestures, involving prejudice or discrimination against a person on the basis of race, religious creed, color, national origin, ancestry, physical disability, mental disability, medical condition, genetic information, marital status, sex, gender, gender identity, gender expression, age, sexual orientation, or military and veteran status.</a:t>
            </a:r>
          </a:p>
          <a:p>
            <a:pPr marL="457200" marR="0">
              <a:lnSpc>
                <a:spcPct val="150000"/>
              </a:lnSpc>
              <a:spcBef>
                <a:spcPts val="0"/>
              </a:spcBef>
              <a:spcAft>
                <a:spcPts val="0"/>
              </a:spcAft>
            </a:pPr>
            <a:r>
              <a:rPr lang="en-US" sz="2000" dirty="0">
                <a:effectLst/>
                <a:latin typeface="Calibri" panose="020F0502020204030204" pitchFamily="34" charset="0"/>
                <a:ea typeface="Calibri" panose="020F0502020204030204" pitchFamily="34" charset="0"/>
              </a:rPr>
              <a:t>a sustained finding that the peace officer made an unlawful arrest or conducted an unlawful search.</a:t>
            </a:r>
          </a:p>
          <a:p>
            <a:pPr marL="0" indent="0">
              <a:buNone/>
            </a:pPr>
            <a:endParaRPr lang="en-US" dirty="0"/>
          </a:p>
        </p:txBody>
      </p:sp>
    </p:spTree>
    <p:extLst>
      <p:ext uri="{BB962C8B-B14F-4D97-AF65-F5344CB8AC3E}">
        <p14:creationId xmlns:p14="http://schemas.microsoft.com/office/powerpoint/2010/main" val="1111400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F721550-F560-46B1-9CFC-F8AC5B10D6FD}"/>
              </a:ext>
            </a:extLst>
          </p:cNvPr>
          <p:cNvSpPr>
            <a:spLocks noGrp="1"/>
          </p:cNvSpPr>
          <p:nvPr>
            <p:ph type="title"/>
          </p:nvPr>
        </p:nvSpPr>
        <p:spPr>
          <a:xfrm>
            <a:off x="731520" y="731520"/>
            <a:ext cx="6089904" cy="1426464"/>
          </a:xfrm>
        </p:spPr>
        <p:txBody>
          <a:bodyPr>
            <a:normAutofit/>
          </a:bodyPr>
          <a:lstStyle/>
          <a:p>
            <a:r>
              <a:rPr lang="en-US">
                <a:solidFill>
                  <a:srgbClr val="FFFFFF"/>
                </a:solidFill>
              </a:rPr>
              <a:t>SB 1421 &amp; SB 16 Apply to All Records Requests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A798ACA-570E-4FB6-8EEB-3640C58C6645}"/>
              </a:ext>
            </a:extLst>
          </p:cNvPr>
          <p:cNvSpPr>
            <a:spLocks noGrp="1"/>
          </p:cNvSpPr>
          <p:nvPr>
            <p:ph idx="1"/>
          </p:nvPr>
        </p:nvSpPr>
        <p:spPr>
          <a:xfrm>
            <a:off x="789456" y="2798385"/>
            <a:ext cx="10597729" cy="3283260"/>
          </a:xfrm>
        </p:spPr>
        <p:txBody>
          <a:bodyPr anchor="ctr">
            <a:normAutofit/>
          </a:bodyPr>
          <a:lstStyle/>
          <a:p>
            <a:pPr marL="0" indent="0">
              <a:buNone/>
            </a:pPr>
            <a:r>
              <a:rPr lang="en-US" sz="2100" i="1"/>
              <a:t>Walnut Creek Peace Officers Association v. City of Walnut Creek </a:t>
            </a:r>
            <a:r>
              <a:rPr lang="en-US" sz="2100"/>
              <a:t>(ACLU NorCal as Intervenors) Case No. N19-0109 (Feb 8, 2019)</a:t>
            </a:r>
          </a:p>
          <a:p>
            <a:pPr lvl="1"/>
            <a:r>
              <a:rPr lang="en-US" sz="2100"/>
              <a:t>Union argued that SB 1421 only applied to records </a:t>
            </a:r>
            <a:r>
              <a:rPr lang="en-US" sz="2100" b="1"/>
              <a:t>created in 2019 or later</a:t>
            </a:r>
          </a:p>
          <a:p>
            <a:pPr lvl="1"/>
            <a:r>
              <a:rPr lang="en-US" sz="2100"/>
              <a:t>Consolidated </a:t>
            </a:r>
            <a:r>
              <a:rPr lang="en-US" sz="2100" b="1"/>
              <a:t>6 cases </a:t>
            </a:r>
            <a:r>
              <a:rPr lang="en-US" sz="2100"/>
              <a:t>from Walnut Creek, Concord, Richmond, Martinez, Antioch, and Contra Costa Sheriff’s Office</a:t>
            </a:r>
          </a:p>
          <a:p>
            <a:pPr lvl="1"/>
            <a:r>
              <a:rPr lang="en-US" sz="2100"/>
              <a:t>Court held that “increasing the public’s access to law enforcement or other records[] </a:t>
            </a:r>
            <a:r>
              <a:rPr lang="en-US" sz="2100" b="1"/>
              <a:t>must be applied to records dating back to before the new laws’ enactment”</a:t>
            </a:r>
          </a:p>
          <a:p>
            <a:pPr lvl="2"/>
            <a:r>
              <a:rPr lang="en-US" sz="2100"/>
              <a:t>PRA obligations are triggered by a PRA request, not by the date of police misconduct or when related personnel records created. </a:t>
            </a:r>
          </a:p>
        </p:txBody>
      </p:sp>
    </p:spTree>
    <p:extLst>
      <p:ext uri="{BB962C8B-B14F-4D97-AF65-F5344CB8AC3E}">
        <p14:creationId xmlns:p14="http://schemas.microsoft.com/office/powerpoint/2010/main" val="3333672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3"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8E6DE2E-8AE3-42E3-8F64-D22E5CC2D9A5}"/>
              </a:ext>
            </a:extLst>
          </p:cNvPr>
          <p:cNvSpPr>
            <a:spLocks noGrp="1"/>
          </p:cNvSpPr>
          <p:nvPr>
            <p:ph type="title"/>
          </p:nvPr>
        </p:nvSpPr>
        <p:spPr>
          <a:xfrm>
            <a:off x="1098468" y="885651"/>
            <a:ext cx="3229803" cy="4624603"/>
          </a:xfrm>
        </p:spPr>
        <p:txBody>
          <a:bodyPr>
            <a:normAutofit/>
          </a:bodyPr>
          <a:lstStyle/>
          <a:p>
            <a:r>
              <a:rPr lang="en-US">
                <a:solidFill>
                  <a:srgbClr val="FFFFFF"/>
                </a:solidFill>
              </a:rPr>
              <a:t>Summary</a:t>
            </a:r>
          </a:p>
        </p:txBody>
      </p:sp>
      <p:sp>
        <p:nvSpPr>
          <p:cNvPr id="5" name="Content Placeholder 4">
            <a:extLst>
              <a:ext uri="{FF2B5EF4-FFF2-40B4-BE49-F238E27FC236}">
                <a16:creationId xmlns:a16="http://schemas.microsoft.com/office/drawing/2014/main" id="{6CFDED23-42CC-45E4-B7DB-BF49BEF33E77}"/>
              </a:ext>
            </a:extLst>
          </p:cNvPr>
          <p:cNvSpPr>
            <a:spLocks noGrp="1"/>
          </p:cNvSpPr>
          <p:nvPr>
            <p:ph idx="1"/>
          </p:nvPr>
        </p:nvSpPr>
        <p:spPr>
          <a:xfrm>
            <a:off x="4978708" y="885651"/>
            <a:ext cx="6525220" cy="4616849"/>
          </a:xfrm>
        </p:spPr>
        <p:txBody>
          <a:bodyPr anchor="ctr">
            <a:normAutofit/>
          </a:bodyPr>
          <a:lstStyle/>
          <a:p>
            <a:r>
              <a:rPr lang="en-US" sz="2400" dirty="0"/>
              <a:t>Personnel Files of Peace Officers are Generally Confidential Records</a:t>
            </a:r>
          </a:p>
          <a:p>
            <a:r>
              <a:rPr lang="en-US" sz="2400" dirty="0"/>
              <a:t>SB 1421 and 16 amended Cal Penal Code 832.7 to include categories of records that are considered exempt from confidentiality and now subject to disclosure under the Public Records Act (Gov’t Code 6250 </a:t>
            </a:r>
            <a:r>
              <a:rPr lang="en-US" sz="2400" i="1" dirty="0"/>
              <a:t>et se</a:t>
            </a:r>
            <a:r>
              <a:rPr lang="en-US" sz="2400" dirty="0"/>
              <a:t>q.)</a:t>
            </a:r>
          </a:p>
        </p:txBody>
      </p:sp>
    </p:spTree>
    <p:extLst>
      <p:ext uri="{BB962C8B-B14F-4D97-AF65-F5344CB8AC3E}">
        <p14:creationId xmlns:p14="http://schemas.microsoft.com/office/powerpoint/2010/main" val="309006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064A4B-46B1-4DD4-95FA-5FA6D3D85841}"/>
              </a:ext>
            </a:extLst>
          </p:cNvPr>
          <p:cNvSpPr>
            <a:spLocks noGrp="1"/>
          </p:cNvSpPr>
          <p:nvPr>
            <p:ph type="title"/>
          </p:nvPr>
        </p:nvSpPr>
        <p:spPr>
          <a:xfrm>
            <a:off x="838200" y="668377"/>
            <a:ext cx="10515600" cy="1325563"/>
          </a:xfrm>
        </p:spPr>
        <p:txBody>
          <a:bodyPr>
            <a:normAutofit/>
          </a:bodyPr>
          <a:lstStyle/>
          <a:p>
            <a:r>
              <a:rPr lang="en-US"/>
              <a:t>Summary </a:t>
            </a:r>
          </a:p>
        </p:txBody>
      </p:sp>
      <p:sp>
        <p:nvSpPr>
          <p:cNvPr id="4" name="Content Placeholder 3">
            <a:extLst>
              <a:ext uri="{FF2B5EF4-FFF2-40B4-BE49-F238E27FC236}">
                <a16:creationId xmlns:a16="http://schemas.microsoft.com/office/drawing/2014/main" id="{93387BEB-856F-419B-9752-E8CF3295D759}"/>
              </a:ext>
            </a:extLst>
          </p:cNvPr>
          <p:cNvSpPr>
            <a:spLocks noGrp="1"/>
          </p:cNvSpPr>
          <p:nvPr>
            <p:ph sz="half" idx="1"/>
          </p:nvPr>
        </p:nvSpPr>
        <p:spPr>
          <a:xfrm>
            <a:off x="655935" y="1993940"/>
            <a:ext cx="3488140" cy="3795748"/>
          </a:xfrm>
        </p:spPr>
        <p:txBody>
          <a:bodyPr>
            <a:normAutofit/>
          </a:bodyPr>
          <a:lstStyle/>
          <a:p>
            <a:pPr marL="0" indent="0">
              <a:buNone/>
            </a:pPr>
            <a:r>
              <a:rPr lang="en-US" sz="2400" b="1" dirty="0"/>
              <a:t>Before SB 1421 &amp; SB 16</a:t>
            </a:r>
          </a:p>
          <a:p>
            <a:pPr marL="0" indent="0">
              <a:buNone/>
            </a:pPr>
            <a:r>
              <a:rPr lang="en-US" sz="2400" dirty="0"/>
              <a:t>All peace officer personnel records considered confidential files that were only disclosable by court order under Cal Penal Code 832.7</a:t>
            </a:r>
          </a:p>
        </p:txBody>
      </p:sp>
      <p:sp>
        <p:nvSpPr>
          <p:cNvPr id="5" name="Content Placeholder 4">
            <a:extLst>
              <a:ext uri="{FF2B5EF4-FFF2-40B4-BE49-F238E27FC236}">
                <a16:creationId xmlns:a16="http://schemas.microsoft.com/office/drawing/2014/main" id="{8811CDFA-E5C9-48B0-A8CF-C67D5AA7D8E3}"/>
              </a:ext>
            </a:extLst>
          </p:cNvPr>
          <p:cNvSpPr>
            <a:spLocks noGrp="1"/>
          </p:cNvSpPr>
          <p:nvPr>
            <p:ph sz="half" idx="2"/>
          </p:nvPr>
        </p:nvSpPr>
        <p:spPr>
          <a:xfrm>
            <a:off x="4478445" y="1087762"/>
            <a:ext cx="6875355" cy="5101861"/>
          </a:xfrm>
        </p:spPr>
        <p:txBody>
          <a:bodyPr>
            <a:normAutofit/>
          </a:bodyPr>
          <a:lstStyle/>
          <a:p>
            <a:pPr marL="0" indent="0">
              <a:buNone/>
            </a:pPr>
            <a:r>
              <a:rPr lang="en-US" sz="2000" b="1" dirty="0"/>
              <a:t>After SB 1421 &amp; SB 16 amends Penal Code 832.7</a:t>
            </a:r>
          </a:p>
          <a:p>
            <a:r>
              <a:rPr lang="en-US" sz="1500" dirty="0"/>
              <a:t>Peace officer personnel records are confidential </a:t>
            </a:r>
            <a:r>
              <a:rPr lang="en-US" sz="1500" u="sng" dirty="0"/>
              <a:t>except</a:t>
            </a:r>
            <a:r>
              <a:rPr lang="en-US" sz="1500" dirty="0"/>
              <a:t> for records relating to: </a:t>
            </a:r>
          </a:p>
          <a:p>
            <a:pPr lvl="1"/>
            <a:r>
              <a:rPr lang="en-US" sz="1500" dirty="0"/>
              <a:t>Use of force involving discharge of a firearm at a person</a:t>
            </a:r>
          </a:p>
          <a:p>
            <a:pPr lvl="1"/>
            <a:r>
              <a:rPr lang="en-US" sz="1500" dirty="0"/>
              <a:t>Use of force resulting in death or great bodily injury</a:t>
            </a:r>
          </a:p>
          <a:p>
            <a:pPr lvl="1"/>
            <a:r>
              <a:rPr lang="en-US" sz="1500" dirty="0"/>
              <a:t>Sustaining findings of sexual assault against members of the public</a:t>
            </a:r>
          </a:p>
          <a:p>
            <a:pPr lvl="1"/>
            <a:r>
              <a:rPr lang="en-US" sz="1500" dirty="0"/>
              <a:t>Sustained findings of dishonesty </a:t>
            </a:r>
          </a:p>
          <a:p>
            <a:pPr lvl="1"/>
            <a:r>
              <a:rPr lang="en-US" sz="1500" i="0" dirty="0"/>
              <a:t>A sustained finding involving a complaint that alleges unreasonable or excessive force. </a:t>
            </a:r>
            <a:endParaRPr lang="en-US" sz="1500" dirty="0"/>
          </a:p>
          <a:p>
            <a:pPr lvl="1"/>
            <a:r>
              <a:rPr lang="en-US" sz="1500" i="0" dirty="0"/>
              <a:t>A sustained finding that an officer failed to intervene against another officer using force that is clearly unreasonable or excessive.</a:t>
            </a:r>
          </a:p>
          <a:p>
            <a:pPr lvl="1"/>
            <a:r>
              <a:rPr lang="en-US" sz="1500" b="0" i="0" dirty="0">
                <a:effectLst/>
                <a:latin typeface="Verdana" panose="020B0604030504040204" pitchFamily="34" charset="0"/>
              </a:rPr>
              <a:t>sustained finding of an unlawful arrest or an unlawful search</a:t>
            </a:r>
          </a:p>
          <a:p>
            <a:pPr lvl="1"/>
            <a:r>
              <a:rPr lang="en-US" sz="1500" b="0" i="0" dirty="0">
                <a:effectLst/>
                <a:latin typeface="Verdana" panose="020B0604030504040204" pitchFamily="34" charset="0"/>
              </a:rPr>
              <a:t>sustained finding of conduct involving prejudice or discrimination against any person</a:t>
            </a:r>
          </a:p>
          <a:p>
            <a:pPr marL="0" indent="0" algn="ctr">
              <a:buNone/>
            </a:pPr>
            <a:r>
              <a:rPr lang="en-US" sz="1500" dirty="0"/>
              <a:t>*sustained finding must be made by a law enforcement or oversight agency</a:t>
            </a:r>
          </a:p>
          <a:p>
            <a:pPr lvl="1"/>
            <a:endParaRPr lang="en-US" sz="1500" dirty="0">
              <a:latin typeface="Verdana" panose="020B0604030504040204" pitchFamily="34" charset="0"/>
            </a:endParaRPr>
          </a:p>
          <a:p>
            <a:r>
              <a:rPr lang="en-US" sz="1800" i="1" dirty="0">
                <a:effectLst/>
                <a:latin typeface="Calibri" panose="020F0502020204030204" pitchFamily="34" charset="0"/>
                <a:ea typeface="Calibri" panose="020F0502020204030204" pitchFamily="34" charset="0"/>
              </a:rPr>
              <a:t>Copley</a:t>
            </a:r>
            <a:r>
              <a:rPr lang="en-US" sz="1800" dirty="0">
                <a:effectLst/>
                <a:latin typeface="Calibri" panose="020F0502020204030204" pitchFamily="34" charset="0"/>
                <a:ea typeface="Calibri" panose="020F0502020204030204" pitchFamily="34" charset="0"/>
              </a:rPr>
              <a:t> case </a:t>
            </a:r>
            <a:r>
              <a:rPr lang="en-US" sz="1500" dirty="0">
                <a:effectLst/>
                <a:latin typeface="Calibri" panose="020F0502020204030204" pitchFamily="34" charset="0"/>
                <a:ea typeface="Calibri" panose="020F0502020204030204" pitchFamily="34" charset="0"/>
              </a:rPr>
              <a:t>was decided in 2006 before the legislature passed SB 1421 and SB 16, so of course any exceptions to confidentiality under these provisions (codified at PC 832.7(b)) would override the </a:t>
            </a:r>
            <a:r>
              <a:rPr lang="en-US" sz="1500" i="1" dirty="0">
                <a:effectLst/>
                <a:latin typeface="Calibri" panose="020F0502020204030204" pitchFamily="34" charset="0"/>
                <a:ea typeface="Calibri" panose="020F0502020204030204" pitchFamily="34" charset="0"/>
              </a:rPr>
              <a:t>Copley </a:t>
            </a:r>
            <a:r>
              <a:rPr lang="en-US" sz="1500" dirty="0">
                <a:effectLst/>
                <a:latin typeface="Calibri" panose="020F0502020204030204" pitchFamily="34" charset="0"/>
                <a:ea typeface="Calibri" panose="020F0502020204030204" pitchFamily="34" charset="0"/>
              </a:rPr>
              <a:t>decision and those records </a:t>
            </a:r>
            <a:r>
              <a:rPr lang="en-US" sz="1500" dirty="0">
                <a:latin typeface="Calibri" panose="020F0502020204030204" pitchFamily="34" charset="0"/>
                <a:ea typeface="Calibri" panose="020F0502020204030204" pitchFamily="34" charset="0"/>
              </a:rPr>
              <a:t>excepted by statute </a:t>
            </a:r>
            <a:r>
              <a:rPr lang="en-US" sz="1500" dirty="0">
                <a:effectLst/>
                <a:latin typeface="Calibri" panose="020F0502020204030204" pitchFamily="34" charset="0"/>
                <a:ea typeface="Calibri" panose="020F0502020204030204" pitchFamily="34" charset="0"/>
              </a:rPr>
              <a:t>are now disclosable. </a:t>
            </a:r>
          </a:p>
          <a:p>
            <a:pPr marL="457200" lvl="1" indent="0">
              <a:buNone/>
            </a:pPr>
            <a:endParaRPr lang="en-US" sz="1100" dirty="0"/>
          </a:p>
          <a:p>
            <a:pPr lvl="1"/>
            <a:endParaRPr lang="en-US" sz="1100" dirty="0"/>
          </a:p>
        </p:txBody>
      </p:sp>
    </p:spTree>
    <p:extLst>
      <p:ext uri="{BB962C8B-B14F-4D97-AF65-F5344CB8AC3E}">
        <p14:creationId xmlns:p14="http://schemas.microsoft.com/office/powerpoint/2010/main" val="319990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30F51-CE4F-4B12-8E06-B3523A483669}"/>
              </a:ext>
            </a:extLst>
          </p:cNvPr>
          <p:cNvSpPr>
            <a:spLocks noGrp="1"/>
          </p:cNvSpPr>
          <p:nvPr>
            <p:ph type="title"/>
          </p:nvPr>
        </p:nvSpPr>
        <p:spPr>
          <a:xfrm>
            <a:off x="524741" y="620392"/>
            <a:ext cx="3808268" cy="5504688"/>
          </a:xfrm>
        </p:spPr>
        <p:txBody>
          <a:bodyPr>
            <a:normAutofit/>
          </a:bodyPr>
          <a:lstStyle/>
          <a:p>
            <a:r>
              <a:rPr lang="en-US" sz="6000" dirty="0">
                <a:solidFill>
                  <a:schemeClr val="accent5"/>
                </a:solidFill>
              </a:rPr>
              <a:t>Pending Legislative Changes</a:t>
            </a:r>
          </a:p>
        </p:txBody>
      </p:sp>
      <p:graphicFrame>
        <p:nvGraphicFramePr>
          <p:cNvPr id="5" name="Content Placeholder 2">
            <a:extLst>
              <a:ext uri="{FF2B5EF4-FFF2-40B4-BE49-F238E27FC236}">
                <a16:creationId xmlns:a16="http://schemas.microsoft.com/office/drawing/2014/main" id="{429D4151-E591-48BC-DD48-597205B9B34C}"/>
              </a:ext>
            </a:extLst>
          </p:cNvPr>
          <p:cNvGraphicFramePr>
            <a:graphicFrameLocks noGrp="1"/>
          </p:cNvGraphicFramePr>
          <p:nvPr>
            <p:ph idx="1"/>
            <p:extLst>
              <p:ext uri="{D42A27DB-BD31-4B8C-83A1-F6EECF244321}">
                <p14:modId xmlns:p14="http://schemas.microsoft.com/office/powerpoint/2010/main" val="1272525817"/>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5122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314D9068-B84E-40E2-9C1D-561971BB8BC1}"/>
              </a:ext>
            </a:extLst>
          </p:cNvPr>
          <p:cNvSpPr>
            <a:spLocks noGrp="1"/>
          </p:cNvSpPr>
          <p:nvPr>
            <p:ph type="title"/>
          </p:nvPr>
        </p:nvSpPr>
        <p:spPr>
          <a:xfrm>
            <a:off x="731520" y="731520"/>
            <a:ext cx="6089904" cy="1426464"/>
          </a:xfrm>
        </p:spPr>
        <p:txBody>
          <a:bodyPr>
            <a:normAutofit/>
          </a:bodyPr>
          <a:lstStyle/>
          <a:p>
            <a:r>
              <a:rPr lang="en-US" sz="4100" b="1" dirty="0">
                <a:solidFill>
                  <a:srgbClr val="FFFFFF"/>
                </a:solidFill>
              </a:rPr>
              <a:t>Recommendations to </a:t>
            </a:r>
            <a:r>
              <a:rPr lang="en-US" sz="4100" dirty="0">
                <a:solidFill>
                  <a:srgbClr val="FFFFFF"/>
                </a:solidFill>
              </a:rPr>
              <a:t>Oakland Police Commission</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31208D9-7371-4E7A-82A4-D851CA0C8593}"/>
              </a:ext>
            </a:extLst>
          </p:cNvPr>
          <p:cNvSpPr>
            <a:spLocks noGrp="1"/>
          </p:cNvSpPr>
          <p:nvPr>
            <p:ph idx="1"/>
          </p:nvPr>
        </p:nvSpPr>
        <p:spPr>
          <a:xfrm>
            <a:off x="789456" y="2798385"/>
            <a:ext cx="10597729" cy="3283260"/>
          </a:xfrm>
        </p:spPr>
        <p:txBody>
          <a:bodyPr anchor="ctr">
            <a:normAutofit/>
          </a:bodyPr>
          <a:lstStyle/>
          <a:p>
            <a:r>
              <a:rPr lang="en-US" sz="2100" dirty="0"/>
              <a:t>Public platform to house release of records</a:t>
            </a:r>
          </a:p>
          <a:p>
            <a:r>
              <a:rPr lang="en-US" sz="2100" dirty="0"/>
              <a:t>Engage in regular (bi-annual or more) training for Commissioners and staff on CPRA rules and any legislative updates</a:t>
            </a:r>
          </a:p>
          <a:p>
            <a:r>
              <a:rPr lang="en-US" sz="2100" dirty="0"/>
              <a:t>Adopt a policy/practice of regular reporting from the Oakland Police Department to the Commission to include a section on CPRA requests including, but not limited to: number of requests received, number of requests acknowledged with a statutory compliant response, number of requests where records produced, number of requests determined to have no responsive documents, and number of requests denied.  This reporting should also include progress on compliance with </a:t>
            </a:r>
            <a:r>
              <a:rPr lang="en-US" sz="2100" i="1" dirty="0"/>
              <a:t>Morris</a:t>
            </a:r>
            <a:r>
              <a:rPr lang="en-US" sz="2100" dirty="0"/>
              <a:t> and any other cases.</a:t>
            </a:r>
          </a:p>
          <a:p>
            <a:r>
              <a:rPr lang="en-US" sz="2100" dirty="0"/>
              <a:t>Determine what staffing, resourcing, and/or policy reforms can improve the Commission’s and/or Police Department’s compliance with the CPRA </a:t>
            </a:r>
          </a:p>
        </p:txBody>
      </p:sp>
    </p:spTree>
    <p:extLst>
      <p:ext uri="{BB962C8B-B14F-4D97-AF65-F5344CB8AC3E}">
        <p14:creationId xmlns:p14="http://schemas.microsoft.com/office/powerpoint/2010/main" val="417696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2B0C-22DA-467B-9329-FBB4149EF9B4}"/>
              </a:ext>
            </a:extLst>
          </p:cNvPr>
          <p:cNvSpPr>
            <a:spLocks noGrp="1"/>
          </p:cNvSpPr>
          <p:nvPr>
            <p:ph type="title"/>
          </p:nvPr>
        </p:nvSpPr>
        <p:spPr>
          <a:xfrm>
            <a:off x="1136428" y="627564"/>
            <a:ext cx="7474172" cy="1325563"/>
          </a:xfrm>
        </p:spPr>
        <p:txBody>
          <a:bodyPr>
            <a:normAutofit/>
          </a:bodyPr>
          <a:lstStyle/>
          <a:p>
            <a:r>
              <a:rPr lang="en-US" dirty="0"/>
              <a:t>QUESTIONS?</a:t>
            </a: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968C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Text&#10;&#10;Description automatically generated with medium confidence">
            <a:extLst>
              <a:ext uri="{FF2B5EF4-FFF2-40B4-BE49-F238E27FC236}">
                <a16:creationId xmlns:a16="http://schemas.microsoft.com/office/drawing/2014/main" id="{C2606694-AACF-448F-AB2C-9A7AEF0473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4083" y="2857501"/>
            <a:ext cx="1362805" cy="1142998"/>
          </a:xfrm>
          <a:prstGeom prst="rect">
            <a:avLst/>
          </a:prstGeom>
        </p:spPr>
      </p:pic>
      <p:graphicFrame>
        <p:nvGraphicFramePr>
          <p:cNvPr id="5" name="Content Placeholder 2">
            <a:extLst>
              <a:ext uri="{FF2B5EF4-FFF2-40B4-BE49-F238E27FC236}">
                <a16:creationId xmlns:a16="http://schemas.microsoft.com/office/drawing/2014/main" id="{2F526432-912F-3F4B-6D88-4BBF35F95D9E}"/>
              </a:ext>
            </a:extLst>
          </p:cNvPr>
          <p:cNvGraphicFramePr>
            <a:graphicFrameLocks noGrp="1"/>
          </p:cNvGraphicFramePr>
          <p:nvPr>
            <p:ph idx="1"/>
            <p:extLst>
              <p:ext uri="{D42A27DB-BD31-4B8C-83A1-F6EECF244321}">
                <p14:modId xmlns:p14="http://schemas.microsoft.com/office/powerpoint/2010/main" val="4173837257"/>
              </p:ext>
            </p:extLst>
          </p:nvPr>
        </p:nvGraphicFramePr>
        <p:xfrm>
          <a:off x="1136429" y="2278173"/>
          <a:ext cx="6467867" cy="3450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5559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803E2-4FE6-46BD-9B7B-5933B19ED36B}"/>
              </a:ext>
            </a:extLst>
          </p:cNvPr>
          <p:cNvSpPr>
            <a:spLocks noGrp="1"/>
          </p:cNvSpPr>
          <p:nvPr>
            <p:ph type="title"/>
          </p:nvPr>
        </p:nvSpPr>
        <p:spPr/>
        <p:txBody>
          <a:bodyPr anchor="ctr">
            <a:normAutofit/>
          </a:bodyPr>
          <a:lstStyle/>
          <a:p>
            <a:pPr algn="ctr"/>
            <a:r>
              <a:rPr lang="en-US" sz="4800" dirty="0">
                <a:solidFill>
                  <a:schemeClr val="bg1"/>
                </a:solidFill>
              </a:rPr>
              <a:t>CA PUBLIC RECORDS A</a:t>
            </a:r>
            <a:br>
              <a:rPr lang="en-US" sz="4800" dirty="0">
                <a:solidFill>
                  <a:schemeClr val="bg1"/>
                </a:solidFill>
              </a:rPr>
            </a:br>
            <a:r>
              <a:rPr lang="en-US" sz="3000" b="1" dirty="0">
                <a:solidFill>
                  <a:schemeClr val="tx2"/>
                </a:solidFill>
              </a:rPr>
              <a:t> </a:t>
            </a:r>
            <a:r>
              <a:rPr lang="en-US" sz="4800" b="1" dirty="0">
                <a:solidFill>
                  <a:schemeClr val="tx2"/>
                </a:solidFill>
              </a:rPr>
              <a:t>CA Public Records Act</a:t>
            </a:r>
            <a:endParaRPr lang="en-US" sz="4800" b="1" dirty="0">
              <a:solidFill>
                <a:schemeClr val="bg1"/>
              </a:solidFill>
            </a:endParaRPr>
          </a:p>
        </p:txBody>
      </p:sp>
      <p:sp>
        <p:nvSpPr>
          <p:cNvPr id="3" name="Content Placeholder 2">
            <a:extLst>
              <a:ext uri="{FF2B5EF4-FFF2-40B4-BE49-F238E27FC236}">
                <a16:creationId xmlns:a16="http://schemas.microsoft.com/office/drawing/2014/main" id="{466D72D5-FAC1-4EDD-87D4-E96723F45303}"/>
              </a:ext>
            </a:extLst>
          </p:cNvPr>
          <p:cNvSpPr>
            <a:spLocks noGrp="1"/>
          </p:cNvSpPr>
          <p:nvPr>
            <p:ph sz="half" idx="1"/>
          </p:nvPr>
        </p:nvSpPr>
        <p:spPr>
          <a:xfrm>
            <a:off x="838201" y="1027906"/>
            <a:ext cx="5181600" cy="4351338"/>
          </a:xfrm>
        </p:spPr>
        <p:txBody>
          <a:bodyPr anchor="ctr">
            <a:normAutofit/>
          </a:bodyPr>
          <a:lstStyle/>
          <a:p>
            <a:r>
              <a:rPr lang="en-US" sz="2500" dirty="0">
                <a:solidFill>
                  <a:schemeClr val="tx2"/>
                </a:solidFill>
              </a:rPr>
              <a:t>Codified at Cal. Government Code § 6250 </a:t>
            </a:r>
            <a:r>
              <a:rPr lang="en-US" sz="2500" i="1" dirty="0">
                <a:solidFill>
                  <a:schemeClr val="tx2"/>
                </a:solidFill>
              </a:rPr>
              <a:t>et seq</a:t>
            </a:r>
            <a:r>
              <a:rPr lang="en-US" sz="2500" dirty="0">
                <a:solidFill>
                  <a:schemeClr val="tx2"/>
                </a:solidFill>
              </a:rPr>
              <a:t>.</a:t>
            </a:r>
          </a:p>
          <a:p>
            <a:r>
              <a:rPr lang="en-US" sz="2500" dirty="0">
                <a:solidFill>
                  <a:schemeClr val="tx2"/>
                </a:solidFill>
              </a:rPr>
              <a:t>Obligations apply to any local agency</a:t>
            </a:r>
          </a:p>
          <a:p>
            <a:r>
              <a:rPr lang="en-US" sz="2500" dirty="0">
                <a:solidFill>
                  <a:schemeClr val="tx2"/>
                </a:solidFill>
              </a:rPr>
              <a:t>Right to request from any individual member of the public</a:t>
            </a:r>
          </a:p>
        </p:txBody>
      </p:sp>
      <p:sp>
        <p:nvSpPr>
          <p:cNvPr id="4" name="Content Placeholder 3">
            <a:extLst>
              <a:ext uri="{FF2B5EF4-FFF2-40B4-BE49-F238E27FC236}">
                <a16:creationId xmlns:a16="http://schemas.microsoft.com/office/drawing/2014/main" id="{BBAF208F-4301-4C26-9CFB-50E095A17894}"/>
              </a:ext>
            </a:extLst>
          </p:cNvPr>
          <p:cNvSpPr>
            <a:spLocks noGrp="1"/>
          </p:cNvSpPr>
          <p:nvPr>
            <p:ph sz="half" idx="2"/>
          </p:nvPr>
        </p:nvSpPr>
        <p:spPr>
          <a:xfrm>
            <a:off x="6299522" y="2141537"/>
            <a:ext cx="5181600" cy="4351338"/>
          </a:xfrm>
        </p:spPr>
        <p:txBody>
          <a:bodyPr/>
          <a:lstStyle/>
          <a:p>
            <a:r>
              <a:rPr lang="en-US" sz="2800" dirty="0">
                <a:solidFill>
                  <a:schemeClr val="tx2"/>
                </a:solidFill>
              </a:rPr>
              <a:t>“Public records are open to inspection at all times during the office hours of the state or local agency and every person has a right to inspect any public record, except as hereafter provided.” § 6253(a)</a:t>
            </a:r>
            <a:endParaRPr lang="en-US" dirty="0"/>
          </a:p>
        </p:txBody>
      </p:sp>
      <p:pic>
        <p:nvPicPr>
          <p:cNvPr id="5" name="Picture 4">
            <a:extLst>
              <a:ext uri="{FF2B5EF4-FFF2-40B4-BE49-F238E27FC236}">
                <a16:creationId xmlns:a16="http://schemas.microsoft.com/office/drawing/2014/main" id="{FB280131-4EA5-4A4A-A9EC-2F51D5EB0579}"/>
              </a:ext>
            </a:extLst>
          </p:cNvPr>
          <p:cNvPicPr>
            <a:picLocks noChangeAspect="1"/>
          </p:cNvPicPr>
          <p:nvPr/>
        </p:nvPicPr>
        <p:blipFill>
          <a:blip r:embed="rId2"/>
          <a:stretch>
            <a:fillRect/>
          </a:stretch>
        </p:blipFill>
        <p:spPr>
          <a:xfrm>
            <a:off x="1322167" y="4712343"/>
            <a:ext cx="2857500" cy="1600200"/>
          </a:xfrm>
          <a:prstGeom prst="rect">
            <a:avLst/>
          </a:prstGeom>
        </p:spPr>
      </p:pic>
    </p:spTree>
    <p:extLst>
      <p:ext uri="{BB962C8B-B14F-4D97-AF65-F5344CB8AC3E}">
        <p14:creationId xmlns:p14="http://schemas.microsoft.com/office/powerpoint/2010/main" val="146539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50F94-DE58-4DEC-8826-ED271497FA58}"/>
              </a:ext>
            </a:extLst>
          </p:cNvPr>
          <p:cNvSpPr>
            <a:spLocks noGrp="1"/>
          </p:cNvSpPr>
          <p:nvPr>
            <p:ph type="title"/>
          </p:nvPr>
        </p:nvSpPr>
        <p:spPr>
          <a:xfrm>
            <a:off x="1383564" y="348865"/>
            <a:ext cx="9718111" cy="1576446"/>
          </a:xfrm>
        </p:spPr>
        <p:txBody>
          <a:bodyPr anchor="ctr">
            <a:normAutofit/>
          </a:bodyPr>
          <a:lstStyle/>
          <a:p>
            <a:pPr algn="ctr"/>
            <a:r>
              <a:rPr lang="en-US" sz="4000" b="1" dirty="0"/>
              <a:t>Who can make a CPRA request?</a:t>
            </a:r>
          </a:p>
        </p:txBody>
      </p:sp>
      <p:graphicFrame>
        <p:nvGraphicFramePr>
          <p:cNvPr id="5" name="Content Placeholder 2">
            <a:extLst>
              <a:ext uri="{FF2B5EF4-FFF2-40B4-BE49-F238E27FC236}">
                <a16:creationId xmlns:a16="http://schemas.microsoft.com/office/drawing/2014/main" id="{E48317CB-DCD7-9E08-91A0-427A540DF503}"/>
              </a:ext>
            </a:extLst>
          </p:cNvPr>
          <p:cNvGraphicFramePr>
            <a:graphicFrameLocks noGrp="1"/>
          </p:cNvGraphicFramePr>
          <p:nvPr>
            <p:ph idx="1"/>
            <p:extLst>
              <p:ext uri="{D42A27DB-BD31-4B8C-83A1-F6EECF244321}">
                <p14:modId xmlns:p14="http://schemas.microsoft.com/office/powerpoint/2010/main" val="3315797622"/>
              </p:ext>
            </p:extLst>
          </p:nvPr>
        </p:nvGraphicFramePr>
        <p:xfrm>
          <a:off x="778704" y="2349761"/>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1555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190C177-47F1-7DF6-D410-09D9F371739D}"/>
              </a:ext>
            </a:extLst>
          </p:cNvPr>
          <p:cNvPicPr>
            <a:picLocks noChangeAspect="1"/>
          </p:cNvPicPr>
          <p:nvPr/>
        </p:nvPicPr>
        <p:blipFill rotWithShape="1">
          <a:blip r:embed="rId2">
            <a:alphaModFix amt="35000"/>
          </a:blip>
          <a:srcRect b="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26E530EB-9910-4B3F-8D7C-B8DB8DB39D97}"/>
              </a:ext>
            </a:extLst>
          </p:cNvPr>
          <p:cNvSpPr>
            <a:spLocks noGrp="1"/>
          </p:cNvSpPr>
          <p:nvPr>
            <p:ph type="title"/>
          </p:nvPr>
        </p:nvSpPr>
        <p:spPr/>
        <p:txBody>
          <a:bodyPr>
            <a:noAutofit/>
          </a:bodyPr>
          <a:lstStyle/>
          <a:p>
            <a:r>
              <a:rPr lang="en-US" sz="4000" b="1" dirty="0">
                <a:solidFill>
                  <a:srgbClr val="FFFFFF"/>
                </a:solidFill>
              </a:rPr>
              <a:t>What is a “local agency” under the CPRA?</a:t>
            </a:r>
          </a:p>
        </p:txBody>
      </p:sp>
      <p:graphicFrame>
        <p:nvGraphicFramePr>
          <p:cNvPr id="5" name="Content Placeholder 2">
            <a:extLst>
              <a:ext uri="{FF2B5EF4-FFF2-40B4-BE49-F238E27FC236}">
                <a16:creationId xmlns:a16="http://schemas.microsoft.com/office/drawing/2014/main" id="{9CA77CFE-C329-7531-BA19-44F1B7831F7E}"/>
              </a:ext>
            </a:extLst>
          </p:cNvPr>
          <p:cNvGraphicFramePr>
            <a:graphicFrameLocks noGrp="1"/>
          </p:cNvGraphicFramePr>
          <p:nvPr>
            <p:ph idx="1"/>
            <p:extLst>
              <p:ext uri="{D42A27DB-BD31-4B8C-83A1-F6EECF244321}">
                <p14:modId xmlns:p14="http://schemas.microsoft.com/office/powerpoint/2010/main" val="3643743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143883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EA62B-D467-4548-A83D-D77CF2091CCE}"/>
              </a:ext>
            </a:extLst>
          </p:cNvPr>
          <p:cNvSpPr>
            <a:spLocks noGrp="1"/>
          </p:cNvSpPr>
          <p:nvPr>
            <p:ph type="title"/>
          </p:nvPr>
        </p:nvSpPr>
        <p:spPr>
          <a:xfrm>
            <a:off x="1371597" y="348865"/>
            <a:ext cx="10044023" cy="877729"/>
          </a:xfrm>
        </p:spPr>
        <p:txBody>
          <a:bodyPr anchor="ctr">
            <a:normAutofit/>
          </a:bodyPr>
          <a:lstStyle/>
          <a:p>
            <a:r>
              <a:rPr lang="en-US" sz="4000" b="1" dirty="0"/>
              <a:t>Obligations</a:t>
            </a:r>
            <a:r>
              <a:rPr lang="en-US" sz="4000" b="1" dirty="0">
                <a:solidFill>
                  <a:srgbClr val="FFFFFF"/>
                </a:solidFill>
              </a:rPr>
              <a:t> </a:t>
            </a:r>
            <a:r>
              <a:rPr lang="en-US" sz="4000" b="1" dirty="0"/>
              <a:t>Under the CPRA </a:t>
            </a:r>
            <a:r>
              <a:rPr lang="en-US" sz="4000" dirty="0"/>
              <a:t>(§ 6253(c))</a:t>
            </a:r>
          </a:p>
        </p:txBody>
      </p:sp>
      <p:graphicFrame>
        <p:nvGraphicFramePr>
          <p:cNvPr id="5" name="Content Placeholder 2">
            <a:extLst>
              <a:ext uri="{FF2B5EF4-FFF2-40B4-BE49-F238E27FC236}">
                <a16:creationId xmlns:a16="http://schemas.microsoft.com/office/drawing/2014/main" id="{2275F213-7900-0155-43E3-FCC36BAC179E}"/>
              </a:ext>
            </a:extLst>
          </p:cNvPr>
          <p:cNvGraphicFramePr>
            <a:graphicFrameLocks noGrp="1"/>
          </p:cNvGraphicFramePr>
          <p:nvPr>
            <p:ph idx="1"/>
            <p:extLst>
              <p:ext uri="{D42A27DB-BD31-4B8C-83A1-F6EECF244321}">
                <p14:modId xmlns:p14="http://schemas.microsoft.com/office/powerpoint/2010/main" val="4242468155"/>
              </p:ext>
            </p:extLst>
          </p:nvPr>
        </p:nvGraphicFramePr>
        <p:xfrm>
          <a:off x="219919" y="1585732"/>
          <a:ext cx="11632557" cy="47196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9643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ACA3-BC19-420F-A2E9-51674D5140F3}"/>
              </a:ext>
            </a:extLst>
          </p:cNvPr>
          <p:cNvSpPr>
            <a:spLocks noGrp="1"/>
          </p:cNvSpPr>
          <p:nvPr>
            <p:ph type="title"/>
          </p:nvPr>
        </p:nvSpPr>
        <p:spPr/>
        <p:txBody>
          <a:bodyPr/>
          <a:lstStyle/>
          <a:p>
            <a:pPr algn="ctr"/>
            <a:r>
              <a:rPr lang="en-US" b="1" dirty="0"/>
              <a:t>Non-Compliance</a:t>
            </a:r>
          </a:p>
        </p:txBody>
      </p:sp>
      <p:graphicFrame>
        <p:nvGraphicFramePr>
          <p:cNvPr id="5" name="Content Placeholder 2">
            <a:extLst>
              <a:ext uri="{FF2B5EF4-FFF2-40B4-BE49-F238E27FC236}">
                <a16:creationId xmlns:a16="http://schemas.microsoft.com/office/drawing/2014/main" id="{54D4ABE0-A7D5-5DB7-079F-6230AF3596E2}"/>
              </a:ext>
            </a:extLst>
          </p:cNvPr>
          <p:cNvGraphicFramePr>
            <a:graphicFrameLocks noGrp="1"/>
          </p:cNvGraphicFramePr>
          <p:nvPr>
            <p:ph idx="1"/>
            <p:extLst>
              <p:ext uri="{D42A27DB-BD31-4B8C-83A1-F6EECF244321}">
                <p14:modId xmlns:p14="http://schemas.microsoft.com/office/powerpoint/2010/main" val="29281647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5059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C5DC48-39B8-470A-9A19-D091019DC70F}"/>
              </a:ext>
            </a:extLst>
          </p:cNvPr>
          <p:cNvSpPr>
            <a:spLocks noGrp="1"/>
          </p:cNvSpPr>
          <p:nvPr>
            <p:ph type="title"/>
          </p:nvPr>
        </p:nvSpPr>
        <p:spPr>
          <a:xfrm>
            <a:off x="644056" y="348865"/>
            <a:ext cx="11289443" cy="1576446"/>
          </a:xfrm>
        </p:spPr>
        <p:txBody>
          <a:bodyPr anchor="ctr">
            <a:normAutofit/>
          </a:bodyPr>
          <a:lstStyle/>
          <a:p>
            <a:r>
              <a:rPr lang="en-US" sz="4000" b="1" dirty="0"/>
              <a:t>Peace Officer Records Before 1421: Penal Code § 832.7</a:t>
            </a:r>
          </a:p>
        </p:txBody>
      </p:sp>
      <p:graphicFrame>
        <p:nvGraphicFramePr>
          <p:cNvPr id="7" name="Content Placeholder 4">
            <a:extLst>
              <a:ext uri="{FF2B5EF4-FFF2-40B4-BE49-F238E27FC236}">
                <a16:creationId xmlns:a16="http://schemas.microsoft.com/office/drawing/2014/main" id="{A5393920-5995-A74D-92E0-9A682A57AC3A}"/>
              </a:ext>
            </a:extLst>
          </p:cNvPr>
          <p:cNvGraphicFramePr>
            <a:graphicFrameLocks noGrp="1"/>
          </p:cNvGraphicFramePr>
          <p:nvPr>
            <p:ph idx="1"/>
            <p:extLst>
              <p:ext uri="{D42A27DB-BD31-4B8C-83A1-F6EECF244321}">
                <p14:modId xmlns:p14="http://schemas.microsoft.com/office/powerpoint/2010/main" val="1171064808"/>
              </p:ext>
            </p:extLst>
          </p:nvPr>
        </p:nvGraphicFramePr>
        <p:xfrm>
          <a:off x="824862" y="1759452"/>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7177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DA8136-AFF5-4246-8433-D991DF5ABA86}"/>
              </a:ext>
            </a:extLst>
          </p:cNvPr>
          <p:cNvSpPr>
            <a:spLocks noGrp="1"/>
          </p:cNvSpPr>
          <p:nvPr>
            <p:ph type="title"/>
          </p:nvPr>
        </p:nvSpPr>
        <p:spPr>
          <a:xfrm>
            <a:off x="838200" y="557189"/>
            <a:ext cx="3374136" cy="5567891"/>
          </a:xfrm>
        </p:spPr>
        <p:txBody>
          <a:bodyPr>
            <a:normAutofit/>
          </a:bodyPr>
          <a:lstStyle/>
          <a:p>
            <a:r>
              <a:rPr lang="en-US" sz="5200" b="1"/>
              <a:t>POLICE RECORDS AFTER SB 1421</a:t>
            </a:r>
          </a:p>
        </p:txBody>
      </p:sp>
      <p:graphicFrame>
        <p:nvGraphicFramePr>
          <p:cNvPr id="5" name="Content Placeholder 2">
            <a:extLst>
              <a:ext uri="{FF2B5EF4-FFF2-40B4-BE49-F238E27FC236}">
                <a16:creationId xmlns:a16="http://schemas.microsoft.com/office/drawing/2014/main" id="{5ADE22B8-B259-C3BB-648A-38D428D4393E}"/>
              </a:ext>
            </a:extLst>
          </p:cNvPr>
          <p:cNvGraphicFramePr>
            <a:graphicFrameLocks noGrp="1"/>
          </p:cNvGraphicFramePr>
          <p:nvPr>
            <p:ph idx="1"/>
            <p:extLst>
              <p:ext uri="{D42A27DB-BD31-4B8C-83A1-F6EECF244321}">
                <p14:modId xmlns:p14="http://schemas.microsoft.com/office/powerpoint/2010/main" val="1042251009"/>
              </p:ext>
            </p:extLst>
          </p:nvPr>
        </p:nvGraphicFramePr>
        <p:xfrm>
          <a:off x="4212336" y="620392"/>
          <a:ext cx="7144512"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968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4"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934ED778-6A0C-4A7B-B23E-691E8CA457EB}"/>
              </a:ext>
            </a:extLst>
          </p:cNvPr>
          <p:cNvSpPr>
            <a:spLocks noGrp="1"/>
          </p:cNvSpPr>
          <p:nvPr>
            <p:ph type="title"/>
          </p:nvPr>
        </p:nvSpPr>
        <p:spPr>
          <a:xfrm>
            <a:off x="1098468" y="885651"/>
            <a:ext cx="3229803" cy="4624603"/>
          </a:xfrm>
        </p:spPr>
        <p:txBody>
          <a:bodyPr>
            <a:normAutofit/>
          </a:bodyPr>
          <a:lstStyle/>
          <a:p>
            <a:r>
              <a:rPr lang="en-US">
                <a:solidFill>
                  <a:srgbClr val="FFFFFF"/>
                </a:solidFill>
              </a:rPr>
              <a:t>What does “records” include? (Pen. Code 832.7(C)</a:t>
            </a:r>
          </a:p>
        </p:txBody>
      </p:sp>
      <p:sp>
        <p:nvSpPr>
          <p:cNvPr id="3" name="Content Placeholder 2">
            <a:extLst>
              <a:ext uri="{FF2B5EF4-FFF2-40B4-BE49-F238E27FC236}">
                <a16:creationId xmlns:a16="http://schemas.microsoft.com/office/drawing/2014/main" id="{35DC63D2-65B1-4724-8572-607E4C881CC4}"/>
              </a:ext>
            </a:extLst>
          </p:cNvPr>
          <p:cNvSpPr>
            <a:spLocks noGrp="1"/>
          </p:cNvSpPr>
          <p:nvPr>
            <p:ph idx="1"/>
          </p:nvPr>
        </p:nvSpPr>
        <p:spPr>
          <a:xfrm>
            <a:off x="4814934" y="884705"/>
            <a:ext cx="6990379" cy="5710965"/>
          </a:xfrm>
        </p:spPr>
        <p:txBody>
          <a:bodyPr anchor="ctr">
            <a:normAutofit/>
          </a:bodyPr>
          <a:lstStyle/>
          <a:p>
            <a:pPr marL="0" indent="0">
              <a:buNone/>
            </a:pPr>
            <a:r>
              <a:rPr lang="en-US" sz="1800" dirty="0">
                <a:effectLst/>
                <a:latin typeface="Calibri" panose="020F0502020204030204" pitchFamily="34" charset="0"/>
                <a:ea typeface="Calibri" panose="020F0502020204030204" pitchFamily="34" charset="0"/>
              </a:rPr>
              <a:t>Records that </a:t>
            </a:r>
            <a:r>
              <a:rPr lang="en-US" sz="1800" b="1" u="sng" dirty="0">
                <a:effectLst/>
                <a:latin typeface="Calibri" panose="020F0502020204030204" pitchFamily="34" charset="0"/>
                <a:ea typeface="Calibri" panose="020F0502020204030204" pitchFamily="34" charset="0"/>
              </a:rPr>
              <a:t>shall</a:t>
            </a:r>
            <a:r>
              <a:rPr lang="en-US" sz="1800" dirty="0">
                <a:effectLst/>
                <a:latin typeface="Calibri" panose="020F0502020204030204" pitchFamily="34" charset="0"/>
                <a:ea typeface="Calibri" panose="020F0502020204030204" pitchFamily="34" charset="0"/>
              </a:rPr>
              <a:t> be released pursuant to this subdivision include:</a:t>
            </a:r>
          </a:p>
          <a:p>
            <a:pPr lvl="1"/>
            <a:r>
              <a:rPr lang="en-US" sz="1800" dirty="0">
                <a:effectLst/>
                <a:latin typeface="Calibri" panose="020F0502020204030204" pitchFamily="34" charset="0"/>
                <a:ea typeface="Calibri" panose="020F0502020204030204" pitchFamily="34" charset="0"/>
              </a:rPr>
              <a:t>all investigative reports</a:t>
            </a:r>
          </a:p>
          <a:p>
            <a:pPr lvl="1"/>
            <a:r>
              <a:rPr lang="en-US" sz="1800" dirty="0">
                <a:effectLst/>
                <a:latin typeface="Calibri" panose="020F0502020204030204" pitchFamily="34" charset="0"/>
                <a:ea typeface="Calibri" panose="020F0502020204030204" pitchFamily="34" charset="0"/>
              </a:rPr>
              <a:t>photographic, audio, and video evidence</a:t>
            </a:r>
          </a:p>
          <a:p>
            <a:pPr lvl="1"/>
            <a:r>
              <a:rPr lang="en-US" sz="1800" dirty="0">
                <a:effectLst/>
                <a:latin typeface="Calibri" panose="020F0502020204030204" pitchFamily="34" charset="0"/>
                <a:ea typeface="Calibri" panose="020F0502020204030204" pitchFamily="34" charset="0"/>
              </a:rPr>
              <a:t>transcripts or recordings of interviews</a:t>
            </a:r>
          </a:p>
          <a:p>
            <a:pPr lvl="1"/>
            <a:r>
              <a:rPr lang="en-US" sz="1800" dirty="0">
                <a:effectLst/>
                <a:latin typeface="Calibri" panose="020F0502020204030204" pitchFamily="34" charset="0"/>
                <a:ea typeface="Calibri" panose="020F0502020204030204" pitchFamily="34" charset="0"/>
              </a:rPr>
              <a:t>autopsy reports</a:t>
            </a:r>
          </a:p>
          <a:p>
            <a:pPr lvl="1"/>
            <a:r>
              <a:rPr lang="en-US" sz="1800" dirty="0">
                <a:effectLst/>
                <a:latin typeface="Calibri" panose="020F0502020204030204" pitchFamily="34" charset="0"/>
                <a:ea typeface="Calibri" panose="020F0502020204030204" pitchFamily="34" charset="0"/>
              </a:rPr>
              <a:t>all materials compiled and presented for review to the district attorney or to any person or body charged with determining whether to file criminal charges against an officer in connection with an incident, whether the officer’s action was consistent with law and agency policy for purposes of discipline or administrative action, or what discipline to impose or corrective action to take</a:t>
            </a:r>
          </a:p>
          <a:p>
            <a:pPr lvl="1"/>
            <a:r>
              <a:rPr lang="en-US" sz="1800" dirty="0">
                <a:effectLst/>
                <a:latin typeface="Calibri" panose="020F0502020204030204" pitchFamily="34" charset="0"/>
                <a:ea typeface="Calibri" panose="020F0502020204030204" pitchFamily="34" charset="0"/>
              </a:rPr>
              <a:t>documents setting forth findings or recommended findings; and copies of disciplinary records relating to the incident, including any letters of intent to impose discipline, any documents reflecting modifications of discipline due to the Skelly or grievance process, and letters indicating final imposition of discipline or other documentation reflecting implementation of corrective action</a:t>
            </a:r>
          </a:p>
          <a:p>
            <a:pPr lvl="1"/>
            <a:r>
              <a:rPr lang="en-US" sz="1800" dirty="0">
                <a:effectLst/>
                <a:latin typeface="Calibri" panose="020F0502020204030204" pitchFamily="34" charset="0"/>
                <a:ea typeface="Calibri" panose="020F0502020204030204" pitchFamily="34" charset="0"/>
              </a:rPr>
              <a:t>Records that shall be released pursuant to this subdivision also include records relating to an incident in which the peace officer or custodial officer resigned before the law enforcement agency or oversight agency concluded its investigation into the alleged incident</a:t>
            </a:r>
          </a:p>
          <a:p>
            <a:pPr marL="0" indent="0">
              <a:buNone/>
            </a:pPr>
            <a:endParaRPr lang="en-US" sz="1300" dirty="0"/>
          </a:p>
        </p:txBody>
      </p:sp>
    </p:spTree>
    <p:extLst>
      <p:ext uri="{BB962C8B-B14F-4D97-AF65-F5344CB8AC3E}">
        <p14:creationId xmlns:p14="http://schemas.microsoft.com/office/powerpoint/2010/main" val="522799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2296</TotalTime>
  <Words>2438</Words>
  <Application>Microsoft Office PowerPoint</Application>
  <PresentationFormat>Widescreen</PresentationFormat>
  <Paragraphs>117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Verdana</vt:lpstr>
      <vt:lpstr>Office Theme</vt:lpstr>
      <vt:lpstr>Public Records Act Requests under SB 1421 and SB 16  “In enacting this chapter, the Legislature, mindful of the right of individuals to privacy, finds and declares that access to information concerning the conduct of the people’s business is a fundamental and necessary right of every person in this state.” Cal. Govt Code § 6250</vt:lpstr>
      <vt:lpstr>CA PUBLIC RECORDS A  CA Public Records Act</vt:lpstr>
      <vt:lpstr>Who can make a CPRA request?</vt:lpstr>
      <vt:lpstr>What is a “local agency” under the CPRA?</vt:lpstr>
      <vt:lpstr>Obligations Under the CPRA (§ 6253(c))</vt:lpstr>
      <vt:lpstr>Non-Compliance</vt:lpstr>
      <vt:lpstr>Peace Officer Records Before 1421: Penal Code § 832.7</vt:lpstr>
      <vt:lpstr>POLICE RECORDS AFTER SB 1421</vt:lpstr>
      <vt:lpstr>What does “records” include? (Pen. Code 832.7(C)</vt:lpstr>
      <vt:lpstr>Mandatory Redactions under SB 1421</vt:lpstr>
      <vt:lpstr>Withholding Records Under SB 1421</vt:lpstr>
      <vt:lpstr>Police Records After SB 16 (effective Jan 1, 2022)</vt:lpstr>
      <vt:lpstr>Peace Officer Records After SB 16</vt:lpstr>
      <vt:lpstr>SB 1421 &amp; SB 16 Apply to All Records Requests</vt:lpstr>
      <vt:lpstr>Summary</vt:lpstr>
      <vt:lpstr>Summary </vt:lpstr>
      <vt:lpstr>Pending Legislative Changes</vt:lpstr>
      <vt:lpstr>Recommendations to Oakland Police Commission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Records Act Requests under SB 1421 and SB 16</dc:title>
  <dc:creator>Allyssa Victory</dc:creator>
  <cp:lastModifiedBy>Adwan, Rania</cp:lastModifiedBy>
  <cp:revision>14</cp:revision>
  <dcterms:created xsi:type="dcterms:W3CDTF">2022-04-28T16:25:44Z</dcterms:created>
  <dcterms:modified xsi:type="dcterms:W3CDTF">2022-05-19T18:42:42Z</dcterms:modified>
</cp:coreProperties>
</file>