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omments/modernComment_2CE_B7AC2C1C.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2FA_EA9326DB.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2EF_F39B55BA.xml" ContentType="application/vnd.ms-powerpoint.comments+xml"/>
  <Override PartName="/ppt/notesSlides/notesSlide18.xml" ContentType="application/vnd.openxmlformats-officedocument.presentationml.notesSlide+xml"/>
  <Override PartName="/ppt/comments/modernComment_2F1_4F70B743.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9" r:id="rId5"/>
    <p:sldId id="718" r:id="rId6"/>
    <p:sldId id="667" r:id="rId7"/>
    <p:sldId id="719" r:id="rId8"/>
    <p:sldId id="726" r:id="rId9"/>
    <p:sldId id="742" r:id="rId10"/>
    <p:sldId id="743" r:id="rId11"/>
    <p:sldId id="744" r:id="rId12"/>
    <p:sldId id="746" r:id="rId13"/>
    <p:sldId id="762" r:id="rId14"/>
    <p:sldId id="745" r:id="rId15"/>
    <p:sldId id="750" r:id="rId16"/>
    <p:sldId id="747" r:id="rId17"/>
    <p:sldId id="763" r:id="rId18"/>
    <p:sldId id="749" r:id="rId19"/>
    <p:sldId id="752" r:id="rId20"/>
    <p:sldId id="751" r:id="rId21"/>
    <p:sldId id="753" r:id="rId22"/>
    <p:sldId id="758" r:id="rId23"/>
    <p:sldId id="754" r:id="rId24"/>
    <p:sldId id="755" r:id="rId25"/>
    <p:sldId id="756" r:id="rId26"/>
    <p:sldId id="760" r:id="rId27"/>
    <p:sldId id="761" r:id="rId28"/>
    <p:sldId id="764" r:id="rId29"/>
  </p:sldIdLst>
  <p:sldSz cx="12192000" cy="6858000"/>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5135A90-C8B0-4E06-951B-9E862E69BEE0}">
          <p14:sldIdLst>
            <p14:sldId id="259"/>
            <p14:sldId id="718"/>
            <p14:sldId id="667"/>
            <p14:sldId id="719"/>
            <p14:sldId id="726"/>
            <p14:sldId id="742"/>
            <p14:sldId id="743"/>
            <p14:sldId id="744"/>
            <p14:sldId id="746"/>
            <p14:sldId id="762"/>
            <p14:sldId id="745"/>
            <p14:sldId id="750"/>
            <p14:sldId id="747"/>
            <p14:sldId id="763"/>
            <p14:sldId id="749"/>
            <p14:sldId id="752"/>
            <p14:sldId id="751"/>
            <p14:sldId id="753"/>
            <p14:sldId id="758"/>
            <p14:sldId id="754"/>
            <p14:sldId id="755"/>
            <p14:sldId id="756"/>
            <p14:sldId id="760"/>
            <p14:sldId id="761"/>
            <p14:sldId id="76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800D2E-3406-4FCC-1FE6-03093EB2D757}" name="Bartshire, Corinne (DEM)" initials="BC(" userId="S::corinne.bartshire@sfgov.org::b81dc835-eec6-43e1-a0fd-3d1b335f2228" providerId="AD"/>
  <p188:author id="{5A7F62BF-A7BE-484C-2616-11690DBCFDA2}" name="Christophe Arnold" initials="CA" userId="S::christophe.arnold@sfgov.org::a37389dd-7a60-4ca6-9e93-e90bfe79c7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im Bailey" initials="JB" lastIdx="14" clrIdx="0">
    <p:extLst>
      <p:ext uri="{19B8F6BF-5375-455C-9EA6-DF929625EA0E}">
        <p15:presenceInfo xmlns:p15="http://schemas.microsoft.com/office/powerpoint/2012/main" userId="S::jim@sensemakersllc.com::1815eb1d-7e0f-416d-b5d1-f2277bd6059a" providerId="AD"/>
      </p:ext>
    </p:extLst>
  </p:cmAuthor>
  <p:cmAuthor id="2" name="Corinne Bartshire" initials="CB" lastIdx="18" clrIdx="1">
    <p:extLst>
      <p:ext uri="{19B8F6BF-5375-455C-9EA6-DF929625EA0E}">
        <p15:presenceInfo xmlns:p15="http://schemas.microsoft.com/office/powerpoint/2012/main" userId="Corinne Bartshire" providerId="None"/>
      </p:ext>
    </p:extLst>
  </p:cmAuthor>
  <p:cmAuthor id="3" name="Scott Packard" initials="SP" lastIdx="1" clrIdx="2">
    <p:extLst>
      <p:ext uri="{19B8F6BF-5375-455C-9EA6-DF929625EA0E}">
        <p15:presenceInfo xmlns:p15="http://schemas.microsoft.com/office/powerpoint/2012/main" userId="S::scott_sensemakersllc.com#ext#@sfgov.microsoftonline.com::315c2772-971f-46db-ab7d-49143644e6aa" providerId="AD"/>
      </p:ext>
    </p:extLst>
  </p:cmAuthor>
  <p:cmAuthor id="4" name="Bartshire, Corinne (DEM)" initials="BC(" lastIdx="8" clrIdx="3">
    <p:extLst>
      <p:ext uri="{19B8F6BF-5375-455C-9EA6-DF929625EA0E}">
        <p15:presenceInfo xmlns:p15="http://schemas.microsoft.com/office/powerpoint/2012/main" userId="S::corinne.bartshire@sfgov.org::b81dc835-eec6-43e1-a0fd-3d1b335f2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8"/>
    <a:srgbClr val="0066FF"/>
    <a:srgbClr val="345167"/>
    <a:srgbClr val="E2BF2D"/>
    <a:srgbClr val="E1BE2D"/>
    <a:srgbClr val="EEDA87"/>
    <a:srgbClr val="FF9900"/>
    <a:srgbClr val="ED7D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188843-4306-4A8B-9D5B-83B84EE476EA}" v="57" dt="2024-02-15T18:16:28.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2CE_B7AC2C1C.xml><?xml version="1.0" encoding="utf-8"?>
<p188:cmLst xmlns:a="http://schemas.openxmlformats.org/drawingml/2006/main" xmlns:r="http://schemas.openxmlformats.org/officeDocument/2006/relationships" xmlns:p188="http://schemas.microsoft.com/office/powerpoint/2018/8/main">
  <p188:cm id="{54BDEDF7-08D0-4924-AC21-79C9D32E9633}" authorId="{5A7F62BF-A7BE-484C-2616-11690DBCFDA2}" created="2024-02-08T20:49:16.163">
    <pc:sldMkLst xmlns:pc="http://schemas.microsoft.com/office/powerpoint/2013/main/command">
      <pc:docMk/>
      <pc:sldMk cId="3081514012" sldId="718"/>
    </pc:sldMkLst>
    <p188:txBody>
      <a:bodyPr/>
      <a:lstStyle/>
      <a:p>
        <a:r>
          <a:rPr lang="en-US"/>
          <a:t>Explanation of hazards and how to prioritize</a:t>
        </a:r>
      </a:p>
    </p188:txBody>
  </p188:cm>
</p188:cmLst>
</file>

<file path=ppt/comments/modernComment_2EF_F39B55BA.xml><?xml version="1.0" encoding="utf-8"?>
<p188:cmLst xmlns:a="http://schemas.openxmlformats.org/drawingml/2006/main" xmlns:r="http://schemas.openxmlformats.org/officeDocument/2006/relationships" xmlns:p188="http://schemas.microsoft.com/office/powerpoint/2018/8/main">
  <p188:cm id="{00102236-F7F1-4168-AE28-373F9F38DD63}" authorId="{5A7F62BF-A7BE-484C-2616-11690DBCFDA2}" created="2024-02-08T05:24:09.284">
    <ac:deMkLst xmlns:ac="http://schemas.microsoft.com/office/drawing/2013/main/command">
      <pc:docMk xmlns:pc="http://schemas.microsoft.com/office/powerpoint/2013/main/command"/>
      <pc:sldMk xmlns:pc="http://schemas.microsoft.com/office/powerpoint/2013/main/command" cId="4087043514" sldId="751"/>
      <ac:spMk id="8" creationId="{0A1F6252-DA17-4DA7-9787-F8BAED0E6913}"/>
    </ac:deMkLst>
    <p188:txBody>
      <a:bodyPr/>
      <a:lstStyle/>
      <a:p>
        <a:r>
          <a:rPr lang="en-US"/>
          <a:t>Resilience characteristics</a:t>
        </a:r>
      </a:p>
    </p188:txBody>
  </p188:cm>
</p188:cmLst>
</file>

<file path=ppt/comments/modernComment_2F1_4F70B743.xml><?xml version="1.0" encoding="utf-8"?>
<p188:cmLst xmlns:a="http://schemas.openxmlformats.org/drawingml/2006/main" xmlns:r="http://schemas.openxmlformats.org/officeDocument/2006/relationships" xmlns:p188="http://schemas.microsoft.com/office/powerpoint/2018/8/main">
  <p188:cm id="{476A1029-EB5B-4F33-906C-7F783A1B0377}" authorId="{5A7F62BF-A7BE-484C-2616-11690DBCFDA2}" created="2024-02-07T18:43:10.879">
    <pc:sldMkLst xmlns:pc="http://schemas.microsoft.com/office/powerpoint/2013/main/command">
      <pc:docMk/>
      <pc:sldMk cId="1604192566" sldId="749"/>
    </pc:sldMkLst>
    <p188:txBody>
      <a:bodyPr/>
      <a:lstStyle/>
      <a:p>
        <a:r>
          <a:rPr lang="en-US"/>
          <a:t>Pre-populate </a:t>
        </a:r>
      </a:p>
    </p188:txBody>
  </p188:cm>
  <p188:cm id="{035A861B-D423-49D5-96AE-BA10DF2E12DE}" authorId="{5A7F62BF-A7BE-484C-2616-11690DBCFDA2}" created="2024-02-08T20:20:11.294">
    <ac:deMkLst xmlns:ac="http://schemas.microsoft.com/office/drawing/2013/main/command">
      <pc:docMk xmlns:pc="http://schemas.microsoft.com/office/powerpoint/2013/main/command"/>
      <pc:sldMk xmlns:pc="http://schemas.microsoft.com/office/powerpoint/2013/main/command" cId="1332787011" sldId="753"/>
      <ac:picMk id="11" creationId="{FDF465BA-FF15-9645-58B7-D7A71CF53583}"/>
    </ac:deMkLst>
    <p188:txBody>
      <a:bodyPr/>
      <a:lstStyle/>
      <a:p>
        <a:r>
          <a:rPr lang="en-US"/>
          <a:t>Add (life and safety)</a:t>
        </a:r>
      </a:p>
    </p188:txBody>
  </p188:cm>
</p188:cmLst>
</file>

<file path=ppt/comments/modernComment_2FA_EA9326DB.xml><?xml version="1.0" encoding="utf-8"?>
<p188:cmLst xmlns:a="http://schemas.openxmlformats.org/drawingml/2006/main" xmlns:r="http://schemas.openxmlformats.org/officeDocument/2006/relationships" xmlns:p188="http://schemas.microsoft.com/office/powerpoint/2018/8/main">
  <p188:cm id="{6E524B33-845F-4106-9B57-3F0335C5EECC}" authorId="{5A7F62BF-A7BE-484C-2616-11690DBCFDA2}" created="2024-02-08T19:53:20.046">
    <ac:deMkLst xmlns:ac="http://schemas.microsoft.com/office/drawing/2013/main/command">
      <pc:docMk xmlns:pc="http://schemas.microsoft.com/office/powerpoint/2013/main/command"/>
      <pc:sldMk xmlns:pc="http://schemas.microsoft.com/office/powerpoint/2013/main/command" cId="3935512283" sldId="762"/>
      <ac:spMk id="8" creationId="{0A1F6252-DA17-4DA7-9787-F8BAED0E6913}"/>
    </ac:deMkLst>
    <p188:txBody>
      <a:bodyPr/>
      <a:lstStyle/>
      <a:p>
        <a:r>
          <a:rPr lang="en-US"/>
          <a:t>Make comment about data on real hazards during the assessment workshop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48710"/>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5231639" y="1"/>
            <a:ext cx="4002299" cy="348710"/>
          </a:xfrm>
          <a:prstGeom prst="rect">
            <a:avLst/>
          </a:prstGeom>
        </p:spPr>
        <p:txBody>
          <a:bodyPr vert="horz" lIns="92487" tIns="46244" rIns="92487" bIns="46244" rtlCol="0"/>
          <a:lstStyle>
            <a:lvl1pPr algn="r">
              <a:defRPr sz="1200"/>
            </a:lvl1pPr>
          </a:lstStyle>
          <a:p>
            <a:fld id="{9D8579E7-1C9A-4D83-8BA1-BD1BD39EFF71}" type="datetimeFigureOut">
              <a:rPr lang="en-US" smtClean="0"/>
              <a:t>3/13/2024</a:t>
            </a:fld>
            <a:endParaRPr lang="en-US"/>
          </a:p>
        </p:txBody>
      </p:sp>
      <p:sp>
        <p:nvSpPr>
          <p:cNvPr id="4" name="Slide Image Placeholder 3"/>
          <p:cNvSpPr>
            <a:spLocks noGrp="1" noRot="1" noChangeAspect="1"/>
          </p:cNvSpPr>
          <p:nvPr>
            <p:ph type="sldImg" idx="2"/>
          </p:nvPr>
        </p:nvSpPr>
        <p:spPr>
          <a:xfrm>
            <a:off x="2533650" y="868363"/>
            <a:ext cx="4168775" cy="2344737"/>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923608" y="3344724"/>
            <a:ext cx="7388860" cy="2736592"/>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1366"/>
            <a:ext cx="4002299" cy="348709"/>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01366"/>
            <a:ext cx="4002299" cy="348709"/>
          </a:xfrm>
          <a:prstGeom prst="rect">
            <a:avLst/>
          </a:prstGeom>
        </p:spPr>
        <p:txBody>
          <a:bodyPr vert="horz" lIns="92487" tIns="46244" rIns="92487" bIns="46244" rtlCol="0" anchor="b"/>
          <a:lstStyle>
            <a:lvl1pPr algn="r">
              <a:defRPr sz="1200"/>
            </a:lvl1pPr>
          </a:lstStyle>
          <a:p>
            <a:fld id="{6F3F9F03-9B0C-412B-A722-D6E784C9FC4F}" type="slidenum">
              <a:rPr lang="en-US" smtClean="0"/>
              <a:t>‹#›</a:t>
            </a:fld>
            <a:endParaRPr lang="en-US"/>
          </a:p>
        </p:txBody>
      </p:sp>
    </p:spTree>
    <p:extLst>
      <p:ext uri="{BB962C8B-B14F-4D97-AF65-F5344CB8AC3E}">
        <p14:creationId xmlns:p14="http://schemas.microsoft.com/office/powerpoint/2010/main" val="3286120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FDD31-2689-4557-88E7-EEC617784283}" type="slidenum">
              <a:rPr lang="en-US" smtClean="0"/>
              <a:t>1</a:t>
            </a:fld>
            <a:endParaRPr lang="en-US"/>
          </a:p>
        </p:txBody>
      </p:sp>
      <p:sp>
        <p:nvSpPr>
          <p:cNvPr id="5" name="Header Placeholder 4">
            <a:extLst>
              <a:ext uri="{FF2B5EF4-FFF2-40B4-BE49-F238E27FC236}">
                <a16:creationId xmlns:a16="http://schemas.microsoft.com/office/drawing/2014/main" id="{D4F8FD7D-88D0-4701-86CC-42FA9BCF1C42}"/>
              </a:ext>
            </a:extLst>
          </p:cNvPr>
          <p:cNvSpPr>
            <a:spLocks noGrp="1"/>
          </p:cNvSpPr>
          <p:nvPr>
            <p:ph type="hdr" sz="quarter"/>
          </p:nvPr>
        </p:nvSpPr>
        <p:spPr/>
        <p:txBody>
          <a:bodyPr/>
          <a:lstStyle/>
          <a:p>
            <a:r>
              <a:rPr lang="en-US"/>
              <a:t>2020 RCPGP CPOD Kickoff</a:t>
            </a:r>
          </a:p>
        </p:txBody>
      </p:sp>
    </p:spTree>
    <p:extLst>
      <p:ext uri="{BB962C8B-B14F-4D97-AF65-F5344CB8AC3E}">
        <p14:creationId xmlns:p14="http://schemas.microsoft.com/office/powerpoint/2010/main" val="4274821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cs typeface="Calibri"/>
              </a:rPr>
              <a:t>Video Training Participant Script</a:t>
            </a:r>
          </a:p>
          <a:p>
            <a:r>
              <a:rPr lang="en-US" b="1">
                <a:cs typeface="Calibri"/>
              </a:rPr>
              <a:t>Participant 1:</a:t>
            </a:r>
            <a:r>
              <a:rPr lang="en-US">
                <a:cs typeface="Calibri"/>
              </a:rPr>
              <a:t> Earthquake</a:t>
            </a:r>
          </a:p>
          <a:p>
            <a:endParaRPr lang="en-US" b="1">
              <a:cs typeface="Calibri"/>
            </a:endParaRPr>
          </a:p>
          <a:p>
            <a:r>
              <a:rPr lang="en-US" b="1">
                <a:cs typeface="Calibri"/>
              </a:rPr>
              <a:t>Participant 2:</a:t>
            </a:r>
            <a:r>
              <a:rPr lang="en-US">
                <a:cs typeface="Calibri"/>
              </a:rPr>
              <a:t> Flooding</a:t>
            </a:r>
          </a:p>
          <a:p>
            <a:endParaRPr lang="en-US" b="1">
              <a:cs typeface="Calibri"/>
            </a:endParaRPr>
          </a:p>
          <a:p>
            <a:r>
              <a:rPr lang="en-US" b="1">
                <a:cs typeface="Calibri"/>
              </a:rPr>
              <a:t>Participant 3:</a:t>
            </a:r>
            <a:r>
              <a:rPr lang="en-US">
                <a:cs typeface="Calibri"/>
              </a:rPr>
              <a:t> Heat Wave</a:t>
            </a:r>
          </a:p>
        </p:txBody>
      </p:sp>
      <p:sp>
        <p:nvSpPr>
          <p:cNvPr id="4" name="Slide Number Placeholder 3"/>
          <p:cNvSpPr>
            <a:spLocks noGrp="1"/>
          </p:cNvSpPr>
          <p:nvPr>
            <p:ph type="sldNum" sz="quarter" idx="5"/>
          </p:nvPr>
        </p:nvSpPr>
        <p:spPr/>
        <p:txBody>
          <a:bodyPr/>
          <a:lstStyle/>
          <a:p>
            <a:fld id="{6F3F9F03-9B0C-412B-A722-D6E784C9FC4F}" type="slidenum">
              <a:rPr lang="en-US" smtClean="0"/>
              <a:t>10</a:t>
            </a:fld>
            <a:endParaRPr lang="en-US"/>
          </a:p>
        </p:txBody>
      </p:sp>
    </p:spTree>
    <p:extLst>
      <p:ext uri="{BB962C8B-B14F-4D97-AF65-F5344CB8AC3E}">
        <p14:creationId xmlns:p14="http://schemas.microsoft.com/office/powerpoint/2010/main" val="504000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Video Training Participant Script</a:t>
            </a:r>
            <a:endParaRPr lang="en-US"/>
          </a:p>
          <a:p>
            <a:r>
              <a:rPr lang="en-US" b="1"/>
              <a:t>Participant 1:</a:t>
            </a:r>
            <a:r>
              <a:rPr lang="en-US"/>
              <a:t> NA</a:t>
            </a:r>
            <a:endParaRPr lang="en-US">
              <a:cs typeface="Calibri"/>
            </a:endParaRPr>
          </a:p>
          <a:p>
            <a:endParaRPr lang="en-US" b="1"/>
          </a:p>
          <a:p>
            <a:r>
              <a:rPr lang="en-US" b="1"/>
              <a:t>Participant 2:</a:t>
            </a:r>
            <a:r>
              <a:rPr lang="en-US"/>
              <a:t> Wildfire</a:t>
            </a:r>
            <a:endParaRPr lang="en-US">
              <a:cs typeface="Calibri"/>
            </a:endParaRPr>
          </a:p>
          <a:p>
            <a:endParaRPr lang="en-US" b="1"/>
          </a:p>
          <a:p>
            <a:r>
              <a:rPr lang="en-US" b="1"/>
              <a:t>Participant 3:</a:t>
            </a:r>
            <a:r>
              <a:rPr lang="en-US"/>
              <a:t> Winter Storms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F3F9F03-9B0C-412B-A722-D6E784C9FC4F}" type="slidenum">
              <a:rPr lang="en-US" smtClean="0"/>
              <a:t>11</a:t>
            </a:fld>
            <a:endParaRPr lang="en-US"/>
          </a:p>
        </p:txBody>
      </p:sp>
    </p:spTree>
    <p:extLst>
      <p:ext uri="{BB962C8B-B14F-4D97-AF65-F5344CB8AC3E}">
        <p14:creationId xmlns:p14="http://schemas.microsoft.com/office/powerpoint/2010/main" val="1880903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F3F9F03-9B0C-412B-A722-D6E784C9FC4F}" type="slidenum">
              <a:rPr lang="en-US" smtClean="0"/>
              <a:t>12</a:t>
            </a:fld>
            <a:endParaRPr lang="en-US"/>
          </a:p>
        </p:txBody>
      </p:sp>
    </p:spTree>
    <p:extLst>
      <p:ext uri="{BB962C8B-B14F-4D97-AF65-F5344CB8AC3E}">
        <p14:creationId xmlns:p14="http://schemas.microsoft.com/office/powerpoint/2010/main" val="3641621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Video Training Participant Script</a:t>
            </a:r>
            <a:endParaRPr lang="en-US"/>
          </a:p>
          <a:p>
            <a:r>
              <a:rPr lang="en-US" b="1"/>
              <a:t>Participant 1:</a:t>
            </a:r>
            <a:r>
              <a:rPr lang="en-US"/>
              <a:t> </a:t>
            </a:r>
            <a:endParaRPr lang="en-US">
              <a:cs typeface="Calibri"/>
            </a:endParaRPr>
          </a:p>
          <a:p>
            <a:pPr marL="628650" lvl="1" indent="-171450">
              <a:buFont typeface="Arial"/>
              <a:buChar char="•"/>
            </a:pPr>
            <a:r>
              <a:rPr lang="en-US" u="sng">
                <a:cs typeface="Calibri"/>
              </a:rPr>
              <a:t>Cause/origin</a:t>
            </a:r>
            <a:r>
              <a:rPr lang="en-US">
                <a:cs typeface="Calibri"/>
              </a:rPr>
              <a:t>: heavy rain</a:t>
            </a:r>
          </a:p>
          <a:p>
            <a:pPr marL="628650" lvl="1" indent="-171450">
              <a:buFont typeface="Arial"/>
              <a:buChar char="•"/>
            </a:pPr>
            <a:r>
              <a:rPr lang="en-US" u="sng">
                <a:cs typeface="Calibri"/>
              </a:rPr>
              <a:t>Frequency:</a:t>
            </a:r>
            <a:r>
              <a:rPr lang="en-US" u="none">
                <a:cs typeface="Calibri"/>
              </a:rPr>
              <a:t> each year it seems there is more rain</a:t>
            </a:r>
          </a:p>
          <a:p>
            <a:pPr marL="628650" lvl="1" indent="-171450">
              <a:buFont typeface="Arial"/>
              <a:buChar char="•"/>
            </a:pPr>
            <a:r>
              <a:rPr lang="en-US" u="sng">
                <a:cs typeface="Calibri"/>
              </a:rPr>
              <a:t>Duration</a:t>
            </a:r>
            <a:r>
              <a:rPr lang="en-US" u="none">
                <a:cs typeface="Calibri"/>
              </a:rPr>
              <a:t>: it can last anywhere from a couple of days to a couple of weeks</a:t>
            </a:r>
            <a:endParaRPr lang="en-US" u="sng">
              <a:cs typeface="Calibri"/>
            </a:endParaRPr>
          </a:p>
          <a:p>
            <a:endParaRPr lang="en-US" b="1"/>
          </a:p>
          <a:p>
            <a:r>
              <a:rPr lang="en-US" b="1"/>
              <a:t>Participant 2:</a:t>
            </a:r>
            <a:r>
              <a:rPr lang="en-US"/>
              <a:t> </a:t>
            </a:r>
            <a:endParaRPr lang="en-US">
              <a:cs typeface="Calibri"/>
            </a:endParaRPr>
          </a:p>
          <a:p>
            <a:pPr marL="628650" lvl="1" indent="-171450">
              <a:buFont typeface="Arial"/>
              <a:buChar char="•"/>
            </a:pPr>
            <a:r>
              <a:rPr lang="en-US" u="sng"/>
              <a:t>Cause/origin:</a:t>
            </a:r>
            <a:r>
              <a:rPr lang="en-US"/>
              <a:t> pineapple express</a:t>
            </a:r>
          </a:p>
          <a:p>
            <a:pPr marL="628650" lvl="1" indent="-171450">
              <a:buFont typeface="Arial"/>
              <a:buChar char="•"/>
            </a:pPr>
            <a:r>
              <a:rPr lang="en-US" u="sng">
                <a:cs typeface="Calibri"/>
              </a:rPr>
              <a:t>Warning signs</a:t>
            </a:r>
            <a:r>
              <a:rPr lang="en-US">
                <a:cs typeface="Calibri"/>
              </a:rPr>
              <a:t>: river water rise</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u="sng">
                <a:cs typeface="Calibri"/>
              </a:rPr>
              <a:t>Frequency:</a:t>
            </a:r>
            <a:r>
              <a:rPr lang="en-US" u="none">
                <a:cs typeface="Calibri"/>
              </a:rPr>
              <a:t> several times a year we have episodes of heavy rain with high winds</a:t>
            </a:r>
            <a:endParaRPr lang="en-US" u="sng">
              <a:cs typeface="Calibri"/>
            </a:endParaRPr>
          </a:p>
          <a:p>
            <a:pPr marL="628650" lvl="1" indent="-171450">
              <a:buFont typeface="Arial"/>
              <a:buChar char="•"/>
            </a:pPr>
            <a:endParaRPr lang="en-US">
              <a:cs typeface="Calibri"/>
            </a:endParaRPr>
          </a:p>
          <a:p>
            <a:endParaRPr lang="en-US" b="1"/>
          </a:p>
          <a:p>
            <a:r>
              <a:rPr lang="en-US" b="1"/>
              <a:t>Participant 3:</a:t>
            </a:r>
            <a:r>
              <a:rPr lang="en-US"/>
              <a:t> </a:t>
            </a:r>
            <a:endParaRPr lang="en-US">
              <a:cs typeface="Calibri"/>
            </a:endParaRPr>
          </a:p>
          <a:p>
            <a:pPr marL="628650" lvl="1" indent="-171450">
              <a:buFont typeface="Arial"/>
              <a:buChar char="•"/>
            </a:pPr>
            <a:r>
              <a:rPr lang="en-US" u="sng"/>
              <a:t>Cause/origin:</a:t>
            </a:r>
            <a:r>
              <a:rPr lang="en-US" u="none"/>
              <a:t> atmospheric rivers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u="sng">
                <a:cs typeface="Calibri"/>
              </a:rPr>
              <a:t>Warning signs</a:t>
            </a:r>
            <a:r>
              <a:rPr lang="en-US">
                <a:cs typeface="Calibri"/>
              </a:rPr>
              <a:t>: weather forecast</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u="sng">
                <a:cs typeface="Calibri" panose="020F0502020204030204"/>
              </a:rPr>
              <a:t>Period of Occurrence:</a:t>
            </a:r>
            <a:r>
              <a:rPr lang="en-US" u="none">
                <a:cs typeface="Calibri" panose="020F0502020204030204"/>
              </a:rPr>
              <a:t> We typically get this type weather in the winter months November - January</a:t>
            </a:r>
            <a:endParaRPr lang="en-US" u="sng">
              <a:cs typeface="Calibri" panose="020F0502020204030204"/>
            </a:endParaRPr>
          </a:p>
          <a:p>
            <a:pPr marL="628650" lvl="1" indent="-171450">
              <a:buFont typeface="Arial"/>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6F3F9F03-9B0C-412B-A722-D6E784C9FC4F}" type="slidenum">
              <a:rPr lang="en-US" smtClean="0"/>
              <a:t>13</a:t>
            </a:fld>
            <a:endParaRPr lang="en-US"/>
          </a:p>
        </p:txBody>
      </p:sp>
    </p:spTree>
    <p:extLst>
      <p:ext uri="{BB962C8B-B14F-4D97-AF65-F5344CB8AC3E}">
        <p14:creationId xmlns:p14="http://schemas.microsoft.com/office/powerpoint/2010/main" val="1548914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Video Training Participant Script</a:t>
            </a:r>
            <a:endParaRPr lang="en-US"/>
          </a:p>
          <a:p>
            <a:r>
              <a:rPr lang="en-US" b="1"/>
              <a:t>Participant 1:</a:t>
            </a:r>
            <a:r>
              <a:rPr lang="en-US"/>
              <a:t> </a:t>
            </a:r>
            <a:r>
              <a:rPr lang="en-US" b="1"/>
              <a:t>Flooding</a:t>
            </a:r>
            <a:r>
              <a:rPr lang="en-US"/>
              <a:t> in our town typically affects agricultural areas and the commercial district just below it where the hotel and supermarket are. </a:t>
            </a:r>
            <a:endParaRPr lang="en-US">
              <a:cs typeface="Calibri"/>
            </a:endParaRPr>
          </a:p>
          <a:p>
            <a:endParaRPr lang="en-US" b="1"/>
          </a:p>
          <a:p>
            <a:r>
              <a:rPr lang="en-US" b="1"/>
              <a:t>Participant 2:</a:t>
            </a:r>
            <a:r>
              <a:rPr lang="en-US"/>
              <a:t> </a:t>
            </a:r>
            <a:r>
              <a:rPr lang="en-US" b="1"/>
              <a:t>Heat Waves</a:t>
            </a:r>
            <a:r>
              <a:rPr lang="en-US"/>
              <a:t> hit downtown the hardest with the high-rises and senior housing.</a:t>
            </a:r>
            <a:endParaRPr lang="en-US">
              <a:cs typeface="Calibri"/>
            </a:endParaRPr>
          </a:p>
          <a:p>
            <a:endParaRPr lang="en-US" b="1"/>
          </a:p>
          <a:p>
            <a:r>
              <a:rPr lang="en-US" b="1"/>
              <a:t>Participant 3:</a:t>
            </a:r>
            <a:r>
              <a:rPr lang="en-US"/>
              <a:t> If an </a:t>
            </a:r>
            <a:r>
              <a:rPr lang="en-US" b="1"/>
              <a:t>Earthquake </a:t>
            </a:r>
            <a:r>
              <a:rPr lang="en-US" b="0"/>
              <a:t>struck, it would affect our entire town!</a:t>
            </a:r>
            <a:endParaRPr lang="en-US" b="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F3F9F03-9B0C-412B-A722-D6E784C9FC4F}" type="slidenum">
              <a:rPr lang="en-US" smtClean="0"/>
              <a:t>14</a:t>
            </a:fld>
            <a:endParaRPr lang="en-US"/>
          </a:p>
        </p:txBody>
      </p:sp>
    </p:spTree>
    <p:extLst>
      <p:ext uri="{BB962C8B-B14F-4D97-AF65-F5344CB8AC3E}">
        <p14:creationId xmlns:p14="http://schemas.microsoft.com/office/powerpoint/2010/main" val="4209275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Video Training Participant Script</a:t>
            </a:r>
            <a:endParaRPr lang="en-US"/>
          </a:p>
          <a:p>
            <a:r>
              <a:rPr lang="en-US" b="1"/>
              <a:t>Participant 1:</a:t>
            </a:r>
            <a:r>
              <a:rPr lang="en-US"/>
              <a:t> </a:t>
            </a:r>
          </a:p>
          <a:p>
            <a:pPr marL="628650" lvl="1" indent="-171450">
              <a:buFont typeface="Arial" panose="020B0604020202020204" pitchFamily="34" charset="0"/>
              <a:buChar char="•"/>
            </a:pPr>
            <a:r>
              <a:rPr lang="en-US" u="sng">
                <a:cs typeface="Calibri"/>
              </a:rPr>
              <a:t>Property</a:t>
            </a:r>
            <a:r>
              <a:rPr lang="en-US">
                <a:cs typeface="Calibri"/>
              </a:rPr>
              <a:t>: In the defined area we have about 656 acers of agricultural land, 4 small businesses, a hospital and the fire station. </a:t>
            </a:r>
          </a:p>
          <a:p>
            <a:endParaRPr lang="en-US" b="1"/>
          </a:p>
          <a:p>
            <a:r>
              <a:rPr lang="en-US" b="1"/>
              <a:t>Participant 2:</a:t>
            </a:r>
            <a:r>
              <a:rPr lang="en-US"/>
              <a:t> </a:t>
            </a:r>
          </a:p>
          <a:p>
            <a:pPr marL="628650" lvl="1" indent="-171450">
              <a:buFont typeface="Arial" panose="020B0604020202020204" pitchFamily="34" charset="0"/>
              <a:buChar char="•"/>
            </a:pPr>
            <a:r>
              <a:rPr lang="en-US" u="sng">
                <a:cs typeface="Calibri"/>
              </a:rPr>
              <a:t>People</a:t>
            </a:r>
            <a:r>
              <a:rPr lang="en-US">
                <a:cs typeface="Calibri"/>
              </a:rPr>
              <a:t>: It affects a lot of people; there are 2 farm owners that employee about 300 workers; there is the hospital that has 75 staff and 200 beds; the small businesses are 4 owners and 28 employees; the fire station has 18 firefighters.</a:t>
            </a:r>
          </a:p>
          <a:p>
            <a:endParaRPr lang="en-US" b="1"/>
          </a:p>
          <a:p>
            <a:r>
              <a:rPr lang="en-US" b="1"/>
              <a:t>Participant 3:</a:t>
            </a:r>
            <a:r>
              <a:rPr lang="en-US"/>
              <a:t> </a:t>
            </a:r>
            <a:endParaRPr lang="en-US">
              <a:cs typeface="Calibri"/>
            </a:endParaRPr>
          </a:p>
          <a:p>
            <a:pPr marL="628650" lvl="1" indent="-171450">
              <a:buFont typeface="Arial" panose="020B0604020202020204" pitchFamily="34" charset="0"/>
              <a:buChar char="•"/>
            </a:pPr>
            <a:r>
              <a:rPr lang="en-US" u="sng">
                <a:cs typeface="Calibri"/>
              </a:rPr>
              <a:t>Systems</a:t>
            </a:r>
            <a:r>
              <a:rPr lang="en-US">
                <a:cs typeface="Calibri"/>
              </a:rPr>
              <a:t>: Flooding would affect the medical response and care systems; food systems + land grow food on as the supermarket; then there is transportation = about 5 miles of rial lines and 10 miles of roads.</a:t>
            </a:r>
          </a:p>
        </p:txBody>
      </p:sp>
      <p:sp>
        <p:nvSpPr>
          <p:cNvPr id="4" name="Slide Number Placeholder 3"/>
          <p:cNvSpPr>
            <a:spLocks noGrp="1"/>
          </p:cNvSpPr>
          <p:nvPr>
            <p:ph type="sldNum" sz="quarter" idx="5"/>
          </p:nvPr>
        </p:nvSpPr>
        <p:spPr/>
        <p:txBody>
          <a:bodyPr/>
          <a:lstStyle/>
          <a:p>
            <a:fld id="{6F3F9F03-9B0C-412B-A722-D6E784C9FC4F}" type="slidenum">
              <a:rPr lang="en-US" smtClean="0"/>
              <a:t>15</a:t>
            </a:fld>
            <a:endParaRPr lang="en-US"/>
          </a:p>
        </p:txBody>
      </p:sp>
    </p:spTree>
    <p:extLst>
      <p:ext uri="{BB962C8B-B14F-4D97-AF65-F5344CB8AC3E}">
        <p14:creationId xmlns:p14="http://schemas.microsoft.com/office/powerpoint/2010/main" val="2922394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FDD31-2689-4557-88E7-EEC617784283}" type="slidenum">
              <a:rPr lang="en-US" smtClean="0"/>
              <a:t>16</a:t>
            </a:fld>
            <a:endParaRPr lang="en-US"/>
          </a:p>
        </p:txBody>
      </p:sp>
      <p:sp>
        <p:nvSpPr>
          <p:cNvPr id="5" name="Header Placeholder 4">
            <a:extLst>
              <a:ext uri="{FF2B5EF4-FFF2-40B4-BE49-F238E27FC236}">
                <a16:creationId xmlns:a16="http://schemas.microsoft.com/office/drawing/2014/main" id="{D4F8FD7D-88D0-4701-86CC-42FA9BCF1C42}"/>
              </a:ext>
            </a:extLst>
          </p:cNvPr>
          <p:cNvSpPr>
            <a:spLocks noGrp="1"/>
          </p:cNvSpPr>
          <p:nvPr>
            <p:ph type="hdr" sz="quarter"/>
          </p:nvPr>
        </p:nvSpPr>
        <p:spPr/>
        <p:txBody>
          <a:bodyPr/>
          <a:lstStyle/>
          <a:p>
            <a:r>
              <a:rPr lang="en-US"/>
              <a:t>2020 RCPGP CPOD Kickoff</a:t>
            </a:r>
          </a:p>
        </p:txBody>
      </p:sp>
    </p:spTree>
    <p:extLst>
      <p:ext uri="{BB962C8B-B14F-4D97-AF65-F5344CB8AC3E}">
        <p14:creationId xmlns:p14="http://schemas.microsoft.com/office/powerpoint/2010/main" val="3757635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Segoe UI" panose="020B0502040204020203" pitchFamily="34" charset="0"/>
              </a:rPr>
              <a:t>Compare it to the exposure (layer) on your map to see if any of the individuals, assets, or systems are withing the layer (circled areas). </a:t>
            </a:r>
          </a:p>
          <a:p>
            <a:endParaRPr lang="en-US">
              <a:latin typeface="Segoe UI"/>
              <a:cs typeface="Segoe UI"/>
            </a:endParaRPr>
          </a:p>
        </p:txBody>
      </p:sp>
      <p:sp>
        <p:nvSpPr>
          <p:cNvPr id="4" name="Slide Number Placeholder 3"/>
          <p:cNvSpPr>
            <a:spLocks noGrp="1"/>
          </p:cNvSpPr>
          <p:nvPr>
            <p:ph type="sldNum" sz="quarter" idx="5"/>
          </p:nvPr>
        </p:nvSpPr>
        <p:spPr/>
        <p:txBody>
          <a:bodyPr/>
          <a:lstStyle/>
          <a:p>
            <a:fld id="{6F3F9F03-9B0C-412B-A722-D6E784C9FC4F}" type="slidenum">
              <a:rPr lang="en-US" smtClean="0"/>
              <a:t>17</a:t>
            </a:fld>
            <a:endParaRPr lang="en-US"/>
          </a:p>
        </p:txBody>
      </p:sp>
    </p:spTree>
    <p:extLst>
      <p:ext uri="{BB962C8B-B14F-4D97-AF65-F5344CB8AC3E}">
        <p14:creationId xmlns:p14="http://schemas.microsoft.com/office/powerpoint/2010/main" val="4282774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Video Training Participant Script</a:t>
            </a:r>
            <a:endParaRPr lang="en-US"/>
          </a:p>
          <a:p>
            <a:r>
              <a:rPr lang="en-US" b="1"/>
              <a:t>Participant 1:</a:t>
            </a:r>
            <a:r>
              <a:rPr lang="en-US"/>
              <a:t> </a:t>
            </a:r>
          </a:p>
          <a:p>
            <a:pPr marL="628650" lvl="1" indent="-171450">
              <a:buFont typeface="Arial" panose="020B0604020202020204" pitchFamily="34" charset="0"/>
              <a:buChar char="•"/>
            </a:pPr>
            <a:r>
              <a:rPr lang="en-US" u="sng">
                <a:cs typeface="Calibri"/>
              </a:rPr>
              <a:t>Risk Management Impact:</a:t>
            </a:r>
            <a:r>
              <a:rPr lang="en-US" u="none">
                <a:cs typeface="Calibri"/>
              </a:rPr>
              <a:t> death of residents</a:t>
            </a:r>
          </a:p>
          <a:p>
            <a:pPr marL="628650" lvl="1" indent="-171450">
              <a:buFont typeface="Arial" panose="020B0604020202020204" pitchFamily="34" charset="0"/>
              <a:buChar char="•"/>
            </a:pPr>
            <a:r>
              <a:rPr lang="en-US" u="sng">
                <a:cs typeface="Calibri"/>
              </a:rPr>
              <a:t>Basic Needs Impact:</a:t>
            </a:r>
            <a:r>
              <a:rPr lang="en-US" u="none">
                <a:cs typeface="Calibri"/>
              </a:rPr>
              <a:t> we experience frequent power shutoffs and flooding can block roads so we can’t get to the fire station and hospital </a:t>
            </a:r>
            <a:endParaRPr lang="en-US" u="sng">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a:cs typeface="Calibri"/>
              </a:rPr>
              <a:t>Basic Needs Vulnerability: </a:t>
            </a:r>
            <a:r>
              <a:rPr lang="en-US" u="none">
                <a:cs typeface="Calibri"/>
              </a:rPr>
              <a:t>we don’t have backup generators at the fire station or the hospital </a:t>
            </a:r>
            <a:endParaRPr lang="en-US" u="sng">
              <a:cs typeface="Calibri"/>
            </a:endParaRPr>
          </a:p>
          <a:p>
            <a:endParaRPr lang="en-US" b="1"/>
          </a:p>
          <a:p>
            <a:r>
              <a:rPr lang="en-US" b="1"/>
              <a:t>Participant 2:</a:t>
            </a:r>
            <a:r>
              <a:rPr lang="en-US"/>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a:cs typeface="Calibri"/>
              </a:rPr>
              <a:t>Risk Management Vulnerability:</a:t>
            </a:r>
            <a:r>
              <a:rPr lang="en-US" u="none">
                <a:cs typeface="Calibri"/>
              </a:rPr>
              <a:t> there is no early warning system in place in our town</a:t>
            </a:r>
          </a:p>
          <a:p>
            <a:pPr marL="628650" lvl="1" indent="-171450">
              <a:buFont typeface="Arial" panose="020B0604020202020204" pitchFamily="34" charset="0"/>
              <a:buChar char="•"/>
            </a:pPr>
            <a:r>
              <a:rPr lang="en-US" u="sng">
                <a:cs typeface="Calibri"/>
              </a:rPr>
              <a:t>Basic Needs Impact: </a:t>
            </a:r>
            <a:r>
              <a:rPr lang="en-US" u="none">
                <a:cs typeface="Calibri"/>
              </a:rPr>
              <a:t>sometimes we have to boil water because drinking water gets contaminated; in the past we have had major damage to the homes of people who work on the farms and also the motel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a:cs typeface="Calibri"/>
              </a:rPr>
              <a:t>Basic Needs Vulnerability:</a:t>
            </a:r>
            <a:r>
              <a:rPr lang="en-US" u="none">
                <a:cs typeface="Calibri"/>
              </a:rPr>
              <a:t> if the water system gets contaminated, we don’t have an option for clean drinking water</a:t>
            </a:r>
            <a:endParaRPr lang="en-US" u="sng">
              <a:cs typeface="Calibri"/>
            </a:endParaRPr>
          </a:p>
          <a:p>
            <a:endParaRPr lang="en-US" b="1"/>
          </a:p>
          <a:p>
            <a:r>
              <a:rPr lang="en-US" b="1"/>
              <a:t>Participant 3:</a:t>
            </a:r>
            <a:r>
              <a:rPr lang="en-US"/>
              <a:t> </a:t>
            </a:r>
            <a:endParaRPr lang="en-US">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a:cs typeface="Calibri"/>
              </a:rPr>
              <a:t>Risk Management Impact: </a:t>
            </a:r>
            <a:r>
              <a:rPr lang="en-US" u="none">
                <a:cs typeface="Calibri"/>
              </a:rPr>
              <a:t>injuries to residents</a:t>
            </a:r>
            <a:endParaRPr lang="en-US" u="sng">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a:cs typeface="Calibri"/>
              </a:rPr>
              <a:t>Risk Management Vulnerability:</a:t>
            </a:r>
            <a:r>
              <a:rPr lang="en-US" u="none">
                <a:cs typeface="Calibri"/>
              </a:rPr>
              <a:t> the public messages are only available in English and not all our community members speak and read English fluently </a:t>
            </a:r>
          </a:p>
          <a:p>
            <a:pPr marL="628650" lvl="1" indent="-171450">
              <a:buFont typeface="Arial" panose="020B0604020202020204" pitchFamily="34" charset="0"/>
              <a:buChar char="•"/>
            </a:pPr>
            <a:r>
              <a:rPr lang="en-US" u="sng">
                <a:cs typeface="Calibri"/>
              </a:rPr>
              <a:t>Basic Needs Impact: </a:t>
            </a:r>
            <a:r>
              <a:rPr lang="en-US" u="none">
                <a:cs typeface="Calibri"/>
              </a:rPr>
              <a:t>flooding has destroyed crops and has closed down the supermarket </a:t>
            </a:r>
            <a:endParaRPr lang="en-US" u="sng">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a:cs typeface="Calibri"/>
              </a:rPr>
              <a:t>Basic Needs Vulnerability:</a:t>
            </a:r>
            <a:r>
              <a:rPr lang="en-US" u="none">
                <a:cs typeface="Calibri"/>
              </a:rPr>
              <a:t> there is no shelter system in place that I know of and if our supermarket is closed, the closest one is 50 miles away in El Cielo</a:t>
            </a:r>
            <a:endParaRPr lang="en-US">
              <a:cs typeface="Calibri"/>
            </a:endParaRPr>
          </a:p>
        </p:txBody>
      </p:sp>
      <p:sp>
        <p:nvSpPr>
          <p:cNvPr id="4" name="Slide Number Placeholder 3"/>
          <p:cNvSpPr>
            <a:spLocks noGrp="1"/>
          </p:cNvSpPr>
          <p:nvPr>
            <p:ph type="sldNum" sz="quarter" idx="5"/>
          </p:nvPr>
        </p:nvSpPr>
        <p:spPr/>
        <p:txBody>
          <a:bodyPr/>
          <a:lstStyle/>
          <a:p>
            <a:fld id="{6F3F9F03-9B0C-412B-A722-D6E784C9FC4F}" type="slidenum">
              <a:rPr lang="en-US" smtClean="0"/>
              <a:t>18</a:t>
            </a:fld>
            <a:endParaRPr lang="en-US"/>
          </a:p>
        </p:txBody>
      </p:sp>
    </p:spTree>
    <p:extLst>
      <p:ext uri="{BB962C8B-B14F-4D97-AF65-F5344CB8AC3E}">
        <p14:creationId xmlns:p14="http://schemas.microsoft.com/office/powerpoint/2010/main" val="3498075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Video Training Participant Script</a:t>
            </a:r>
            <a:endParaRPr lang="en-US"/>
          </a:p>
          <a:p>
            <a:r>
              <a:rPr lang="en-US" b="1"/>
              <a:t>Participant 1:</a:t>
            </a:r>
            <a:r>
              <a:rPr lang="en-US"/>
              <a:t> </a:t>
            </a:r>
          </a:p>
          <a:p>
            <a:pPr marL="628650" lvl="1" indent="-171450">
              <a:buFont typeface="Arial" panose="020B0604020202020204" pitchFamily="34" charset="0"/>
              <a:buChar char="•"/>
            </a:pPr>
            <a:r>
              <a:rPr lang="en-US" u="sng">
                <a:cs typeface="Calibri"/>
              </a:rPr>
              <a:t>Social Capital Impact: </a:t>
            </a:r>
            <a:r>
              <a:rPr lang="en-US" u="none">
                <a:cs typeface="Calibri"/>
              </a:rPr>
              <a:t>If people can’t stay in their homes or go to work because of flood damage, they have to move temporarily and sometimes they don’t come back.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a:cs typeface="Calibri"/>
              </a:rPr>
              <a:t>Social Capital Vulnerability: </a:t>
            </a:r>
            <a:r>
              <a:rPr lang="en-US" u="none">
                <a:cs typeface="Calibri"/>
              </a:rPr>
              <a:t>NA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a:cs typeface="Calibri"/>
              </a:rPr>
              <a:t>Infrastructure &amp; Service Impact: </a:t>
            </a:r>
            <a:r>
              <a:rPr lang="en-US" u="none">
                <a:cs typeface="Calibri"/>
              </a:rPr>
              <a:t>our roads get cut off</a:t>
            </a:r>
            <a:endParaRPr lang="en-US" u="sng">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a:cs typeface="Calibri"/>
              </a:rPr>
              <a:t>Natural Resource Management Impact: </a:t>
            </a:r>
            <a:r>
              <a:rPr lang="en-US" u="none">
                <a:cs typeface="Calibri"/>
              </a:rPr>
              <a:t>we often get flash floods during these times and many people driving get stuck </a:t>
            </a:r>
            <a:r>
              <a:rPr lang="en-US" u="none" err="1">
                <a:cs typeface="Calibri"/>
              </a:rPr>
              <a:t>intheir</a:t>
            </a:r>
            <a:r>
              <a:rPr lang="en-US" u="none">
                <a:cs typeface="Calibri"/>
              </a:rPr>
              <a:t> cars</a:t>
            </a:r>
            <a:endParaRPr lang="en-US" u="sng">
              <a:cs typeface="Calibri"/>
            </a:endParaRPr>
          </a:p>
          <a:p>
            <a:endParaRPr lang="en-US" u="sng">
              <a:cs typeface="Calibri"/>
            </a:endParaRPr>
          </a:p>
          <a:p>
            <a:r>
              <a:rPr lang="en-US" b="1"/>
              <a:t>Participant 2:</a:t>
            </a:r>
            <a:r>
              <a:rPr lang="en-US"/>
              <a:t> </a:t>
            </a:r>
          </a:p>
          <a:p>
            <a:pPr marL="628650" lvl="1" indent="-171450">
              <a:buFont typeface="Arial" panose="020B0604020202020204" pitchFamily="34" charset="0"/>
              <a:buChar char="•"/>
            </a:pPr>
            <a:r>
              <a:rPr lang="en-US" u="sng">
                <a:cs typeface="Calibri"/>
              </a:rPr>
              <a:t>Social Capital Impact: </a:t>
            </a:r>
            <a:r>
              <a:rPr lang="en-US" u="none">
                <a:cs typeface="Calibri"/>
              </a:rPr>
              <a:t>It takes a long time to get help when it floods here</a:t>
            </a:r>
            <a:endParaRPr lang="en-US" u="sng">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a:cs typeface="Calibri"/>
              </a:rPr>
              <a:t>Social Capital Vulnerability: </a:t>
            </a:r>
            <a:r>
              <a:rPr lang="en-US" u="none">
                <a:cs typeface="Calibri"/>
              </a:rPr>
              <a:t>Our town doesn’t have a strong relationship with our county emergency department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a:cs typeface="Calibri"/>
              </a:rPr>
              <a:t>Infrastructure &amp; Service Impact: </a:t>
            </a:r>
            <a:r>
              <a:rPr lang="en-US" u="none">
                <a:cs typeface="Calibri"/>
              </a:rPr>
              <a:t>flooding damages our buildings</a:t>
            </a:r>
            <a:endParaRPr lang="en-US" u="sng">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a:cs typeface="Calibri"/>
              </a:rPr>
              <a:t>Infrastructure &amp; Service Vulnerability: </a:t>
            </a:r>
            <a:r>
              <a:rPr lang="en-US" u="none">
                <a:cs typeface="Calibri"/>
              </a:rPr>
              <a:t>our town does not have great drainage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a:cs typeface="Calibri"/>
              </a:rPr>
              <a:t>Natural Resource Management Impact: </a:t>
            </a:r>
            <a:r>
              <a:rPr lang="en-US" u="none">
                <a:cs typeface="Calibri"/>
              </a:rPr>
              <a:t>with heavy rains we lose a lot of fertile soil</a:t>
            </a:r>
            <a:endParaRPr lang="en-US" u="sng">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sng">
              <a:cs typeface="Calibri"/>
            </a:endParaRPr>
          </a:p>
          <a:p>
            <a:endParaRPr lang="en-US">
              <a:cs typeface="Calibri"/>
            </a:endParaRPr>
          </a:p>
          <a:p>
            <a:r>
              <a:rPr lang="en-US" b="1"/>
              <a:t>Participant 3:</a:t>
            </a:r>
            <a:r>
              <a:rPr lang="en-US"/>
              <a:t> </a:t>
            </a:r>
            <a:endParaRPr lang="en-US">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a:cs typeface="Calibri"/>
              </a:rPr>
              <a:t>Social Capital Vulnerability: </a:t>
            </a:r>
            <a:r>
              <a:rPr lang="en-US" u="none">
                <a:cs typeface="Calibri"/>
              </a:rPr>
              <a:t>If I’m being honest, our community tends to be divided among different ethnicities – we go to different churches and schools and live in different areas of town.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a:cs typeface="Calibri"/>
              </a:rPr>
              <a:t>Infrastructure &amp; Service Vulnerability</a:t>
            </a:r>
            <a:r>
              <a:rPr lang="en-US" u="none">
                <a:cs typeface="Calibri"/>
              </a:rPr>
              <a:t>: our building standards could be better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a:cs typeface="Calibri"/>
              </a:rPr>
              <a:t>Natural Resource Management Vulnerability: </a:t>
            </a:r>
            <a:r>
              <a:rPr lang="en-US" u="none">
                <a:cs typeface="Calibri"/>
              </a:rPr>
              <a:t>right now our lake is at full capacity due to recent rains</a:t>
            </a:r>
            <a:endParaRPr lang="en-US" u="sng">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sng">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F3F9F03-9B0C-412B-A722-D6E784C9FC4F}" type="slidenum">
              <a:rPr lang="en-US" smtClean="0"/>
              <a:t>19</a:t>
            </a:fld>
            <a:endParaRPr lang="en-US"/>
          </a:p>
        </p:txBody>
      </p:sp>
    </p:spTree>
    <p:extLst>
      <p:ext uri="{BB962C8B-B14F-4D97-AF65-F5344CB8AC3E}">
        <p14:creationId xmlns:p14="http://schemas.microsoft.com/office/powerpoint/2010/main" val="3782643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cs typeface="Calibri"/>
              </a:rPr>
              <a:t>Objectives</a:t>
            </a:r>
            <a:r>
              <a:rPr lang="en-US">
                <a:cs typeface="Calibri"/>
              </a:rPr>
              <a:t>:</a:t>
            </a:r>
          </a:p>
          <a:p>
            <a:pPr marL="342900" indent="-342900" defTabSz="914400">
              <a:lnSpc>
                <a:spcPct val="90000"/>
              </a:lnSpc>
              <a:spcBef>
                <a:spcPts val="1000"/>
              </a:spcBef>
              <a:buFont typeface="Arial" panose="020B0604020202020204" pitchFamily="34" charset="0"/>
              <a:buChar char="•"/>
              <a:defRPr/>
            </a:pPr>
            <a:r>
              <a:rPr lang="en-US" sz="1200">
                <a:solidFill>
                  <a:srgbClr val="0070C0"/>
                </a:solidFill>
                <a:latin typeface="Calibri" panose="020F0502020204030204"/>
              </a:rPr>
              <a:t>Establish shared understanding of terminology / concepts (Apples to apples).</a:t>
            </a:r>
          </a:p>
          <a:p>
            <a:pPr marL="342900" indent="-342900" defTabSz="914400">
              <a:lnSpc>
                <a:spcPct val="90000"/>
              </a:lnSpc>
              <a:spcBef>
                <a:spcPts val="1000"/>
              </a:spcBef>
              <a:buFont typeface="Arial" panose="020B0604020202020204" pitchFamily="34" charset="0"/>
              <a:buChar char="•"/>
              <a:defRPr/>
            </a:pPr>
            <a:r>
              <a:rPr lang="en-US" sz="1200">
                <a:solidFill>
                  <a:srgbClr val="0070C0"/>
                </a:solidFill>
                <a:latin typeface="Calibri" panose="020F0502020204030204"/>
              </a:rPr>
              <a:t>Walk-through example of Community Assessment</a:t>
            </a:r>
          </a:p>
          <a:p>
            <a:endParaRPr lang="en-US">
              <a:cs typeface="Calibri"/>
            </a:endParaRPr>
          </a:p>
          <a:p>
            <a:r>
              <a:rPr lang="en-US" u="sng">
                <a:cs typeface="Calibri"/>
              </a:rPr>
              <a:t>Expectations</a:t>
            </a:r>
            <a:r>
              <a:rPr lang="en-US">
                <a:cs typeface="Calibri"/>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70C0"/>
                </a:solidFill>
                <a:latin typeface="Calibri" panose="020F0502020204030204"/>
              </a:rPr>
              <a:t>Setting the foundations, so providing you the information to allow you to productively participate in your community’s assessment </a:t>
            </a:r>
            <a:endParaRPr lang="en-US">
              <a:cs typeface="Calibri"/>
            </a:endParaRPr>
          </a:p>
        </p:txBody>
      </p:sp>
      <p:sp>
        <p:nvSpPr>
          <p:cNvPr id="4" name="Slide Number Placeholder 3"/>
          <p:cNvSpPr>
            <a:spLocks noGrp="1"/>
          </p:cNvSpPr>
          <p:nvPr>
            <p:ph type="sldNum" sz="quarter" idx="5"/>
          </p:nvPr>
        </p:nvSpPr>
        <p:spPr/>
        <p:txBody>
          <a:bodyPr/>
          <a:lstStyle/>
          <a:p>
            <a:fld id="{6F3F9F03-9B0C-412B-A722-D6E784C9FC4F}" type="slidenum">
              <a:rPr lang="en-US" smtClean="0"/>
              <a:t>2</a:t>
            </a:fld>
            <a:endParaRPr lang="en-US"/>
          </a:p>
        </p:txBody>
      </p:sp>
    </p:spTree>
    <p:extLst>
      <p:ext uri="{BB962C8B-B14F-4D97-AF65-F5344CB8AC3E}">
        <p14:creationId xmlns:p14="http://schemas.microsoft.com/office/powerpoint/2010/main" val="4259318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Segoe UI" panose="020B0502040204020203" pitchFamily="34" charset="0"/>
              </a:rPr>
              <a:t>Compare it to the exposure (layer) on your map to see if any of the individuals, assets, or systems are withing the layer (circled areas). </a:t>
            </a:r>
          </a:p>
          <a:p>
            <a:endParaRPr lang="en-US">
              <a:latin typeface="Segoe UI"/>
              <a:cs typeface="Segoe UI"/>
            </a:endParaRPr>
          </a:p>
        </p:txBody>
      </p:sp>
      <p:sp>
        <p:nvSpPr>
          <p:cNvPr id="4" name="Slide Number Placeholder 3"/>
          <p:cNvSpPr>
            <a:spLocks noGrp="1"/>
          </p:cNvSpPr>
          <p:nvPr>
            <p:ph type="sldNum" sz="quarter" idx="5"/>
          </p:nvPr>
        </p:nvSpPr>
        <p:spPr/>
        <p:txBody>
          <a:bodyPr/>
          <a:lstStyle/>
          <a:p>
            <a:fld id="{6F3F9F03-9B0C-412B-A722-D6E784C9FC4F}" type="slidenum">
              <a:rPr lang="en-US" smtClean="0"/>
              <a:t>20</a:t>
            </a:fld>
            <a:endParaRPr lang="en-US"/>
          </a:p>
        </p:txBody>
      </p:sp>
    </p:spTree>
    <p:extLst>
      <p:ext uri="{BB962C8B-B14F-4D97-AF65-F5344CB8AC3E}">
        <p14:creationId xmlns:p14="http://schemas.microsoft.com/office/powerpoint/2010/main" val="2686544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Video Training Participant Script</a:t>
            </a:r>
            <a:endParaRPr lang="en-US"/>
          </a:p>
          <a:p>
            <a:r>
              <a:rPr lang="en-US" b="1"/>
              <a:t>Participant 1:</a:t>
            </a:r>
            <a:r>
              <a:rPr lang="en-US"/>
              <a:t> </a:t>
            </a:r>
          </a:p>
          <a:p>
            <a:pPr marL="628650" lvl="1" indent="-171450">
              <a:buFont typeface="Arial" panose="020B0604020202020204" pitchFamily="34" charset="0"/>
              <a:buChar char="•"/>
            </a:pPr>
            <a:r>
              <a:rPr lang="en-US" u="sng">
                <a:cs typeface="Calibri"/>
              </a:rPr>
              <a:t>Risk Management Capacity</a:t>
            </a:r>
            <a:r>
              <a:rPr lang="en-US">
                <a:cs typeface="Calibri"/>
              </a:rPr>
              <a:t>: I think most people in town get weather forecasts on their phones, but I’m not sure that they know what to do with the information provided – what to do next.</a:t>
            </a:r>
          </a:p>
          <a:p>
            <a:pPr marL="628650" lvl="1" indent="-171450">
              <a:buFont typeface="Arial" panose="020B0604020202020204" pitchFamily="34" charset="0"/>
              <a:buChar char="•"/>
            </a:pPr>
            <a:r>
              <a:rPr lang="en-US" u="sng">
                <a:cs typeface="Calibri"/>
              </a:rPr>
              <a:t>Basic Needs Capacity:</a:t>
            </a:r>
            <a:r>
              <a:rPr lang="en-US" u="none">
                <a:cs typeface="Calibri"/>
              </a:rPr>
              <a:t> I work at the hospital, and we have a good relationship with the hospital in El Cielo – the next town over.</a:t>
            </a:r>
            <a:endParaRPr lang="en-US" u="sng">
              <a:cs typeface="Calibri"/>
            </a:endParaRPr>
          </a:p>
          <a:p>
            <a:pPr marL="628650" lvl="1" indent="-171450">
              <a:buFont typeface="Arial" panose="020B0604020202020204" pitchFamily="34" charset="0"/>
              <a:buChar char="•"/>
            </a:pPr>
            <a:r>
              <a:rPr lang="en-US" u="sng">
                <a:cs typeface="Calibri"/>
              </a:rPr>
              <a:t>Social Capital Capacity:</a:t>
            </a:r>
            <a:r>
              <a:rPr lang="en-US" u="none">
                <a:cs typeface="Calibri"/>
              </a:rPr>
              <a:t> Our community has strong leadership that can rise to the occasion.</a:t>
            </a:r>
            <a:endParaRPr lang="en-US" u="sng">
              <a:cs typeface="Calibri"/>
            </a:endParaRPr>
          </a:p>
          <a:p>
            <a:endParaRPr lang="en-US">
              <a:cs typeface="Calibri"/>
            </a:endParaRPr>
          </a:p>
          <a:p>
            <a:r>
              <a:rPr lang="en-US" b="1"/>
              <a:t>Participant 2:</a:t>
            </a:r>
            <a:r>
              <a:rPr lang="en-US"/>
              <a:t> </a:t>
            </a:r>
          </a:p>
          <a:p>
            <a:pPr marL="628650" lvl="1" indent="-171450">
              <a:buFont typeface="Arial" panose="020B0604020202020204" pitchFamily="34" charset="0"/>
              <a:buChar char="•"/>
            </a:pPr>
            <a:r>
              <a:rPr lang="en-US" u="sng">
                <a:cs typeface="Calibri"/>
              </a:rPr>
              <a:t>Basic Needs Capacity:</a:t>
            </a:r>
            <a:r>
              <a:rPr lang="en-US" u="none">
                <a:cs typeface="Calibri"/>
              </a:rPr>
              <a:t> I work at the fire department and we have mutual aid agreements with El Cielo as well; I also know that a local community organization has practiced going door to door to check in on neighbors </a:t>
            </a:r>
            <a:r>
              <a:rPr lang="en-US" u="none" err="1">
                <a:cs typeface="Calibri"/>
              </a:rPr>
              <a:t>etc</a:t>
            </a:r>
            <a:r>
              <a:rPr lang="en-US" u="none">
                <a:cs typeface="Calibri"/>
              </a:rPr>
              <a:t> – they could hand out water if needed</a:t>
            </a:r>
            <a:endParaRPr lang="en-US" u="sng">
              <a:cs typeface="Calibri"/>
            </a:endParaRPr>
          </a:p>
          <a:p>
            <a:pPr marL="628650" lvl="1" indent="-171450">
              <a:buFont typeface="Arial" panose="020B0604020202020204" pitchFamily="34" charset="0"/>
              <a:buChar char="•"/>
            </a:pPr>
            <a:r>
              <a:rPr lang="en-US" u="sng">
                <a:cs typeface="Calibri"/>
              </a:rPr>
              <a:t>Social Capital Capacity:</a:t>
            </a:r>
            <a:r>
              <a:rPr lang="en-US" u="none">
                <a:cs typeface="Calibri"/>
              </a:rPr>
              <a:t> In the past when we people are in nee, no matter where they are in town, we come together to make sure they have what they need.</a:t>
            </a:r>
            <a:endParaRPr lang="en-US" u="sng">
              <a:cs typeface="Calibri"/>
            </a:endParaRPr>
          </a:p>
          <a:p>
            <a:endParaRPr lang="en-US">
              <a:cs typeface="Calibri"/>
            </a:endParaRPr>
          </a:p>
          <a:p>
            <a:endParaRPr lang="en-US">
              <a:cs typeface="Calibri"/>
            </a:endParaRPr>
          </a:p>
          <a:p>
            <a:r>
              <a:rPr lang="en-US" b="1"/>
              <a:t>Participant 3:</a:t>
            </a:r>
            <a:r>
              <a:rPr lang="en-US"/>
              <a:t> </a:t>
            </a:r>
            <a:endParaRPr lang="en-US">
              <a:cs typeface="Calibri"/>
            </a:endParaRPr>
          </a:p>
          <a:p>
            <a:pPr marL="628650" lvl="1" indent="-171450">
              <a:buFont typeface="Arial" panose="020B0604020202020204" pitchFamily="34" charset="0"/>
              <a:buChar char="•"/>
            </a:pPr>
            <a:r>
              <a:rPr lang="en-US" u="sng">
                <a:cs typeface="Calibri"/>
              </a:rPr>
              <a:t>Basic Needs Capacity:</a:t>
            </a:r>
            <a:r>
              <a:rPr lang="en-US" u="none">
                <a:cs typeface="Calibri"/>
              </a:rPr>
              <a:t> I believe that the library has offered their building if we need it for an emergency shelter; if the grocery store is closed, we might be able to get food from the weekly food pantry held at St. Mary’s.</a:t>
            </a:r>
            <a:endParaRPr lang="en-US" u="sng">
              <a:cs typeface="Calibri"/>
            </a:endParaRPr>
          </a:p>
          <a:p>
            <a:pPr marL="628650" lvl="1" indent="-171450">
              <a:buFont typeface="Arial" panose="020B0604020202020204" pitchFamily="34" charset="0"/>
              <a:buChar char="•"/>
            </a:pPr>
            <a:r>
              <a:rPr lang="en-US" u="sng">
                <a:cs typeface="Calibri"/>
              </a:rPr>
              <a:t>Social Capital Capacity:</a:t>
            </a:r>
            <a:r>
              <a:rPr lang="en-US" u="none">
                <a:cs typeface="Calibri"/>
              </a:rPr>
              <a:t> The Spanish speaking community has a large chat group on </a:t>
            </a:r>
            <a:r>
              <a:rPr lang="en-US" u="none" err="1">
                <a:cs typeface="Calibri"/>
              </a:rPr>
              <a:t>WhatAp</a:t>
            </a:r>
            <a:r>
              <a:rPr lang="en-US" u="none">
                <a:cs typeface="Calibri"/>
              </a:rPr>
              <a:t> that they use all the time – maybe that can be used in an emergency situation? </a:t>
            </a:r>
            <a:endParaRPr lang="en-US" u="sng">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F3F9F03-9B0C-412B-A722-D6E784C9FC4F}" type="slidenum">
              <a:rPr lang="en-US" smtClean="0"/>
              <a:t>21</a:t>
            </a:fld>
            <a:endParaRPr lang="en-US"/>
          </a:p>
        </p:txBody>
      </p:sp>
    </p:spTree>
    <p:extLst>
      <p:ext uri="{BB962C8B-B14F-4D97-AF65-F5344CB8AC3E}">
        <p14:creationId xmlns:p14="http://schemas.microsoft.com/office/powerpoint/2010/main" val="69382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FDD31-2689-4557-88E7-EEC617784283}" type="slidenum">
              <a:rPr lang="en-US" smtClean="0"/>
              <a:t>22</a:t>
            </a:fld>
            <a:endParaRPr lang="en-US"/>
          </a:p>
        </p:txBody>
      </p:sp>
      <p:sp>
        <p:nvSpPr>
          <p:cNvPr id="5" name="Header Placeholder 4">
            <a:extLst>
              <a:ext uri="{FF2B5EF4-FFF2-40B4-BE49-F238E27FC236}">
                <a16:creationId xmlns:a16="http://schemas.microsoft.com/office/drawing/2014/main" id="{D4F8FD7D-88D0-4701-86CC-42FA9BCF1C42}"/>
              </a:ext>
            </a:extLst>
          </p:cNvPr>
          <p:cNvSpPr>
            <a:spLocks noGrp="1"/>
          </p:cNvSpPr>
          <p:nvPr>
            <p:ph type="hdr" sz="quarter"/>
          </p:nvPr>
        </p:nvSpPr>
        <p:spPr/>
        <p:txBody>
          <a:bodyPr/>
          <a:lstStyle/>
          <a:p>
            <a:r>
              <a:rPr lang="en-US"/>
              <a:t>2020 RCPGP CPOD Kickoff</a:t>
            </a:r>
          </a:p>
        </p:txBody>
      </p:sp>
    </p:spTree>
    <p:extLst>
      <p:ext uri="{BB962C8B-B14F-4D97-AF65-F5344CB8AC3E}">
        <p14:creationId xmlns:p14="http://schemas.microsoft.com/office/powerpoint/2010/main" val="898774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 of your work in previous steps comes together</a:t>
            </a:r>
          </a:p>
          <a:p>
            <a:r>
              <a:rPr lang="en-US" b="1" u="sng"/>
              <a:t>Video Training Participant Script</a:t>
            </a:r>
            <a:endParaRPr lang="en-US"/>
          </a:p>
          <a:p>
            <a:r>
              <a:rPr lang="en-US" b="1"/>
              <a:t>Participant 1:</a:t>
            </a:r>
            <a:r>
              <a:rPr lang="en-US"/>
              <a:t> </a:t>
            </a:r>
            <a:endParaRPr lang="en-US">
              <a:cs typeface="Calibri"/>
            </a:endParaRPr>
          </a:p>
          <a:p>
            <a:r>
              <a:rPr lang="en-US" b="1"/>
              <a:t>Participant 2:</a:t>
            </a:r>
            <a:r>
              <a:rPr lang="en-US"/>
              <a:t> </a:t>
            </a:r>
            <a:endParaRPr lang="en-US">
              <a:cs typeface="Calibri"/>
            </a:endParaRPr>
          </a:p>
          <a:p>
            <a:r>
              <a:rPr lang="en-US" b="1"/>
              <a:t>Participant 3:</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F3F9F03-9B0C-412B-A722-D6E784C9FC4F}" type="slidenum">
              <a:rPr lang="en-US" smtClean="0"/>
              <a:t>23</a:t>
            </a:fld>
            <a:endParaRPr lang="en-US"/>
          </a:p>
        </p:txBody>
      </p:sp>
    </p:spTree>
    <p:extLst>
      <p:ext uri="{BB962C8B-B14F-4D97-AF65-F5344CB8AC3E}">
        <p14:creationId xmlns:p14="http://schemas.microsoft.com/office/powerpoint/2010/main" val="3927011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Video Training Participant Script</a:t>
            </a:r>
            <a:endParaRPr lang="en-US"/>
          </a:p>
          <a:p>
            <a:r>
              <a:rPr lang="en-US" b="1"/>
              <a:t>Participant 1:</a:t>
            </a:r>
            <a:r>
              <a:rPr lang="en-US"/>
              <a:t> Agricultural workers have limited proficiency (monolingual indigenous language from Central America) with equally low literacy rates</a:t>
            </a:r>
          </a:p>
          <a:p>
            <a:r>
              <a:rPr lang="en-US" b="1"/>
              <a:t>Participant 2:</a:t>
            </a:r>
            <a:r>
              <a:rPr lang="en-US"/>
              <a:t> Patients in hospital with access and functional needs will require assistance to evacuate</a:t>
            </a:r>
          </a:p>
          <a:p>
            <a:r>
              <a:rPr lang="en-US" b="1"/>
              <a:t>Participant 3:</a:t>
            </a:r>
            <a:r>
              <a:rPr lang="en-US"/>
              <a:t> </a:t>
            </a:r>
          </a:p>
          <a:p>
            <a:endParaRPr lang="en-US">
              <a:cs typeface="Calibri"/>
            </a:endParaRPr>
          </a:p>
        </p:txBody>
      </p:sp>
      <p:sp>
        <p:nvSpPr>
          <p:cNvPr id="4" name="Slide Number Placeholder 3"/>
          <p:cNvSpPr>
            <a:spLocks noGrp="1"/>
          </p:cNvSpPr>
          <p:nvPr>
            <p:ph type="sldNum" sz="quarter" idx="5"/>
          </p:nvPr>
        </p:nvSpPr>
        <p:spPr/>
        <p:txBody>
          <a:bodyPr/>
          <a:lstStyle/>
          <a:p>
            <a:fld id="{6F3F9F03-9B0C-412B-A722-D6E784C9FC4F}" type="slidenum">
              <a:rPr lang="en-US" smtClean="0"/>
              <a:t>24</a:t>
            </a:fld>
            <a:endParaRPr lang="en-US"/>
          </a:p>
        </p:txBody>
      </p:sp>
    </p:spTree>
    <p:extLst>
      <p:ext uri="{BB962C8B-B14F-4D97-AF65-F5344CB8AC3E}">
        <p14:creationId xmlns:p14="http://schemas.microsoft.com/office/powerpoint/2010/main" val="181139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F3F9F03-9B0C-412B-A722-D6E784C9FC4F}" type="slidenum">
              <a:rPr lang="en-US" smtClean="0"/>
              <a:t>25</a:t>
            </a:fld>
            <a:endParaRPr lang="en-US"/>
          </a:p>
        </p:txBody>
      </p:sp>
    </p:spTree>
    <p:extLst>
      <p:ext uri="{BB962C8B-B14F-4D97-AF65-F5344CB8AC3E}">
        <p14:creationId xmlns:p14="http://schemas.microsoft.com/office/powerpoint/2010/main" val="162864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81" indent="-170181">
              <a:buFont typeface="Arial" panose="020B0604020202020204" pitchFamily="34" charset="0"/>
              <a:buChar char="•"/>
            </a:pPr>
            <a:endParaRPr lang="en-US" sz="1800"/>
          </a:p>
        </p:txBody>
      </p:sp>
      <p:sp>
        <p:nvSpPr>
          <p:cNvPr id="4" name="Slide Number Placeholder 3"/>
          <p:cNvSpPr>
            <a:spLocks noGrp="1"/>
          </p:cNvSpPr>
          <p:nvPr>
            <p:ph type="sldNum" sz="quarter" idx="5"/>
          </p:nvPr>
        </p:nvSpPr>
        <p:spPr/>
        <p:txBody>
          <a:bodyPr/>
          <a:lstStyle/>
          <a:p>
            <a:fld id="{6F3F9F03-9B0C-412B-A722-D6E784C9FC4F}" type="slidenum">
              <a:rPr lang="en-US" smtClean="0"/>
              <a:t>3</a:t>
            </a:fld>
            <a:endParaRPr lang="en-US"/>
          </a:p>
        </p:txBody>
      </p:sp>
    </p:spTree>
    <p:extLst>
      <p:ext uri="{BB962C8B-B14F-4D97-AF65-F5344CB8AC3E}">
        <p14:creationId xmlns:p14="http://schemas.microsoft.com/office/powerpoint/2010/main" val="350849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FDD31-2689-4557-88E7-EEC617784283}" type="slidenum">
              <a:rPr lang="en-US" smtClean="0"/>
              <a:t>4</a:t>
            </a:fld>
            <a:endParaRPr lang="en-US"/>
          </a:p>
        </p:txBody>
      </p:sp>
      <p:sp>
        <p:nvSpPr>
          <p:cNvPr id="5" name="Header Placeholder 4">
            <a:extLst>
              <a:ext uri="{FF2B5EF4-FFF2-40B4-BE49-F238E27FC236}">
                <a16:creationId xmlns:a16="http://schemas.microsoft.com/office/drawing/2014/main" id="{D4F8FD7D-88D0-4701-86CC-42FA9BCF1C42}"/>
              </a:ext>
            </a:extLst>
          </p:cNvPr>
          <p:cNvSpPr>
            <a:spLocks noGrp="1"/>
          </p:cNvSpPr>
          <p:nvPr>
            <p:ph type="hdr" sz="quarter"/>
          </p:nvPr>
        </p:nvSpPr>
        <p:spPr/>
        <p:txBody>
          <a:bodyPr/>
          <a:lstStyle/>
          <a:p>
            <a:r>
              <a:rPr lang="en-US"/>
              <a:t>2020 RCPGP CPOD Kickoff</a:t>
            </a:r>
          </a:p>
        </p:txBody>
      </p:sp>
    </p:spTree>
    <p:extLst>
      <p:ext uri="{BB962C8B-B14F-4D97-AF65-F5344CB8AC3E}">
        <p14:creationId xmlns:p14="http://schemas.microsoft.com/office/powerpoint/2010/main" val="1515871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Say that they have a handout with this</a:t>
            </a:r>
          </a:p>
          <a:p>
            <a:endParaRPr lang="en-US">
              <a:cs typeface="Calibri"/>
            </a:endParaRPr>
          </a:p>
        </p:txBody>
      </p:sp>
      <p:sp>
        <p:nvSpPr>
          <p:cNvPr id="4" name="Slide Number Placeholder 3"/>
          <p:cNvSpPr>
            <a:spLocks noGrp="1"/>
          </p:cNvSpPr>
          <p:nvPr>
            <p:ph type="sldNum" sz="quarter" idx="5"/>
          </p:nvPr>
        </p:nvSpPr>
        <p:spPr/>
        <p:txBody>
          <a:bodyPr/>
          <a:lstStyle/>
          <a:p>
            <a:fld id="{6F3F9F03-9B0C-412B-A722-D6E784C9FC4F}" type="slidenum">
              <a:rPr lang="en-US" smtClean="0"/>
              <a:t>5</a:t>
            </a:fld>
            <a:endParaRPr lang="en-US"/>
          </a:p>
        </p:txBody>
      </p:sp>
    </p:spTree>
    <p:extLst>
      <p:ext uri="{BB962C8B-B14F-4D97-AF65-F5344CB8AC3E}">
        <p14:creationId xmlns:p14="http://schemas.microsoft.com/office/powerpoint/2010/main" val="55180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Say that they have a handout with this</a:t>
            </a:r>
          </a:p>
          <a:p>
            <a:endParaRPr lang="en-US">
              <a:cs typeface="Calibri"/>
            </a:endParaRPr>
          </a:p>
        </p:txBody>
      </p:sp>
      <p:sp>
        <p:nvSpPr>
          <p:cNvPr id="4" name="Slide Number Placeholder 3"/>
          <p:cNvSpPr>
            <a:spLocks noGrp="1"/>
          </p:cNvSpPr>
          <p:nvPr>
            <p:ph type="sldNum" sz="quarter" idx="5"/>
          </p:nvPr>
        </p:nvSpPr>
        <p:spPr/>
        <p:txBody>
          <a:bodyPr/>
          <a:lstStyle/>
          <a:p>
            <a:fld id="{6F3F9F03-9B0C-412B-A722-D6E784C9FC4F}" type="slidenum">
              <a:rPr lang="en-US" smtClean="0"/>
              <a:t>6</a:t>
            </a:fld>
            <a:endParaRPr lang="en-US"/>
          </a:p>
        </p:txBody>
      </p:sp>
    </p:spTree>
    <p:extLst>
      <p:ext uri="{BB962C8B-B14F-4D97-AF65-F5344CB8AC3E}">
        <p14:creationId xmlns:p14="http://schemas.microsoft.com/office/powerpoint/2010/main" val="349310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i="1">
                <a:effectLst/>
                <a:latin typeface="Calibri" panose="020F0502020204030204" pitchFamily="34" charset="0"/>
                <a:ea typeface="Calibri" panose="020F0502020204030204" pitchFamily="34" charset="0"/>
                <a:cs typeface="Times New Roman" panose="02020603050405020304" pitchFamily="18" charset="0"/>
              </a:rPr>
              <a:t>Assessing vulnerability and capacity in at-risk communities is critical to determine how to most effectively reduce disaster risk and foster community resilience.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i="1">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a:effectLst/>
                <a:latin typeface="Calibri" panose="020F0502020204030204" pitchFamily="34" charset="0"/>
                <a:ea typeface="Calibri" panose="020F0502020204030204" pitchFamily="34" charset="0"/>
                <a:cs typeface="Times New Roman" panose="02020603050405020304" pitchFamily="18" charset="0"/>
              </a:rPr>
              <a:t>Vulnerability and Capacity Assessment (VCA). It is a participatory process developed for communities to become more resilient through the assessment and analysis of the risks they are facing and the identification of solutions to address these. It enables communities, to explore where these risks come from, which members of the community will be the worst affected, what is available at all levels to reduce the risks, and what initiatives can be undertaken to strengthen the capacity of people at risk and reduce the risks they face.</a:t>
            </a:r>
          </a:p>
          <a:p>
            <a:pPr marL="0" marR="0">
              <a:lnSpc>
                <a:spcPct val="107000"/>
              </a:lnSpc>
              <a:spcBef>
                <a:spcPts val="0"/>
              </a:spcBef>
              <a:spcAft>
                <a:spcPts val="0"/>
              </a:spcAft>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a:effectLst/>
                <a:latin typeface="Calibri" panose="020F0502020204030204" pitchFamily="34" charset="0"/>
                <a:ea typeface="Calibri" panose="020F0502020204030204" pitchFamily="34" charset="0"/>
                <a:cs typeface="Times New Roman" panose="02020603050405020304" pitchFamily="18" charset="0"/>
              </a:rPr>
              <a:t>Explain how we are going to prioritize hazards</a:t>
            </a:r>
          </a:p>
          <a:p>
            <a:pPr marL="0" marR="0">
              <a:lnSpc>
                <a:spcPct val="107000"/>
              </a:lnSpc>
              <a:spcBef>
                <a:spcPts val="0"/>
              </a:spcBef>
              <a:spcAft>
                <a:spcPts val="0"/>
              </a:spcAft>
            </a:pPr>
            <a:r>
              <a:rPr lang="en-US" sz="1800" i="1">
                <a:effectLst/>
                <a:latin typeface="Calibri" panose="020F0502020204030204" pitchFamily="34" charset="0"/>
                <a:ea typeface="Calibri" panose="020F0502020204030204" pitchFamily="34" charset="0"/>
                <a:cs typeface="Times New Roman" panose="02020603050405020304" pitchFamily="18" charset="0"/>
              </a:rPr>
              <a:t>- Probability (meteor vs heavy rains)</a:t>
            </a:r>
          </a:p>
          <a:p>
            <a:pPr marL="0" marR="0">
              <a:lnSpc>
                <a:spcPct val="107000"/>
              </a:lnSpc>
              <a:spcBef>
                <a:spcPts val="0"/>
              </a:spcBef>
              <a:spcAft>
                <a:spcPts val="0"/>
              </a:spcAft>
            </a:pPr>
            <a:r>
              <a:rPr lang="en-US" sz="1800" i="1">
                <a:effectLst/>
                <a:latin typeface="Calibri" panose="020F0502020204030204" pitchFamily="34" charset="0"/>
                <a:ea typeface="Calibri" panose="020F0502020204030204" pitchFamily="34" charset="0"/>
                <a:cs typeface="Times New Roman" panose="02020603050405020304" pitchFamily="18" charset="0"/>
              </a:rPr>
              <a:t>- A lot of financial resources and trainings already allocated towards a specific hazard in your community (ex: Wildfires) </a:t>
            </a:r>
          </a:p>
          <a:p>
            <a:pPr marL="0" marR="0">
              <a:lnSpc>
                <a:spcPct val="107000"/>
              </a:lnSpc>
              <a:spcBef>
                <a:spcPts val="0"/>
              </a:spcBef>
              <a:spcAft>
                <a:spcPts val="0"/>
              </a:spcAft>
            </a:pPr>
            <a:r>
              <a:rPr lang="en-US" sz="1800" i="1">
                <a:effectLst/>
                <a:latin typeface="Calibri" panose="020F0502020204030204" pitchFamily="34" charset="0"/>
                <a:ea typeface="Calibri" panose="020F0502020204030204" pitchFamily="34" charset="0"/>
                <a:cs typeface="Times New Roman" panose="02020603050405020304" pitchFamily="18" charset="0"/>
              </a:rPr>
              <a:t>- or if Wildfires is what you as a group choose to focus on, perhaps look at aspects that aren’t covered by current funding / equity barriers (ex: alerts &amp; warnings in multiple languages)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a:endParaRPr>
          </a:p>
        </p:txBody>
      </p:sp>
      <p:sp>
        <p:nvSpPr>
          <p:cNvPr id="4" name="Slide Number Placeholder 3"/>
          <p:cNvSpPr>
            <a:spLocks noGrp="1"/>
          </p:cNvSpPr>
          <p:nvPr>
            <p:ph type="sldNum" sz="quarter" idx="5"/>
          </p:nvPr>
        </p:nvSpPr>
        <p:spPr/>
        <p:txBody>
          <a:bodyPr/>
          <a:lstStyle/>
          <a:p>
            <a:fld id="{6F3F9F03-9B0C-412B-A722-D6E784C9FC4F}" type="slidenum">
              <a:rPr lang="en-US" smtClean="0"/>
              <a:t>7</a:t>
            </a:fld>
            <a:endParaRPr lang="en-US"/>
          </a:p>
        </p:txBody>
      </p:sp>
    </p:spTree>
    <p:extLst>
      <p:ext uri="{BB962C8B-B14F-4D97-AF65-F5344CB8AC3E}">
        <p14:creationId xmlns:p14="http://schemas.microsoft.com/office/powerpoint/2010/main" val="2229984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FDD31-2689-4557-88E7-EEC617784283}" type="slidenum">
              <a:rPr lang="en-US" smtClean="0"/>
              <a:t>8</a:t>
            </a:fld>
            <a:endParaRPr lang="en-US"/>
          </a:p>
        </p:txBody>
      </p:sp>
      <p:sp>
        <p:nvSpPr>
          <p:cNvPr id="5" name="Header Placeholder 4">
            <a:extLst>
              <a:ext uri="{FF2B5EF4-FFF2-40B4-BE49-F238E27FC236}">
                <a16:creationId xmlns:a16="http://schemas.microsoft.com/office/drawing/2014/main" id="{D4F8FD7D-88D0-4701-86CC-42FA9BCF1C42}"/>
              </a:ext>
            </a:extLst>
          </p:cNvPr>
          <p:cNvSpPr>
            <a:spLocks noGrp="1"/>
          </p:cNvSpPr>
          <p:nvPr>
            <p:ph type="hdr" sz="quarter"/>
          </p:nvPr>
        </p:nvSpPr>
        <p:spPr/>
        <p:txBody>
          <a:bodyPr/>
          <a:lstStyle/>
          <a:p>
            <a:r>
              <a:rPr lang="en-US"/>
              <a:t>2020 RCPGP CPOD Kickoff</a:t>
            </a:r>
          </a:p>
        </p:txBody>
      </p:sp>
    </p:spTree>
    <p:extLst>
      <p:ext uri="{BB962C8B-B14F-4D97-AF65-F5344CB8AC3E}">
        <p14:creationId xmlns:p14="http://schemas.microsoft.com/office/powerpoint/2010/main" val="2392133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F3F9F03-9B0C-412B-A722-D6E784C9FC4F}" type="slidenum">
              <a:rPr lang="en-US" smtClean="0"/>
              <a:t>9</a:t>
            </a:fld>
            <a:endParaRPr lang="en-US"/>
          </a:p>
        </p:txBody>
      </p:sp>
    </p:spTree>
    <p:extLst>
      <p:ext uri="{BB962C8B-B14F-4D97-AF65-F5344CB8AC3E}">
        <p14:creationId xmlns:p14="http://schemas.microsoft.com/office/powerpoint/2010/main" val="119057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6006A1-F3DA-4E67-AA17-61CA3AA22630}"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D0A57-85CB-4354-9F96-B0C3E0307489}" type="slidenum">
              <a:rPr lang="en-US" smtClean="0"/>
              <a:t>‹#›</a:t>
            </a:fld>
            <a:endParaRPr lang="en-US"/>
          </a:p>
        </p:txBody>
      </p:sp>
    </p:spTree>
    <p:extLst>
      <p:ext uri="{BB962C8B-B14F-4D97-AF65-F5344CB8AC3E}">
        <p14:creationId xmlns:p14="http://schemas.microsoft.com/office/powerpoint/2010/main" val="315249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6006A1-F3DA-4E67-AA17-61CA3AA22630}"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D0A57-85CB-4354-9F96-B0C3E0307489}" type="slidenum">
              <a:rPr lang="en-US" smtClean="0"/>
              <a:t>‹#›</a:t>
            </a:fld>
            <a:endParaRPr lang="en-US"/>
          </a:p>
        </p:txBody>
      </p:sp>
    </p:spTree>
    <p:extLst>
      <p:ext uri="{BB962C8B-B14F-4D97-AF65-F5344CB8AC3E}">
        <p14:creationId xmlns:p14="http://schemas.microsoft.com/office/powerpoint/2010/main" val="261997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6006A1-F3DA-4E67-AA17-61CA3AA22630}"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D0A57-85CB-4354-9F96-B0C3E0307489}" type="slidenum">
              <a:rPr lang="en-US" smtClean="0"/>
              <a:t>‹#›</a:t>
            </a:fld>
            <a:endParaRPr lang="en-US"/>
          </a:p>
        </p:txBody>
      </p:sp>
    </p:spTree>
    <p:extLst>
      <p:ext uri="{BB962C8B-B14F-4D97-AF65-F5344CB8AC3E}">
        <p14:creationId xmlns:p14="http://schemas.microsoft.com/office/powerpoint/2010/main" val="94870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6006A1-F3DA-4E67-AA17-61CA3AA22630}"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D0A57-85CB-4354-9F96-B0C3E0307489}" type="slidenum">
              <a:rPr lang="en-US" smtClean="0"/>
              <a:t>‹#›</a:t>
            </a:fld>
            <a:endParaRPr lang="en-US"/>
          </a:p>
        </p:txBody>
      </p:sp>
    </p:spTree>
    <p:extLst>
      <p:ext uri="{BB962C8B-B14F-4D97-AF65-F5344CB8AC3E}">
        <p14:creationId xmlns:p14="http://schemas.microsoft.com/office/powerpoint/2010/main" val="77837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6006A1-F3DA-4E67-AA17-61CA3AA22630}"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D0A57-85CB-4354-9F96-B0C3E0307489}" type="slidenum">
              <a:rPr lang="en-US" smtClean="0"/>
              <a:t>‹#›</a:t>
            </a:fld>
            <a:endParaRPr lang="en-US"/>
          </a:p>
        </p:txBody>
      </p:sp>
    </p:spTree>
    <p:extLst>
      <p:ext uri="{BB962C8B-B14F-4D97-AF65-F5344CB8AC3E}">
        <p14:creationId xmlns:p14="http://schemas.microsoft.com/office/powerpoint/2010/main" val="377587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6006A1-F3DA-4E67-AA17-61CA3AA22630}"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D0A57-85CB-4354-9F96-B0C3E0307489}" type="slidenum">
              <a:rPr lang="en-US" smtClean="0"/>
              <a:t>‹#›</a:t>
            </a:fld>
            <a:endParaRPr lang="en-US"/>
          </a:p>
        </p:txBody>
      </p:sp>
    </p:spTree>
    <p:extLst>
      <p:ext uri="{BB962C8B-B14F-4D97-AF65-F5344CB8AC3E}">
        <p14:creationId xmlns:p14="http://schemas.microsoft.com/office/powerpoint/2010/main" val="153840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6006A1-F3DA-4E67-AA17-61CA3AA22630}" type="datetimeFigureOut">
              <a:rPr lang="en-US" smtClean="0"/>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D0A57-85CB-4354-9F96-B0C3E0307489}" type="slidenum">
              <a:rPr lang="en-US" smtClean="0"/>
              <a:t>‹#›</a:t>
            </a:fld>
            <a:endParaRPr lang="en-US"/>
          </a:p>
        </p:txBody>
      </p:sp>
    </p:spTree>
    <p:extLst>
      <p:ext uri="{BB962C8B-B14F-4D97-AF65-F5344CB8AC3E}">
        <p14:creationId xmlns:p14="http://schemas.microsoft.com/office/powerpoint/2010/main" val="60150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6006A1-F3DA-4E67-AA17-61CA3AA22630}" type="datetimeFigureOut">
              <a:rPr lang="en-US" smtClean="0"/>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D0A57-85CB-4354-9F96-B0C3E0307489}" type="slidenum">
              <a:rPr lang="en-US" smtClean="0"/>
              <a:t>‹#›</a:t>
            </a:fld>
            <a:endParaRPr lang="en-US"/>
          </a:p>
        </p:txBody>
      </p:sp>
    </p:spTree>
    <p:extLst>
      <p:ext uri="{BB962C8B-B14F-4D97-AF65-F5344CB8AC3E}">
        <p14:creationId xmlns:p14="http://schemas.microsoft.com/office/powerpoint/2010/main" val="4052412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006A1-F3DA-4E67-AA17-61CA3AA22630}" type="datetimeFigureOut">
              <a:rPr lang="en-US" smtClean="0"/>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D0A57-85CB-4354-9F96-B0C3E0307489}" type="slidenum">
              <a:rPr lang="en-US" smtClean="0"/>
              <a:t>‹#›</a:t>
            </a:fld>
            <a:endParaRPr lang="en-US"/>
          </a:p>
        </p:txBody>
      </p:sp>
    </p:spTree>
    <p:extLst>
      <p:ext uri="{BB962C8B-B14F-4D97-AF65-F5344CB8AC3E}">
        <p14:creationId xmlns:p14="http://schemas.microsoft.com/office/powerpoint/2010/main" val="151217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6006A1-F3DA-4E67-AA17-61CA3AA22630}"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D0A57-85CB-4354-9F96-B0C3E0307489}" type="slidenum">
              <a:rPr lang="en-US" smtClean="0"/>
              <a:t>‹#›</a:t>
            </a:fld>
            <a:endParaRPr lang="en-US"/>
          </a:p>
        </p:txBody>
      </p:sp>
    </p:spTree>
    <p:extLst>
      <p:ext uri="{BB962C8B-B14F-4D97-AF65-F5344CB8AC3E}">
        <p14:creationId xmlns:p14="http://schemas.microsoft.com/office/powerpoint/2010/main" val="2392205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6006A1-F3DA-4E67-AA17-61CA3AA22630}"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D0A57-85CB-4354-9F96-B0C3E0307489}" type="slidenum">
              <a:rPr lang="en-US" smtClean="0"/>
              <a:t>‹#›</a:t>
            </a:fld>
            <a:endParaRPr lang="en-US"/>
          </a:p>
        </p:txBody>
      </p:sp>
    </p:spTree>
    <p:extLst>
      <p:ext uri="{BB962C8B-B14F-4D97-AF65-F5344CB8AC3E}">
        <p14:creationId xmlns:p14="http://schemas.microsoft.com/office/powerpoint/2010/main" val="11658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006A1-F3DA-4E67-AA17-61CA3AA22630}" type="datetimeFigureOut">
              <a:rPr lang="en-US" smtClean="0"/>
              <a:t>3/13/2024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D0A57-85CB-4354-9F96-B0C3E0307489}" type="slidenum">
              <a:rPr lang="en-US" smtClean="0"/>
              <a:t>‹#›</a:t>
            </a:fld>
            <a:endParaRPr lang="en-US"/>
          </a:p>
        </p:txBody>
      </p:sp>
    </p:spTree>
    <p:extLst>
      <p:ext uri="{BB962C8B-B14F-4D97-AF65-F5344CB8AC3E}">
        <p14:creationId xmlns:p14="http://schemas.microsoft.com/office/powerpoint/2010/main" val="566692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18/10/relationships/comments" Target="../comments/modernComment_2FA_EA9326DB.xml"/><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jpe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6.png"/><Relationship Id="rId10" Type="http://schemas.openxmlformats.org/officeDocument/2006/relationships/image" Target="../media/image39.png"/><Relationship Id="rId4" Type="http://schemas.openxmlformats.org/officeDocument/2006/relationships/image" Target="../media/image3.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2EF_F39B55BA.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microsoft.com/office/2018/10/relationships/comments" Target="../comments/modernComment_2F1_4F70B743.xml"/><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microsoft.com/office/2018/10/relationships/comments" Target="../comments/modernComment_2CE_B7AC2C1C.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jpe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2.jpeg"/><Relationship Id="rId21" Type="http://schemas.openxmlformats.org/officeDocument/2006/relationships/image" Target="../media/image25.sv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7.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3.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5498893" y="2225285"/>
            <a:ext cx="5257800" cy="1867316"/>
          </a:xfrm>
        </p:spPr>
        <p:txBody>
          <a:bodyPr>
            <a:normAutofit fontScale="90000"/>
          </a:bodyPr>
          <a:lstStyle/>
          <a:p>
            <a:r>
              <a:rPr lang="en-US" sz="4000" b="1" spc="100" dirty="0">
                <a:latin typeface="Aharoni" panose="02010803020104030203" pitchFamily="2" charset="-79"/>
                <a:cs typeface="Aharoni" panose="02010803020104030203" pitchFamily="2" charset="-79"/>
              </a:rPr>
              <a:t>Local Roadmaps to Community Resilience</a:t>
            </a:r>
            <a:br>
              <a:rPr lang="en-US" sz="3600" spc="100" dirty="0"/>
            </a:br>
            <a:br>
              <a:rPr lang="en-US" sz="3600" spc="100" dirty="0"/>
            </a:br>
            <a:r>
              <a:rPr lang="en-US" sz="3600" spc="100" dirty="0"/>
              <a:t>Community Assessment Workshop </a:t>
            </a:r>
            <a:r>
              <a:rPr lang="en-US" sz="3600" b="1" spc="100" dirty="0">
                <a:solidFill>
                  <a:srgbClr val="FF0000"/>
                </a:solidFill>
              </a:rPr>
              <a:t>Primer</a:t>
            </a:r>
            <a:endParaRPr lang="en-US" sz="3600" b="1" spc="100" dirty="0">
              <a:solidFill>
                <a:srgbClr val="FF0000"/>
              </a:solidFill>
              <a:latin typeface="Calibri Light"/>
              <a:cs typeface="Calibri Light"/>
            </a:endParaRPr>
          </a:p>
        </p:txBody>
      </p:sp>
      <p:pic>
        <p:nvPicPr>
          <p:cNvPr id="10" name="Picture 9" descr="side_banner.jpg"/>
          <p:cNvPicPr>
            <a:picLocks noChangeAspect="1"/>
          </p:cNvPicPr>
          <p:nvPr/>
        </p:nvPicPr>
        <p:blipFill>
          <a:blip r:embed="rId3" cstate="print"/>
          <a:stretch>
            <a:fillRect/>
          </a:stretch>
        </p:blipFill>
        <p:spPr>
          <a:xfrm>
            <a:off x="1358900" y="1372"/>
            <a:ext cx="3898486" cy="6858000"/>
          </a:xfrm>
          <a:prstGeom prst="rect">
            <a:avLst/>
          </a:prstGeom>
        </p:spPr>
      </p:pic>
      <p:sp>
        <p:nvSpPr>
          <p:cNvPr id="2" name="Rectangle 1"/>
          <p:cNvSpPr/>
          <p:nvPr/>
        </p:nvSpPr>
        <p:spPr>
          <a:xfrm>
            <a:off x="5410199" y="796359"/>
            <a:ext cx="5257801" cy="801624"/>
          </a:xfrm>
          <a:prstGeom prst="rect">
            <a:avLst/>
          </a:prstGeom>
          <a:solidFill>
            <a:srgbClr val="E1BF2E"/>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4800" b="1" spc="100">
                <a:solidFill>
                  <a:schemeClr val="bg1"/>
                </a:solidFill>
              </a:rPr>
              <a:t>  Bay Area UASI</a:t>
            </a:r>
          </a:p>
        </p:txBody>
      </p:sp>
      <p:sp>
        <p:nvSpPr>
          <p:cNvPr id="7" name="Subtitle 11"/>
          <p:cNvSpPr txBox="1">
            <a:spLocks/>
          </p:cNvSpPr>
          <p:nvPr/>
        </p:nvSpPr>
        <p:spPr>
          <a:xfrm>
            <a:off x="5422486" y="3969989"/>
            <a:ext cx="5410614" cy="2888011"/>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000" i="1">
              <a:solidFill>
                <a:schemeClr val="tx1">
                  <a:lumMod val="65000"/>
                  <a:lumOff val="35000"/>
                </a:schemeClr>
              </a:solidFill>
              <a:latin typeface="+mj-lt"/>
              <a:cs typeface="Arial" pitchFamily="34" charset="0"/>
            </a:endParaRPr>
          </a:p>
          <a:p>
            <a:pPr>
              <a:spcBef>
                <a:spcPts val="0"/>
              </a:spcBef>
            </a:pPr>
            <a:r>
              <a:rPr lang="en-US" sz="2000">
                <a:latin typeface="Calibri Light" panose="020F0302020204030204"/>
              </a:rPr>
              <a:t>Meredith Terrell &amp; Christophe Arnold </a:t>
            </a:r>
            <a:br>
              <a:rPr lang="en-US" sz="2000">
                <a:latin typeface="Calibri Light" panose="020F0302020204030204"/>
              </a:rPr>
            </a:br>
            <a:endParaRPr lang="en-US" sz="2000">
              <a:latin typeface="Calibri Light" panose="020F0302020204030204"/>
            </a:endParaRPr>
          </a:p>
          <a:p>
            <a:pPr>
              <a:spcBef>
                <a:spcPts val="0"/>
              </a:spcBef>
            </a:pPr>
            <a:r>
              <a:rPr lang="en-US" sz="2000">
                <a:latin typeface="Calibri Light" panose="020F0302020204030204"/>
              </a:rPr>
              <a:t>Bay Area UASI Management Team</a:t>
            </a:r>
          </a:p>
          <a:p>
            <a:pPr>
              <a:spcBef>
                <a:spcPts val="0"/>
              </a:spcBef>
            </a:pPr>
            <a:endParaRPr lang="en-US" sz="2000">
              <a:latin typeface="Calibri Light" panose="020F0302020204030204"/>
              <a:cs typeface="Calibri Light"/>
            </a:endParaRPr>
          </a:p>
          <a:p>
            <a:pPr>
              <a:spcBef>
                <a:spcPts val="0"/>
              </a:spcBef>
            </a:pPr>
            <a:r>
              <a:rPr lang="en-US" sz="2000">
                <a:latin typeface="Calibri Light" panose="020F0302020204030204"/>
              </a:rPr>
              <a:t>February 8</a:t>
            </a:r>
            <a:r>
              <a:rPr lang="en-US" sz="2000" baseline="30000">
                <a:latin typeface="Calibri Light" panose="020F0302020204030204"/>
              </a:rPr>
              <a:t>th</a:t>
            </a:r>
            <a:r>
              <a:rPr lang="en-US" sz="2000">
                <a:latin typeface="Calibri Light" panose="020F0302020204030204"/>
              </a:rPr>
              <a:t>, 2024</a:t>
            </a:r>
            <a:endParaRPr lang="en-US" sz="2000">
              <a:latin typeface="Calibri Light" panose="020F0302020204030204"/>
              <a:cs typeface="Calibri Light"/>
            </a:endParaRPr>
          </a:p>
          <a:p>
            <a:pPr>
              <a:spcBef>
                <a:spcPts val="0"/>
              </a:spcBef>
            </a:pPr>
            <a:endParaRPr lang="en-US" sz="2000">
              <a:solidFill>
                <a:prstClr val="white">
                  <a:lumMod val="50000"/>
                </a:prstClr>
              </a:solidFill>
              <a:latin typeface="Calibri Light" panose="020F0302020204030204"/>
            </a:endParaRPr>
          </a:p>
          <a:p>
            <a:pPr>
              <a:spcBef>
                <a:spcPts val="0"/>
              </a:spcBef>
            </a:pPr>
            <a:endParaRPr lang="en-US" sz="2000" i="1">
              <a:solidFill>
                <a:schemeClr val="tx1">
                  <a:lumMod val="65000"/>
                  <a:lumOff val="35000"/>
                </a:schemeClr>
              </a:solidFill>
              <a:latin typeface="+mj-lt"/>
              <a:cs typeface="Arial" pitchFamily="34" charset="0"/>
            </a:endParaRPr>
          </a:p>
          <a:p>
            <a:endParaRPr lang="en-US" sz="200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67772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4" y="1175501"/>
            <a:ext cx="7242554"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Session 3: Hazard &amp; Exposure Assessment</a:t>
            </a:r>
          </a:p>
        </p:txBody>
      </p:sp>
      <p:sp>
        <p:nvSpPr>
          <p:cNvPr id="3" name="TextBox 2">
            <a:extLst>
              <a:ext uri="{FF2B5EF4-FFF2-40B4-BE49-F238E27FC236}">
                <a16:creationId xmlns:a16="http://schemas.microsoft.com/office/drawing/2014/main" id="{0E3EBD89-42FA-7C4C-4A8E-14D1C7432291}"/>
              </a:ext>
            </a:extLst>
          </p:cNvPr>
          <p:cNvSpPr txBox="1"/>
          <p:nvPr/>
        </p:nvSpPr>
        <p:spPr>
          <a:xfrm>
            <a:off x="906274" y="2196930"/>
            <a:ext cx="8279767" cy="424732"/>
          </a:xfrm>
          <a:prstGeom prst="rect">
            <a:avLst/>
          </a:prstGeom>
          <a:noFill/>
        </p:spPr>
        <p:txBody>
          <a:bodyPr wrap="square" rtlCol="0">
            <a:spAutoFit/>
          </a:bodyPr>
          <a:lstStyle/>
          <a:p>
            <a:pPr defTabSz="914400">
              <a:lnSpc>
                <a:spcPct val="90000"/>
              </a:lnSpc>
              <a:spcBef>
                <a:spcPts val="1000"/>
              </a:spcBef>
              <a:defRPr/>
            </a:pPr>
            <a:r>
              <a:rPr lang="en-US" sz="2400" b="1" i="1" u="sng">
                <a:solidFill>
                  <a:prstClr val="black"/>
                </a:solidFill>
                <a:latin typeface="Calibri" panose="020F0502020204030204"/>
              </a:rPr>
              <a:t>Hazards</a:t>
            </a:r>
            <a:endParaRPr lang="en-US" sz="2000">
              <a:solidFill>
                <a:prstClr val="black"/>
              </a:solidFill>
              <a:latin typeface="Calibri" panose="020F0502020204030204"/>
            </a:endParaRPr>
          </a:p>
        </p:txBody>
      </p:sp>
      <p:pic>
        <p:nvPicPr>
          <p:cNvPr id="11" name="Picture 10">
            <a:extLst>
              <a:ext uri="{FF2B5EF4-FFF2-40B4-BE49-F238E27FC236}">
                <a16:creationId xmlns:a16="http://schemas.microsoft.com/office/drawing/2014/main" id="{2B56FAA8-4065-DC18-E366-2C5AEEB0FAFD}"/>
              </a:ext>
            </a:extLst>
          </p:cNvPr>
          <p:cNvPicPr>
            <a:picLocks noChangeAspect="1"/>
          </p:cNvPicPr>
          <p:nvPr/>
        </p:nvPicPr>
        <p:blipFill rotWithShape="1">
          <a:blip r:embed="rId6"/>
          <a:srcRect b="49080"/>
          <a:stretch/>
        </p:blipFill>
        <p:spPr>
          <a:xfrm>
            <a:off x="906274" y="2894099"/>
            <a:ext cx="8183938" cy="3988636"/>
          </a:xfrm>
          <a:prstGeom prst="rect">
            <a:avLst/>
          </a:prstGeom>
        </p:spPr>
      </p:pic>
      <p:pic>
        <p:nvPicPr>
          <p:cNvPr id="9" name="Picture 8" descr="Icon, circle&#10;&#10;Description automatically generated">
            <a:extLst>
              <a:ext uri="{FF2B5EF4-FFF2-40B4-BE49-F238E27FC236}">
                <a16:creationId xmlns:a16="http://schemas.microsoft.com/office/drawing/2014/main" id="{2FD155B6-232C-6F61-82CF-CDCC6307C3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058" y="4236339"/>
            <a:ext cx="2356907" cy="3333673"/>
          </a:xfrm>
          <a:prstGeom prst="rect">
            <a:avLst/>
          </a:prstGeom>
        </p:spPr>
      </p:pic>
      <p:pic>
        <p:nvPicPr>
          <p:cNvPr id="12" name="Picture 11" descr="Icon, circle&#10;&#10;Description automatically generated">
            <a:extLst>
              <a:ext uri="{FF2B5EF4-FFF2-40B4-BE49-F238E27FC236}">
                <a16:creationId xmlns:a16="http://schemas.microsoft.com/office/drawing/2014/main" id="{B4617E2A-CFFB-D554-9DBB-C835577661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8934" y="4250466"/>
            <a:ext cx="2356907" cy="3333673"/>
          </a:xfrm>
          <a:prstGeom prst="rect">
            <a:avLst/>
          </a:prstGeom>
        </p:spPr>
      </p:pic>
      <p:pic>
        <p:nvPicPr>
          <p:cNvPr id="14" name="Picture 13" descr="Icon, circle&#10;&#10;Description automatically generated">
            <a:extLst>
              <a:ext uri="{FF2B5EF4-FFF2-40B4-BE49-F238E27FC236}">
                <a16:creationId xmlns:a16="http://schemas.microsoft.com/office/drawing/2014/main" id="{200F36DE-2C3D-EB23-A653-E4C9643CEB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7931" y="4191598"/>
            <a:ext cx="2398527" cy="3392541"/>
          </a:xfrm>
          <a:prstGeom prst="rect">
            <a:avLst/>
          </a:prstGeom>
        </p:spPr>
      </p:pic>
      <p:grpSp>
        <p:nvGrpSpPr>
          <p:cNvPr id="23" name="Group 22">
            <a:extLst>
              <a:ext uri="{FF2B5EF4-FFF2-40B4-BE49-F238E27FC236}">
                <a16:creationId xmlns:a16="http://schemas.microsoft.com/office/drawing/2014/main" id="{5D0C62C9-8505-E8AD-88B3-C8AE1A979BA3}"/>
              </a:ext>
            </a:extLst>
          </p:cNvPr>
          <p:cNvGrpSpPr/>
          <p:nvPr/>
        </p:nvGrpSpPr>
        <p:grpSpPr>
          <a:xfrm>
            <a:off x="344980" y="1698721"/>
            <a:ext cx="9402353" cy="5537252"/>
            <a:chOff x="331473" y="1698721"/>
            <a:chExt cx="9402353" cy="5537252"/>
          </a:xfrm>
        </p:grpSpPr>
        <p:pic>
          <p:nvPicPr>
            <p:cNvPr id="16" name="Picture 15" descr="Icon&#10;&#10;Description automatically generated">
              <a:extLst>
                <a:ext uri="{FF2B5EF4-FFF2-40B4-BE49-F238E27FC236}">
                  <a16:creationId xmlns:a16="http://schemas.microsoft.com/office/drawing/2014/main" id="{C4B35FF7-7CDF-B717-7930-7758865317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1473" y="1868949"/>
              <a:ext cx="2398526" cy="3392541"/>
            </a:xfrm>
            <a:prstGeom prst="rect">
              <a:avLst/>
            </a:prstGeom>
          </p:spPr>
        </p:pic>
        <p:pic>
          <p:nvPicPr>
            <p:cNvPr id="17" name="Picture 16" descr="Icon&#10;&#10;Description automatically generated">
              <a:extLst>
                <a:ext uri="{FF2B5EF4-FFF2-40B4-BE49-F238E27FC236}">
                  <a16:creationId xmlns:a16="http://schemas.microsoft.com/office/drawing/2014/main" id="{875337B4-BB2E-B65A-FEB5-22234BD5C5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6045" y="1883511"/>
              <a:ext cx="2398526" cy="3392541"/>
            </a:xfrm>
            <a:prstGeom prst="rect">
              <a:avLst/>
            </a:prstGeom>
          </p:spPr>
        </p:pic>
        <p:pic>
          <p:nvPicPr>
            <p:cNvPr id="18" name="Picture 17" descr="Icon&#10;&#10;Description automatically generated">
              <a:extLst>
                <a:ext uri="{FF2B5EF4-FFF2-40B4-BE49-F238E27FC236}">
                  <a16:creationId xmlns:a16="http://schemas.microsoft.com/office/drawing/2014/main" id="{6212FD92-BFD1-27E1-041E-5C01BF5023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39647" y="1876012"/>
              <a:ext cx="2398526" cy="3392541"/>
            </a:xfrm>
            <a:prstGeom prst="rect">
              <a:avLst/>
            </a:prstGeom>
          </p:spPr>
        </p:pic>
        <p:pic>
          <p:nvPicPr>
            <p:cNvPr id="19" name="Picture 18" descr="Icon&#10;&#10;Description automatically generated">
              <a:extLst>
                <a:ext uri="{FF2B5EF4-FFF2-40B4-BE49-F238E27FC236}">
                  <a16:creationId xmlns:a16="http://schemas.microsoft.com/office/drawing/2014/main" id="{F5248BF6-8AE0-C8C1-93B9-463CD97541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3455" y="1698721"/>
              <a:ext cx="2398526" cy="3392541"/>
            </a:xfrm>
            <a:prstGeom prst="rect">
              <a:avLst/>
            </a:prstGeom>
          </p:spPr>
        </p:pic>
        <p:pic>
          <p:nvPicPr>
            <p:cNvPr id="20" name="Picture 19" descr="Icon&#10;&#10;Description automatically generated">
              <a:extLst>
                <a:ext uri="{FF2B5EF4-FFF2-40B4-BE49-F238E27FC236}">
                  <a16:creationId xmlns:a16="http://schemas.microsoft.com/office/drawing/2014/main" id="{2EA1B5A3-48A7-B61A-EF0E-34A8F23CDF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6487" y="1876012"/>
              <a:ext cx="2398526" cy="3392541"/>
            </a:xfrm>
            <a:prstGeom prst="rect">
              <a:avLst/>
            </a:prstGeom>
          </p:spPr>
        </p:pic>
        <p:pic>
          <p:nvPicPr>
            <p:cNvPr id="21" name="Picture 20" descr="Icon&#10;&#10;Description automatically generated">
              <a:extLst>
                <a:ext uri="{FF2B5EF4-FFF2-40B4-BE49-F238E27FC236}">
                  <a16:creationId xmlns:a16="http://schemas.microsoft.com/office/drawing/2014/main" id="{C26D1A7B-0551-CAA4-0603-1120115635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7845" y="3833832"/>
              <a:ext cx="2398526" cy="3392541"/>
            </a:xfrm>
            <a:prstGeom prst="rect">
              <a:avLst/>
            </a:prstGeom>
          </p:spPr>
        </p:pic>
        <p:pic>
          <p:nvPicPr>
            <p:cNvPr id="22" name="Picture 21" descr="Icon&#10;&#10;Description automatically generated">
              <a:extLst>
                <a:ext uri="{FF2B5EF4-FFF2-40B4-BE49-F238E27FC236}">
                  <a16:creationId xmlns:a16="http://schemas.microsoft.com/office/drawing/2014/main" id="{24FC6571-1CD1-067E-463D-D2F7B56AEA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5300" y="3843432"/>
              <a:ext cx="2398526" cy="3392541"/>
            </a:xfrm>
            <a:prstGeom prst="rect">
              <a:avLst/>
            </a:prstGeom>
          </p:spPr>
        </p:pic>
      </p:grpSp>
    </p:spTree>
    <p:extLst>
      <p:ext uri="{BB962C8B-B14F-4D97-AF65-F5344CB8AC3E}">
        <p14:creationId xmlns:p14="http://schemas.microsoft.com/office/powerpoint/2010/main" val="393551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4" y="1175501"/>
            <a:ext cx="7242554"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Session 3: Hazard &amp; Exposure Assessment</a:t>
            </a:r>
          </a:p>
        </p:txBody>
      </p:sp>
      <p:sp>
        <p:nvSpPr>
          <p:cNvPr id="3" name="TextBox 2">
            <a:extLst>
              <a:ext uri="{FF2B5EF4-FFF2-40B4-BE49-F238E27FC236}">
                <a16:creationId xmlns:a16="http://schemas.microsoft.com/office/drawing/2014/main" id="{0E3EBD89-42FA-7C4C-4A8E-14D1C7432291}"/>
              </a:ext>
            </a:extLst>
          </p:cNvPr>
          <p:cNvSpPr txBox="1"/>
          <p:nvPr/>
        </p:nvSpPr>
        <p:spPr>
          <a:xfrm>
            <a:off x="906274" y="2196930"/>
            <a:ext cx="8279767" cy="424732"/>
          </a:xfrm>
          <a:prstGeom prst="rect">
            <a:avLst/>
          </a:prstGeom>
          <a:noFill/>
        </p:spPr>
        <p:txBody>
          <a:bodyPr wrap="square" rtlCol="0">
            <a:spAutoFit/>
          </a:bodyPr>
          <a:lstStyle/>
          <a:p>
            <a:pPr defTabSz="914400">
              <a:lnSpc>
                <a:spcPct val="90000"/>
              </a:lnSpc>
              <a:spcBef>
                <a:spcPts val="1000"/>
              </a:spcBef>
              <a:defRPr/>
            </a:pPr>
            <a:r>
              <a:rPr lang="en-US" sz="2400" b="1" i="1" u="sng">
                <a:solidFill>
                  <a:prstClr val="black"/>
                </a:solidFill>
                <a:latin typeface="Calibri" panose="020F0502020204030204"/>
              </a:rPr>
              <a:t>Hazards</a:t>
            </a:r>
            <a:endParaRPr lang="en-US" sz="2000">
              <a:solidFill>
                <a:prstClr val="black"/>
              </a:solidFill>
              <a:latin typeface="Calibri" panose="020F0502020204030204"/>
            </a:endParaRPr>
          </a:p>
        </p:txBody>
      </p:sp>
      <p:pic>
        <p:nvPicPr>
          <p:cNvPr id="11" name="Picture 10">
            <a:extLst>
              <a:ext uri="{FF2B5EF4-FFF2-40B4-BE49-F238E27FC236}">
                <a16:creationId xmlns:a16="http://schemas.microsoft.com/office/drawing/2014/main" id="{2B56FAA8-4065-DC18-E366-2C5AEEB0FAFD}"/>
              </a:ext>
            </a:extLst>
          </p:cNvPr>
          <p:cNvPicPr>
            <a:picLocks noChangeAspect="1"/>
          </p:cNvPicPr>
          <p:nvPr/>
        </p:nvPicPr>
        <p:blipFill rotWithShape="1">
          <a:blip r:embed="rId5"/>
          <a:srcRect t="52285"/>
          <a:stretch/>
        </p:blipFill>
        <p:spPr>
          <a:xfrm>
            <a:off x="906274" y="2894098"/>
            <a:ext cx="8279767" cy="3781359"/>
          </a:xfrm>
          <a:prstGeom prst="rect">
            <a:avLst/>
          </a:prstGeom>
        </p:spPr>
      </p:pic>
      <p:pic>
        <p:nvPicPr>
          <p:cNvPr id="13" name="Picture 12" descr="Icon, circle&#10;&#10;Description automatically generated">
            <a:extLst>
              <a:ext uri="{FF2B5EF4-FFF2-40B4-BE49-F238E27FC236}">
                <a16:creationId xmlns:a16="http://schemas.microsoft.com/office/drawing/2014/main" id="{DE797295-F63D-5F10-DA86-77929466ED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9681" y="4238646"/>
            <a:ext cx="2439546" cy="3450560"/>
          </a:xfrm>
          <a:prstGeom prst="rect">
            <a:avLst/>
          </a:prstGeom>
        </p:spPr>
      </p:pic>
      <p:grpSp>
        <p:nvGrpSpPr>
          <p:cNvPr id="9" name="Group 8">
            <a:extLst>
              <a:ext uri="{FF2B5EF4-FFF2-40B4-BE49-F238E27FC236}">
                <a16:creationId xmlns:a16="http://schemas.microsoft.com/office/drawing/2014/main" id="{10E865A3-5CFC-638B-6164-EEE94E7D277E}"/>
              </a:ext>
            </a:extLst>
          </p:cNvPr>
          <p:cNvGrpSpPr/>
          <p:nvPr/>
        </p:nvGrpSpPr>
        <p:grpSpPr>
          <a:xfrm>
            <a:off x="686450" y="2079225"/>
            <a:ext cx="8825638" cy="5088680"/>
            <a:chOff x="686450" y="2079225"/>
            <a:chExt cx="8825638" cy="5088680"/>
          </a:xfrm>
        </p:grpSpPr>
        <p:pic>
          <p:nvPicPr>
            <p:cNvPr id="15" name="Picture 14" descr="Icon&#10;&#10;Description automatically generated">
              <a:extLst>
                <a:ext uri="{FF2B5EF4-FFF2-40B4-BE49-F238E27FC236}">
                  <a16:creationId xmlns:a16="http://schemas.microsoft.com/office/drawing/2014/main" id="{A4A5B215-899E-B40F-1122-1992DC270C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450" y="2079225"/>
              <a:ext cx="2100365" cy="2970813"/>
            </a:xfrm>
            <a:prstGeom prst="rect">
              <a:avLst/>
            </a:prstGeom>
          </p:spPr>
        </p:pic>
        <p:pic>
          <p:nvPicPr>
            <p:cNvPr id="16" name="Picture 15" descr="Icon&#10;&#10;Description automatically generated">
              <a:extLst>
                <a:ext uri="{FF2B5EF4-FFF2-40B4-BE49-F238E27FC236}">
                  <a16:creationId xmlns:a16="http://schemas.microsoft.com/office/drawing/2014/main" id="{F27CE72F-8151-CA64-7CD1-7758A80209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5728" y="2125706"/>
              <a:ext cx="2100365" cy="2970813"/>
            </a:xfrm>
            <a:prstGeom prst="rect">
              <a:avLst/>
            </a:prstGeom>
          </p:spPr>
        </p:pic>
        <p:pic>
          <p:nvPicPr>
            <p:cNvPr id="17" name="Picture 16" descr="Icon&#10;&#10;Description automatically generated">
              <a:extLst>
                <a:ext uri="{FF2B5EF4-FFF2-40B4-BE49-F238E27FC236}">
                  <a16:creationId xmlns:a16="http://schemas.microsoft.com/office/drawing/2014/main" id="{A49786E8-6ACC-003C-1C7F-953A5CD3CE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7283" y="2104281"/>
              <a:ext cx="2100365" cy="2970813"/>
            </a:xfrm>
            <a:prstGeom prst="rect">
              <a:avLst/>
            </a:prstGeom>
          </p:spPr>
        </p:pic>
        <p:pic>
          <p:nvPicPr>
            <p:cNvPr id="18" name="Picture 17" descr="Icon&#10;&#10;Description automatically generated">
              <a:extLst>
                <a:ext uri="{FF2B5EF4-FFF2-40B4-BE49-F238E27FC236}">
                  <a16:creationId xmlns:a16="http://schemas.microsoft.com/office/drawing/2014/main" id="{204B89DC-45BB-967F-6008-12B3C72210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7487" y="2125705"/>
              <a:ext cx="2100365" cy="2970813"/>
            </a:xfrm>
            <a:prstGeom prst="rect">
              <a:avLst/>
            </a:prstGeom>
          </p:spPr>
        </p:pic>
        <p:pic>
          <p:nvPicPr>
            <p:cNvPr id="19" name="Picture 18" descr="Icon&#10;&#10;Description automatically generated">
              <a:extLst>
                <a:ext uri="{FF2B5EF4-FFF2-40B4-BE49-F238E27FC236}">
                  <a16:creationId xmlns:a16="http://schemas.microsoft.com/office/drawing/2014/main" id="{7906EFFB-BCD4-E93A-6D40-337E04FB82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1723" y="2147129"/>
              <a:ext cx="2100365" cy="2970813"/>
            </a:xfrm>
            <a:prstGeom prst="rect">
              <a:avLst/>
            </a:prstGeom>
          </p:spPr>
        </p:pic>
        <p:pic>
          <p:nvPicPr>
            <p:cNvPr id="20" name="Picture 19" descr="Icon&#10;&#10;Description automatically generated">
              <a:extLst>
                <a:ext uri="{FF2B5EF4-FFF2-40B4-BE49-F238E27FC236}">
                  <a16:creationId xmlns:a16="http://schemas.microsoft.com/office/drawing/2014/main" id="{45616299-4173-218A-5368-80798B2772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637" y="4197092"/>
              <a:ext cx="2100365" cy="2970813"/>
            </a:xfrm>
            <a:prstGeom prst="rect">
              <a:avLst/>
            </a:prstGeom>
          </p:spPr>
        </p:pic>
      </p:grpSp>
      <p:pic>
        <p:nvPicPr>
          <p:cNvPr id="6" name="Picture 5" descr="Icon, circle&#10;&#10;Description automatically generated">
            <a:extLst>
              <a:ext uri="{FF2B5EF4-FFF2-40B4-BE49-F238E27FC236}">
                <a16:creationId xmlns:a16="http://schemas.microsoft.com/office/drawing/2014/main" id="{B777E37D-DE9A-44B2-C664-D938FEF35F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7692" y="4238646"/>
            <a:ext cx="2439546" cy="3450560"/>
          </a:xfrm>
          <a:prstGeom prst="rect">
            <a:avLst/>
          </a:prstGeom>
        </p:spPr>
      </p:pic>
    </p:spTree>
    <p:extLst>
      <p:ext uri="{BB962C8B-B14F-4D97-AF65-F5344CB8AC3E}">
        <p14:creationId xmlns:p14="http://schemas.microsoft.com/office/powerpoint/2010/main" val="63356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4" y="1175501"/>
            <a:ext cx="7242554"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Session 3: Hazard &amp; Exposure Assessment</a:t>
            </a:r>
          </a:p>
        </p:txBody>
      </p:sp>
      <p:sp>
        <p:nvSpPr>
          <p:cNvPr id="3" name="TextBox 2">
            <a:extLst>
              <a:ext uri="{FF2B5EF4-FFF2-40B4-BE49-F238E27FC236}">
                <a16:creationId xmlns:a16="http://schemas.microsoft.com/office/drawing/2014/main" id="{0E3EBD89-42FA-7C4C-4A8E-14D1C7432291}"/>
              </a:ext>
            </a:extLst>
          </p:cNvPr>
          <p:cNvSpPr txBox="1"/>
          <p:nvPr/>
        </p:nvSpPr>
        <p:spPr>
          <a:xfrm>
            <a:off x="906274" y="2196930"/>
            <a:ext cx="8279767" cy="424732"/>
          </a:xfrm>
          <a:prstGeom prst="rect">
            <a:avLst/>
          </a:prstGeom>
          <a:noFill/>
        </p:spPr>
        <p:txBody>
          <a:bodyPr wrap="square" rtlCol="0">
            <a:spAutoFit/>
          </a:bodyPr>
          <a:lstStyle/>
          <a:p>
            <a:pPr defTabSz="914400">
              <a:lnSpc>
                <a:spcPct val="90000"/>
              </a:lnSpc>
              <a:spcBef>
                <a:spcPts val="1000"/>
              </a:spcBef>
              <a:defRPr/>
            </a:pPr>
            <a:r>
              <a:rPr lang="en-US" sz="2400" b="1" i="1" u="sng">
                <a:solidFill>
                  <a:prstClr val="black"/>
                </a:solidFill>
                <a:latin typeface="Calibri" panose="020F0502020204030204"/>
              </a:rPr>
              <a:t>Selected Hazards</a:t>
            </a:r>
            <a:endParaRPr lang="en-US" sz="2000">
              <a:solidFill>
                <a:prstClr val="black"/>
              </a:solidFill>
              <a:latin typeface="Calibri" panose="020F0502020204030204"/>
            </a:endParaRPr>
          </a:p>
        </p:txBody>
      </p:sp>
      <p:pic>
        <p:nvPicPr>
          <p:cNvPr id="9" name="Picture 8">
            <a:extLst>
              <a:ext uri="{FF2B5EF4-FFF2-40B4-BE49-F238E27FC236}">
                <a16:creationId xmlns:a16="http://schemas.microsoft.com/office/drawing/2014/main" id="{C85D4F67-E2AF-1F1B-7924-EB4F7EA7FAC4}"/>
              </a:ext>
            </a:extLst>
          </p:cNvPr>
          <p:cNvPicPr>
            <a:picLocks noChangeAspect="1"/>
          </p:cNvPicPr>
          <p:nvPr/>
        </p:nvPicPr>
        <p:blipFill>
          <a:blip r:embed="rId5"/>
          <a:stretch>
            <a:fillRect/>
          </a:stretch>
        </p:blipFill>
        <p:spPr>
          <a:xfrm>
            <a:off x="1262125" y="3233588"/>
            <a:ext cx="1829055" cy="2143424"/>
          </a:xfrm>
          <a:prstGeom prst="rect">
            <a:avLst/>
          </a:prstGeom>
        </p:spPr>
      </p:pic>
      <p:pic>
        <p:nvPicPr>
          <p:cNvPr id="12" name="Picture 11">
            <a:extLst>
              <a:ext uri="{FF2B5EF4-FFF2-40B4-BE49-F238E27FC236}">
                <a16:creationId xmlns:a16="http://schemas.microsoft.com/office/drawing/2014/main" id="{2846F6E0-0F1B-EE45-1331-C86D678C2327}"/>
              </a:ext>
            </a:extLst>
          </p:cNvPr>
          <p:cNvPicPr>
            <a:picLocks noChangeAspect="1"/>
          </p:cNvPicPr>
          <p:nvPr/>
        </p:nvPicPr>
        <p:blipFill>
          <a:blip r:embed="rId6"/>
          <a:stretch>
            <a:fillRect/>
          </a:stretch>
        </p:blipFill>
        <p:spPr>
          <a:xfrm>
            <a:off x="4609981" y="3170038"/>
            <a:ext cx="2219444" cy="2206974"/>
          </a:xfrm>
          <a:prstGeom prst="rect">
            <a:avLst/>
          </a:prstGeom>
        </p:spPr>
      </p:pic>
      <p:pic>
        <p:nvPicPr>
          <p:cNvPr id="14" name="Picture 13">
            <a:extLst>
              <a:ext uri="{FF2B5EF4-FFF2-40B4-BE49-F238E27FC236}">
                <a16:creationId xmlns:a16="http://schemas.microsoft.com/office/drawing/2014/main" id="{4E7C7BBF-9F26-D37A-30BC-A05E77C2A4A8}"/>
              </a:ext>
            </a:extLst>
          </p:cNvPr>
          <p:cNvPicPr>
            <a:picLocks noChangeAspect="1"/>
          </p:cNvPicPr>
          <p:nvPr/>
        </p:nvPicPr>
        <p:blipFill>
          <a:blip r:embed="rId7"/>
          <a:stretch>
            <a:fillRect/>
          </a:stretch>
        </p:blipFill>
        <p:spPr>
          <a:xfrm>
            <a:off x="8348226" y="3198368"/>
            <a:ext cx="1500264" cy="2178644"/>
          </a:xfrm>
          <a:prstGeom prst="rect">
            <a:avLst/>
          </a:prstGeom>
        </p:spPr>
      </p:pic>
    </p:spTree>
    <p:extLst>
      <p:ext uri="{BB962C8B-B14F-4D97-AF65-F5344CB8AC3E}">
        <p14:creationId xmlns:p14="http://schemas.microsoft.com/office/powerpoint/2010/main" val="139482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4" y="1175501"/>
            <a:ext cx="7242554"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Session 3: Hazard &amp; Exposure Assessment</a:t>
            </a:r>
          </a:p>
        </p:txBody>
      </p:sp>
      <p:sp>
        <p:nvSpPr>
          <p:cNvPr id="3" name="TextBox 2">
            <a:extLst>
              <a:ext uri="{FF2B5EF4-FFF2-40B4-BE49-F238E27FC236}">
                <a16:creationId xmlns:a16="http://schemas.microsoft.com/office/drawing/2014/main" id="{0E3EBD89-42FA-7C4C-4A8E-14D1C7432291}"/>
              </a:ext>
            </a:extLst>
          </p:cNvPr>
          <p:cNvSpPr txBox="1"/>
          <p:nvPr/>
        </p:nvSpPr>
        <p:spPr>
          <a:xfrm>
            <a:off x="906274" y="2196930"/>
            <a:ext cx="8279767" cy="424732"/>
          </a:xfrm>
          <a:prstGeom prst="rect">
            <a:avLst/>
          </a:prstGeom>
          <a:noFill/>
        </p:spPr>
        <p:txBody>
          <a:bodyPr wrap="square" rtlCol="0">
            <a:spAutoFit/>
          </a:bodyPr>
          <a:lstStyle/>
          <a:p>
            <a:pPr defTabSz="914400">
              <a:lnSpc>
                <a:spcPct val="90000"/>
              </a:lnSpc>
              <a:spcBef>
                <a:spcPts val="1000"/>
              </a:spcBef>
              <a:defRPr/>
            </a:pPr>
            <a:r>
              <a:rPr lang="en-US" sz="2400" b="1" i="1" u="sng">
                <a:solidFill>
                  <a:prstClr val="black"/>
                </a:solidFill>
                <a:latin typeface="Calibri" panose="020F0502020204030204"/>
              </a:rPr>
              <a:t>Hazards</a:t>
            </a:r>
            <a:endParaRPr lang="en-US" sz="2000">
              <a:solidFill>
                <a:prstClr val="black"/>
              </a:solidFill>
              <a:latin typeface="Calibri" panose="020F0502020204030204"/>
            </a:endParaRPr>
          </a:p>
        </p:txBody>
      </p:sp>
      <p:pic>
        <p:nvPicPr>
          <p:cNvPr id="9" name="Picture 8">
            <a:extLst>
              <a:ext uri="{FF2B5EF4-FFF2-40B4-BE49-F238E27FC236}">
                <a16:creationId xmlns:a16="http://schemas.microsoft.com/office/drawing/2014/main" id="{29AE6878-987A-D4F3-78B4-6EAE4E5D7AC4}"/>
              </a:ext>
            </a:extLst>
          </p:cNvPr>
          <p:cNvPicPr>
            <a:picLocks noChangeAspect="1"/>
          </p:cNvPicPr>
          <p:nvPr/>
        </p:nvPicPr>
        <p:blipFill>
          <a:blip r:embed="rId5"/>
          <a:stretch>
            <a:fillRect/>
          </a:stretch>
        </p:blipFill>
        <p:spPr>
          <a:xfrm>
            <a:off x="861448" y="2945816"/>
            <a:ext cx="10201769" cy="3060531"/>
          </a:xfrm>
          <a:prstGeom prst="rect">
            <a:avLst/>
          </a:prstGeom>
        </p:spPr>
      </p:pic>
      <p:pic>
        <p:nvPicPr>
          <p:cNvPr id="10" name="Picture 9">
            <a:extLst>
              <a:ext uri="{FF2B5EF4-FFF2-40B4-BE49-F238E27FC236}">
                <a16:creationId xmlns:a16="http://schemas.microsoft.com/office/drawing/2014/main" id="{68BB4F1C-8185-BA2E-A37E-47E4010818AB}"/>
              </a:ext>
            </a:extLst>
          </p:cNvPr>
          <p:cNvPicPr>
            <a:picLocks noChangeAspect="1"/>
          </p:cNvPicPr>
          <p:nvPr/>
        </p:nvPicPr>
        <p:blipFill>
          <a:blip r:embed="rId6"/>
          <a:stretch>
            <a:fillRect/>
          </a:stretch>
        </p:blipFill>
        <p:spPr>
          <a:xfrm>
            <a:off x="787016" y="2681039"/>
            <a:ext cx="10205589" cy="3609145"/>
          </a:xfrm>
          <a:prstGeom prst="rect">
            <a:avLst/>
          </a:prstGeom>
        </p:spPr>
      </p:pic>
      <p:pic>
        <p:nvPicPr>
          <p:cNvPr id="6" name="Picture 5">
            <a:extLst>
              <a:ext uri="{FF2B5EF4-FFF2-40B4-BE49-F238E27FC236}">
                <a16:creationId xmlns:a16="http://schemas.microsoft.com/office/drawing/2014/main" id="{10891077-A0D0-AE38-D6F5-0C626F4DD530}"/>
              </a:ext>
            </a:extLst>
          </p:cNvPr>
          <p:cNvPicPr>
            <a:picLocks noChangeAspect="1"/>
          </p:cNvPicPr>
          <p:nvPr/>
        </p:nvPicPr>
        <p:blipFill rotWithShape="1">
          <a:blip r:embed="rId7"/>
          <a:srcRect b="21893"/>
          <a:stretch/>
        </p:blipFill>
        <p:spPr>
          <a:xfrm>
            <a:off x="2493872" y="2256744"/>
            <a:ext cx="1159640" cy="900784"/>
          </a:xfrm>
          <a:prstGeom prst="rect">
            <a:avLst/>
          </a:prstGeom>
        </p:spPr>
      </p:pic>
    </p:spTree>
    <p:extLst>
      <p:ext uri="{BB962C8B-B14F-4D97-AF65-F5344CB8AC3E}">
        <p14:creationId xmlns:p14="http://schemas.microsoft.com/office/powerpoint/2010/main" val="374127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4" y="1175501"/>
            <a:ext cx="7242554"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Session 3: Hazard &amp; Exposure Assessment</a:t>
            </a:r>
          </a:p>
        </p:txBody>
      </p:sp>
      <p:pic>
        <p:nvPicPr>
          <p:cNvPr id="25" name="Picture 24" descr="Graphical user interface, application&#10;&#10;Description automatically generated">
            <a:extLst>
              <a:ext uri="{FF2B5EF4-FFF2-40B4-BE49-F238E27FC236}">
                <a16:creationId xmlns:a16="http://schemas.microsoft.com/office/drawing/2014/main" id="{E808B063-35BD-6FBB-6EC2-891FF6200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3995" y="1860940"/>
            <a:ext cx="7027871" cy="4968032"/>
          </a:xfrm>
          <a:prstGeom prst="rect">
            <a:avLst/>
          </a:prstGeom>
        </p:spPr>
      </p:pic>
      <p:pic>
        <p:nvPicPr>
          <p:cNvPr id="3" name="Picture 2">
            <a:extLst>
              <a:ext uri="{FF2B5EF4-FFF2-40B4-BE49-F238E27FC236}">
                <a16:creationId xmlns:a16="http://schemas.microsoft.com/office/drawing/2014/main" id="{34C7D148-80B2-0AFA-A87F-26219340C00D}"/>
              </a:ext>
            </a:extLst>
          </p:cNvPr>
          <p:cNvPicPr>
            <a:picLocks noChangeAspect="1"/>
          </p:cNvPicPr>
          <p:nvPr/>
        </p:nvPicPr>
        <p:blipFill>
          <a:blip r:embed="rId6"/>
          <a:stretch>
            <a:fillRect/>
          </a:stretch>
        </p:blipFill>
        <p:spPr>
          <a:xfrm>
            <a:off x="173580" y="1967801"/>
            <a:ext cx="1777410" cy="1767642"/>
          </a:xfrm>
          <a:prstGeom prst="rect">
            <a:avLst/>
          </a:prstGeom>
        </p:spPr>
      </p:pic>
      <p:sp>
        <p:nvSpPr>
          <p:cNvPr id="6" name="Freeform: Shape 5">
            <a:extLst>
              <a:ext uri="{FF2B5EF4-FFF2-40B4-BE49-F238E27FC236}">
                <a16:creationId xmlns:a16="http://schemas.microsoft.com/office/drawing/2014/main" id="{61DC853B-328D-060A-5BB5-1683DEBB6048}"/>
              </a:ext>
            </a:extLst>
          </p:cNvPr>
          <p:cNvSpPr/>
          <p:nvPr/>
        </p:nvSpPr>
        <p:spPr>
          <a:xfrm>
            <a:off x="2307771" y="1973943"/>
            <a:ext cx="2583718" cy="3135086"/>
          </a:xfrm>
          <a:custGeom>
            <a:avLst/>
            <a:gdLst>
              <a:gd name="connsiteX0" fmla="*/ 159658 w 2583718"/>
              <a:gd name="connsiteY0" fmla="*/ 43543 h 3135086"/>
              <a:gd name="connsiteX1" fmla="*/ 682172 w 2583718"/>
              <a:gd name="connsiteY1" fmla="*/ 14514 h 3135086"/>
              <a:gd name="connsiteX2" fmla="*/ 885372 w 2583718"/>
              <a:gd name="connsiteY2" fmla="*/ 0 h 3135086"/>
              <a:gd name="connsiteX3" fmla="*/ 1103086 w 2583718"/>
              <a:gd name="connsiteY3" fmla="*/ 43543 h 3135086"/>
              <a:gd name="connsiteX4" fmla="*/ 1161143 w 2583718"/>
              <a:gd name="connsiteY4" fmla="*/ 58057 h 3135086"/>
              <a:gd name="connsiteX5" fmla="*/ 1349829 w 2583718"/>
              <a:gd name="connsiteY5" fmla="*/ 116114 h 3135086"/>
              <a:gd name="connsiteX6" fmla="*/ 2002972 w 2583718"/>
              <a:gd name="connsiteY6" fmla="*/ 130628 h 3135086"/>
              <a:gd name="connsiteX7" fmla="*/ 2075543 w 2583718"/>
              <a:gd name="connsiteY7" fmla="*/ 159657 h 3135086"/>
              <a:gd name="connsiteX8" fmla="*/ 2206172 w 2583718"/>
              <a:gd name="connsiteY8" fmla="*/ 203200 h 3135086"/>
              <a:gd name="connsiteX9" fmla="*/ 2264229 w 2583718"/>
              <a:gd name="connsiteY9" fmla="*/ 246743 h 3135086"/>
              <a:gd name="connsiteX10" fmla="*/ 2365829 w 2583718"/>
              <a:gd name="connsiteY10" fmla="*/ 348343 h 3135086"/>
              <a:gd name="connsiteX11" fmla="*/ 2409372 w 2583718"/>
              <a:gd name="connsiteY11" fmla="*/ 362857 h 3135086"/>
              <a:gd name="connsiteX12" fmla="*/ 2510972 w 2583718"/>
              <a:gd name="connsiteY12" fmla="*/ 537028 h 3135086"/>
              <a:gd name="connsiteX13" fmla="*/ 2569029 w 2583718"/>
              <a:gd name="connsiteY13" fmla="*/ 696686 h 3135086"/>
              <a:gd name="connsiteX14" fmla="*/ 2540000 w 2583718"/>
              <a:gd name="connsiteY14" fmla="*/ 1074057 h 3135086"/>
              <a:gd name="connsiteX15" fmla="*/ 2510972 w 2583718"/>
              <a:gd name="connsiteY15" fmla="*/ 1161143 h 3135086"/>
              <a:gd name="connsiteX16" fmla="*/ 2481943 w 2583718"/>
              <a:gd name="connsiteY16" fmla="*/ 1335314 h 3135086"/>
              <a:gd name="connsiteX17" fmla="*/ 2467429 w 2583718"/>
              <a:gd name="connsiteY17" fmla="*/ 1393371 h 3135086"/>
              <a:gd name="connsiteX18" fmla="*/ 2496458 w 2583718"/>
              <a:gd name="connsiteY18" fmla="*/ 1770743 h 3135086"/>
              <a:gd name="connsiteX19" fmla="*/ 2554515 w 2583718"/>
              <a:gd name="connsiteY19" fmla="*/ 2191657 h 3135086"/>
              <a:gd name="connsiteX20" fmla="*/ 2569029 w 2583718"/>
              <a:gd name="connsiteY20" fmla="*/ 2351314 h 3135086"/>
              <a:gd name="connsiteX21" fmla="*/ 2583543 w 2583718"/>
              <a:gd name="connsiteY21" fmla="*/ 2452914 h 3135086"/>
              <a:gd name="connsiteX22" fmla="*/ 2540000 w 2583718"/>
              <a:gd name="connsiteY22" fmla="*/ 2670628 h 3135086"/>
              <a:gd name="connsiteX23" fmla="*/ 2510972 w 2583718"/>
              <a:gd name="connsiteY23" fmla="*/ 2743200 h 3135086"/>
              <a:gd name="connsiteX24" fmla="*/ 2452915 w 2583718"/>
              <a:gd name="connsiteY24" fmla="*/ 2830286 h 3135086"/>
              <a:gd name="connsiteX25" fmla="*/ 2394858 w 2583718"/>
              <a:gd name="connsiteY25" fmla="*/ 2946400 h 3135086"/>
              <a:gd name="connsiteX26" fmla="*/ 2307772 w 2583718"/>
              <a:gd name="connsiteY26" fmla="*/ 3062514 h 3135086"/>
              <a:gd name="connsiteX27" fmla="*/ 2264229 w 2583718"/>
              <a:gd name="connsiteY27" fmla="*/ 3091543 h 3135086"/>
              <a:gd name="connsiteX28" fmla="*/ 2177143 w 2583718"/>
              <a:gd name="connsiteY28" fmla="*/ 3106057 h 3135086"/>
              <a:gd name="connsiteX29" fmla="*/ 2133600 w 2583718"/>
              <a:gd name="connsiteY29" fmla="*/ 3120571 h 3135086"/>
              <a:gd name="connsiteX30" fmla="*/ 1944915 w 2583718"/>
              <a:gd name="connsiteY30" fmla="*/ 3135086 h 3135086"/>
              <a:gd name="connsiteX31" fmla="*/ 914400 w 2583718"/>
              <a:gd name="connsiteY31" fmla="*/ 3062514 h 3135086"/>
              <a:gd name="connsiteX32" fmla="*/ 624115 w 2583718"/>
              <a:gd name="connsiteY32" fmla="*/ 2989943 h 3135086"/>
              <a:gd name="connsiteX33" fmla="*/ 290286 w 2583718"/>
              <a:gd name="connsiteY33" fmla="*/ 2975428 h 3135086"/>
              <a:gd name="connsiteX34" fmla="*/ 217715 w 2583718"/>
              <a:gd name="connsiteY34" fmla="*/ 2902857 h 3135086"/>
              <a:gd name="connsiteX35" fmla="*/ 174172 w 2583718"/>
              <a:gd name="connsiteY35" fmla="*/ 2801257 h 3135086"/>
              <a:gd name="connsiteX36" fmla="*/ 130629 w 2583718"/>
              <a:gd name="connsiteY36" fmla="*/ 2728686 h 3135086"/>
              <a:gd name="connsiteX37" fmla="*/ 87086 w 2583718"/>
              <a:gd name="connsiteY37" fmla="*/ 2264228 h 3135086"/>
              <a:gd name="connsiteX38" fmla="*/ 58058 w 2583718"/>
              <a:gd name="connsiteY38" fmla="*/ 1901371 h 3135086"/>
              <a:gd name="connsiteX39" fmla="*/ 72572 w 2583718"/>
              <a:gd name="connsiteY39" fmla="*/ 1553028 h 3135086"/>
              <a:gd name="connsiteX40" fmla="*/ 101600 w 2583718"/>
              <a:gd name="connsiteY40" fmla="*/ 1335314 h 3135086"/>
              <a:gd name="connsiteX41" fmla="*/ 116115 w 2583718"/>
              <a:gd name="connsiteY41" fmla="*/ 1190171 h 3135086"/>
              <a:gd name="connsiteX42" fmla="*/ 130629 w 2583718"/>
              <a:gd name="connsiteY42" fmla="*/ 1074057 h 3135086"/>
              <a:gd name="connsiteX43" fmla="*/ 116115 w 2583718"/>
              <a:gd name="connsiteY43" fmla="*/ 972457 h 3135086"/>
              <a:gd name="connsiteX44" fmla="*/ 87086 w 2583718"/>
              <a:gd name="connsiteY44" fmla="*/ 928914 h 3135086"/>
              <a:gd name="connsiteX45" fmla="*/ 43543 w 2583718"/>
              <a:gd name="connsiteY45" fmla="*/ 812800 h 3135086"/>
              <a:gd name="connsiteX46" fmla="*/ 29029 w 2583718"/>
              <a:gd name="connsiteY46" fmla="*/ 740228 h 3135086"/>
              <a:gd name="connsiteX47" fmla="*/ 14515 w 2583718"/>
              <a:gd name="connsiteY47" fmla="*/ 682171 h 3135086"/>
              <a:gd name="connsiteX48" fmla="*/ 0 w 2583718"/>
              <a:gd name="connsiteY48" fmla="*/ 493486 h 3135086"/>
              <a:gd name="connsiteX49" fmla="*/ 72572 w 2583718"/>
              <a:gd name="connsiteY49" fmla="*/ 246743 h 3135086"/>
              <a:gd name="connsiteX50" fmla="*/ 101600 w 2583718"/>
              <a:gd name="connsiteY50" fmla="*/ 174171 h 3135086"/>
              <a:gd name="connsiteX51" fmla="*/ 145143 w 2583718"/>
              <a:gd name="connsiteY51" fmla="*/ 145143 h 3135086"/>
              <a:gd name="connsiteX52" fmla="*/ 188686 w 2583718"/>
              <a:gd name="connsiteY52" fmla="*/ 101600 h 3135086"/>
              <a:gd name="connsiteX53" fmla="*/ 246743 w 2583718"/>
              <a:gd name="connsiteY53" fmla="*/ 43543 h 313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83718" h="3135086">
                <a:moveTo>
                  <a:pt x="159658" y="43543"/>
                </a:moveTo>
                <a:cubicBezTo>
                  <a:pt x="385485" y="-1625"/>
                  <a:pt x="170395" y="37259"/>
                  <a:pt x="682172" y="14514"/>
                </a:cubicBezTo>
                <a:cubicBezTo>
                  <a:pt x="750011" y="11499"/>
                  <a:pt x="817639" y="4838"/>
                  <a:pt x="885372" y="0"/>
                </a:cubicBezTo>
                <a:lnTo>
                  <a:pt x="1103086" y="43543"/>
                </a:lnTo>
                <a:cubicBezTo>
                  <a:pt x="1122606" y="47652"/>
                  <a:pt x="1142219" y="51749"/>
                  <a:pt x="1161143" y="58057"/>
                </a:cubicBezTo>
                <a:cubicBezTo>
                  <a:pt x="1232637" y="81888"/>
                  <a:pt x="1266811" y="111415"/>
                  <a:pt x="1349829" y="116114"/>
                </a:cubicBezTo>
                <a:cubicBezTo>
                  <a:pt x="1567249" y="128421"/>
                  <a:pt x="1785258" y="125790"/>
                  <a:pt x="2002972" y="130628"/>
                </a:cubicBezTo>
                <a:cubicBezTo>
                  <a:pt x="2027162" y="140304"/>
                  <a:pt x="2051007" y="150894"/>
                  <a:pt x="2075543" y="159657"/>
                </a:cubicBezTo>
                <a:cubicBezTo>
                  <a:pt x="2118767" y="175094"/>
                  <a:pt x="2164498" y="183966"/>
                  <a:pt x="2206172" y="203200"/>
                </a:cubicBezTo>
                <a:cubicBezTo>
                  <a:pt x="2228136" y="213337"/>
                  <a:pt x="2246330" y="230471"/>
                  <a:pt x="2264229" y="246743"/>
                </a:cubicBezTo>
                <a:cubicBezTo>
                  <a:pt x="2299668" y="278960"/>
                  <a:pt x="2320392" y="333198"/>
                  <a:pt x="2365829" y="348343"/>
                </a:cubicBezTo>
                <a:lnTo>
                  <a:pt x="2409372" y="362857"/>
                </a:lnTo>
                <a:cubicBezTo>
                  <a:pt x="2446784" y="475096"/>
                  <a:pt x="2393680" y="328509"/>
                  <a:pt x="2510972" y="537028"/>
                </a:cubicBezTo>
                <a:cubicBezTo>
                  <a:pt x="2549524" y="605564"/>
                  <a:pt x="2552536" y="630710"/>
                  <a:pt x="2569029" y="696686"/>
                </a:cubicBezTo>
                <a:cubicBezTo>
                  <a:pt x="2566743" y="735549"/>
                  <a:pt x="2555744" y="995339"/>
                  <a:pt x="2540000" y="1074057"/>
                </a:cubicBezTo>
                <a:cubicBezTo>
                  <a:pt x="2533999" y="1104062"/>
                  <a:pt x="2517610" y="1131273"/>
                  <a:pt x="2510972" y="1161143"/>
                </a:cubicBezTo>
                <a:cubicBezTo>
                  <a:pt x="2498204" y="1218599"/>
                  <a:pt x="2496218" y="1278213"/>
                  <a:pt x="2481943" y="1335314"/>
                </a:cubicBezTo>
                <a:lnTo>
                  <a:pt x="2467429" y="1393371"/>
                </a:lnTo>
                <a:cubicBezTo>
                  <a:pt x="2473046" y="1472015"/>
                  <a:pt x="2487497" y="1685615"/>
                  <a:pt x="2496458" y="1770743"/>
                </a:cubicBezTo>
                <a:cubicBezTo>
                  <a:pt x="2535948" y="2145895"/>
                  <a:pt x="2500658" y="2030092"/>
                  <a:pt x="2554515" y="2191657"/>
                </a:cubicBezTo>
                <a:cubicBezTo>
                  <a:pt x="2559353" y="2244876"/>
                  <a:pt x="2563128" y="2298202"/>
                  <a:pt x="2569029" y="2351314"/>
                </a:cubicBezTo>
                <a:cubicBezTo>
                  <a:pt x="2572807" y="2385315"/>
                  <a:pt x="2585341" y="2418751"/>
                  <a:pt x="2583543" y="2452914"/>
                </a:cubicBezTo>
                <a:cubicBezTo>
                  <a:pt x="2579705" y="2525838"/>
                  <a:pt x="2565927" y="2601489"/>
                  <a:pt x="2540000" y="2670628"/>
                </a:cubicBezTo>
                <a:cubicBezTo>
                  <a:pt x="2530852" y="2695023"/>
                  <a:pt x="2523448" y="2720327"/>
                  <a:pt x="2510972" y="2743200"/>
                </a:cubicBezTo>
                <a:cubicBezTo>
                  <a:pt x="2494266" y="2773828"/>
                  <a:pt x="2468517" y="2799081"/>
                  <a:pt x="2452915" y="2830286"/>
                </a:cubicBezTo>
                <a:cubicBezTo>
                  <a:pt x="2433563" y="2868991"/>
                  <a:pt x="2415579" y="2908411"/>
                  <a:pt x="2394858" y="2946400"/>
                </a:cubicBezTo>
                <a:cubicBezTo>
                  <a:pt x="2378779" y="2975878"/>
                  <a:pt x="2323211" y="3047075"/>
                  <a:pt x="2307772" y="3062514"/>
                </a:cubicBezTo>
                <a:cubicBezTo>
                  <a:pt x="2295437" y="3074849"/>
                  <a:pt x="2280778" y="3086027"/>
                  <a:pt x="2264229" y="3091543"/>
                </a:cubicBezTo>
                <a:cubicBezTo>
                  <a:pt x="2236310" y="3100849"/>
                  <a:pt x="2205871" y="3099673"/>
                  <a:pt x="2177143" y="3106057"/>
                </a:cubicBezTo>
                <a:cubicBezTo>
                  <a:pt x="2162208" y="3109376"/>
                  <a:pt x="2148781" y="3118673"/>
                  <a:pt x="2133600" y="3120571"/>
                </a:cubicBezTo>
                <a:cubicBezTo>
                  <a:pt x="2071006" y="3128395"/>
                  <a:pt x="2007810" y="3130248"/>
                  <a:pt x="1944915" y="3135086"/>
                </a:cubicBezTo>
                <a:cubicBezTo>
                  <a:pt x="1681160" y="3120433"/>
                  <a:pt x="1178769" y="3097763"/>
                  <a:pt x="914400" y="3062514"/>
                </a:cubicBezTo>
                <a:cubicBezTo>
                  <a:pt x="478591" y="3004406"/>
                  <a:pt x="1056549" y="3029255"/>
                  <a:pt x="624115" y="2989943"/>
                </a:cubicBezTo>
                <a:cubicBezTo>
                  <a:pt x="513191" y="2979859"/>
                  <a:pt x="401562" y="2980266"/>
                  <a:pt x="290286" y="2975428"/>
                </a:cubicBezTo>
                <a:cubicBezTo>
                  <a:pt x="266096" y="2951238"/>
                  <a:pt x="236691" y="2931322"/>
                  <a:pt x="217715" y="2902857"/>
                </a:cubicBezTo>
                <a:cubicBezTo>
                  <a:pt x="197277" y="2872199"/>
                  <a:pt x="190650" y="2834213"/>
                  <a:pt x="174172" y="2801257"/>
                </a:cubicBezTo>
                <a:cubicBezTo>
                  <a:pt x="161556" y="2776025"/>
                  <a:pt x="145143" y="2752876"/>
                  <a:pt x="130629" y="2728686"/>
                </a:cubicBezTo>
                <a:cubicBezTo>
                  <a:pt x="101754" y="2526554"/>
                  <a:pt x="108918" y="2591713"/>
                  <a:pt x="87086" y="2264228"/>
                </a:cubicBezTo>
                <a:cubicBezTo>
                  <a:pt x="63466" y="1909934"/>
                  <a:pt x="93577" y="2078969"/>
                  <a:pt x="58058" y="1901371"/>
                </a:cubicBezTo>
                <a:cubicBezTo>
                  <a:pt x="62896" y="1785257"/>
                  <a:pt x="63659" y="1668901"/>
                  <a:pt x="72572" y="1553028"/>
                </a:cubicBezTo>
                <a:cubicBezTo>
                  <a:pt x="78187" y="1480030"/>
                  <a:pt x="92877" y="1408006"/>
                  <a:pt x="101600" y="1335314"/>
                </a:cubicBezTo>
                <a:cubicBezTo>
                  <a:pt x="107393" y="1287038"/>
                  <a:pt x="110745" y="1238496"/>
                  <a:pt x="116115" y="1190171"/>
                </a:cubicBezTo>
                <a:cubicBezTo>
                  <a:pt x="120423" y="1151404"/>
                  <a:pt x="125791" y="1112762"/>
                  <a:pt x="130629" y="1074057"/>
                </a:cubicBezTo>
                <a:cubicBezTo>
                  <a:pt x="125791" y="1040190"/>
                  <a:pt x="125945" y="1005225"/>
                  <a:pt x="116115" y="972457"/>
                </a:cubicBezTo>
                <a:cubicBezTo>
                  <a:pt x="111102" y="955749"/>
                  <a:pt x="93211" y="945247"/>
                  <a:pt x="87086" y="928914"/>
                </a:cubicBezTo>
                <a:cubicBezTo>
                  <a:pt x="33280" y="785431"/>
                  <a:pt x="111621" y="914916"/>
                  <a:pt x="43543" y="812800"/>
                </a:cubicBezTo>
                <a:cubicBezTo>
                  <a:pt x="38705" y="788609"/>
                  <a:pt x="34380" y="764310"/>
                  <a:pt x="29029" y="740228"/>
                </a:cubicBezTo>
                <a:cubicBezTo>
                  <a:pt x="24702" y="720755"/>
                  <a:pt x="16846" y="701982"/>
                  <a:pt x="14515" y="682171"/>
                </a:cubicBezTo>
                <a:cubicBezTo>
                  <a:pt x="7144" y="619522"/>
                  <a:pt x="4838" y="556381"/>
                  <a:pt x="0" y="493486"/>
                </a:cubicBezTo>
                <a:cubicBezTo>
                  <a:pt x="46504" y="214466"/>
                  <a:pt x="-7406" y="406701"/>
                  <a:pt x="72572" y="246743"/>
                </a:cubicBezTo>
                <a:cubicBezTo>
                  <a:pt x="84224" y="223440"/>
                  <a:pt x="86456" y="195372"/>
                  <a:pt x="101600" y="174171"/>
                </a:cubicBezTo>
                <a:cubicBezTo>
                  <a:pt x="111739" y="159976"/>
                  <a:pt x="131742" y="156310"/>
                  <a:pt x="145143" y="145143"/>
                </a:cubicBezTo>
                <a:cubicBezTo>
                  <a:pt x="160912" y="132002"/>
                  <a:pt x="175328" y="117185"/>
                  <a:pt x="188686" y="101600"/>
                </a:cubicBezTo>
                <a:cubicBezTo>
                  <a:pt x="241767" y="39673"/>
                  <a:pt x="206712" y="43543"/>
                  <a:pt x="246743" y="43543"/>
                </a:cubicBezTo>
              </a:path>
            </a:pathLst>
          </a:custGeom>
          <a:noFill/>
          <a:ln w="76200">
            <a:solidFill>
              <a:srgbClr val="00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562EFAA-85A0-EC2C-78DB-D533670E667D}"/>
              </a:ext>
            </a:extLst>
          </p:cNvPr>
          <p:cNvCxnSpPr/>
          <p:nvPr/>
        </p:nvCxnSpPr>
        <p:spPr>
          <a:xfrm>
            <a:off x="466532" y="3875315"/>
            <a:ext cx="1248228"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F2BABE-CB51-131B-43B9-70820BEAA18A}"/>
              </a:ext>
            </a:extLst>
          </p:cNvPr>
          <p:cNvPicPr>
            <a:picLocks noChangeAspect="1"/>
          </p:cNvPicPr>
          <p:nvPr/>
        </p:nvPicPr>
        <p:blipFill rotWithShape="1">
          <a:blip r:embed="rId6"/>
          <a:srcRect b="29165"/>
          <a:stretch/>
        </p:blipFill>
        <p:spPr>
          <a:xfrm>
            <a:off x="3599630" y="3168062"/>
            <a:ext cx="740820" cy="521876"/>
          </a:xfrm>
          <a:prstGeom prst="rect">
            <a:avLst/>
          </a:prstGeom>
        </p:spPr>
      </p:pic>
      <p:pic>
        <p:nvPicPr>
          <p:cNvPr id="12" name="Picture 11">
            <a:extLst>
              <a:ext uri="{FF2B5EF4-FFF2-40B4-BE49-F238E27FC236}">
                <a16:creationId xmlns:a16="http://schemas.microsoft.com/office/drawing/2014/main" id="{339BDC0F-EF97-CF6B-E57A-ABB333D252D6}"/>
              </a:ext>
            </a:extLst>
          </p:cNvPr>
          <p:cNvPicPr>
            <a:picLocks noChangeAspect="1"/>
          </p:cNvPicPr>
          <p:nvPr/>
        </p:nvPicPr>
        <p:blipFill>
          <a:blip r:embed="rId7"/>
          <a:stretch>
            <a:fillRect/>
          </a:stretch>
        </p:blipFill>
        <p:spPr>
          <a:xfrm>
            <a:off x="397813" y="4225208"/>
            <a:ext cx="1222991" cy="1767642"/>
          </a:xfrm>
          <a:prstGeom prst="rect">
            <a:avLst/>
          </a:prstGeom>
        </p:spPr>
      </p:pic>
      <p:cxnSp>
        <p:nvCxnSpPr>
          <p:cNvPr id="13" name="Straight Connector 12">
            <a:extLst>
              <a:ext uri="{FF2B5EF4-FFF2-40B4-BE49-F238E27FC236}">
                <a16:creationId xmlns:a16="http://schemas.microsoft.com/office/drawing/2014/main" id="{D2BA2209-5507-C99C-B460-173D2377B4DD}"/>
              </a:ext>
            </a:extLst>
          </p:cNvPr>
          <p:cNvCxnSpPr/>
          <p:nvPr/>
        </p:nvCxnSpPr>
        <p:spPr>
          <a:xfrm>
            <a:off x="365497" y="6132287"/>
            <a:ext cx="12482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44677AB-1DF1-54B9-313B-0783D48DF317}"/>
              </a:ext>
            </a:extLst>
          </p:cNvPr>
          <p:cNvPicPr>
            <a:picLocks noChangeAspect="1"/>
          </p:cNvPicPr>
          <p:nvPr/>
        </p:nvPicPr>
        <p:blipFill rotWithShape="1">
          <a:blip r:embed="rId8"/>
          <a:srcRect r="-3501" b="16743"/>
          <a:stretch/>
        </p:blipFill>
        <p:spPr>
          <a:xfrm>
            <a:off x="5992735" y="5036456"/>
            <a:ext cx="556650" cy="646043"/>
          </a:xfrm>
          <a:prstGeom prst="rect">
            <a:avLst/>
          </a:prstGeom>
        </p:spPr>
      </p:pic>
      <p:sp>
        <p:nvSpPr>
          <p:cNvPr id="15" name="Freeform: Shape 14">
            <a:extLst>
              <a:ext uri="{FF2B5EF4-FFF2-40B4-BE49-F238E27FC236}">
                <a16:creationId xmlns:a16="http://schemas.microsoft.com/office/drawing/2014/main" id="{D2E872BA-3CD3-0009-776F-5C239CFF3AEF}"/>
              </a:ext>
            </a:extLst>
          </p:cNvPr>
          <p:cNvSpPr/>
          <p:nvPr/>
        </p:nvSpPr>
        <p:spPr>
          <a:xfrm>
            <a:off x="4615544" y="4833258"/>
            <a:ext cx="3135086" cy="1727200"/>
          </a:xfrm>
          <a:custGeom>
            <a:avLst/>
            <a:gdLst>
              <a:gd name="connsiteX0" fmla="*/ 2670629 w 3135086"/>
              <a:gd name="connsiteY0" fmla="*/ 319314 h 1727200"/>
              <a:gd name="connsiteX1" fmla="*/ 2598057 w 3135086"/>
              <a:gd name="connsiteY1" fmla="*/ 290286 h 1727200"/>
              <a:gd name="connsiteX2" fmla="*/ 2525486 w 3135086"/>
              <a:gd name="connsiteY2" fmla="*/ 275771 h 1727200"/>
              <a:gd name="connsiteX3" fmla="*/ 2423886 w 3135086"/>
              <a:gd name="connsiteY3" fmla="*/ 217714 h 1727200"/>
              <a:gd name="connsiteX4" fmla="*/ 2365829 w 3135086"/>
              <a:gd name="connsiteY4" fmla="*/ 188686 h 1727200"/>
              <a:gd name="connsiteX5" fmla="*/ 2278743 w 3135086"/>
              <a:gd name="connsiteY5" fmla="*/ 174171 h 1727200"/>
              <a:gd name="connsiteX6" fmla="*/ 1770743 w 3135086"/>
              <a:gd name="connsiteY6" fmla="*/ 130629 h 1727200"/>
              <a:gd name="connsiteX7" fmla="*/ 1349829 w 3135086"/>
              <a:gd name="connsiteY7" fmla="*/ 72571 h 1727200"/>
              <a:gd name="connsiteX8" fmla="*/ 972457 w 3135086"/>
              <a:gd name="connsiteY8" fmla="*/ 29029 h 1727200"/>
              <a:gd name="connsiteX9" fmla="*/ 856343 w 3135086"/>
              <a:gd name="connsiteY9" fmla="*/ 0 h 1727200"/>
              <a:gd name="connsiteX10" fmla="*/ 508000 w 3135086"/>
              <a:gd name="connsiteY10" fmla="*/ 43543 h 1727200"/>
              <a:gd name="connsiteX11" fmla="*/ 464457 w 3135086"/>
              <a:gd name="connsiteY11" fmla="*/ 72571 h 1727200"/>
              <a:gd name="connsiteX12" fmla="*/ 348343 w 3135086"/>
              <a:gd name="connsiteY12" fmla="*/ 116114 h 1727200"/>
              <a:gd name="connsiteX13" fmla="*/ 232229 w 3135086"/>
              <a:gd name="connsiteY13" fmla="*/ 203200 h 1727200"/>
              <a:gd name="connsiteX14" fmla="*/ 174171 w 3135086"/>
              <a:gd name="connsiteY14" fmla="*/ 217714 h 1727200"/>
              <a:gd name="connsiteX15" fmla="*/ 101600 w 3135086"/>
              <a:gd name="connsiteY15" fmla="*/ 290286 h 1727200"/>
              <a:gd name="connsiteX16" fmla="*/ 58057 w 3135086"/>
              <a:gd name="connsiteY16" fmla="*/ 348343 h 1727200"/>
              <a:gd name="connsiteX17" fmla="*/ 43543 w 3135086"/>
              <a:gd name="connsiteY17" fmla="*/ 420914 h 1727200"/>
              <a:gd name="connsiteX18" fmla="*/ 29029 w 3135086"/>
              <a:gd name="connsiteY18" fmla="*/ 478971 h 1727200"/>
              <a:gd name="connsiteX19" fmla="*/ 14514 w 3135086"/>
              <a:gd name="connsiteY19" fmla="*/ 667657 h 1727200"/>
              <a:gd name="connsiteX20" fmla="*/ 29029 w 3135086"/>
              <a:gd name="connsiteY20" fmla="*/ 856343 h 1727200"/>
              <a:gd name="connsiteX21" fmla="*/ 43543 w 3135086"/>
              <a:gd name="connsiteY21" fmla="*/ 986971 h 1727200"/>
              <a:gd name="connsiteX22" fmla="*/ 14514 w 3135086"/>
              <a:gd name="connsiteY22" fmla="*/ 1146629 h 1727200"/>
              <a:gd name="connsiteX23" fmla="*/ 0 w 3135086"/>
              <a:gd name="connsiteY23" fmla="*/ 1422400 h 1727200"/>
              <a:gd name="connsiteX24" fmla="*/ 14514 w 3135086"/>
              <a:gd name="connsiteY24" fmla="*/ 1524000 h 1727200"/>
              <a:gd name="connsiteX25" fmla="*/ 29029 w 3135086"/>
              <a:gd name="connsiteY25" fmla="*/ 1567543 h 1727200"/>
              <a:gd name="connsiteX26" fmla="*/ 188686 w 3135086"/>
              <a:gd name="connsiteY26" fmla="*/ 1640114 h 1727200"/>
              <a:gd name="connsiteX27" fmla="*/ 348343 w 3135086"/>
              <a:gd name="connsiteY27" fmla="*/ 1625600 h 1727200"/>
              <a:gd name="connsiteX28" fmla="*/ 609600 w 3135086"/>
              <a:gd name="connsiteY28" fmla="*/ 1596571 h 1727200"/>
              <a:gd name="connsiteX29" fmla="*/ 1103086 w 3135086"/>
              <a:gd name="connsiteY29" fmla="*/ 1640114 h 1727200"/>
              <a:gd name="connsiteX30" fmla="*/ 1161143 w 3135086"/>
              <a:gd name="connsiteY30" fmla="*/ 1654629 h 1727200"/>
              <a:gd name="connsiteX31" fmla="*/ 1248229 w 3135086"/>
              <a:gd name="connsiteY31" fmla="*/ 1669143 h 1727200"/>
              <a:gd name="connsiteX32" fmla="*/ 1364343 w 3135086"/>
              <a:gd name="connsiteY32" fmla="*/ 1683657 h 1727200"/>
              <a:gd name="connsiteX33" fmla="*/ 1582057 w 3135086"/>
              <a:gd name="connsiteY33" fmla="*/ 1727200 h 1727200"/>
              <a:gd name="connsiteX34" fmla="*/ 1857829 w 3135086"/>
              <a:gd name="connsiteY34" fmla="*/ 1669143 h 1727200"/>
              <a:gd name="connsiteX35" fmla="*/ 2002971 w 3135086"/>
              <a:gd name="connsiteY35" fmla="*/ 1611086 h 1727200"/>
              <a:gd name="connsiteX36" fmla="*/ 2612571 w 3135086"/>
              <a:gd name="connsiteY36" fmla="*/ 1596571 h 1727200"/>
              <a:gd name="connsiteX37" fmla="*/ 2844800 w 3135086"/>
              <a:gd name="connsiteY37" fmla="*/ 1393371 h 1727200"/>
              <a:gd name="connsiteX38" fmla="*/ 2888343 w 3135086"/>
              <a:gd name="connsiteY38" fmla="*/ 1378857 h 1727200"/>
              <a:gd name="connsiteX39" fmla="*/ 2917371 w 3135086"/>
              <a:gd name="connsiteY39" fmla="*/ 1335314 h 1727200"/>
              <a:gd name="connsiteX40" fmla="*/ 2946400 w 3135086"/>
              <a:gd name="connsiteY40" fmla="*/ 1262743 h 1727200"/>
              <a:gd name="connsiteX41" fmla="*/ 3018971 w 3135086"/>
              <a:gd name="connsiteY41" fmla="*/ 1190171 h 1727200"/>
              <a:gd name="connsiteX42" fmla="*/ 3048000 w 3135086"/>
              <a:gd name="connsiteY42" fmla="*/ 1117600 h 1727200"/>
              <a:gd name="connsiteX43" fmla="*/ 3077029 w 3135086"/>
              <a:gd name="connsiteY43" fmla="*/ 798286 h 1727200"/>
              <a:gd name="connsiteX44" fmla="*/ 3120571 w 3135086"/>
              <a:gd name="connsiteY44" fmla="*/ 667657 h 1727200"/>
              <a:gd name="connsiteX45" fmla="*/ 3135086 w 3135086"/>
              <a:gd name="connsiteY45" fmla="*/ 566057 h 1727200"/>
              <a:gd name="connsiteX46" fmla="*/ 3062514 w 3135086"/>
              <a:gd name="connsiteY46" fmla="*/ 377371 h 1727200"/>
              <a:gd name="connsiteX47" fmla="*/ 3018971 w 3135086"/>
              <a:gd name="connsiteY47" fmla="*/ 362857 h 1727200"/>
              <a:gd name="connsiteX48" fmla="*/ 2757714 w 3135086"/>
              <a:gd name="connsiteY48" fmla="*/ 304800 h 1727200"/>
              <a:gd name="connsiteX49" fmla="*/ 2438400 w 3135086"/>
              <a:gd name="connsiteY49" fmla="*/ 275771 h 1727200"/>
              <a:gd name="connsiteX50" fmla="*/ 2307771 w 3135086"/>
              <a:gd name="connsiteY50" fmla="*/ 261257 h 1727200"/>
              <a:gd name="connsiteX51" fmla="*/ 2264229 w 3135086"/>
              <a:gd name="connsiteY51" fmla="*/ 188686 h 17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135086" h="1727200">
                <a:moveTo>
                  <a:pt x="2670629" y="319314"/>
                </a:moveTo>
                <a:cubicBezTo>
                  <a:pt x="2646438" y="309638"/>
                  <a:pt x="2623012" y="297773"/>
                  <a:pt x="2598057" y="290286"/>
                </a:cubicBezTo>
                <a:cubicBezTo>
                  <a:pt x="2574428" y="283197"/>
                  <a:pt x="2548258" y="285259"/>
                  <a:pt x="2525486" y="275771"/>
                </a:cubicBezTo>
                <a:cubicBezTo>
                  <a:pt x="2489481" y="260769"/>
                  <a:pt x="2458129" y="236392"/>
                  <a:pt x="2423886" y="217714"/>
                </a:cubicBezTo>
                <a:cubicBezTo>
                  <a:pt x="2404891" y="207353"/>
                  <a:pt x="2386553" y="194903"/>
                  <a:pt x="2365829" y="188686"/>
                </a:cubicBezTo>
                <a:cubicBezTo>
                  <a:pt x="2337641" y="180230"/>
                  <a:pt x="2307925" y="177977"/>
                  <a:pt x="2278743" y="174171"/>
                </a:cubicBezTo>
                <a:cubicBezTo>
                  <a:pt x="2002320" y="138116"/>
                  <a:pt x="2054716" y="146405"/>
                  <a:pt x="1770743" y="130629"/>
                </a:cubicBezTo>
                <a:cubicBezTo>
                  <a:pt x="1610201" y="77113"/>
                  <a:pt x="1716513" y="109239"/>
                  <a:pt x="1349829" y="72571"/>
                </a:cubicBezTo>
                <a:cubicBezTo>
                  <a:pt x="1127061" y="50295"/>
                  <a:pt x="1252933" y="64088"/>
                  <a:pt x="972457" y="29029"/>
                </a:cubicBezTo>
                <a:cubicBezTo>
                  <a:pt x="933752" y="19353"/>
                  <a:pt x="896239" y="0"/>
                  <a:pt x="856343" y="0"/>
                </a:cubicBezTo>
                <a:cubicBezTo>
                  <a:pt x="714097" y="0"/>
                  <a:pt x="629023" y="19339"/>
                  <a:pt x="508000" y="43543"/>
                </a:cubicBezTo>
                <a:cubicBezTo>
                  <a:pt x="493486" y="53219"/>
                  <a:pt x="480490" y="65699"/>
                  <a:pt x="464457" y="72571"/>
                </a:cubicBezTo>
                <a:cubicBezTo>
                  <a:pt x="375111" y="110862"/>
                  <a:pt x="435413" y="58068"/>
                  <a:pt x="348343" y="116114"/>
                </a:cubicBezTo>
                <a:cubicBezTo>
                  <a:pt x="336999" y="123676"/>
                  <a:pt x="259400" y="191555"/>
                  <a:pt x="232229" y="203200"/>
                </a:cubicBezTo>
                <a:cubicBezTo>
                  <a:pt x="213894" y="211058"/>
                  <a:pt x="193524" y="212876"/>
                  <a:pt x="174171" y="217714"/>
                </a:cubicBezTo>
                <a:cubicBezTo>
                  <a:pt x="96766" y="333824"/>
                  <a:pt x="198358" y="193528"/>
                  <a:pt x="101600" y="290286"/>
                </a:cubicBezTo>
                <a:cubicBezTo>
                  <a:pt x="84495" y="307391"/>
                  <a:pt x="72571" y="328991"/>
                  <a:pt x="58057" y="348343"/>
                </a:cubicBezTo>
                <a:cubicBezTo>
                  <a:pt x="53219" y="372533"/>
                  <a:pt x="48894" y="396832"/>
                  <a:pt x="43543" y="420914"/>
                </a:cubicBezTo>
                <a:cubicBezTo>
                  <a:pt x="39216" y="440387"/>
                  <a:pt x="31360" y="459160"/>
                  <a:pt x="29029" y="478971"/>
                </a:cubicBezTo>
                <a:cubicBezTo>
                  <a:pt x="21658" y="541620"/>
                  <a:pt x="19352" y="604762"/>
                  <a:pt x="14514" y="667657"/>
                </a:cubicBezTo>
                <a:cubicBezTo>
                  <a:pt x="19352" y="730552"/>
                  <a:pt x="23318" y="793521"/>
                  <a:pt x="29029" y="856343"/>
                </a:cubicBezTo>
                <a:cubicBezTo>
                  <a:pt x="32995" y="899974"/>
                  <a:pt x="43543" y="943160"/>
                  <a:pt x="43543" y="986971"/>
                </a:cubicBezTo>
                <a:cubicBezTo>
                  <a:pt x="43543" y="1038981"/>
                  <a:pt x="27218" y="1095813"/>
                  <a:pt x="14514" y="1146629"/>
                </a:cubicBezTo>
                <a:cubicBezTo>
                  <a:pt x="9676" y="1238553"/>
                  <a:pt x="0" y="1330349"/>
                  <a:pt x="0" y="1422400"/>
                </a:cubicBezTo>
                <a:cubicBezTo>
                  <a:pt x="0" y="1456610"/>
                  <a:pt x="7805" y="1490454"/>
                  <a:pt x="14514" y="1524000"/>
                </a:cubicBezTo>
                <a:cubicBezTo>
                  <a:pt x="17515" y="1539002"/>
                  <a:pt x="16952" y="1558150"/>
                  <a:pt x="29029" y="1567543"/>
                </a:cubicBezTo>
                <a:cubicBezTo>
                  <a:pt x="77705" y="1605402"/>
                  <a:pt x="132772" y="1621476"/>
                  <a:pt x="188686" y="1640114"/>
                </a:cubicBezTo>
                <a:lnTo>
                  <a:pt x="348343" y="1625600"/>
                </a:lnTo>
                <a:cubicBezTo>
                  <a:pt x="582688" y="1606853"/>
                  <a:pt x="482361" y="1628382"/>
                  <a:pt x="609600" y="1596571"/>
                </a:cubicBezTo>
                <a:lnTo>
                  <a:pt x="1103086" y="1640114"/>
                </a:lnTo>
                <a:cubicBezTo>
                  <a:pt x="1122924" y="1642202"/>
                  <a:pt x="1141582" y="1650717"/>
                  <a:pt x="1161143" y="1654629"/>
                </a:cubicBezTo>
                <a:cubicBezTo>
                  <a:pt x="1190001" y="1660401"/>
                  <a:pt x="1219096" y="1664981"/>
                  <a:pt x="1248229" y="1669143"/>
                </a:cubicBezTo>
                <a:cubicBezTo>
                  <a:pt x="1286843" y="1674659"/>
                  <a:pt x="1325814" y="1677574"/>
                  <a:pt x="1364343" y="1683657"/>
                </a:cubicBezTo>
                <a:cubicBezTo>
                  <a:pt x="1497052" y="1704611"/>
                  <a:pt x="1488699" y="1703861"/>
                  <a:pt x="1582057" y="1727200"/>
                </a:cubicBezTo>
                <a:cubicBezTo>
                  <a:pt x="1683557" y="1710284"/>
                  <a:pt x="1748503" y="1701298"/>
                  <a:pt x="1857829" y="1669143"/>
                </a:cubicBezTo>
                <a:cubicBezTo>
                  <a:pt x="1930214" y="1647853"/>
                  <a:pt x="1913801" y="1616659"/>
                  <a:pt x="2002971" y="1611086"/>
                </a:cubicBezTo>
                <a:cubicBezTo>
                  <a:pt x="2205833" y="1598407"/>
                  <a:pt x="2409371" y="1601409"/>
                  <a:pt x="2612571" y="1596571"/>
                </a:cubicBezTo>
                <a:cubicBezTo>
                  <a:pt x="2708492" y="1500651"/>
                  <a:pt x="2736439" y="1458388"/>
                  <a:pt x="2844800" y="1393371"/>
                </a:cubicBezTo>
                <a:cubicBezTo>
                  <a:pt x="2857919" y="1385500"/>
                  <a:pt x="2873829" y="1383695"/>
                  <a:pt x="2888343" y="1378857"/>
                </a:cubicBezTo>
                <a:cubicBezTo>
                  <a:pt x="2898019" y="1364343"/>
                  <a:pt x="2909570" y="1350916"/>
                  <a:pt x="2917371" y="1335314"/>
                </a:cubicBezTo>
                <a:cubicBezTo>
                  <a:pt x="2929023" y="1312011"/>
                  <a:pt x="2931459" y="1284087"/>
                  <a:pt x="2946400" y="1262743"/>
                </a:cubicBezTo>
                <a:cubicBezTo>
                  <a:pt x="2966018" y="1234717"/>
                  <a:pt x="2994781" y="1214362"/>
                  <a:pt x="3018971" y="1190171"/>
                </a:cubicBezTo>
                <a:cubicBezTo>
                  <a:pt x="3028647" y="1165981"/>
                  <a:pt x="3043717" y="1143299"/>
                  <a:pt x="3048000" y="1117600"/>
                </a:cubicBezTo>
                <a:cubicBezTo>
                  <a:pt x="3056509" y="1066548"/>
                  <a:pt x="3062052" y="865684"/>
                  <a:pt x="3077029" y="798286"/>
                </a:cubicBezTo>
                <a:cubicBezTo>
                  <a:pt x="3086986" y="753481"/>
                  <a:pt x="3120571" y="667657"/>
                  <a:pt x="3120571" y="667657"/>
                </a:cubicBezTo>
                <a:cubicBezTo>
                  <a:pt x="3125409" y="633790"/>
                  <a:pt x="3135086" y="600268"/>
                  <a:pt x="3135086" y="566057"/>
                </a:cubicBezTo>
                <a:cubicBezTo>
                  <a:pt x="3135086" y="497696"/>
                  <a:pt x="3107434" y="428708"/>
                  <a:pt x="3062514" y="377371"/>
                </a:cubicBezTo>
                <a:cubicBezTo>
                  <a:pt x="3052439" y="365857"/>
                  <a:pt x="3033854" y="366401"/>
                  <a:pt x="3018971" y="362857"/>
                </a:cubicBezTo>
                <a:cubicBezTo>
                  <a:pt x="2932187" y="342194"/>
                  <a:pt x="2845937" y="318034"/>
                  <a:pt x="2757714" y="304800"/>
                </a:cubicBezTo>
                <a:cubicBezTo>
                  <a:pt x="2652020" y="288946"/>
                  <a:pt x="2544780" y="286066"/>
                  <a:pt x="2438400" y="275771"/>
                </a:cubicBezTo>
                <a:cubicBezTo>
                  <a:pt x="2394793" y="271551"/>
                  <a:pt x="2351314" y="266095"/>
                  <a:pt x="2307771" y="261257"/>
                </a:cubicBezTo>
                <a:cubicBezTo>
                  <a:pt x="2288930" y="204732"/>
                  <a:pt x="2304075" y="228532"/>
                  <a:pt x="2264229" y="188686"/>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EA70225-0A5E-4A1E-288D-D6AEF9227FEF}"/>
              </a:ext>
            </a:extLst>
          </p:cNvPr>
          <p:cNvPicPr>
            <a:picLocks noChangeAspect="1"/>
          </p:cNvPicPr>
          <p:nvPr/>
        </p:nvPicPr>
        <p:blipFill>
          <a:blip r:embed="rId9"/>
          <a:stretch>
            <a:fillRect/>
          </a:stretch>
        </p:blipFill>
        <p:spPr>
          <a:xfrm>
            <a:off x="10112765" y="2096222"/>
            <a:ext cx="1397064" cy="1639221"/>
          </a:xfrm>
          <a:prstGeom prst="rect">
            <a:avLst/>
          </a:prstGeom>
        </p:spPr>
      </p:pic>
      <p:cxnSp>
        <p:nvCxnSpPr>
          <p:cNvPr id="17" name="Straight Connector 16">
            <a:extLst>
              <a:ext uri="{FF2B5EF4-FFF2-40B4-BE49-F238E27FC236}">
                <a16:creationId xmlns:a16="http://schemas.microsoft.com/office/drawing/2014/main" id="{33D86FF3-0417-5A90-676E-6940A943DE55}"/>
              </a:ext>
            </a:extLst>
          </p:cNvPr>
          <p:cNvCxnSpPr/>
          <p:nvPr/>
        </p:nvCxnSpPr>
        <p:spPr>
          <a:xfrm>
            <a:off x="10261601" y="3875315"/>
            <a:ext cx="124822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CF2D61D-8C78-1730-0E3B-65E552EFAAB2}"/>
              </a:ext>
            </a:extLst>
          </p:cNvPr>
          <p:cNvPicPr>
            <a:picLocks noChangeAspect="1"/>
          </p:cNvPicPr>
          <p:nvPr/>
        </p:nvPicPr>
        <p:blipFill rotWithShape="1">
          <a:blip r:embed="rId10"/>
          <a:srcRect r="-6374" b="19766"/>
          <a:stretch/>
        </p:blipFill>
        <p:spPr>
          <a:xfrm>
            <a:off x="8294027" y="2071443"/>
            <a:ext cx="688021" cy="609596"/>
          </a:xfrm>
          <a:prstGeom prst="rect">
            <a:avLst/>
          </a:prstGeom>
        </p:spPr>
      </p:pic>
      <p:sp>
        <p:nvSpPr>
          <p:cNvPr id="19" name="Rectangle 18">
            <a:extLst>
              <a:ext uri="{FF2B5EF4-FFF2-40B4-BE49-F238E27FC236}">
                <a16:creationId xmlns:a16="http://schemas.microsoft.com/office/drawing/2014/main" id="{5EB2D744-1971-6C6C-F42C-5CBB6D0A6734}"/>
              </a:ext>
            </a:extLst>
          </p:cNvPr>
          <p:cNvSpPr/>
          <p:nvPr/>
        </p:nvSpPr>
        <p:spPr>
          <a:xfrm>
            <a:off x="2176653" y="1859354"/>
            <a:ext cx="7242555" cy="4968030"/>
          </a:xfrm>
          <a:prstGeom prst="rect">
            <a:avLst/>
          </a:prstGeom>
          <a:noFill/>
          <a:ln w="76200">
            <a:solidFill>
              <a:srgbClr val="7030A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96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4" y="1175501"/>
            <a:ext cx="7242554"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Session 3: Hazard &amp; Exposure Assessment</a:t>
            </a:r>
          </a:p>
        </p:txBody>
      </p:sp>
      <p:sp>
        <p:nvSpPr>
          <p:cNvPr id="3" name="TextBox 2">
            <a:extLst>
              <a:ext uri="{FF2B5EF4-FFF2-40B4-BE49-F238E27FC236}">
                <a16:creationId xmlns:a16="http://schemas.microsoft.com/office/drawing/2014/main" id="{0E3EBD89-42FA-7C4C-4A8E-14D1C7432291}"/>
              </a:ext>
            </a:extLst>
          </p:cNvPr>
          <p:cNvSpPr txBox="1"/>
          <p:nvPr/>
        </p:nvSpPr>
        <p:spPr>
          <a:xfrm>
            <a:off x="906274" y="2196930"/>
            <a:ext cx="8279767" cy="424732"/>
          </a:xfrm>
          <a:prstGeom prst="rect">
            <a:avLst/>
          </a:prstGeom>
          <a:noFill/>
        </p:spPr>
        <p:txBody>
          <a:bodyPr wrap="square" rtlCol="0">
            <a:spAutoFit/>
          </a:bodyPr>
          <a:lstStyle/>
          <a:p>
            <a:pPr defTabSz="914400">
              <a:lnSpc>
                <a:spcPct val="90000"/>
              </a:lnSpc>
              <a:spcBef>
                <a:spcPts val="1000"/>
              </a:spcBef>
              <a:defRPr/>
            </a:pPr>
            <a:r>
              <a:rPr lang="en-US" sz="2400" b="1" i="1" u="sng">
                <a:solidFill>
                  <a:prstClr val="black"/>
                </a:solidFill>
                <a:latin typeface="Calibri" panose="020F0502020204030204"/>
              </a:rPr>
              <a:t>Exposure</a:t>
            </a:r>
            <a:endParaRPr lang="en-US" sz="2000">
              <a:solidFill>
                <a:prstClr val="black"/>
              </a:solidFill>
              <a:latin typeface="Calibri" panose="020F0502020204030204"/>
            </a:endParaRPr>
          </a:p>
        </p:txBody>
      </p:sp>
      <p:pic>
        <p:nvPicPr>
          <p:cNvPr id="9" name="Picture 8">
            <a:extLst>
              <a:ext uri="{FF2B5EF4-FFF2-40B4-BE49-F238E27FC236}">
                <a16:creationId xmlns:a16="http://schemas.microsoft.com/office/drawing/2014/main" id="{22363881-B942-9EED-DDA0-804FE17462AA}"/>
              </a:ext>
            </a:extLst>
          </p:cNvPr>
          <p:cNvPicPr>
            <a:picLocks noChangeAspect="1"/>
          </p:cNvPicPr>
          <p:nvPr/>
        </p:nvPicPr>
        <p:blipFill>
          <a:blip r:embed="rId5"/>
          <a:stretch>
            <a:fillRect/>
          </a:stretch>
        </p:blipFill>
        <p:spPr>
          <a:xfrm>
            <a:off x="906274" y="2667592"/>
            <a:ext cx="8976526" cy="3930429"/>
          </a:xfrm>
          <a:prstGeom prst="rect">
            <a:avLst/>
          </a:prstGeom>
        </p:spPr>
      </p:pic>
      <p:pic>
        <p:nvPicPr>
          <p:cNvPr id="14" name="Picture 13">
            <a:extLst>
              <a:ext uri="{FF2B5EF4-FFF2-40B4-BE49-F238E27FC236}">
                <a16:creationId xmlns:a16="http://schemas.microsoft.com/office/drawing/2014/main" id="{AF1DC121-EE52-A782-B3FA-10671134374C}"/>
              </a:ext>
            </a:extLst>
          </p:cNvPr>
          <p:cNvPicPr>
            <a:picLocks noChangeAspect="1"/>
          </p:cNvPicPr>
          <p:nvPr/>
        </p:nvPicPr>
        <p:blipFill>
          <a:blip r:embed="rId6"/>
          <a:stretch>
            <a:fillRect/>
          </a:stretch>
        </p:blipFill>
        <p:spPr>
          <a:xfrm>
            <a:off x="895764" y="2731060"/>
            <a:ext cx="8179168" cy="3930429"/>
          </a:xfrm>
          <a:prstGeom prst="rect">
            <a:avLst/>
          </a:prstGeom>
        </p:spPr>
      </p:pic>
    </p:spTree>
    <p:extLst>
      <p:ext uri="{BB962C8B-B14F-4D97-AF65-F5344CB8AC3E}">
        <p14:creationId xmlns:p14="http://schemas.microsoft.com/office/powerpoint/2010/main" val="160419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5410200" y="3612824"/>
            <a:ext cx="5257800" cy="1867316"/>
          </a:xfrm>
        </p:spPr>
        <p:txBody>
          <a:bodyPr>
            <a:normAutofit fontScale="90000"/>
          </a:bodyPr>
          <a:lstStyle/>
          <a:p>
            <a:r>
              <a:rPr lang="en-US" sz="4000" b="1" spc="100"/>
              <a:t>Local Roadmaps to Community Resilience</a:t>
            </a:r>
            <a:br>
              <a:rPr lang="en-US" sz="3600" b="1" spc="100"/>
            </a:br>
            <a:br>
              <a:rPr lang="en-US" sz="3600" b="1" spc="100"/>
            </a:br>
            <a:br>
              <a:rPr lang="en-US" sz="3600" spc="100"/>
            </a:br>
            <a:r>
              <a:rPr lang="en-US" sz="3600" i="1" spc="100"/>
              <a:t>Session 4</a:t>
            </a:r>
            <a:r>
              <a:rPr lang="en-US" sz="3600" spc="100"/>
              <a:t>: </a:t>
            </a:r>
            <a:br>
              <a:rPr lang="en-US" sz="3600" spc="100"/>
            </a:br>
            <a:r>
              <a:rPr lang="en-US" sz="3600" spc="100"/>
              <a:t>Vulnerability &amp; Capacity</a:t>
            </a:r>
            <a:br>
              <a:rPr lang="en-US" sz="3600" spc="100"/>
            </a:br>
            <a:r>
              <a:rPr lang="en-US" sz="3600" spc="100"/>
              <a:t>Assessment</a:t>
            </a:r>
            <a:endParaRPr lang="en-US" sz="3600" spc="100">
              <a:latin typeface="Calibri Light"/>
              <a:cs typeface="Calibri Light"/>
            </a:endParaRPr>
          </a:p>
        </p:txBody>
      </p:sp>
      <p:pic>
        <p:nvPicPr>
          <p:cNvPr id="10" name="Picture 9" descr="side_banner.jpg"/>
          <p:cNvPicPr>
            <a:picLocks noChangeAspect="1"/>
          </p:cNvPicPr>
          <p:nvPr/>
        </p:nvPicPr>
        <p:blipFill>
          <a:blip r:embed="rId3" cstate="print"/>
          <a:stretch>
            <a:fillRect/>
          </a:stretch>
        </p:blipFill>
        <p:spPr>
          <a:xfrm>
            <a:off x="1358900" y="1372"/>
            <a:ext cx="3898486" cy="6858000"/>
          </a:xfrm>
          <a:prstGeom prst="rect">
            <a:avLst/>
          </a:prstGeom>
        </p:spPr>
      </p:pic>
      <p:sp>
        <p:nvSpPr>
          <p:cNvPr id="2" name="Rectangle 1"/>
          <p:cNvSpPr/>
          <p:nvPr/>
        </p:nvSpPr>
        <p:spPr>
          <a:xfrm>
            <a:off x="5410199" y="796359"/>
            <a:ext cx="5257801" cy="801624"/>
          </a:xfrm>
          <a:prstGeom prst="rect">
            <a:avLst/>
          </a:prstGeom>
          <a:solidFill>
            <a:srgbClr val="E1BF2E"/>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4800" b="1" spc="100">
                <a:solidFill>
                  <a:schemeClr val="bg1"/>
                </a:solidFill>
              </a:rPr>
              <a:t>  Bay Area UASI</a:t>
            </a:r>
          </a:p>
        </p:txBody>
      </p:sp>
    </p:spTree>
    <p:extLst>
      <p:ext uri="{BB962C8B-B14F-4D97-AF65-F5344CB8AC3E}">
        <p14:creationId xmlns:p14="http://schemas.microsoft.com/office/powerpoint/2010/main" val="2685956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3" y="1175501"/>
            <a:ext cx="7944499"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Session 4: Vulnerability and Capacity Assessment</a:t>
            </a:r>
          </a:p>
        </p:txBody>
      </p:sp>
      <p:sp>
        <p:nvSpPr>
          <p:cNvPr id="3" name="TextBox 2">
            <a:extLst>
              <a:ext uri="{FF2B5EF4-FFF2-40B4-BE49-F238E27FC236}">
                <a16:creationId xmlns:a16="http://schemas.microsoft.com/office/drawing/2014/main" id="{0E3EBD89-42FA-7C4C-4A8E-14D1C7432291}"/>
              </a:ext>
            </a:extLst>
          </p:cNvPr>
          <p:cNvSpPr txBox="1"/>
          <p:nvPr/>
        </p:nvSpPr>
        <p:spPr>
          <a:xfrm>
            <a:off x="906274" y="2092549"/>
            <a:ext cx="8279767" cy="424732"/>
          </a:xfrm>
          <a:prstGeom prst="rect">
            <a:avLst/>
          </a:prstGeom>
          <a:noFill/>
        </p:spPr>
        <p:txBody>
          <a:bodyPr wrap="square" rtlCol="0">
            <a:spAutoFit/>
          </a:bodyPr>
          <a:lstStyle/>
          <a:p>
            <a:pPr defTabSz="914400">
              <a:lnSpc>
                <a:spcPct val="90000"/>
              </a:lnSpc>
              <a:spcBef>
                <a:spcPts val="1000"/>
              </a:spcBef>
              <a:defRPr/>
            </a:pPr>
            <a:r>
              <a:rPr lang="en-US" sz="2400" b="1" i="1" u="sng">
                <a:solidFill>
                  <a:prstClr val="black"/>
                </a:solidFill>
                <a:latin typeface="Calibri" panose="020F0502020204030204"/>
              </a:rPr>
              <a:t>Vulnerability</a:t>
            </a:r>
            <a:endParaRPr lang="en-US" sz="2000">
              <a:solidFill>
                <a:prstClr val="black"/>
              </a:solidFill>
              <a:latin typeface="Calibri" panose="020F0502020204030204"/>
            </a:endParaRPr>
          </a:p>
        </p:txBody>
      </p:sp>
      <p:sp>
        <p:nvSpPr>
          <p:cNvPr id="10" name="TextBox 9">
            <a:extLst>
              <a:ext uri="{FF2B5EF4-FFF2-40B4-BE49-F238E27FC236}">
                <a16:creationId xmlns:a16="http://schemas.microsoft.com/office/drawing/2014/main" id="{CBE89642-79E7-4C2E-8C55-2D6B285C7D0F}"/>
              </a:ext>
            </a:extLst>
          </p:cNvPr>
          <p:cNvSpPr txBox="1"/>
          <p:nvPr/>
        </p:nvSpPr>
        <p:spPr>
          <a:xfrm>
            <a:off x="906274" y="2579829"/>
            <a:ext cx="10166297" cy="923330"/>
          </a:xfrm>
          <a:prstGeom prst="rect">
            <a:avLst/>
          </a:prstGeom>
          <a:noFill/>
        </p:spPr>
        <p:txBody>
          <a:bodyPr wrap="square">
            <a:spAutoFit/>
          </a:bodyPr>
          <a:lstStyle/>
          <a:p>
            <a:pPr algn="l" rtl="0" fontAlgn="base"/>
            <a:r>
              <a:rPr lang="en-US" b="0" i="0">
                <a:solidFill>
                  <a:srgbClr val="000000"/>
                </a:solidFill>
                <a:effectLst/>
                <a:latin typeface="Segoe UI" panose="020B0502040204020203" pitchFamily="34" charset="0"/>
              </a:rPr>
              <a:t>The conditions determined by physical, social, economic and environmental factors or processes that increase the likelihood of a community to experience the impacts of hazards. </a:t>
            </a:r>
          </a:p>
          <a:p>
            <a:pPr algn="l" rtl="0" fontAlgn="base"/>
            <a:endParaRPr lang="en-US">
              <a:solidFill>
                <a:srgbClr val="000000"/>
              </a:solidFill>
              <a:latin typeface="Segoe UI" panose="020B0502040204020203" pitchFamily="34" charset="0"/>
            </a:endParaRPr>
          </a:p>
        </p:txBody>
      </p:sp>
      <p:sp>
        <p:nvSpPr>
          <p:cNvPr id="6" name="TextBox 5">
            <a:extLst>
              <a:ext uri="{FF2B5EF4-FFF2-40B4-BE49-F238E27FC236}">
                <a16:creationId xmlns:a16="http://schemas.microsoft.com/office/drawing/2014/main" id="{95C8530D-97A1-2233-7E7D-088B937C4A94}"/>
              </a:ext>
            </a:extLst>
          </p:cNvPr>
          <p:cNvSpPr txBox="1"/>
          <p:nvPr/>
        </p:nvSpPr>
        <p:spPr>
          <a:xfrm>
            <a:off x="5925148" y="3842706"/>
            <a:ext cx="4196004" cy="1477328"/>
          </a:xfrm>
          <a:prstGeom prst="rect">
            <a:avLst/>
          </a:prstGeom>
          <a:noFill/>
        </p:spPr>
        <p:txBody>
          <a:bodyPr wrap="square">
            <a:spAutoFit/>
          </a:bodyPr>
          <a:lstStyle/>
          <a:p>
            <a:pPr algn="l" rtl="0" fontAlgn="base"/>
            <a:endParaRPr lang="en-US">
              <a:solidFill>
                <a:srgbClr val="000000"/>
              </a:solidFill>
              <a:latin typeface="Segoe UI" panose="020B0502040204020203" pitchFamily="34" charset="0"/>
            </a:endParaRPr>
          </a:p>
          <a:p>
            <a:pPr algn="l" rtl="0" fontAlgn="base"/>
            <a:endParaRPr lang="en-US" b="0" i="0">
              <a:solidFill>
                <a:srgbClr val="000000"/>
              </a:solidFill>
              <a:effectLst/>
              <a:latin typeface="Segoe UI" panose="020B0502040204020203" pitchFamily="34" charset="0"/>
            </a:endParaRPr>
          </a:p>
          <a:p>
            <a:pPr algn="l" rtl="0" fontAlgn="base"/>
            <a:r>
              <a:rPr lang="en-US" b="0" i="0">
                <a:solidFill>
                  <a:srgbClr val="0070C0"/>
                </a:solidFill>
                <a:effectLst/>
                <a:latin typeface="Segoe UI" panose="020B0502040204020203" pitchFamily="34" charset="0"/>
              </a:rPr>
              <a:t>identify groups in the community, assets, services/systems, etc. in our fictive community “Resilience Ridge”</a:t>
            </a:r>
          </a:p>
        </p:txBody>
      </p:sp>
      <p:pic>
        <p:nvPicPr>
          <p:cNvPr id="11" name="Picture 10" descr="A picture containing logo&#10;&#10;Description automatically generated">
            <a:extLst>
              <a:ext uri="{FF2B5EF4-FFF2-40B4-BE49-F238E27FC236}">
                <a16:creationId xmlns:a16="http://schemas.microsoft.com/office/drawing/2014/main" id="{6BF1AF73-13F9-EA43-D596-B116A4A9DF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2158" y="2832721"/>
            <a:ext cx="3336642" cy="4719437"/>
          </a:xfrm>
          <a:prstGeom prst="rect">
            <a:avLst/>
          </a:prstGeom>
        </p:spPr>
      </p:pic>
    </p:spTree>
    <p:extLst>
      <p:ext uri="{BB962C8B-B14F-4D97-AF65-F5344CB8AC3E}">
        <p14:creationId xmlns:p14="http://schemas.microsoft.com/office/powerpoint/2010/main" val="408704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3" y="1175501"/>
            <a:ext cx="8832005"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Session 4: Vulnerability &amp; Capacity Assessment</a:t>
            </a:r>
          </a:p>
        </p:txBody>
      </p:sp>
      <p:sp>
        <p:nvSpPr>
          <p:cNvPr id="3" name="TextBox 2">
            <a:extLst>
              <a:ext uri="{FF2B5EF4-FFF2-40B4-BE49-F238E27FC236}">
                <a16:creationId xmlns:a16="http://schemas.microsoft.com/office/drawing/2014/main" id="{0E3EBD89-42FA-7C4C-4A8E-14D1C7432291}"/>
              </a:ext>
            </a:extLst>
          </p:cNvPr>
          <p:cNvSpPr txBox="1"/>
          <p:nvPr/>
        </p:nvSpPr>
        <p:spPr>
          <a:xfrm>
            <a:off x="798697" y="2143064"/>
            <a:ext cx="8279767" cy="424732"/>
          </a:xfrm>
          <a:prstGeom prst="rect">
            <a:avLst/>
          </a:prstGeom>
          <a:noFill/>
        </p:spPr>
        <p:txBody>
          <a:bodyPr wrap="square" rtlCol="0">
            <a:spAutoFit/>
          </a:bodyPr>
          <a:lstStyle/>
          <a:p>
            <a:pPr defTabSz="914400">
              <a:lnSpc>
                <a:spcPct val="90000"/>
              </a:lnSpc>
              <a:spcBef>
                <a:spcPts val="1000"/>
              </a:spcBef>
              <a:defRPr/>
            </a:pPr>
            <a:r>
              <a:rPr lang="en-US" sz="2400" b="1" i="1" u="sng">
                <a:solidFill>
                  <a:prstClr val="black"/>
                </a:solidFill>
                <a:latin typeface="Calibri" panose="020F0502020204030204"/>
              </a:rPr>
              <a:t>Vulnerability</a:t>
            </a:r>
            <a:endParaRPr lang="en-US" sz="2000">
              <a:solidFill>
                <a:prstClr val="black"/>
              </a:solidFill>
              <a:latin typeface="Calibri" panose="020F0502020204030204"/>
            </a:endParaRPr>
          </a:p>
        </p:txBody>
      </p:sp>
      <p:pic>
        <p:nvPicPr>
          <p:cNvPr id="9" name="Picture 8">
            <a:extLst>
              <a:ext uri="{FF2B5EF4-FFF2-40B4-BE49-F238E27FC236}">
                <a16:creationId xmlns:a16="http://schemas.microsoft.com/office/drawing/2014/main" id="{C6D8CE70-63AA-3302-9CD0-47EA21A1FF41}"/>
              </a:ext>
            </a:extLst>
          </p:cNvPr>
          <p:cNvPicPr>
            <a:picLocks noChangeAspect="1"/>
          </p:cNvPicPr>
          <p:nvPr/>
        </p:nvPicPr>
        <p:blipFill>
          <a:blip r:embed="rId6"/>
          <a:stretch>
            <a:fillRect/>
          </a:stretch>
        </p:blipFill>
        <p:spPr>
          <a:xfrm>
            <a:off x="874264" y="2567796"/>
            <a:ext cx="8801363" cy="4062752"/>
          </a:xfrm>
          <a:prstGeom prst="rect">
            <a:avLst/>
          </a:prstGeom>
        </p:spPr>
      </p:pic>
      <p:pic>
        <p:nvPicPr>
          <p:cNvPr id="11" name="Picture 10">
            <a:extLst>
              <a:ext uri="{FF2B5EF4-FFF2-40B4-BE49-F238E27FC236}">
                <a16:creationId xmlns:a16="http://schemas.microsoft.com/office/drawing/2014/main" id="{FDF465BA-FF15-9645-58B7-D7A71CF53583}"/>
              </a:ext>
            </a:extLst>
          </p:cNvPr>
          <p:cNvPicPr>
            <a:picLocks noChangeAspect="1"/>
          </p:cNvPicPr>
          <p:nvPr/>
        </p:nvPicPr>
        <p:blipFill>
          <a:blip r:embed="rId7"/>
          <a:stretch>
            <a:fillRect/>
          </a:stretch>
        </p:blipFill>
        <p:spPr>
          <a:xfrm>
            <a:off x="874264" y="2567796"/>
            <a:ext cx="9338542" cy="4144229"/>
          </a:xfrm>
          <a:prstGeom prst="rect">
            <a:avLst/>
          </a:prstGeom>
        </p:spPr>
      </p:pic>
      <p:sp>
        <p:nvSpPr>
          <p:cNvPr id="6" name="TextBox 5">
            <a:extLst>
              <a:ext uri="{FF2B5EF4-FFF2-40B4-BE49-F238E27FC236}">
                <a16:creationId xmlns:a16="http://schemas.microsoft.com/office/drawing/2014/main" id="{02A223DA-0D7D-BAF7-10D9-58DBD3B4A70B}"/>
              </a:ext>
            </a:extLst>
          </p:cNvPr>
          <p:cNvSpPr txBox="1"/>
          <p:nvPr/>
        </p:nvSpPr>
        <p:spPr>
          <a:xfrm>
            <a:off x="934876" y="3873790"/>
            <a:ext cx="1298222" cy="307777"/>
          </a:xfrm>
          <a:prstGeom prst="rect">
            <a:avLst/>
          </a:prstGeom>
          <a:noFill/>
        </p:spPr>
        <p:txBody>
          <a:bodyPr wrap="square" rtlCol="0">
            <a:spAutoFit/>
          </a:bodyPr>
          <a:lstStyle/>
          <a:p>
            <a:r>
              <a:rPr lang="en-US" sz="1400"/>
              <a:t>(Life &amp; safety)</a:t>
            </a:r>
          </a:p>
        </p:txBody>
      </p:sp>
    </p:spTree>
    <p:extLst>
      <p:ext uri="{BB962C8B-B14F-4D97-AF65-F5344CB8AC3E}">
        <p14:creationId xmlns:p14="http://schemas.microsoft.com/office/powerpoint/2010/main" val="133278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3" y="1175501"/>
            <a:ext cx="8832005"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Session 4: Vulnerability &amp; Capacity Assessment</a:t>
            </a:r>
          </a:p>
        </p:txBody>
      </p:sp>
      <p:sp>
        <p:nvSpPr>
          <p:cNvPr id="3" name="TextBox 2">
            <a:extLst>
              <a:ext uri="{FF2B5EF4-FFF2-40B4-BE49-F238E27FC236}">
                <a16:creationId xmlns:a16="http://schemas.microsoft.com/office/drawing/2014/main" id="{0E3EBD89-42FA-7C4C-4A8E-14D1C7432291}"/>
              </a:ext>
            </a:extLst>
          </p:cNvPr>
          <p:cNvSpPr txBox="1"/>
          <p:nvPr/>
        </p:nvSpPr>
        <p:spPr>
          <a:xfrm>
            <a:off x="798697" y="2143064"/>
            <a:ext cx="8279767" cy="424732"/>
          </a:xfrm>
          <a:prstGeom prst="rect">
            <a:avLst/>
          </a:prstGeom>
          <a:noFill/>
        </p:spPr>
        <p:txBody>
          <a:bodyPr wrap="square" rtlCol="0">
            <a:spAutoFit/>
          </a:bodyPr>
          <a:lstStyle/>
          <a:p>
            <a:pPr defTabSz="914400">
              <a:lnSpc>
                <a:spcPct val="90000"/>
              </a:lnSpc>
              <a:spcBef>
                <a:spcPts val="1000"/>
              </a:spcBef>
              <a:defRPr/>
            </a:pPr>
            <a:r>
              <a:rPr lang="en-US" sz="2400" b="1" i="1" u="sng">
                <a:solidFill>
                  <a:prstClr val="black"/>
                </a:solidFill>
                <a:latin typeface="Calibri" panose="020F0502020204030204"/>
              </a:rPr>
              <a:t>Vulnerability</a:t>
            </a:r>
            <a:endParaRPr lang="en-US" sz="2000">
              <a:solidFill>
                <a:prstClr val="black"/>
              </a:solidFill>
              <a:latin typeface="Calibri" panose="020F0502020204030204"/>
            </a:endParaRPr>
          </a:p>
        </p:txBody>
      </p:sp>
      <p:pic>
        <p:nvPicPr>
          <p:cNvPr id="10" name="Picture 9">
            <a:extLst>
              <a:ext uri="{FF2B5EF4-FFF2-40B4-BE49-F238E27FC236}">
                <a16:creationId xmlns:a16="http://schemas.microsoft.com/office/drawing/2014/main" id="{7198EE7E-E377-AF90-3C41-FA2AB01D8ACE}"/>
              </a:ext>
            </a:extLst>
          </p:cNvPr>
          <p:cNvPicPr>
            <a:picLocks noChangeAspect="1"/>
          </p:cNvPicPr>
          <p:nvPr/>
        </p:nvPicPr>
        <p:blipFill>
          <a:blip r:embed="rId5"/>
          <a:stretch>
            <a:fillRect/>
          </a:stretch>
        </p:blipFill>
        <p:spPr>
          <a:xfrm>
            <a:off x="798696" y="2560774"/>
            <a:ext cx="10431577" cy="4151251"/>
          </a:xfrm>
          <a:prstGeom prst="rect">
            <a:avLst/>
          </a:prstGeom>
        </p:spPr>
      </p:pic>
    </p:spTree>
    <p:extLst>
      <p:ext uri="{BB962C8B-B14F-4D97-AF65-F5344CB8AC3E}">
        <p14:creationId xmlns:p14="http://schemas.microsoft.com/office/powerpoint/2010/main" val="154283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4" y="1175501"/>
            <a:ext cx="7242554"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Objectives &amp; Expectations</a:t>
            </a:r>
          </a:p>
        </p:txBody>
      </p:sp>
      <p:pic>
        <p:nvPicPr>
          <p:cNvPr id="6" name="Picture 5" descr="Logo&#10;&#10;Description automatically generated with medium confidence">
            <a:extLst>
              <a:ext uri="{FF2B5EF4-FFF2-40B4-BE49-F238E27FC236}">
                <a16:creationId xmlns:a16="http://schemas.microsoft.com/office/drawing/2014/main" id="{25F2ECF7-D845-C952-06DF-55FE03CFAC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897" y="1818984"/>
            <a:ext cx="4848606" cy="6858000"/>
          </a:xfrm>
          <a:prstGeom prst="rect">
            <a:avLst/>
          </a:prstGeom>
        </p:spPr>
      </p:pic>
      <p:pic>
        <p:nvPicPr>
          <p:cNvPr id="11" name="Picture 10" descr="Graphical user interface&#10;&#10;Description automatically generated with low confidence">
            <a:extLst>
              <a:ext uri="{FF2B5EF4-FFF2-40B4-BE49-F238E27FC236}">
                <a16:creationId xmlns:a16="http://schemas.microsoft.com/office/drawing/2014/main" id="{AA4BA0E5-3604-AD57-778C-2680453511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4092" y="669191"/>
            <a:ext cx="4848606" cy="6858000"/>
          </a:xfrm>
          <a:prstGeom prst="rect">
            <a:avLst/>
          </a:prstGeom>
        </p:spPr>
      </p:pic>
      <p:sp>
        <p:nvSpPr>
          <p:cNvPr id="12" name="TextBox 11">
            <a:extLst>
              <a:ext uri="{FF2B5EF4-FFF2-40B4-BE49-F238E27FC236}">
                <a16:creationId xmlns:a16="http://schemas.microsoft.com/office/drawing/2014/main" id="{C386E3DE-06FA-CF6C-FDB7-91FC6776FC96}"/>
              </a:ext>
            </a:extLst>
          </p:cNvPr>
          <p:cNvSpPr txBox="1"/>
          <p:nvPr/>
        </p:nvSpPr>
        <p:spPr>
          <a:xfrm>
            <a:off x="1422400" y="2190044"/>
            <a:ext cx="603101" cy="523220"/>
          </a:xfrm>
          <a:prstGeom prst="rect">
            <a:avLst/>
          </a:prstGeom>
          <a:noFill/>
        </p:spPr>
        <p:txBody>
          <a:bodyPr wrap="square" rtlCol="0">
            <a:spAutoFit/>
          </a:bodyPr>
          <a:lstStyle/>
          <a:p>
            <a:r>
              <a:rPr lang="en-US" sz="2800" b="1"/>
              <a:t>1.</a:t>
            </a:r>
          </a:p>
        </p:txBody>
      </p:sp>
      <p:sp>
        <p:nvSpPr>
          <p:cNvPr id="13" name="TextBox 12">
            <a:extLst>
              <a:ext uri="{FF2B5EF4-FFF2-40B4-BE49-F238E27FC236}">
                <a16:creationId xmlns:a16="http://schemas.microsoft.com/office/drawing/2014/main" id="{3F87094C-8EC7-3173-292F-D4B2F677E9FB}"/>
              </a:ext>
            </a:extLst>
          </p:cNvPr>
          <p:cNvSpPr txBox="1"/>
          <p:nvPr/>
        </p:nvSpPr>
        <p:spPr>
          <a:xfrm>
            <a:off x="6514152" y="2221941"/>
            <a:ext cx="518825" cy="523220"/>
          </a:xfrm>
          <a:prstGeom prst="rect">
            <a:avLst/>
          </a:prstGeom>
          <a:noFill/>
        </p:spPr>
        <p:txBody>
          <a:bodyPr wrap="square" rtlCol="0">
            <a:spAutoFit/>
          </a:bodyPr>
          <a:lstStyle/>
          <a:p>
            <a:r>
              <a:rPr lang="en-US" sz="2800" b="1"/>
              <a:t>2.</a:t>
            </a:r>
          </a:p>
        </p:txBody>
      </p:sp>
    </p:spTree>
    <p:custDataLst>
      <p:tags r:id="rId1"/>
    </p:custDataLst>
    <p:extLst>
      <p:ext uri="{BB962C8B-B14F-4D97-AF65-F5344CB8AC3E}">
        <p14:creationId xmlns:p14="http://schemas.microsoft.com/office/powerpoint/2010/main" val="308151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4"/>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3" y="1175501"/>
            <a:ext cx="7944499"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Session 4: Vulnerability and Capacity Assessment</a:t>
            </a:r>
          </a:p>
        </p:txBody>
      </p:sp>
      <p:sp>
        <p:nvSpPr>
          <p:cNvPr id="3" name="TextBox 2">
            <a:extLst>
              <a:ext uri="{FF2B5EF4-FFF2-40B4-BE49-F238E27FC236}">
                <a16:creationId xmlns:a16="http://schemas.microsoft.com/office/drawing/2014/main" id="{0E3EBD89-42FA-7C4C-4A8E-14D1C7432291}"/>
              </a:ext>
            </a:extLst>
          </p:cNvPr>
          <p:cNvSpPr txBox="1"/>
          <p:nvPr/>
        </p:nvSpPr>
        <p:spPr>
          <a:xfrm>
            <a:off x="906274" y="2092549"/>
            <a:ext cx="8279767" cy="424732"/>
          </a:xfrm>
          <a:prstGeom prst="rect">
            <a:avLst/>
          </a:prstGeom>
          <a:noFill/>
        </p:spPr>
        <p:txBody>
          <a:bodyPr wrap="square" rtlCol="0">
            <a:spAutoFit/>
          </a:bodyPr>
          <a:lstStyle/>
          <a:p>
            <a:pPr defTabSz="914400">
              <a:lnSpc>
                <a:spcPct val="90000"/>
              </a:lnSpc>
              <a:spcBef>
                <a:spcPts val="1000"/>
              </a:spcBef>
              <a:defRPr/>
            </a:pPr>
            <a:r>
              <a:rPr lang="en-US" sz="2400" b="1" i="1" u="sng">
                <a:solidFill>
                  <a:prstClr val="black"/>
                </a:solidFill>
                <a:latin typeface="Calibri" panose="020F0502020204030204"/>
              </a:rPr>
              <a:t>Capacity</a:t>
            </a:r>
            <a:endParaRPr lang="en-US" sz="2000">
              <a:solidFill>
                <a:prstClr val="black"/>
              </a:solidFill>
              <a:latin typeface="Calibri" panose="020F0502020204030204"/>
            </a:endParaRPr>
          </a:p>
        </p:txBody>
      </p:sp>
      <p:sp>
        <p:nvSpPr>
          <p:cNvPr id="10" name="TextBox 9">
            <a:extLst>
              <a:ext uri="{FF2B5EF4-FFF2-40B4-BE49-F238E27FC236}">
                <a16:creationId xmlns:a16="http://schemas.microsoft.com/office/drawing/2014/main" id="{CBE89642-79E7-4C2E-8C55-2D6B285C7D0F}"/>
              </a:ext>
            </a:extLst>
          </p:cNvPr>
          <p:cNvSpPr txBox="1"/>
          <p:nvPr/>
        </p:nvSpPr>
        <p:spPr>
          <a:xfrm>
            <a:off x="906274" y="2579829"/>
            <a:ext cx="10166297" cy="1200329"/>
          </a:xfrm>
          <a:prstGeom prst="rect">
            <a:avLst/>
          </a:prstGeom>
          <a:noFill/>
        </p:spPr>
        <p:txBody>
          <a:bodyPr wrap="square">
            <a:spAutoFit/>
          </a:bodyPr>
          <a:lstStyle/>
          <a:p>
            <a:pPr algn="l" rtl="0" fontAlgn="base"/>
            <a:r>
              <a:rPr lang="en-US" b="0" i="0">
                <a:solidFill>
                  <a:srgbClr val="000000"/>
                </a:solidFill>
                <a:effectLst/>
                <a:latin typeface="Segoe UI" panose="020B0502040204020203" pitchFamily="34" charset="0"/>
              </a:rPr>
              <a:t>The combination of all the strengths, attributes, and resources available within an organization, community or society to manage and reduce disaster risks and strengthen resilience. Which resources available to</a:t>
            </a:r>
            <a:r>
              <a:rPr lang="en-US" b="1" i="0">
                <a:solidFill>
                  <a:srgbClr val="FF0000"/>
                </a:solidFill>
                <a:effectLst/>
                <a:latin typeface="Segoe UI" panose="020B0502040204020203" pitchFamily="34" charset="0"/>
              </a:rPr>
              <a:t> COPE </a:t>
            </a:r>
            <a:r>
              <a:rPr lang="en-US" b="0" i="0">
                <a:solidFill>
                  <a:srgbClr val="000000"/>
                </a:solidFill>
                <a:effectLst/>
                <a:latin typeface="Segoe UI" panose="020B0502040204020203" pitchFamily="34" charset="0"/>
              </a:rPr>
              <a:t>with a hazard and reduce the impact? (ex: people – CERTS, Red Cross, etc., stockpiles of relief items, buses for evacuations/transportations, etc.).</a:t>
            </a:r>
            <a:endParaRPr lang="en-US">
              <a:solidFill>
                <a:srgbClr val="000000"/>
              </a:solidFill>
              <a:latin typeface="Segoe UI" panose="020B0502040204020203" pitchFamily="34" charset="0"/>
            </a:endParaRPr>
          </a:p>
        </p:txBody>
      </p:sp>
      <p:sp>
        <p:nvSpPr>
          <p:cNvPr id="6" name="TextBox 5">
            <a:extLst>
              <a:ext uri="{FF2B5EF4-FFF2-40B4-BE49-F238E27FC236}">
                <a16:creationId xmlns:a16="http://schemas.microsoft.com/office/drawing/2014/main" id="{95C8530D-97A1-2233-7E7D-088B937C4A94}"/>
              </a:ext>
            </a:extLst>
          </p:cNvPr>
          <p:cNvSpPr txBox="1"/>
          <p:nvPr/>
        </p:nvSpPr>
        <p:spPr>
          <a:xfrm>
            <a:off x="5711995" y="4008759"/>
            <a:ext cx="4196004" cy="1754326"/>
          </a:xfrm>
          <a:prstGeom prst="rect">
            <a:avLst/>
          </a:prstGeom>
          <a:noFill/>
        </p:spPr>
        <p:txBody>
          <a:bodyPr wrap="square">
            <a:spAutoFit/>
          </a:bodyPr>
          <a:lstStyle/>
          <a:p>
            <a:pPr algn="l" rtl="0" fontAlgn="base"/>
            <a:endParaRPr lang="en-US">
              <a:solidFill>
                <a:srgbClr val="000000"/>
              </a:solidFill>
              <a:latin typeface="Segoe UI" panose="020B0502040204020203" pitchFamily="34" charset="0"/>
            </a:endParaRPr>
          </a:p>
          <a:p>
            <a:pPr algn="l" rtl="0" fontAlgn="base"/>
            <a:endParaRPr lang="en-US" b="0" i="0">
              <a:solidFill>
                <a:srgbClr val="000000"/>
              </a:solidFill>
              <a:effectLst/>
              <a:latin typeface="Segoe UI" panose="020B0502040204020203" pitchFamily="34" charset="0"/>
            </a:endParaRPr>
          </a:p>
          <a:p>
            <a:pPr algn="l" rtl="0" fontAlgn="base"/>
            <a:r>
              <a:rPr lang="en-US" b="0" i="0">
                <a:solidFill>
                  <a:srgbClr val="0070C0"/>
                </a:solidFill>
                <a:effectLst/>
                <a:latin typeface="Segoe UI" panose="020B0502040204020203" pitchFamily="34" charset="0"/>
              </a:rPr>
              <a:t>identify what resources (human, organizational, assets, financial, etc</a:t>
            </a:r>
            <a:r>
              <a:rPr lang="en-US">
                <a:solidFill>
                  <a:srgbClr val="0070C0"/>
                </a:solidFill>
                <a:latin typeface="Segoe UI" panose="020B0502040204020203" pitchFamily="34" charset="0"/>
              </a:rPr>
              <a:t>.) available</a:t>
            </a:r>
            <a:r>
              <a:rPr lang="en-US" b="0" i="0">
                <a:solidFill>
                  <a:srgbClr val="0070C0"/>
                </a:solidFill>
                <a:effectLst/>
                <a:latin typeface="Segoe UI" panose="020B0502040204020203" pitchFamily="34" charset="0"/>
              </a:rPr>
              <a:t> in our fictive community “Resilience Ridge”.</a:t>
            </a:r>
          </a:p>
        </p:txBody>
      </p:sp>
      <p:pic>
        <p:nvPicPr>
          <p:cNvPr id="11" name="Picture 10" descr="A picture containing logo&#10;&#10;Description automatically generated">
            <a:extLst>
              <a:ext uri="{FF2B5EF4-FFF2-40B4-BE49-F238E27FC236}">
                <a16:creationId xmlns:a16="http://schemas.microsoft.com/office/drawing/2014/main" id="{6BF1AF73-13F9-EA43-D596-B116A4A9DF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6653" y="3278125"/>
            <a:ext cx="2915073" cy="4123158"/>
          </a:xfrm>
          <a:prstGeom prst="rect">
            <a:avLst/>
          </a:prstGeom>
        </p:spPr>
      </p:pic>
    </p:spTree>
    <p:extLst>
      <p:ext uri="{BB962C8B-B14F-4D97-AF65-F5344CB8AC3E}">
        <p14:creationId xmlns:p14="http://schemas.microsoft.com/office/powerpoint/2010/main" val="19406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3" y="1175501"/>
            <a:ext cx="8832005"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Session 4: Vulnerability &amp; Capacity Assessment</a:t>
            </a:r>
          </a:p>
        </p:txBody>
      </p:sp>
      <p:sp>
        <p:nvSpPr>
          <p:cNvPr id="3" name="TextBox 2">
            <a:extLst>
              <a:ext uri="{FF2B5EF4-FFF2-40B4-BE49-F238E27FC236}">
                <a16:creationId xmlns:a16="http://schemas.microsoft.com/office/drawing/2014/main" id="{0E3EBD89-42FA-7C4C-4A8E-14D1C7432291}"/>
              </a:ext>
            </a:extLst>
          </p:cNvPr>
          <p:cNvSpPr txBox="1"/>
          <p:nvPr/>
        </p:nvSpPr>
        <p:spPr>
          <a:xfrm>
            <a:off x="798697" y="2143064"/>
            <a:ext cx="8279767" cy="424732"/>
          </a:xfrm>
          <a:prstGeom prst="rect">
            <a:avLst/>
          </a:prstGeom>
          <a:noFill/>
        </p:spPr>
        <p:txBody>
          <a:bodyPr wrap="square" rtlCol="0">
            <a:spAutoFit/>
          </a:bodyPr>
          <a:lstStyle/>
          <a:p>
            <a:pPr defTabSz="914400">
              <a:lnSpc>
                <a:spcPct val="90000"/>
              </a:lnSpc>
              <a:spcBef>
                <a:spcPts val="1000"/>
              </a:spcBef>
              <a:defRPr/>
            </a:pPr>
            <a:r>
              <a:rPr lang="en-US" sz="2400" b="1" i="1" u="sng">
                <a:solidFill>
                  <a:prstClr val="black"/>
                </a:solidFill>
                <a:latin typeface="Calibri" panose="020F0502020204030204"/>
              </a:rPr>
              <a:t>Capacity</a:t>
            </a:r>
            <a:endParaRPr lang="en-US" sz="2000">
              <a:solidFill>
                <a:prstClr val="black"/>
              </a:solidFill>
              <a:latin typeface="Calibri" panose="020F0502020204030204"/>
            </a:endParaRPr>
          </a:p>
        </p:txBody>
      </p:sp>
      <p:pic>
        <p:nvPicPr>
          <p:cNvPr id="9" name="Picture 8">
            <a:extLst>
              <a:ext uri="{FF2B5EF4-FFF2-40B4-BE49-F238E27FC236}">
                <a16:creationId xmlns:a16="http://schemas.microsoft.com/office/drawing/2014/main" id="{04D168F2-1602-B32F-CF6D-B295A74E0AFC}"/>
              </a:ext>
            </a:extLst>
          </p:cNvPr>
          <p:cNvPicPr>
            <a:picLocks noChangeAspect="1"/>
          </p:cNvPicPr>
          <p:nvPr/>
        </p:nvPicPr>
        <p:blipFill>
          <a:blip r:embed="rId5"/>
          <a:stretch>
            <a:fillRect/>
          </a:stretch>
        </p:blipFill>
        <p:spPr>
          <a:xfrm>
            <a:off x="798697" y="2681038"/>
            <a:ext cx="9124401" cy="4030985"/>
          </a:xfrm>
          <a:prstGeom prst="rect">
            <a:avLst/>
          </a:prstGeom>
        </p:spPr>
      </p:pic>
      <p:pic>
        <p:nvPicPr>
          <p:cNvPr id="11" name="Picture 10">
            <a:extLst>
              <a:ext uri="{FF2B5EF4-FFF2-40B4-BE49-F238E27FC236}">
                <a16:creationId xmlns:a16="http://schemas.microsoft.com/office/drawing/2014/main" id="{72F46CA8-D050-5E23-D5A2-5FAAC42CB30F}"/>
              </a:ext>
            </a:extLst>
          </p:cNvPr>
          <p:cNvPicPr>
            <a:picLocks noChangeAspect="1"/>
          </p:cNvPicPr>
          <p:nvPr/>
        </p:nvPicPr>
        <p:blipFill>
          <a:blip r:embed="rId6"/>
          <a:stretch>
            <a:fillRect/>
          </a:stretch>
        </p:blipFill>
        <p:spPr>
          <a:xfrm>
            <a:off x="2461836" y="2100608"/>
            <a:ext cx="8546822" cy="4573428"/>
          </a:xfrm>
          <a:prstGeom prst="rect">
            <a:avLst/>
          </a:prstGeom>
        </p:spPr>
      </p:pic>
    </p:spTree>
    <p:extLst>
      <p:ext uri="{BB962C8B-B14F-4D97-AF65-F5344CB8AC3E}">
        <p14:creationId xmlns:p14="http://schemas.microsoft.com/office/powerpoint/2010/main" val="285334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5410200" y="3612824"/>
            <a:ext cx="5257800" cy="1867316"/>
          </a:xfrm>
        </p:spPr>
        <p:txBody>
          <a:bodyPr>
            <a:normAutofit fontScale="90000"/>
          </a:bodyPr>
          <a:lstStyle/>
          <a:p>
            <a:r>
              <a:rPr lang="en-US" sz="4000" b="1" spc="100"/>
              <a:t>Local Roadmaps to Community Resilience</a:t>
            </a:r>
            <a:br>
              <a:rPr lang="en-US" sz="3600" b="1" spc="100"/>
            </a:br>
            <a:br>
              <a:rPr lang="en-US" sz="3600" b="1" spc="100"/>
            </a:br>
            <a:br>
              <a:rPr lang="en-US" sz="3600" spc="100"/>
            </a:br>
            <a:r>
              <a:rPr lang="en-US" sz="3600" i="1" spc="100"/>
              <a:t>Session 5</a:t>
            </a:r>
            <a:r>
              <a:rPr lang="en-US" sz="3600" spc="100"/>
              <a:t>: </a:t>
            </a:r>
            <a:br>
              <a:rPr lang="en-US" sz="3600" spc="100"/>
            </a:br>
            <a:r>
              <a:rPr lang="en-US" sz="3600" spc="100"/>
              <a:t>Determining Risk</a:t>
            </a:r>
            <a:br>
              <a:rPr lang="en-US" sz="3600" spc="100"/>
            </a:br>
            <a:r>
              <a:rPr lang="en-US" sz="3600" spc="100"/>
              <a:t>Levels</a:t>
            </a:r>
            <a:endParaRPr lang="en-US" sz="3600" spc="100">
              <a:latin typeface="Calibri Light"/>
              <a:cs typeface="Calibri Light"/>
            </a:endParaRPr>
          </a:p>
        </p:txBody>
      </p:sp>
      <p:pic>
        <p:nvPicPr>
          <p:cNvPr id="10" name="Picture 9" descr="side_banner.jpg"/>
          <p:cNvPicPr>
            <a:picLocks noChangeAspect="1"/>
          </p:cNvPicPr>
          <p:nvPr/>
        </p:nvPicPr>
        <p:blipFill>
          <a:blip r:embed="rId3" cstate="print"/>
          <a:stretch>
            <a:fillRect/>
          </a:stretch>
        </p:blipFill>
        <p:spPr>
          <a:xfrm>
            <a:off x="1358900" y="1372"/>
            <a:ext cx="3898486" cy="6858000"/>
          </a:xfrm>
          <a:prstGeom prst="rect">
            <a:avLst/>
          </a:prstGeom>
        </p:spPr>
      </p:pic>
      <p:sp>
        <p:nvSpPr>
          <p:cNvPr id="2" name="Rectangle 1"/>
          <p:cNvSpPr/>
          <p:nvPr/>
        </p:nvSpPr>
        <p:spPr>
          <a:xfrm>
            <a:off x="5410199" y="796359"/>
            <a:ext cx="5257801" cy="801624"/>
          </a:xfrm>
          <a:prstGeom prst="rect">
            <a:avLst/>
          </a:prstGeom>
          <a:solidFill>
            <a:srgbClr val="E1BF2E"/>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4800" b="1" spc="100">
                <a:solidFill>
                  <a:schemeClr val="bg1"/>
                </a:solidFill>
              </a:rPr>
              <a:t>  Bay Area UASI</a:t>
            </a:r>
          </a:p>
        </p:txBody>
      </p:sp>
    </p:spTree>
    <p:extLst>
      <p:ext uri="{BB962C8B-B14F-4D97-AF65-F5344CB8AC3E}">
        <p14:creationId xmlns:p14="http://schemas.microsoft.com/office/powerpoint/2010/main" val="1500109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3" y="1175501"/>
            <a:ext cx="8832005"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Session 5: Determining Levels of Risk</a:t>
            </a:r>
          </a:p>
        </p:txBody>
      </p:sp>
      <p:sp>
        <p:nvSpPr>
          <p:cNvPr id="3" name="TextBox 2">
            <a:extLst>
              <a:ext uri="{FF2B5EF4-FFF2-40B4-BE49-F238E27FC236}">
                <a16:creationId xmlns:a16="http://schemas.microsoft.com/office/drawing/2014/main" id="{0E3EBD89-42FA-7C4C-4A8E-14D1C7432291}"/>
              </a:ext>
            </a:extLst>
          </p:cNvPr>
          <p:cNvSpPr txBox="1"/>
          <p:nvPr/>
        </p:nvSpPr>
        <p:spPr>
          <a:xfrm>
            <a:off x="798697" y="2143064"/>
            <a:ext cx="8279767" cy="424732"/>
          </a:xfrm>
          <a:prstGeom prst="rect">
            <a:avLst/>
          </a:prstGeom>
          <a:noFill/>
        </p:spPr>
        <p:txBody>
          <a:bodyPr wrap="square" rtlCol="0">
            <a:spAutoFit/>
          </a:bodyPr>
          <a:lstStyle/>
          <a:p>
            <a:pPr defTabSz="914400">
              <a:lnSpc>
                <a:spcPct val="90000"/>
              </a:lnSpc>
              <a:spcBef>
                <a:spcPts val="1000"/>
              </a:spcBef>
              <a:defRPr/>
            </a:pPr>
            <a:r>
              <a:rPr lang="en-US" sz="2400" b="1" i="1" u="sng">
                <a:solidFill>
                  <a:prstClr val="black"/>
                </a:solidFill>
                <a:latin typeface="Calibri" panose="020F0502020204030204"/>
              </a:rPr>
              <a:t>Risks</a:t>
            </a:r>
            <a:endParaRPr lang="en-US" sz="2000">
              <a:solidFill>
                <a:prstClr val="black"/>
              </a:solidFill>
              <a:latin typeface="Calibri" panose="020F0502020204030204"/>
            </a:endParaRPr>
          </a:p>
        </p:txBody>
      </p:sp>
      <p:pic>
        <p:nvPicPr>
          <p:cNvPr id="9" name="Picture 8" descr="Diagram&#10;&#10;Description automatically generated">
            <a:extLst>
              <a:ext uri="{FF2B5EF4-FFF2-40B4-BE49-F238E27FC236}">
                <a16:creationId xmlns:a16="http://schemas.microsoft.com/office/drawing/2014/main" id="{294AF5DF-7CE6-9FDF-D995-9250DD796021}"/>
              </a:ext>
            </a:extLst>
          </p:cNvPr>
          <p:cNvPicPr>
            <a:picLocks noChangeAspect="1"/>
          </p:cNvPicPr>
          <p:nvPr/>
        </p:nvPicPr>
        <p:blipFill rotWithShape="1">
          <a:blip r:embed="rId5">
            <a:extLst>
              <a:ext uri="{28A0092B-C50C-407E-A947-70E740481C1C}">
                <a14:useLocalDpi xmlns:a14="http://schemas.microsoft.com/office/drawing/2010/main" val="0"/>
              </a:ext>
            </a:extLst>
          </a:blip>
          <a:srcRect t="9758" b="26524"/>
          <a:stretch/>
        </p:blipFill>
        <p:spPr>
          <a:xfrm>
            <a:off x="3682666" y="1954938"/>
            <a:ext cx="5182268" cy="4670533"/>
          </a:xfrm>
          <a:prstGeom prst="rect">
            <a:avLst/>
          </a:prstGeom>
        </p:spPr>
      </p:pic>
      <p:pic>
        <p:nvPicPr>
          <p:cNvPr id="14" name="Picture 13">
            <a:extLst>
              <a:ext uri="{FF2B5EF4-FFF2-40B4-BE49-F238E27FC236}">
                <a16:creationId xmlns:a16="http://schemas.microsoft.com/office/drawing/2014/main" id="{9CC400D4-9F87-D6CD-A7B7-ACA27CD59555}"/>
              </a:ext>
            </a:extLst>
          </p:cNvPr>
          <p:cNvPicPr>
            <a:picLocks noChangeAspect="1"/>
          </p:cNvPicPr>
          <p:nvPr/>
        </p:nvPicPr>
        <p:blipFill>
          <a:blip r:embed="rId6"/>
          <a:stretch>
            <a:fillRect/>
          </a:stretch>
        </p:blipFill>
        <p:spPr>
          <a:xfrm rot="21300930">
            <a:off x="263074" y="2719204"/>
            <a:ext cx="3827158" cy="1892351"/>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F99BE572-38DE-9A34-7B36-71749E27484E}"/>
              </a:ext>
            </a:extLst>
          </p:cNvPr>
          <p:cNvPicPr>
            <a:picLocks noChangeAspect="1"/>
          </p:cNvPicPr>
          <p:nvPr/>
        </p:nvPicPr>
        <p:blipFill>
          <a:blip r:embed="rId7"/>
          <a:stretch>
            <a:fillRect/>
          </a:stretch>
        </p:blipFill>
        <p:spPr>
          <a:xfrm rot="21311246">
            <a:off x="3463794" y="3270098"/>
            <a:ext cx="4555035" cy="2040212"/>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3E374605-A193-B425-16D2-9EDED008167B}"/>
              </a:ext>
            </a:extLst>
          </p:cNvPr>
          <p:cNvPicPr>
            <a:picLocks noChangeAspect="1"/>
          </p:cNvPicPr>
          <p:nvPr/>
        </p:nvPicPr>
        <p:blipFill>
          <a:blip r:embed="rId8"/>
          <a:stretch>
            <a:fillRect/>
          </a:stretch>
        </p:blipFill>
        <p:spPr>
          <a:xfrm rot="21267014">
            <a:off x="7307052" y="3723026"/>
            <a:ext cx="4339762" cy="23215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1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3" y="1175501"/>
            <a:ext cx="8832005"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Session 5: Determining Levels of Risk</a:t>
            </a:r>
          </a:p>
        </p:txBody>
      </p:sp>
      <p:sp>
        <p:nvSpPr>
          <p:cNvPr id="3" name="TextBox 2">
            <a:extLst>
              <a:ext uri="{FF2B5EF4-FFF2-40B4-BE49-F238E27FC236}">
                <a16:creationId xmlns:a16="http://schemas.microsoft.com/office/drawing/2014/main" id="{0E3EBD89-42FA-7C4C-4A8E-14D1C7432291}"/>
              </a:ext>
            </a:extLst>
          </p:cNvPr>
          <p:cNvSpPr txBox="1"/>
          <p:nvPr/>
        </p:nvSpPr>
        <p:spPr>
          <a:xfrm>
            <a:off x="798697" y="2143064"/>
            <a:ext cx="8279767" cy="424732"/>
          </a:xfrm>
          <a:prstGeom prst="rect">
            <a:avLst/>
          </a:prstGeom>
          <a:noFill/>
        </p:spPr>
        <p:txBody>
          <a:bodyPr wrap="square" rtlCol="0">
            <a:spAutoFit/>
          </a:bodyPr>
          <a:lstStyle/>
          <a:p>
            <a:pPr defTabSz="914400">
              <a:lnSpc>
                <a:spcPct val="90000"/>
              </a:lnSpc>
              <a:spcBef>
                <a:spcPts val="1000"/>
              </a:spcBef>
              <a:defRPr/>
            </a:pPr>
            <a:r>
              <a:rPr lang="en-US" sz="2400" b="1" i="1" u="sng">
                <a:solidFill>
                  <a:prstClr val="black"/>
                </a:solidFill>
                <a:latin typeface="Calibri" panose="020F0502020204030204"/>
              </a:rPr>
              <a:t>Risks:</a:t>
            </a:r>
            <a:r>
              <a:rPr lang="en-US" sz="2400" b="1">
                <a:solidFill>
                  <a:prstClr val="black"/>
                </a:solidFill>
                <a:latin typeface="Calibri" panose="020F0502020204030204"/>
              </a:rPr>
              <a:t>  Floods </a:t>
            </a:r>
            <a:endParaRPr lang="en-US" sz="2000">
              <a:solidFill>
                <a:prstClr val="black"/>
              </a:solidFill>
              <a:latin typeface="Calibri" panose="020F0502020204030204"/>
            </a:endParaRPr>
          </a:p>
        </p:txBody>
      </p:sp>
      <p:sp>
        <p:nvSpPr>
          <p:cNvPr id="6" name="TextBox 5">
            <a:extLst>
              <a:ext uri="{FF2B5EF4-FFF2-40B4-BE49-F238E27FC236}">
                <a16:creationId xmlns:a16="http://schemas.microsoft.com/office/drawing/2014/main" id="{96029B34-BA84-3D88-7EA6-70FCF0799FD0}"/>
              </a:ext>
            </a:extLst>
          </p:cNvPr>
          <p:cNvSpPr txBox="1"/>
          <p:nvPr/>
        </p:nvSpPr>
        <p:spPr>
          <a:xfrm>
            <a:off x="504806" y="2786367"/>
            <a:ext cx="3272025" cy="2031325"/>
          </a:xfrm>
          <a:prstGeom prst="rect">
            <a:avLst/>
          </a:prstGeom>
          <a:noFill/>
        </p:spPr>
        <p:txBody>
          <a:bodyPr wrap="square">
            <a:spAutoFit/>
          </a:bodyPr>
          <a:lstStyle/>
          <a:p>
            <a:pPr algn="l" rtl="0" fontAlgn="base"/>
            <a:r>
              <a:rPr lang="en-US" b="1" i="1">
                <a:solidFill>
                  <a:srgbClr val="000000"/>
                </a:solidFill>
                <a:effectLst/>
                <a:latin typeface="Segoe UI" panose="020B0502040204020203" pitchFamily="34" charset="0"/>
              </a:rPr>
              <a:t>Exposure</a:t>
            </a:r>
            <a:r>
              <a:rPr lang="en-US" b="0" i="0">
                <a:solidFill>
                  <a:srgbClr val="000000"/>
                </a:solidFill>
                <a:effectLst/>
                <a:latin typeface="Segoe UI" panose="020B0502040204020203" pitchFamily="34" charset="0"/>
              </a:rPr>
              <a:t>:</a:t>
            </a:r>
          </a:p>
          <a:p>
            <a:pPr algn="l" rtl="0" fontAlgn="base"/>
            <a:r>
              <a:rPr lang="en-US">
                <a:solidFill>
                  <a:srgbClr val="000000"/>
                </a:solidFill>
                <a:latin typeface="Segoe UI" panose="020B0502040204020203" pitchFamily="34" charset="0"/>
              </a:rPr>
              <a:t>- (People) 2 farm owners; 300 agricultural workers; 1 hospital: 75 staff &amp; 200 patients; 4 small business owners; 28 employees of small businesses; 18 firefighters</a:t>
            </a:r>
          </a:p>
        </p:txBody>
      </p:sp>
      <p:sp>
        <p:nvSpPr>
          <p:cNvPr id="9" name="TextBox 8">
            <a:extLst>
              <a:ext uri="{FF2B5EF4-FFF2-40B4-BE49-F238E27FC236}">
                <a16:creationId xmlns:a16="http://schemas.microsoft.com/office/drawing/2014/main" id="{F5D5C41F-ED1D-231E-0DC9-BBE82FA22599}"/>
              </a:ext>
            </a:extLst>
          </p:cNvPr>
          <p:cNvSpPr txBox="1"/>
          <p:nvPr/>
        </p:nvSpPr>
        <p:spPr>
          <a:xfrm>
            <a:off x="4459987" y="2786367"/>
            <a:ext cx="3272025" cy="1200329"/>
          </a:xfrm>
          <a:prstGeom prst="rect">
            <a:avLst/>
          </a:prstGeom>
          <a:noFill/>
        </p:spPr>
        <p:txBody>
          <a:bodyPr wrap="square">
            <a:spAutoFit/>
          </a:bodyPr>
          <a:lstStyle/>
          <a:p>
            <a:pPr algn="l" rtl="0" fontAlgn="base"/>
            <a:r>
              <a:rPr lang="en-US" b="1" i="1">
                <a:solidFill>
                  <a:srgbClr val="000000"/>
                </a:solidFill>
                <a:effectLst/>
                <a:latin typeface="Segoe UI" panose="020B0502040204020203" pitchFamily="34" charset="0"/>
              </a:rPr>
              <a:t>Vulnerability</a:t>
            </a:r>
            <a:r>
              <a:rPr lang="en-US" b="1" i="0">
                <a:solidFill>
                  <a:srgbClr val="000000"/>
                </a:solidFill>
                <a:effectLst/>
                <a:latin typeface="Segoe UI" panose="020B0502040204020203" pitchFamily="34" charset="0"/>
              </a:rPr>
              <a:t>: </a:t>
            </a:r>
          </a:p>
          <a:p>
            <a:pPr algn="l" rtl="0" fontAlgn="base"/>
            <a:r>
              <a:rPr lang="en-US">
                <a:solidFill>
                  <a:srgbClr val="000000"/>
                </a:solidFill>
                <a:latin typeface="Segoe UI" panose="020B0502040204020203" pitchFamily="34" charset="0"/>
              </a:rPr>
              <a:t>- No early warning system</a:t>
            </a:r>
          </a:p>
          <a:p>
            <a:pPr algn="l" rtl="0" fontAlgn="base"/>
            <a:r>
              <a:rPr lang="en-US" b="0" i="0">
                <a:solidFill>
                  <a:srgbClr val="000000"/>
                </a:solidFill>
                <a:effectLst/>
                <a:latin typeface="Segoe UI" panose="020B0502040204020203" pitchFamily="34" charset="0"/>
              </a:rPr>
              <a:t>- Public messaging only available in English </a:t>
            </a:r>
          </a:p>
        </p:txBody>
      </p:sp>
      <p:sp>
        <p:nvSpPr>
          <p:cNvPr id="10" name="TextBox 9">
            <a:extLst>
              <a:ext uri="{FF2B5EF4-FFF2-40B4-BE49-F238E27FC236}">
                <a16:creationId xmlns:a16="http://schemas.microsoft.com/office/drawing/2014/main" id="{AD4B691C-9492-6241-A9C1-62A15D7D24E5}"/>
              </a:ext>
            </a:extLst>
          </p:cNvPr>
          <p:cNvSpPr txBox="1"/>
          <p:nvPr/>
        </p:nvSpPr>
        <p:spPr>
          <a:xfrm>
            <a:off x="8415169" y="2786367"/>
            <a:ext cx="3272025" cy="2031325"/>
          </a:xfrm>
          <a:prstGeom prst="rect">
            <a:avLst/>
          </a:prstGeom>
          <a:noFill/>
        </p:spPr>
        <p:txBody>
          <a:bodyPr wrap="square">
            <a:spAutoFit/>
          </a:bodyPr>
          <a:lstStyle/>
          <a:p>
            <a:pPr algn="l" rtl="0" fontAlgn="base"/>
            <a:r>
              <a:rPr lang="en-US" b="1" i="1">
                <a:solidFill>
                  <a:srgbClr val="000000"/>
                </a:solidFill>
                <a:latin typeface="Segoe UI" panose="020B0502040204020203" pitchFamily="34" charset="0"/>
              </a:rPr>
              <a:t>Capacity</a:t>
            </a:r>
            <a:r>
              <a:rPr lang="en-US" b="1">
                <a:solidFill>
                  <a:srgbClr val="000000"/>
                </a:solidFill>
                <a:latin typeface="Segoe UI" panose="020B0502040204020203" pitchFamily="34" charset="0"/>
              </a:rPr>
              <a:t>:</a:t>
            </a:r>
          </a:p>
          <a:p>
            <a:pPr algn="l" rtl="0" fontAlgn="base"/>
            <a:r>
              <a:rPr lang="en-US" b="0" i="0">
                <a:solidFill>
                  <a:srgbClr val="000000"/>
                </a:solidFill>
                <a:effectLst/>
                <a:latin typeface="Segoe UI" panose="020B0502040204020203" pitchFamily="34" charset="0"/>
              </a:rPr>
              <a:t>- People have access to weather forecast on their mobile phones but have limited knowledge on how to interpret it and what actions to take</a:t>
            </a:r>
            <a:endParaRPr lang="en-US">
              <a:solidFill>
                <a:srgbClr val="000000"/>
              </a:solidFill>
              <a:latin typeface="Segoe UI" panose="020B0502040204020203" pitchFamily="34" charset="0"/>
            </a:endParaRPr>
          </a:p>
        </p:txBody>
      </p:sp>
      <p:sp>
        <p:nvSpPr>
          <p:cNvPr id="11" name="TextBox 10">
            <a:extLst>
              <a:ext uri="{FF2B5EF4-FFF2-40B4-BE49-F238E27FC236}">
                <a16:creationId xmlns:a16="http://schemas.microsoft.com/office/drawing/2014/main" id="{E18FB2C3-F8F5-12B2-EAFF-183D212589C7}"/>
              </a:ext>
            </a:extLst>
          </p:cNvPr>
          <p:cNvSpPr txBox="1"/>
          <p:nvPr/>
        </p:nvSpPr>
        <p:spPr>
          <a:xfrm>
            <a:off x="540640" y="5356400"/>
            <a:ext cx="10902060" cy="1200329"/>
          </a:xfrm>
          <a:prstGeom prst="rect">
            <a:avLst/>
          </a:prstGeom>
          <a:noFill/>
        </p:spPr>
        <p:txBody>
          <a:bodyPr wrap="square">
            <a:spAutoFit/>
          </a:bodyPr>
          <a:lstStyle/>
          <a:p>
            <a:pPr algn="l" rtl="0" fontAlgn="base"/>
            <a:r>
              <a:rPr lang="en-US" b="1" i="1">
                <a:solidFill>
                  <a:srgbClr val="FF0000"/>
                </a:solidFill>
                <a:effectLst/>
                <a:latin typeface="Segoe UI" panose="020B0502040204020203" pitchFamily="34" charset="0"/>
              </a:rPr>
              <a:t>Risk</a:t>
            </a:r>
            <a:r>
              <a:rPr lang="en-US" b="0" i="0">
                <a:solidFill>
                  <a:srgbClr val="FF0000"/>
                </a:solidFill>
                <a:effectLst/>
                <a:latin typeface="Segoe UI" panose="020B0502040204020203" pitchFamily="34" charset="0"/>
              </a:rPr>
              <a:t>:</a:t>
            </a:r>
          </a:p>
          <a:p>
            <a:pPr algn="l" rtl="0" fontAlgn="base"/>
            <a:r>
              <a:rPr lang="en-US">
                <a:solidFill>
                  <a:srgbClr val="FF0000"/>
                </a:solidFill>
                <a:latin typeface="Segoe UI" panose="020B0502040204020203" pitchFamily="34" charset="0"/>
              </a:rPr>
              <a:t>- agricultural workers have limited English proficiency (monolingual indigenous language from Central America) with equally low literacy rates</a:t>
            </a:r>
          </a:p>
          <a:p>
            <a:pPr algn="l" rtl="0" fontAlgn="base"/>
            <a:r>
              <a:rPr lang="en-US">
                <a:solidFill>
                  <a:srgbClr val="FF0000"/>
                </a:solidFill>
                <a:latin typeface="Segoe UI" panose="020B0502040204020203" pitchFamily="34" charset="0"/>
              </a:rPr>
              <a:t>- patients in hospital with AFN will need assistance to evacuate </a:t>
            </a:r>
          </a:p>
        </p:txBody>
      </p:sp>
    </p:spTree>
    <p:extLst>
      <p:ext uri="{BB962C8B-B14F-4D97-AF65-F5344CB8AC3E}">
        <p14:creationId xmlns:p14="http://schemas.microsoft.com/office/powerpoint/2010/main" val="1787306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3" y="1175501"/>
            <a:ext cx="8832005"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Session 6: Next Steps</a:t>
            </a:r>
          </a:p>
        </p:txBody>
      </p:sp>
      <p:graphicFrame>
        <p:nvGraphicFramePr>
          <p:cNvPr id="12" name="Table 12">
            <a:extLst>
              <a:ext uri="{FF2B5EF4-FFF2-40B4-BE49-F238E27FC236}">
                <a16:creationId xmlns:a16="http://schemas.microsoft.com/office/drawing/2014/main" id="{989A567C-AAC5-C0FB-A279-2C5D96C9AE40}"/>
              </a:ext>
            </a:extLst>
          </p:cNvPr>
          <p:cNvGraphicFramePr>
            <a:graphicFrameLocks noGrp="1"/>
          </p:cNvGraphicFramePr>
          <p:nvPr>
            <p:extLst>
              <p:ext uri="{D42A27DB-BD31-4B8C-83A1-F6EECF244321}">
                <p14:modId xmlns:p14="http://schemas.microsoft.com/office/powerpoint/2010/main" val="2239766829"/>
              </p:ext>
            </p:extLst>
          </p:nvPr>
        </p:nvGraphicFramePr>
        <p:xfrm>
          <a:off x="889000" y="4081767"/>
          <a:ext cx="10211054" cy="2346960"/>
        </p:xfrm>
        <a:graphic>
          <a:graphicData uri="http://schemas.openxmlformats.org/drawingml/2006/table">
            <a:tbl>
              <a:tblPr firstRow="1" bandRow="1">
                <a:tableStyleId>{5C22544A-7EE6-4342-B048-85BDC9FD1C3A}</a:tableStyleId>
              </a:tblPr>
              <a:tblGrid>
                <a:gridCol w="5105527">
                  <a:extLst>
                    <a:ext uri="{9D8B030D-6E8A-4147-A177-3AD203B41FA5}">
                      <a16:colId xmlns:a16="http://schemas.microsoft.com/office/drawing/2014/main" val="2093361884"/>
                    </a:ext>
                  </a:extLst>
                </a:gridCol>
                <a:gridCol w="5105527">
                  <a:extLst>
                    <a:ext uri="{9D8B030D-6E8A-4147-A177-3AD203B41FA5}">
                      <a16:colId xmlns:a16="http://schemas.microsoft.com/office/drawing/2014/main" val="2948689121"/>
                    </a:ext>
                  </a:extLst>
                </a:gridCol>
              </a:tblGrid>
              <a:tr h="370840">
                <a:tc>
                  <a:txBody>
                    <a:bodyPr/>
                    <a:lstStyle/>
                    <a:p>
                      <a:pPr algn="ctr"/>
                      <a:r>
                        <a:rPr lang="en-US" sz="2800"/>
                        <a:t>RISKS</a:t>
                      </a:r>
                    </a:p>
                  </a:txBody>
                  <a:tcPr/>
                </a:tc>
                <a:tc>
                  <a:txBody>
                    <a:bodyPr/>
                    <a:lstStyle/>
                    <a:p>
                      <a:pPr algn="ctr"/>
                      <a:r>
                        <a:rPr lang="en-US" sz="2800"/>
                        <a:t>STRATEGIC ACTIONS</a:t>
                      </a:r>
                    </a:p>
                  </a:txBody>
                  <a:tcPr/>
                </a:tc>
                <a:extLst>
                  <a:ext uri="{0D108BD9-81ED-4DB2-BD59-A6C34878D82A}">
                    <a16:rowId xmlns:a16="http://schemas.microsoft.com/office/drawing/2014/main" val="9988703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Segoe UI" panose="020B0502040204020203" pitchFamily="34" charset="0"/>
                        </a:rPr>
                        <a:t>Agricultural workers have limited English proficiency (monolingual indigenous language from Central America) with equally low literacy rates</a:t>
                      </a:r>
                    </a:p>
                  </a:txBody>
                  <a:tcPr/>
                </a:tc>
                <a:tc>
                  <a:txBody>
                    <a:bodyPr/>
                    <a:lstStyle/>
                    <a:p>
                      <a:endParaRPr lang="en-US"/>
                    </a:p>
                  </a:txBody>
                  <a:tcPr/>
                </a:tc>
                <a:extLst>
                  <a:ext uri="{0D108BD9-81ED-4DB2-BD59-A6C34878D82A}">
                    <a16:rowId xmlns:a16="http://schemas.microsoft.com/office/drawing/2014/main" val="3414838034"/>
                  </a:ext>
                </a:extLst>
              </a:tr>
              <a:tr h="370840">
                <a:tc>
                  <a:txBody>
                    <a:bodyPr/>
                    <a:lstStyle/>
                    <a:p>
                      <a:r>
                        <a:rPr lang="en-US">
                          <a:solidFill>
                            <a:schemeClr val="tx1"/>
                          </a:solidFill>
                          <a:latin typeface="Segoe UI" panose="020B0502040204020203" pitchFamily="34" charset="0"/>
                        </a:rPr>
                        <a:t>Patients in hospital with AFN will need assistance to evacuate </a:t>
                      </a:r>
                      <a:endParaRPr lang="en-US">
                        <a:solidFill>
                          <a:schemeClr val="tx1"/>
                        </a:solidFill>
                      </a:endParaRPr>
                    </a:p>
                  </a:txBody>
                  <a:tcPr/>
                </a:tc>
                <a:tc>
                  <a:txBody>
                    <a:bodyPr/>
                    <a:lstStyle/>
                    <a:p>
                      <a:endParaRPr lang="en-US"/>
                    </a:p>
                  </a:txBody>
                  <a:tcPr/>
                </a:tc>
                <a:extLst>
                  <a:ext uri="{0D108BD9-81ED-4DB2-BD59-A6C34878D82A}">
                    <a16:rowId xmlns:a16="http://schemas.microsoft.com/office/drawing/2014/main" val="2224844577"/>
                  </a:ext>
                </a:extLst>
              </a:tr>
            </a:tbl>
          </a:graphicData>
        </a:graphic>
      </p:graphicFrame>
      <p:pic>
        <p:nvPicPr>
          <p:cNvPr id="14" name="Graphic 13" descr="Footprints with solid fill">
            <a:extLst>
              <a:ext uri="{FF2B5EF4-FFF2-40B4-BE49-F238E27FC236}">
                <a16:creationId xmlns:a16="http://schemas.microsoft.com/office/drawing/2014/main" id="{02F00A65-0A2A-FFF1-386C-5F0BF65F5C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00836">
            <a:off x="1719454" y="2971799"/>
            <a:ext cx="914400" cy="914400"/>
          </a:xfrm>
          <a:prstGeom prst="rect">
            <a:avLst/>
          </a:prstGeom>
        </p:spPr>
      </p:pic>
      <p:pic>
        <p:nvPicPr>
          <p:cNvPr id="15" name="Graphic 14" descr="Footprints with solid fill">
            <a:extLst>
              <a:ext uri="{FF2B5EF4-FFF2-40B4-BE49-F238E27FC236}">
                <a16:creationId xmlns:a16="http://schemas.microsoft.com/office/drawing/2014/main" id="{AFFB7F17-AE7F-66A8-3C2D-002CB351DA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900397">
            <a:off x="2468754" y="2062148"/>
            <a:ext cx="914400" cy="914400"/>
          </a:xfrm>
          <a:prstGeom prst="rect">
            <a:avLst/>
          </a:prstGeom>
        </p:spPr>
      </p:pic>
      <p:pic>
        <p:nvPicPr>
          <p:cNvPr id="16" name="Graphic 15" descr="Footprints with solid fill">
            <a:extLst>
              <a:ext uri="{FF2B5EF4-FFF2-40B4-BE49-F238E27FC236}">
                <a16:creationId xmlns:a16="http://schemas.microsoft.com/office/drawing/2014/main" id="{1906FC13-E93C-6EDA-D9E2-D694B69A97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967311">
            <a:off x="3586353" y="2516382"/>
            <a:ext cx="914400" cy="914400"/>
          </a:xfrm>
          <a:prstGeom prst="rect">
            <a:avLst/>
          </a:prstGeom>
        </p:spPr>
      </p:pic>
      <p:pic>
        <p:nvPicPr>
          <p:cNvPr id="17" name="Graphic 16" descr="Footprints with solid fill">
            <a:extLst>
              <a:ext uri="{FF2B5EF4-FFF2-40B4-BE49-F238E27FC236}">
                <a16:creationId xmlns:a16="http://schemas.microsoft.com/office/drawing/2014/main" id="{B2F173E7-D451-6BB4-2391-4CCCA92ADA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997713">
            <a:off x="4825375" y="2959116"/>
            <a:ext cx="914400" cy="914400"/>
          </a:xfrm>
          <a:prstGeom prst="rect">
            <a:avLst/>
          </a:prstGeom>
        </p:spPr>
      </p:pic>
      <p:pic>
        <p:nvPicPr>
          <p:cNvPr id="18" name="Graphic 17" descr="Footprints with solid fill">
            <a:extLst>
              <a:ext uri="{FF2B5EF4-FFF2-40B4-BE49-F238E27FC236}">
                <a16:creationId xmlns:a16="http://schemas.microsoft.com/office/drawing/2014/main" id="{BA343EB3-C172-F773-A57A-8151B9F25D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048055">
            <a:off x="6023074" y="2372912"/>
            <a:ext cx="914400" cy="914400"/>
          </a:xfrm>
          <a:prstGeom prst="rect">
            <a:avLst/>
          </a:prstGeom>
        </p:spPr>
      </p:pic>
      <p:pic>
        <p:nvPicPr>
          <p:cNvPr id="19" name="Graphic 18" descr="Footprints with solid fill">
            <a:extLst>
              <a:ext uri="{FF2B5EF4-FFF2-40B4-BE49-F238E27FC236}">
                <a16:creationId xmlns:a16="http://schemas.microsoft.com/office/drawing/2014/main" id="{31F4ED84-F310-3101-396E-4F76E7F0A7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7179209" y="1908370"/>
            <a:ext cx="914400" cy="914400"/>
          </a:xfrm>
          <a:prstGeom prst="rect">
            <a:avLst/>
          </a:prstGeom>
        </p:spPr>
      </p:pic>
      <p:sp>
        <p:nvSpPr>
          <p:cNvPr id="20" name="TextBox 19">
            <a:extLst>
              <a:ext uri="{FF2B5EF4-FFF2-40B4-BE49-F238E27FC236}">
                <a16:creationId xmlns:a16="http://schemas.microsoft.com/office/drawing/2014/main" id="{5160E0DE-1771-2AD5-5B26-C5E5221038D3}"/>
              </a:ext>
            </a:extLst>
          </p:cNvPr>
          <p:cNvSpPr txBox="1"/>
          <p:nvPr/>
        </p:nvSpPr>
        <p:spPr>
          <a:xfrm>
            <a:off x="8735290" y="2124033"/>
            <a:ext cx="1905000" cy="1569660"/>
          </a:xfrm>
          <a:prstGeom prst="rect">
            <a:avLst/>
          </a:prstGeom>
          <a:noFill/>
        </p:spPr>
        <p:txBody>
          <a:bodyPr wrap="square" rtlCol="0">
            <a:spAutoFit/>
          </a:bodyPr>
          <a:lstStyle/>
          <a:p>
            <a:r>
              <a:rPr lang="en-US" sz="2400" b="1"/>
              <a:t>Assessment Workshop </a:t>
            </a:r>
          </a:p>
          <a:p>
            <a:r>
              <a:rPr lang="en-US" sz="2400" b="1"/>
              <a:t>of your own community</a:t>
            </a:r>
          </a:p>
        </p:txBody>
      </p:sp>
    </p:spTree>
    <p:extLst>
      <p:ext uri="{BB962C8B-B14F-4D97-AF65-F5344CB8AC3E}">
        <p14:creationId xmlns:p14="http://schemas.microsoft.com/office/powerpoint/2010/main" val="226501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5" y="145971"/>
            <a:ext cx="9080414"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4" y="1175501"/>
            <a:ext cx="7242554" cy="523220"/>
          </a:xfrm>
          <a:prstGeom prst="rect">
            <a:avLst/>
          </a:prstGeom>
          <a:noFill/>
        </p:spPr>
        <p:txBody>
          <a:bodyPr wrap="square" rtlCol="0">
            <a:spAutoFit/>
          </a:bodyPr>
          <a:lstStyle/>
          <a:p>
            <a:pPr>
              <a:defRPr/>
            </a:pPr>
            <a:r>
              <a:rPr lang="en-US" sz="2800" b="1">
                <a:solidFill>
                  <a:srgbClr val="345167"/>
                </a:solidFill>
                <a:latin typeface="Calibri" panose="020F0502020204030204"/>
              </a:rPr>
              <a:t>Agenda </a:t>
            </a:r>
          </a:p>
        </p:txBody>
      </p:sp>
      <p:pic>
        <p:nvPicPr>
          <p:cNvPr id="9" name="Picture 8">
            <a:extLst>
              <a:ext uri="{FF2B5EF4-FFF2-40B4-BE49-F238E27FC236}">
                <a16:creationId xmlns:a16="http://schemas.microsoft.com/office/drawing/2014/main" id="{27E27A52-BD77-E916-E704-994849E769E0}"/>
              </a:ext>
            </a:extLst>
          </p:cNvPr>
          <p:cNvPicPr>
            <a:picLocks noChangeAspect="1"/>
          </p:cNvPicPr>
          <p:nvPr/>
        </p:nvPicPr>
        <p:blipFill>
          <a:blip r:embed="rId5"/>
          <a:stretch>
            <a:fillRect/>
          </a:stretch>
        </p:blipFill>
        <p:spPr>
          <a:xfrm>
            <a:off x="1833594" y="2044756"/>
            <a:ext cx="8115256" cy="4338110"/>
          </a:xfrm>
          <a:prstGeom prst="rect">
            <a:avLst/>
          </a:prstGeom>
        </p:spPr>
      </p:pic>
    </p:spTree>
    <p:extLst>
      <p:ext uri="{BB962C8B-B14F-4D97-AF65-F5344CB8AC3E}">
        <p14:creationId xmlns:p14="http://schemas.microsoft.com/office/powerpoint/2010/main" val="168164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5410200" y="3612824"/>
            <a:ext cx="5257800" cy="1867316"/>
          </a:xfrm>
        </p:spPr>
        <p:txBody>
          <a:bodyPr>
            <a:normAutofit fontScale="90000"/>
          </a:bodyPr>
          <a:lstStyle/>
          <a:p>
            <a:r>
              <a:rPr lang="en-US" sz="4000" b="1" spc="100"/>
              <a:t>Local Roadmaps to Community Resilience</a:t>
            </a:r>
            <a:br>
              <a:rPr lang="en-US" sz="3600" b="1" spc="100"/>
            </a:br>
            <a:br>
              <a:rPr lang="en-US" sz="3600" b="1" spc="100"/>
            </a:br>
            <a:br>
              <a:rPr lang="en-US" sz="3600" spc="100"/>
            </a:br>
            <a:r>
              <a:rPr lang="en-US" sz="3600" i="1" spc="100"/>
              <a:t>Session 2</a:t>
            </a:r>
            <a:r>
              <a:rPr lang="en-US" sz="3600" spc="100"/>
              <a:t>: </a:t>
            </a:r>
            <a:br>
              <a:rPr lang="en-US" sz="3600" spc="100"/>
            </a:br>
            <a:r>
              <a:rPr lang="en-US" sz="3600" spc="100"/>
              <a:t>Setting the Foundations</a:t>
            </a:r>
            <a:endParaRPr lang="en-US" sz="3600" spc="100">
              <a:latin typeface="Calibri Light"/>
              <a:cs typeface="Calibri Light"/>
            </a:endParaRPr>
          </a:p>
        </p:txBody>
      </p:sp>
      <p:pic>
        <p:nvPicPr>
          <p:cNvPr id="10" name="Picture 9" descr="side_banner.jpg"/>
          <p:cNvPicPr>
            <a:picLocks noChangeAspect="1"/>
          </p:cNvPicPr>
          <p:nvPr/>
        </p:nvPicPr>
        <p:blipFill>
          <a:blip r:embed="rId3" cstate="print"/>
          <a:stretch>
            <a:fillRect/>
          </a:stretch>
        </p:blipFill>
        <p:spPr>
          <a:xfrm>
            <a:off x="1358900" y="1372"/>
            <a:ext cx="3898486" cy="6858000"/>
          </a:xfrm>
          <a:prstGeom prst="rect">
            <a:avLst/>
          </a:prstGeom>
        </p:spPr>
      </p:pic>
      <p:sp>
        <p:nvSpPr>
          <p:cNvPr id="2" name="Rectangle 1"/>
          <p:cNvSpPr/>
          <p:nvPr/>
        </p:nvSpPr>
        <p:spPr>
          <a:xfrm>
            <a:off x="5410199" y="796359"/>
            <a:ext cx="5257801" cy="801624"/>
          </a:xfrm>
          <a:prstGeom prst="rect">
            <a:avLst/>
          </a:prstGeom>
          <a:solidFill>
            <a:srgbClr val="E1BF2E"/>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4800" b="1" spc="100">
                <a:solidFill>
                  <a:schemeClr val="bg1"/>
                </a:solidFill>
              </a:rPr>
              <a:t>  Bay Area UASI</a:t>
            </a:r>
          </a:p>
        </p:txBody>
      </p:sp>
    </p:spTree>
    <p:extLst>
      <p:ext uri="{BB962C8B-B14F-4D97-AF65-F5344CB8AC3E}">
        <p14:creationId xmlns:p14="http://schemas.microsoft.com/office/powerpoint/2010/main" val="78543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4" y="1175501"/>
            <a:ext cx="7242554"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Session 2: Setting the Foundations</a:t>
            </a:r>
          </a:p>
        </p:txBody>
      </p:sp>
      <p:sp>
        <p:nvSpPr>
          <p:cNvPr id="3" name="TextBox 2">
            <a:extLst>
              <a:ext uri="{FF2B5EF4-FFF2-40B4-BE49-F238E27FC236}">
                <a16:creationId xmlns:a16="http://schemas.microsoft.com/office/drawing/2014/main" id="{0E3EBD89-42FA-7C4C-4A8E-14D1C7432291}"/>
              </a:ext>
            </a:extLst>
          </p:cNvPr>
          <p:cNvSpPr txBox="1"/>
          <p:nvPr/>
        </p:nvSpPr>
        <p:spPr>
          <a:xfrm>
            <a:off x="856549" y="2122637"/>
            <a:ext cx="8279767" cy="424732"/>
          </a:xfrm>
          <a:prstGeom prst="rect">
            <a:avLst/>
          </a:prstGeom>
          <a:noFill/>
        </p:spPr>
        <p:txBody>
          <a:bodyPr wrap="square" rtlCol="0">
            <a:spAutoFit/>
          </a:bodyPr>
          <a:lstStyle/>
          <a:p>
            <a:pPr defTabSz="914400">
              <a:lnSpc>
                <a:spcPct val="90000"/>
              </a:lnSpc>
              <a:spcBef>
                <a:spcPts val="1000"/>
              </a:spcBef>
              <a:defRPr/>
            </a:pPr>
            <a:r>
              <a:rPr lang="en-US" sz="2400" b="1" i="1" u="sng">
                <a:solidFill>
                  <a:prstClr val="black"/>
                </a:solidFill>
                <a:latin typeface="Calibri" panose="020F0502020204030204"/>
              </a:rPr>
              <a:t>Key Concepts</a:t>
            </a:r>
            <a:endParaRPr lang="en-US" sz="2000">
              <a:solidFill>
                <a:prstClr val="black"/>
              </a:solidFill>
              <a:latin typeface="Calibri" panose="020F0502020204030204"/>
            </a:endParaRPr>
          </a:p>
        </p:txBody>
      </p:sp>
      <p:sp>
        <p:nvSpPr>
          <p:cNvPr id="9" name="TextBox 8">
            <a:extLst>
              <a:ext uri="{FF2B5EF4-FFF2-40B4-BE49-F238E27FC236}">
                <a16:creationId xmlns:a16="http://schemas.microsoft.com/office/drawing/2014/main" id="{8A888EE2-252F-0AE6-9C3D-5A3A047DC3FA}"/>
              </a:ext>
            </a:extLst>
          </p:cNvPr>
          <p:cNvSpPr txBox="1"/>
          <p:nvPr/>
        </p:nvSpPr>
        <p:spPr>
          <a:xfrm>
            <a:off x="856549" y="2560775"/>
            <a:ext cx="10478902" cy="3970318"/>
          </a:xfrm>
          <a:prstGeom prst="rect">
            <a:avLst/>
          </a:prstGeom>
          <a:noFill/>
        </p:spPr>
        <p:txBody>
          <a:bodyPr wrap="square">
            <a:spAutoFit/>
          </a:bodyPr>
          <a:lstStyle/>
          <a:p>
            <a:pPr algn="l" rtl="0" fontAlgn="base"/>
            <a:r>
              <a:rPr lang="en-US" sz="1800" b="0" i="0">
                <a:solidFill>
                  <a:srgbClr val="0070C0"/>
                </a:solidFill>
                <a:effectLst/>
                <a:latin typeface="Calibri" panose="020F0502020204030204" pitchFamily="34" charset="0"/>
              </a:rPr>
              <a:t>-Capacity </a:t>
            </a:r>
            <a:endParaRPr lang="en-US" b="0" i="0">
              <a:solidFill>
                <a:srgbClr val="000000"/>
              </a:solidFill>
              <a:effectLst/>
              <a:latin typeface="Segoe UI" panose="020B0502040204020203" pitchFamily="34" charset="0"/>
            </a:endParaRPr>
          </a:p>
          <a:p>
            <a:pPr algn="l" rtl="0" fontAlgn="base"/>
            <a:r>
              <a:rPr lang="en-US" sz="1800" b="0" i="1">
                <a:solidFill>
                  <a:srgbClr val="000000"/>
                </a:solidFill>
                <a:effectLst/>
                <a:latin typeface="Calibri" panose="020F0502020204030204" pitchFamily="34" charset="0"/>
              </a:rPr>
              <a:t>The combination of all the strengths, attributes, and resources available within a community to manage and reduce disaster risks and strengthen resilience.  </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70C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70C0"/>
                </a:solidFill>
                <a:effectLst/>
                <a:latin typeface="Calibri" panose="020F0502020204030204" pitchFamily="34" charset="0"/>
              </a:rPr>
              <a:t>-Community</a:t>
            </a:r>
            <a:r>
              <a:rPr lang="en-US" sz="1800" b="0" i="1">
                <a:solidFill>
                  <a:srgbClr val="000000"/>
                </a:solidFill>
                <a:effectLst/>
                <a:latin typeface="Calibri" panose="020F0502020204030204" pitchFamily="34" charset="0"/>
              </a:rPr>
              <a:t>* within chosen census tract</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1">
                <a:solidFill>
                  <a:srgbClr val="000000"/>
                </a:solidFill>
                <a:effectLst/>
                <a:latin typeface="Calibri" panose="020F0502020204030204" pitchFamily="34" charset="0"/>
              </a:rPr>
              <a:t>The “Whole Community” refers to individuals, community based organizations, faith based organizations, as well as law enforcement, fire, medical response, local government and private sector.  </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70C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70C0"/>
                </a:solidFill>
                <a:effectLst/>
                <a:latin typeface="Calibri" panose="020F0502020204030204" pitchFamily="34" charset="0"/>
              </a:rPr>
              <a:t>-Disaster </a:t>
            </a:r>
            <a:endParaRPr lang="en-US" b="0" i="0">
              <a:solidFill>
                <a:srgbClr val="000000"/>
              </a:solidFill>
              <a:effectLst/>
              <a:latin typeface="Segoe UI" panose="020B0502040204020203" pitchFamily="34" charset="0"/>
            </a:endParaRPr>
          </a:p>
          <a:p>
            <a:pPr algn="l" rtl="0" fontAlgn="base"/>
            <a:r>
              <a:rPr lang="en-US" sz="1800" b="0" i="1">
                <a:solidFill>
                  <a:srgbClr val="000000"/>
                </a:solidFill>
                <a:effectLst/>
                <a:latin typeface="Calibri" panose="020F0502020204030204" pitchFamily="34" charset="0"/>
              </a:rPr>
              <a:t>A disruption in the community involving human, material, economic or environmental losses or impacts, which exceeds the ability of the community to manage the event using its own resources.</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70C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70C0"/>
                </a:solidFill>
                <a:effectLst/>
                <a:latin typeface="Calibri" panose="020F0502020204030204" pitchFamily="34" charset="0"/>
              </a:rPr>
              <a:t>-Exposure </a:t>
            </a:r>
            <a:endParaRPr lang="en-US" b="0" i="0">
              <a:solidFill>
                <a:srgbClr val="000000"/>
              </a:solidFill>
              <a:effectLst/>
              <a:latin typeface="Segoe UI" panose="020B0502040204020203" pitchFamily="34" charset="0"/>
            </a:endParaRPr>
          </a:p>
          <a:p>
            <a:pPr algn="l" rtl="0" fontAlgn="base"/>
            <a:r>
              <a:rPr lang="en-US" sz="1800" b="0" i="1">
                <a:solidFill>
                  <a:srgbClr val="000000"/>
                </a:solidFill>
                <a:effectLst/>
                <a:latin typeface="Calibri" panose="020F0502020204030204" pitchFamily="34" charset="0"/>
              </a:rPr>
              <a:t>People, property, and systems located in areas with hazards, making them vulnerable to potential harm/loss.</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p:txBody>
      </p:sp>
      <p:pic>
        <p:nvPicPr>
          <p:cNvPr id="12" name="Camera 11">
            <a:extLst>
              <a:ext uri="{FF2B5EF4-FFF2-40B4-BE49-F238E27FC236}">
                <a16:creationId xmlns:a16="http://schemas.microsoft.com/office/drawing/2014/main" id="{A49F4C4E-941C-A4D5-9470-BF609FB0EDF6}"/>
              </a:ext>
            </a:extLst>
          </p:cNvPr>
          <p:cNvPicPr>
            <a:picLocks noChangeAspect="1"/>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0628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4" y="1175501"/>
            <a:ext cx="7242554"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Session 2: Setting the Foundations</a:t>
            </a:r>
          </a:p>
        </p:txBody>
      </p:sp>
      <p:sp>
        <p:nvSpPr>
          <p:cNvPr id="3" name="TextBox 2">
            <a:extLst>
              <a:ext uri="{FF2B5EF4-FFF2-40B4-BE49-F238E27FC236}">
                <a16:creationId xmlns:a16="http://schemas.microsoft.com/office/drawing/2014/main" id="{0E3EBD89-42FA-7C4C-4A8E-14D1C7432291}"/>
              </a:ext>
            </a:extLst>
          </p:cNvPr>
          <p:cNvSpPr txBox="1"/>
          <p:nvPr/>
        </p:nvSpPr>
        <p:spPr>
          <a:xfrm>
            <a:off x="906274" y="2092549"/>
            <a:ext cx="8279767" cy="424732"/>
          </a:xfrm>
          <a:prstGeom prst="rect">
            <a:avLst/>
          </a:prstGeom>
          <a:noFill/>
        </p:spPr>
        <p:txBody>
          <a:bodyPr wrap="square" rtlCol="0">
            <a:spAutoFit/>
          </a:bodyPr>
          <a:lstStyle/>
          <a:p>
            <a:pPr defTabSz="914400">
              <a:lnSpc>
                <a:spcPct val="90000"/>
              </a:lnSpc>
              <a:spcBef>
                <a:spcPts val="1000"/>
              </a:spcBef>
              <a:defRPr/>
            </a:pPr>
            <a:r>
              <a:rPr lang="en-US" sz="2400" b="1" i="1" u="sng">
                <a:solidFill>
                  <a:prstClr val="black"/>
                </a:solidFill>
                <a:latin typeface="Calibri" panose="020F0502020204030204"/>
              </a:rPr>
              <a:t>Key Concepts</a:t>
            </a:r>
            <a:endParaRPr lang="en-US" sz="2000">
              <a:solidFill>
                <a:prstClr val="black"/>
              </a:solidFill>
              <a:latin typeface="Calibri" panose="020F0502020204030204"/>
            </a:endParaRPr>
          </a:p>
        </p:txBody>
      </p:sp>
      <p:sp>
        <p:nvSpPr>
          <p:cNvPr id="10" name="TextBox 9">
            <a:extLst>
              <a:ext uri="{FF2B5EF4-FFF2-40B4-BE49-F238E27FC236}">
                <a16:creationId xmlns:a16="http://schemas.microsoft.com/office/drawing/2014/main" id="{CBE89642-79E7-4C2E-8C55-2D6B285C7D0F}"/>
              </a:ext>
            </a:extLst>
          </p:cNvPr>
          <p:cNvSpPr txBox="1"/>
          <p:nvPr/>
        </p:nvSpPr>
        <p:spPr>
          <a:xfrm>
            <a:off x="906274" y="2579829"/>
            <a:ext cx="10166297" cy="3693319"/>
          </a:xfrm>
          <a:prstGeom prst="rect">
            <a:avLst/>
          </a:prstGeom>
          <a:noFill/>
        </p:spPr>
        <p:txBody>
          <a:bodyPr wrap="square">
            <a:spAutoFit/>
          </a:bodyPr>
          <a:lstStyle/>
          <a:p>
            <a:pPr algn="l" rtl="0" fontAlgn="base"/>
            <a:r>
              <a:rPr lang="en-US" sz="1800" b="0" i="0">
                <a:solidFill>
                  <a:srgbClr val="0070C0"/>
                </a:solidFill>
                <a:effectLst/>
                <a:latin typeface="Calibri" panose="020F0502020204030204" pitchFamily="34" charset="0"/>
              </a:rPr>
              <a:t>-Hazard </a:t>
            </a:r>
            <a:endParaRPr lang="en-US" b="0" i="0">
              <a:solidFill>
                <a:srgbClr val="000000"/>
              </a:solidFill>
              <a:effectLst/>
              <a:latin typeface="Segoe UI" panose="020B0502040204020203" pitchFamily="34" charset="0"/>
            </a:endParaRPr>
          </a:p>
          <a:p>
            <a:pPr algn="l" rtl="0" fontAlgn="base"/>
            <a:r>
              <a:rPr lang="en-US" sz="1800" b="0" i="1">
                <a:solidFill>
                  <a:srgbClr val="000000"/>
                </a:solidFill>
                <a:effectLst/>
                <a:latin typeface="Calibri" panose="020F0502020204030204" pitchFamily="34" charset="0"/>
              </a:rPr>
              <a:t>Natural or man-made sources </a:t>
            </a:r>
            <a:r>
              <a:rPr lang="en-US" i="1">
                <a:solidFill>
                  <a:srgbClr val="000000"/>
                </a:solidFill>
                <a:latin typeface="Calibri" panose="020F0502020204030204" pitchFamily="34" charset="0"/>
              </a:rPr>
              <a:t>or </a:t>
            </a:r>
            <a:r>
              <a:rPr lang="en-US" sz="1800" b="0" i="1">
                <a:solidFill>
                  <a:srgbClr val="000000"/>
                </a:solidFill>
                <a:effectLst/>
                <a:latin typeface="Calibri" panose="020F0502020204030204" pitchFamily="34" charset="0"/>
              </a:rPr>
              <a:t>causes of harm </a:t>
            </a:r>
            <a:r>
              <a:rPr lang="en-US" i="1">
                <a:solidFill>
                  <a:srgbClr val="000000"/>
                </a:solidFill>
                <a:latin typeface="Calibri" panose="020F0502020204030204" pitchFamily="34" charset="0"/>
              </a:rPr>
              <a:t>and</a:t>
            </a:r>
            <a:r>
              <a:rPr lang="en-US" sz="1800" b="0" i="1">
                <a:solidFill>
                  <a:srgbClr val="000000"/>
                </a:solidFill>
                <a:effectLst/>
                <a:latin typeface="Calibri" panose="020F0502020204030204" pitchFamily="34" charset="0"/>
              </a:rPr>
              <a:t> difficulty.</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70C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70C0"/>
                </a:solidFill>
                <a:effectLst/>
                <a:latin typeface="Calibri" panose="020F0502020204030204" pitchFamily="34" charset="0"/>
              </a:rPr>
              <a:t>-Resilience </a:t>
            </a:r>
            <a:endParaRPr lang="en-US" b="0" i="0">
              <a:solidFill>
                <a:srgbClr val="000000"/>
              </a:solidFill>
              <a:effectLst/>
              <a:latin typeface="Segoe UI" panose="020B0502040204020203" pitchFamily="34" charset="0"/>
            </a:endParaRPr>
          </a:p>
          <a:p>
            <a:pPr algn="l" rtl="0" fontAlgn="base"/>
            <a:r>
              <a:rPr lang="en-US" sz="1800" b="0" i="1">
                <a:solidFill>
                  <a:srgbClr val="000000"/>
                </a:solidFill>
                <a:effectLst/>
                <a:latin typeface="Calibri" panose="020F0502020204030204" pitchFamily="34" charset="0"/>
              </a:rPr>
              <a:t>A community’s ability to prepare for, adapt to, and recover from hazards.</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70C0"/>
                </a:solidFill>
                <a:effectLst/>
                <a:latin typeface="Calibri" panose="020F0502020204030204" pitchFamily="34" charset="0"/>
              </a:rPr>
              <a:t>-Risk </a:t>
            </a:r>
            <a:endParaRPr lang="en-US" b="0" i="0">
              <a:solidFill>
                <a:srgbClr val="000000"/>
              </a:solidFill>
              <a:effectLst/>
              <a:latin typeface="Segoe UI" panose="020B0502040204020203" pitchFamily="34" charset="0"/>
            </a:endParaRPr>
          </a:p>
          <a:p>
            <a:pPr algn="l" rtl="0" fontAlgn="base"/>
            <a:r>
              <a:rPr lang="en-US" sz="1800" b="0" i="1">
                <a:solidFill>
                  <a:srgbClr val="000000"/>
                </a:solidFill>
                <a:effectLst/>
                <a:latin typeface="Calibri" panose="020F0502020204030204" pitchFamily="34" charset="0"/>
              </a:rPr>
              <a:t>The potential for damage, loss, or other impacts created by the interaction of hazards with the community. Risk is often expressed in relative terms such as high, medium, low.</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70C0"/>
                </a:solidFill>
                <a:effectLst/>
                <a:latin typeface="Calibri" panose="020F0502020204030204" pitchFamily="34" charset="0"/>
              </a:rPr>
              <a:t>-Vulnerability  </a:t>
            </a:r>
            <a:endParaRPr lang="en-US" b="0" i="0">
              <a:solidFill>
                <a:srgbClr val="000000"/>
              </a:solidFill>
              <a:effectLst/>
              <a:latin typeface="Segoe UI" panose="020B0502040204020203" pitchFamily="34" charset="0"/>
            </a:endParaRPr>
          </a:p>
          <a:p>
            <a:pPr algn="l" rtl="0" fontAlgn="base"/>
            <a:r>
              <a:rPr lang="en-US" sz="1800" b="0" i="1">
                <a:solidFill>
                  <a:srgbClr val="000000"/>
                </a:solidFill>
                <a:effectLst/>
                <a:latin typeface="Calibri" panose="020F0502020204030204" pitchFamily="34" charset="0"/>
              </a:rPr>
              <a:t>The conditions determined by physical, social, economic and environmental factors or processes that increase the likelihood of a community to experience the impacts of hazards.</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82476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4" y="1175501"/>
            <a:ext cx="7242554"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Session 2: Setting the Foundations</a:t>
            </a:r>
          </a:p>
        </p:txBody>
      </p:sp>
      <p:sp>
        <p:nvSpPr>
          <p:cNvPr id="3" name="TextBox 2">
            <a:extLst>
              <a:ext uri="{FF2B5EF4-FFF2-40B4-BE49-F238E27FC236}">
                <a16:creationId xmlns:a16="http://schemas.microsoft.com/office/drawing/2014/main" id="{0E3EBD89-42FA-7C4C-4A8E-14D1C7432291}"/>
              </a:ext>
            </a:extLst>
          </p:cNvPr>
          <p:cNvSpPr txBox="1"/>
          <p:nvPr/>
        </p:nvSpPr>
        <p:spPr>
          <a:xfrm>
            <a:off x="906274" y="2196930"/>
            <a:ext cx="8279767" cy="424732"/>
          </a:xfrm>
          <a:prstGeom prst="rect">
            <a:avLst/>
          </a:prstGeom>
          <a:noFill/>
        </p:spPr>
        <p:txBody>
          <a:bodyPr wrap="square" rtlCol="0">
            <a:spAutoFit/>
          </a:bodyPr>
          <a:lstStyle/>
          <a:p>
            <a:pPr defTabSz="914400">
              <a:lnSpc>
                <a:spcPct val="90000"/>
              </a:lnSpc>
              <a:spcBef>
                <a:spcPts val="1000"/>
              </a:spcBef>
              <a:defRPr/>
            </a:pPr>
            <a:r>
              <a:rPr lang="en-US" sz="2400" b="1" i="1" u="sng">
                <a:solidFill>
                  <a:prstClr val="black"/>
                </a:solidFill>
                <a:latin typeface="Calibri" panose="020F0502020204030204"/>
              </a:rPr>
              <a:t>Assessment</a:t>
            </a:r>
            <a:endParaRPr lang="en-US" sz="2000">
              <a:solidFill>
                <a:prstClr val="black"/>
              </a:solidFill>
              <a:latin typeface="Calibri" panose="020F0502020204030204"/>
            </a:endParaRPr>
          </a:p>
        </p:txBody>
      </p:sp>
      <p:pic>
        <p:nvPicPr>
          <p:cNvPr id="12" name="Picture 11">
            <a:extLst>
              <a:ext uri="{FF2B5EF4-FFF2-40B4-BE49-F238E27FC236}">
                <a16:creationId xmlns:a16="http://schemas.microsoft.com/office/drawing/2014/main" id="{9D0D067F-CB8D-731E-A6EE-9B8A5101E5D4}"/>
              </a:ext>
            </a:extLst>
          </p:cNvPr>
          <p:cNvPicPr>
            <a:picLocks noChangeAspect="1"/>
          </p:cNvPicPr>
          <p:nvPr/>
        </p:nvPicPr>
        <p:blipFill>
          <a:blip r:embed="rId5"/>
          <a:stretch>
            <a:fillRect/>
          </a:stretch>
        </p:blipFill>
        <p:spPr>
          <a:xfrm>
            <a:off x="3013079" y="2663210"/>
            <a:ext cx="5943325" cy="3966824"/>
          </a:xfrm>
          <a:prstGeom prst="rect">
            <a:avLst/>
          </a:prstGeom>
        </p:spPr>
      </p:pic>
      <p:pic>
        <p:nvPicPr>
          <p:cNvPr id="27" name="Picture 26" descr="A picture containing diagram&#10;&#10;Description automatically generated">
            <a:extLst>
              <a:ext uri="{FF2B5EF4-FFF2-40B4-BE49-F238E27FC236}">
                <a16:creationId xmlns:a16="http://schemas.microsoft.com/office/drawing/2014/main" id="{387AAC6D-920E-FCBD-50E6-9500E491E7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65" y="2158152"/>
            <a:ext cx="4848606" cy="6858000"/>
          </a:xfrm>
          <a:prstGeom prst="rect">
            <a:avLst/>
          </a:prstGeom>
        </p:spPr>
      </p:pic>
      <p:pic>
        <p:nvPicPr>
          <p:cNvPr id="29" name="Picture 28" descr="A picture containing diagram&#10;&#10;Description automatically generated">
            <a:extLst>
              <a:ext uri="{FF2B5EF4-FFF2-40B4-BE49-F238E27FC236}">
                <a16:creationId xmlns:a16="http://schemas.microsoft.com/office/drawing/2014/main" id="{ED9D689A-46C1-169F-C372-D2660E3FA9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1354" y="1190589"/>
            <a:ext cx="4848606" cy="6858000"/>
          </a:xfrm>
          <a:prstGeom prst="rect">
            <a:avLst/>
          </a:prstGeom>
        </p:spPr>
      </p:pic>
      <p:pic>
        <p:nvPicPr>
          <p:cNvPr id="31" name="Picture 30" descr="A picture containing diagram&#10;&#10;Description automatically generated">
            <a:extLst>
              <a:ext uri="{FF2B5EF4-FFF2-40B4-BE49-F238E27FC236}">
                <a16:creationId xmlns:a16="http://schemas.microsoft.com/office/drawing/2014/main" id="{02DB861D-B324-9EE7-1DD0-9BF0C90500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1645" y="728568"/>
            <a:ext cx="4848606" cy="6858000"/>
          </a:xfrm>
          <a:prstGeom prst="rect">
            <a:avLst/>
          </a:prstGeom>
        </p:spPr>
      </p:pic>
      <p:pic>
        <p:nvPicPr>
          <p:cNvPr id="33" name="Picture 32" descr="A picture containing text&#10;&#10;Description automatically generated">
            <a:extLst>
              <a:ext uri="{FF2B5EF4-FFF2-40B4-BE49-F238E27FC236}">
                <a16:creationId xmlns:a16="http://schemas.microsoft.com/office/drawing/2014/main" id="{0216D653-3800-D87F-A893-30D96302A1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4661" y="349620"/>
            <a:ext cx="4848606" cy="6858000"/>
          </a:xfrm>
          <a:prstGeom prst="rect">
            <a:avLst/>
          </a:prstGeom>
        </p:spPr>
      </p:pic>
      <p:pic>
        <p:nvPicPr>
          <p:cNvPr id="35" name="Picture 34" descr="A picture containing diagram&#10;&#10;Description automatically generated">
            <a:extLst>
              <a:ext uri="{FF2B5EF4-FFF2-40B4-BE49-F238E27FC236}">
                <a16:creationId xmlns:a16="http://schemas.microsoft.com/office/drawing/2014/main" id="{041B77C9-FFAD-76FD-5133-EC6F5BBCB9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08940" y="9979"/>
            <a:ext cx="4848606" cy="6858000"/>
          </a:xfrm>
          <a:prstGeom prst="rect">
            <a:avLst/>
          </a:prstGeom>
        </p:spPr>
      </p:pic>
      <p:pic>
        <p:nvPicPr>
          <p:cNvPr id="6" name="Picture 5">
            <a:extLst>
              <a:ext uri="{FF2B5EF4-FFF2-40B4-BE49-F238E27FC236}">
                <a16:creationId xmlns:a16="http://schemas.microsoft.com/office/drawing/2014/main" id="{332BC5DD-C751-A26D-04B2-45048C42805A}"/>
              </a:ext>
            </a:extLst>
          </p:cNvPr>
          <p:cNvPicPr>
            <a:picLocks noChangeAspect="1"/>
          </p:cNvPicPr>
          <p:nvPr/>
        </p:nvPicPr>
        <p:blipFill>
          <a:blip r:embed="rId11"/>
          <a:stretch>
            <a:fillRect/>
          </a:stretch>
        </p:blipFill>
        <p:spPr>
          <a:xfrm>
            <a:off x="-136924" y="1047973"/>
            <a:ext cx="4681353" cy="6621373"/>
          </a:xfrm>
          <a:prstGeom prst="rect">
            <a:avLst/>
          </a:prstGeom>
        </p:spPr>
      </p:pic>
      <p:pic>
        <p:nvPicPr>
          <p:cNvPr id="13" name="Graphic 12" descr="Rain outline">
            <a:extLst>
              <a:ext uri="{FF2B5EF4-FFF2-40B4-BE49-F238E27FC236}">
                <a16:creationId xmlns:a16="http://schemas.microsoft.com/office/drawing/2014/main" id="{F1FD83A2-2263-0243-210E-B46129B1CC0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83574" y="2660440"/>
            <a:ext cx="3974039" cy="3974039"/>
          </a:xfrm>
          <a:prstGeom prst="rect">
            <a:avLst/>
          </a:prstGeom>
        </p:spPr>
      </p:pic>
      <p:pic>
        <p:nvPicPr>
          <p:cNvPr id="15" name="Graphic 14" descr="Fire with solid fill">
            <a:extLst>
              <a:ext uri="{FF2B5EF4-FFF2-40B4-BE49-F238E27FC236}">
                <a16:creationId xmlns:a16="http://schemas.microsoft.com/office/drawing/2014/main" id="{21BF836D-BFBD-9215-66F5-0BC1984B33C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9949" y="3350375"/>
            <a:ext cx="2775052" cy="2775052"/>
          </a:xfrm>
          <a:prstGeom prst="rect">
            <a:avLst/>
          </a:prstGeom>
        </p:spPr>
      </p:pic>
      <p:pic>
        <p:nvPicPr>
          <p:cNvPr id="17" name="Graphic 16" descr="High temperature outline">
            <a:extLst>
              <a:ext uri="{FF2B5EF4-FFF2-40B4-BE49-F238E27FC236}">
                <a16:creationId xmlns:a16="http://schemas.microsoft.com/office/drawing/2014/main" id="{68096F66-9EE3-E18D-A81E-258C9F1C2E4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222258" y="3797302"/>
            <a:ext cx="2247050" cy="2247050"/>
          </a:xfrm>
          <a:prstGeom prst="rect">
            <a:avLst/>
          </a:prstGeom>
        </p:spPr>
      </p:pic>
      <p:pic>
        <p:nvPicPr>
          <p:cNvPr id="19" name="Graphic 18" descr="Megaphone with solid fill">
            <a:extLst>
              <a:ext uri="{FF2B5EF4-FFF2-40B4-BE49-F238E27FC236}">
                <a16:creationId xmlns:a16="http://schemas.microsoft.com/office/drawing/2014/main" id="{929F6EFC-CF08-F198-31E6-97742F3DBFE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332413" y="3525749"/>
            <a:ext cx="2424304" cy="2424304"/>
          </a:xfrm>
          <a:prstGeom prst="rect">
            <a:avLst/>
          </a:prstGeom>
        </p:spPr>
      </p:pic>
      <p:pic>
        <p:nvPicPr>
          <p:cNvPr id="21" name="Graphic 20" descr="Cycle with people with solid fill">
            <a:extLst>
              <a:ext uri="{FF2B5EF4-FFF2-40B4-BE49-F238E27FC236}">
                <a16:creationId xmlns:a16="http://schemas.microsoft.com/office/drawing/2014/main" id="{39248427-2565-3B0E-1B03-FCD8BF8D04B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139453" y="3223329"/>
            <a:ext cx="2687627" cy="2687627"/>
          </a:xfrm>
          <a:prstGeom prst="rect">
            <a:avLst/>
          </a:prstGeom>
        </p:spPr>
      </p:pic>
    </p:spTree>
    <p:extLst>
      <p:ext uri="{BB962C8B-B14F-4D97-AF65-F5344CB8AC3E}">
        <p14:creationId xmlns:p14="http://schemas.microsoft.com/office/powerpoint/2010/main" val="245878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5410200" y="3612824"/>
            <a:ext cx="5257800" cy="1867316"/>
          </a:xfrm>
        </p:spPr>
        <p:txBody>
          <a:bodyPr>
            <a:normAutofit fontScale="90000"/>
          </a:bodyPr>
          <a:lstStyle/>
          <a:p>
            <a:r>
              <a:rPr lang="en-US" sz="4000" b="1" spc="100"/>
              <a:t>Local Roadmaps to Community Resilience</a:t>
            </a:r>
            <a:br>
              <a:rPr lang="en-US" sz="3600" b="1" spc="100"/>
            </a:br>
            <a:br>
              <a:rPr lang="en-US" sz="3600" b="1" spc="100"/>
            </a:br>
            <a:br>
              <a:rPr lang="en-US" sz="3600" spc="100"/>
            </a:br>
            <a:r>
              <a:rPr lang="en-US" sz="3600" i="1" spc="100"/>
              <a:t>Session 3</a:t>
            </a:r>
            <a:r>
              <a:rPr lang="en-US" sz="3600" spc="100"/>
              <a:t>: </a:t>
            </a:r>
            <a:br>
              <a:rPr lang="en-US" sz="3600" spc="100"/>
            </a:br>
            <a:r>
              <a:rPr lang="en-US" sz="3600" spc="100"/>
              <a:t>Hazard &amp; Exposure Assessment</a:t>
            </a:r>
            <a:endParaRPr lang="en-US" sz="3600" spc="100">
              <a:latin typeface="Calibri Light"/>
              <a:cs typeface="Calibri Light"/>
            </a:endParaRPr>
          </a:p>
        </p:txBody>
      </p:sp>
      <p:pic>
        <p:nvPicPr>
          <p:cNvPr id="10" name="Picture 9" descr="side_banner.jpg"/>
          <p:cNvPicPr>
            <a:picLocks noChangeAspect="1"/>
          </p:cNvPicPr>
          <p:nvPr/>
        </p:nvPicPr>
        <p:blipFill>
          <a:blip r:embed="rId3" cstate="print"/>
          <a:stretch>
            <a:fillRect/>
          </a:stretch>
        </p:blipFill>
        <p:spPr>
          <a:xfrm>
            <a:off x="1358900" y="1372"/>
            <a:ext cx="3898486" cy="6858000"/>
          </a:xfrm>
          <a:prstGeom prst="rect">
            <a:avLst/>
          </a:prstGeom>
        </p:spPr>
      </p:pic>
      <p:sp>
        <p:nvSpPr>
          <p:cNvPr id="2" name="Rectangle 1"/>
          <p:cNvSpPr/>
          <p:nvPr/>
        </p:nvSpPr>
        <p:spPr>
          <a:xfrm>
            <a:off x="5410199" y="796359"/>
            <a:ext cx="5257801" cy="801624"/>
          </a:xfrm>
          <a:prstGeom prst="rect">
            <a:avLst/>
          </a:prstGeom>
          <a:solidFill>
            <a:srgbClr val="E1BF2E"/>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4800" b="1" spc="100">
                <a:solidFill>
                  <a:schemeClr val="bg1"/>
                </a:solidFill>
              </a:rPr>
              <a:t>  Bay Area UASI</a:t>
            </a:r>
          </a:p>
        </p:txBody>
      </p:sp>
    </p:spTree>
    <p:extLst>
      <p:ext uri="{BB962C8B-B14F-4D97-AF65-F5344CB8AC3E}">
        <p14:creationId xmlns:p14="http://schemas.microsoft.com/office/powerpoint/2010/main" val="2613555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ide_banner.jpg">
            <a:extLst>
              <a:ext uri="{FF2B5EF4-FFF2-40B4-BE49-F238E27FC236}">
                <a16:creationId xmlns:a16="http://schemas.microsoft.com/office/drawing/2014/main" id="{C9061506-415C-48CB-AA38-E1931BDB5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928"/>
          <a:stretch/>
        </p:blipFill>
        <p:spPr bwMode="auto">
          <a:xfrm>
            <a:off x="0" y="-8761"/>
            <a:ext cx="12192000" cy="965691"/>
          </a:xfrm>
          <a:prstGeom prst="rect">
            <a:avLst/>
          </a:prstGeom>
          <a:noFill/>
          <a:ln w="73025">
            <a:solidFill>
              <a:srgbClr val="E2BF2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66BC93F8-6F91-456A-AFDB-92910C7EE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 y="0"/>
            <a:ext cx="1924493" cy="1924493"/>
          </a:xfrm>
          <a:prstGeom prst="rect">
            <a:avLst/>
          </a:prstGeom>
        </p:spPr>
      </p:pic>
      <p:sp>
        <p:nvSpPr>
          <p:cNvPr id="7" name="TextBox 6">
            <a:extLst>
              <a:ext uri="{FF2B5EF4-FFF2-40B4-BE49-F238E27FC236}">
                <a16:creationId xmlns:a16="http://schemas.microsoft.com/office/drawing/2014/main" id="{D8BBED9E-9BCE-489C-A3D3-14102F3D20D7}"/>
              </a:ext>
            </a:extLst>
          </p:cNvPr>
          <p:cNvSpPr txBox="1"/>
          <p:nvPr/>
        </p:nvSpPr>
        <p:spPr>
          <a:xfrm>
            <a:off x="2176653" y="145971"/>
            <a:ext cx="846363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Local Roadmaps to Community Resilience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76130DE-A423-4A12-87E5-1C9F06F76FFF}"/>
              </a:ext>
            </a:extLst>
          </p:cNvPr>
          <p:cNvCxnSpPr/>
          <p:nvPr/>
        </p:nvCxnSpPr>
        <p:spPr>
          <a:xfrm>
            <a:off x="1878419" y="1818984"/>
            <a:ext cx="9194152" cy="0"/>
          </a:xfrm>
          <a:prstGeom prst="line">
            <a:avLst/>
          </a:prstGeom>
          <a:ln w="38100">
            <a:solidFill>
              <a:srgbClr val="E1BE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F6252-DA17-4DA7-9787-F8BAED0E6913}"/>
              </a:ext>
            </a:extLst>
          </p:cNvPr>
          <p:cNvSpPr txBox="1"/>
          <p:nvPr/>
        </p:nvSpPr>
        <p:spPr>
          <a:xfrm>
            <a:off x="2176654" y="1175501"/>
            <a:ext cx="7242554" cy="523220"/>
          </a:xfrm>
          <a:prstGeom prst="rect">
            <a:avLst/>
          </a:prstGeom>
          <a:noFill/>
        </p:spPr>
        <p:txBody>
          <a:bodyPr wrap="square" lIns="91440" tIns="45720" rIns="91440" bIns="45720" rtlCol="0" anchor="t">
            <a:spAutoFit/>
          </a:bodyPr>
          <a:lstStyle/>
          <a:p>
            <a:pPr>
              <a:defRPr/>
            </a:pPr>
            <a:r>
              <a:rPr lang="en-US" sz="2800" b="1">
                <a:solidFill>
                  <a:srgbClr val="345167"/>
                </a:solidFill>
                <a:latin typeface="Calibri" panose="020F0502020204030204"/>
              </a:rPr>
              <a:t>Session 3: Hazard &amp; Exposure Assessment</a:t>
            </a:r>
          </a:p>
        </p:txBody>
      </p:sp>
      <p:pic>
        <p:nvPicPr>
          <p:cNvPr id="25" name="Picture 24" descr="Graphical user interface, application&#10;&#10;Description automatically generated">
            <a:extLst>
              <a:ext uri="{FF2B5EF4-FFF2-40B4-BE49-F238E27FC236}">
                <a16:creationId xmlns:a16="http://schemas.microsoft.com/office/drawing/2014/main" id="{E808B063-35BD-6FBB-6EC2-891FF6200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3995" y="1860940"/>
            <a:ext cx="7027871" cy="4968032"/>
          </a:xfrm>
          <a:prstGeom prst="rect">
            <a:avLst/>
          </a:prstGeom>
        </p:spPr>
      </p:pic>
    </p:spTree>
    <p:extLst>
      <p:ext uri="{BB962C8B-B14F-4D97-AF65-F5344CB8AC3E}">
        <p14:creationId xmlns:p14="http://schemas.microsoft.com/office/powerpoint/2010/main" val="18243533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6|0.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41d01da-045b-48b7-97b2-6b81a2961d55" xsi:nil="true"/>
    <SharedWithUsers xmlns="e41d01da-045b-48b7-97b2-6b81a2961d55">
      <UserInfo>
        <DisplayName>Bartshire, Corinne (DEM)</DisplayName>
        <AccountId>59</AccountId>
        <AccountType/>
      </UserInfo>
      <UserInfo>
        <DisplayName>Ramirez, Amy (DEM)</DisplayName>
        <AccountId>66</AccountId>
        <AccountType/>
      </UserInfo>
      <UserInfo>
        <DisplayName>Arnold, Christophe (DEM)</DisplayName>
        <AccountId>964</AccountId>
        <AccountType/>
      </UserInfo>
    </SharedWithUsers>
    <lcf76f155ced4ddcb4097134ff3c332f xmlns="3c52a86b-30ee-4677-8e74-e100296bd6a9">
      <Terms xmlns="http://schemas.microsoft.com/office/infopath/2007/PartnerControls"/>
    </lcf76f155ced4ddcb4097134ff3c332f>
    <Comments xmlns="3c52a86b-30ee-4677-8e74-e100296bd6a9" xsi:nil="true"/>
    <Comments_x0020_2 xmlns="3c52a86b-30ee-4677-8e74-e100296bd6a9" xsi:nil="true"/>
    <Category xmlns="3C52A86B-30EE-4677-8E74-E100296BD6A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CFC3CE4E9E5E46AF4406D604B11E70" ma:contentTypeVersion="" ma:contentTypeDescription="Create a new document." ma:contentTypeScope="" ma:versionID="971dd67ce401dcb9972e13d55cc1d6ea">
  <xsd:schema xmlns:xsd="http://www.w3.org/2001/XMLSchema" xmlns:xs="http://www.w3.org/2001/XMLSchema" xmlns:p="http://schemas.microsoft.com/office/2006/metadata/properties" xmlns:ns2="3C52A86B-30EE-4677-8E74-E100296BD6A9" xmlns:ns3="3c52a86b-30ee-4677-8e74-e100296bd6a9" xmlns:ns4="e41d01da-045b-48b7-97b2-6b81a2961d55" targetNamespace="http://schemas.microsoft.com/office/2006/metadata/properties" ma:root="true" ma:fieldsID="aaa66247ed6b9463930cbfdab6178267" ns2:_="" ns3:_="" ns4:_="">
    <xsd:import namespace="3C52A86B-30EE-4677-8E74-E100296BD6A9"/>
    <xsd:import namespace="3c52a86b-30ee-4677-8e74-e100296bd6a9"/>
    <xsd:import namespace="e41d01da-045b-48b7-97b2-6b81a2961d55"/>
    <xsd:element name="properties">
      <xsd:complexType>
        <xsd:sequence>
          <xsd:element name="documentManagement">
            <xsd:complexType>
              <xsd:all>
                <xsd:element ref="ns2:Category" minOccurs="0"/>
                <xsd:element ref="ns3:MediaServiceMetadata" minOccurs="0"/>
                <xsd:element ref="ns3:MediaServiceFastMetadata" minOccurs="0"/>
                <xsd:element ref="ns4:SharedWithUsers" minOccurs="0"/>
                <xsd:element ref="ns4:SharedWithDetails" minOccurs="0"/>
                <xsd:element ref="ns3:Comments" minOccurs="0"/>
                <xsd:element ref="ns3:Comments_x0020_2"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3:lcf76f155ced4ddcb4097134ff3c332f" minOccurs="0"/>
                <xsd:element ref="ns4: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52A86B-30EE-4677-8E74-E100296BD6A9"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Statement of Work (SOW)"/>
          <xsd:enumeration value="Project Plan"/>
          <xsd:enumeration value="Project Requirements"/>
          <xsd:enumeration value="Work Breakdown Structure (WBS)"/>
          <xsd:enumeration value="Contract"/>
        </xsd:restriction>
      </xsd:simpleType>
    </xsd:element>
  </xsd:schema>
  <xsd:schema xmlns:xsd="http://www.w3.org/2001/XMLSchema" xmlns:xs="http://www.w3.org/2001/XMLSchema" xmlns:dms="http://schemas.microsoft.com/office/2006/documentManagement/types" xmlns:pc="http://schemas.microsoft.com/office/infopath/2007/PartnerControls" targetNamespace="3c52a86b-30ee-4677-8e74-e100296bd6a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Comments" ma:index="13" nillable="true" ma:displayName="Comments" ma:format="Dropdown" ma:internalName="Comments">
      <xsd:simpleType>
        <xsd:restriction base="dms:Text">
          <xsd:maxLength value="255"/>
        </xsd:restriction>
      </xsd:simpleType>
    </xsd:element>
    <xsd:element name="Comments_x0020_2" ma:index="14" nillable="true" ma:displayName="Comments 2" ma:internalName="Comments_x0020_2">
      <xsd:simpleType>
        <xsd:restriction base="dms:Text">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b278eec-cad9-4ec1-bf87-f68f02c44eb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1d01da-045b-48b7-97b2-6b81a2961d5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29d587a-765f-4ea4-8947-0f7794bc9196}" ma:internalName="TaxCatchAll" ma:showField="CatchAllData" ma:web="e41d01da-045b-48b7-97b2-6b81a2961d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248710-9BE4-4778-81FB-1AC4827B0831}">
  <ds:schemaRefs>
    <ds:schemaRef ds:uri="http://schemas.microsoft.com/sharepoint/v3/contenttype/forms"/>
  </ds:schemaRefs>
</ds:datastoreItem>
</file>

<file path=customXml/itemProps2.xml><?xml version="1.0" encoding="utf-8"?>
<ds:datastoreItem xmlns:ds="http://schemas.openxmlformats.org/officeDocument/2006/customXml" ds:itemID="{FBCD468D-1C55-4C6E-868D-3CFCDE2315B3}">
  <ds:schemaRefs>
    <ds:schemaRef ds:uri="http://schemas.openxmlformats.org/package/2006/metadata/core-properties"/>
    <ds:schemaRef ds:uri="http://www.w3.org/XML/1998/namespace"/>
    <ds:schemaRef ds:uri="http://schemas.microsoft.com/office/2006/documentManagement/types"/>
    <ds:schemaRef ds:uri="http://purl.org/dc/elements/1.1/"/>
    <ds:schemaRef ds:uri="e41d01da-045b-48b7-97b2-6b81a2961d55"/>
    <ds:schemaRef ds:uri="http://schemas.microsoft.com/office/2006/metadata/properties"/>
    <ds:schemaRef ds:uri="http://schemas.microsoft.com/office/infopath/2007/PartnerControls"/>
    <ds:schemaRef ds:uri="17862499-a028-43f7-ae35-a4200916b431"/>
    <ds:schemaRef ds:uri="http://purl.org/dc/dcmitype/"/>
    <ds:schemaRef ds:uri="http://purl.org/dc/terms/"/>
  </ds:schemaRefs>
</ds:datastoreItem>
</file>

<file path=customXml/itemProps3.xml><?xml version="1.0" encoding="utf-8"?>
<ds:datastoreItem xmlns:ds="http://schemas.openxmlformats.org/officeDocument/2006/customXml" ds:itemID="{D02F807E-49A7-4632-B769-269C2F9460AB}"/>
</file>

<file path=docProps/app.xml><?xml version="1.0" encoding="utf-8"?>
<Properties xmlns="http://schemas.openxmlformats.org/officeDocument/2006/extended-properties" xmlns:vt="http://schemas.openxmlformats.org/officeDocument/2006/docPropsVTypes">
  <TotalTime>0</TotalTime>
  <Words>2303</Words>
  <Application>Microsoft Office PowerPoint</Application>
  <PresentationFormat>Widescreen</PresentationFormat>
  <Paragraphs>269</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Aharoni</vt:lpstr>
      <vt:lpstr>Arial</vt:lpstr>
      <vt:lpstr>Calibri</vt:lpstr>
      <vt:lpstr>Calibri Light</vt:lpstr>
      <vt:lpstr>Segoe UI</vt:lpstr>
      <vt:lpstr>Office Theme</vt:lpstr>
      <vt:lpstr>Local Roadmaps to Community Resilience  Community Assessment Workshop Primer</vt:lpstr>
      <vt:lpstr>PowerPoint Presentation</vt:lpstr>
      <vt:lpstr>PowerPoint Presentation</vt:lpstr>
      <vt:lpstr>Local Roadmaps to Community Resilience   Session 2:  Setting the Foundations</vt:lpstr>
      <vt:lpstr>PowerPoint Presentation</vt:lpstr>
      <vt:lpstr>PowerPoint Presentation</vt:lpstr>
      <vt:lpstr>PowerPoint Presentation</vt:lpstr>
      <vt:lpstr>Local Roadmaps to Community Resilience   Session 3:  Hazard &amp; Exposure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Roadmaps to Community Resilience   Session 4:  Vulnerability &amp; Capacity Assessment</vt:lpstr>
      <vt:lpstr>PowerPoint Presentation</vt:lpstr>
      <vt:lpstr>PowerPoint Presentation</vt:lpstr>
      <vt:lpstr>PowerPoint Presentation</vt:lpstr>
      <vt:lpstr>PowerPoint Presentation</vt:lpstr>
      <vt:lpstr>PowerPoint Presentation</vt:lpstr>
      <vt:lpstr>Local Roadmaps to Community Resilience   Session 5:  Determining Risk Levels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&amp; Exercise Program</dc:title>
  <dc:creator>Jim Bailey</dc:creator>
  <cp:lastModifiedBy>Arnold, Christophe (DEM)</cp:lastModifiedBy>
  <cp:revision>2</cp:revision>
  <cp:lastPrinted>2023-11-28T23:28:39Z</cp:lastPrinted>
  <dcterms:created xsi:type="dcterms:W3CDTF">2020-10-12T21:01:00Z</dcterms:created>
  <dcterms:modified xsi:type="dcterms:W3CDTF">2024-03-13T22:29:31Z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0x01010010CFC3CE4E9E5E46AF4406D604B11E70</vt:lpwstr>
  </property>
  <property fmtid="{D5CDD505-2E9C-101B-9397-08002B2CF9AE}" pid="3" name="MediaServiceImageTags">
    <vt:lpwstr/>
  </property>
</Properties>
</file>