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1" r:id="rId1"/>
  </p:sldMasterIdLst>
  <p:notesMasterIdLst>
    <p:notesMasterId r:id="rId11"/>
  </p:notesMasterIdLst>
  <p:sldIdLst>
    <p:sldId id="308" r:id="rId2"/>
    <p:sldId id="317" r:id="rId3"/>
    <p:sldId id="315" r:id="rId4"/>
    <p:sldId id="316" r:id="rId5"/>
    <p:sldId id="311" r:id="rId6"/>
    <p:sldId id="312" r:id="rId7"/>
    <p:sldId id="313" r:id="rId8"/>
    <p:sldId id="314" r:id="rId9"/>
    <p:sldId id="318" r:id="rId10"/>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s, Krystal" initials="SK" lastIdx="1" clrIdx="0">
    <p:extLst>
      <p:ext uri="{19B8F6BF-5375-455C-9EA6-DF929625EA0E}">
        <p15:presenceInfo xmlns:p15="http://schemas.microsoft.com/office/powerpoint/2012/main" userId="S::ksams@oaklandca.gov::4761eae4-644a-409b-94a2-08307809ee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0FCAD4-C5A8-4FAE-BFE2-F283F8F1F5D7}" v="26" dt="2023-11-03T00:47:23.91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538" autoAdjust="0"/>
    <p:restoredTop sz="94673" autoAdjust="0"/>
  </p:normalViewPr>
  <p:slideViewPr>
    <p:cSldViewPr>
      <p:cViewPr varScale="1">
        <p:scale>
          <a:sx n="108" d="100"/>
          <a:sy n="108" d="100"/>
        </p:scale>
        <p:origin x="1302" y="102"/>
      </p:cViewPr>
      <p:guideLst>
        <p:guide orient="horz" pos="2880"/>
        <p:guide pos="2160"/>
      </p:guideLst>
    </p:cSldViewPr>
  </p:slideViewPr>
  <p:outlineViewPr>
    <p:cViewPr>
      <p:scale>
        <a:sx n="33" d="100"/>
        <a:sy n="33" d="100"/>
      </p:scale>
      <p:origin x="0" y="219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0520"/>
          </a:xfrm>
          <a:prstGeom prst="rect">
            <a:avLst/>
          </a:prstGeom>
        </p:spPr>
        <p:txBody>
          <a:bodyPr vert="horz" lIns="93177" tIns="46589" rIns="93177" bIns="46589" rtlCol="0"/>
          <a:lstStyle>
            <a:lvl1pPr algn="r">
              <a:defRPr sz="1200"/>
            </a:lvl1pPr>
          </a:lstStyle>
          <a:p>
            <a:fld id="{74713BD0-ED1A-4A96-BF15-22741A0E5D53}" type="datetimeFigureOut">
              <a:rPr lang="en-US" smtClean="0"/>
              <a:t>11/2/2023</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0520"/>
          </a:xfrm>
          <a:prstGeom prst="rect">
            <a:avLst/>
          </a:prstGeom>
        </p:spPr>
        <p:txBody>
          <a:bodyPr vert="horz" lIns="93177" tIns="46589" rIns="93177" bIns="46589" rtlCol="0" anchor="b"/>
          <a:lstStyle>
            <a:lvl1pPr algn="r">
              <a:defRPr sz="1200"/>
            </a:lvl1pPr>
          </a:lstStyle>
          <a:p>
            <a:fld id="{B2BDAEE4-E7BD-4060-80DF-69AFAF48A114}" type="slidenum">
              <a:rPr lang="en-US" smtClean="0"/>
              <a:t>‹#›</a:t>
            </a:fld>
            <a:endParaRPr lang="en-US"/>
          </a:p>
        </p:txBody>
      </p:sp>
    </p:spTree>
    <p:extLst>
      <p:ext uri="{BB962C8B-B14F-4D97-AF65-F5344CB8AC3E}">
        <p14:creationId xmlns:p14="http://schemas.microsoft.com/office/powerpoint/2010/main" val="3437449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t>11/2/2023</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marL="72390">
              <a:lnSpc>
                <a:spcPct val="100000"/>
              </a:lnSpc>
            </a:pPr>
            <a:fld id="{81D60167-4931-47E6-BA6A-407CBD079E47}" type="slidenum">
              <a:rPr lang="en-US" smtClean="0"/>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47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7239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3534119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72390">
              <a:lnSpc>
                <a:spcPct val="100000"/>
              </a:lnSpc>
            </a:pPr>
            <a:fld id="{81D60167-4931-47E6-BA6A-407CBD079E47}" type="slidenum">
              <a:rPr lang="en-US" smtClean="0"/>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192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72390">
              <a:lnSpc>
                <a:spcPct val="100000"/>
              </a:lnSpc>
            </a:pPr>
            <a:fld id="{81D60167-4931-47E6-BA6A-407CBD079E47}" type="slidenum">
              <a:rPr lang="en-US" smtClean="0"/>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6725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7239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1743932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72390">
              <a:lnSpc>
                <a:spcPct val="100000"/>
              </a:lnSpc>
            </a:pPr>
            <a:fld id="{81D60167-4931-47E6-BA6A-407CBD079E47}" type="slidenum">
              <a:rPr lang="en-US" smtClean="0"/>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2645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72390">
              <a:lnSpc>
                <a:spcPct val="100000"/>
              </a:lnSpc>
            </a:pPr>
            <a:fld id="{81D60167-4931-47E6-BA6A-407CBD079E47}" type="slidenum">
              <a:rPr lang="en-US" smtClean="0"/>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4712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72390">
              <a:lnSpc>
                <a:spcPct val="100000"/>
              </a:lnSpc>
            </a:pPr>
            <a:fld id="{81D60167-4931-47E6-BA6A-407CBD079E47}" type="slidenum">
              <a:rPr lang="en-US" smtClean="0"/>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404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72390">
              <a:lnSpc>
                <a:spcPct val="100000"/>
              </a:lnSpc>
            </a:pPr>
            <a:fld id="{81D60167-4931-47E6-BA6A-407CBD079E47}" type="slidenum">
              <a:rPr lang="en-US" smtClean="0"/>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23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7239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245784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72390">
              <a:lnSpc>
                <a:spcPct val="100000"/>
              </a:lnSpc>
            </a:pPr>
            <a:fld id="{81D60167-4931-47E6-BA6A-407CBD079E47}" type="slidenum">
              <a:rPr lang="en-US" smtClean="0"/>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724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7239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348627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72390">
              <a:lnSpc>
                <a:spcPct val="100000"/>
              </a:lnSpc>
            </a:pPr>
            <a:fld id="{81D60167-4931-47E6-BA6A-407CBD079E47}" type="slidenum">
              <a:rPr lang="en-US" smtClean="0"/>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100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72390">
              <a:lnSpc>
                <a:spcPct val="100000"/>
              </a:lnSpc>
            </a:pPr>
            <a:fld id="{81D60167-4931-47E6-BA6A-407CBD079E47}" type="slidenum">
              <a:rPr lang="en-US" smtClean="0"/>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630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7239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159275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72390">
              <a:lnSpc>
                <a:spcPct val="100000"/>
              </a:lnSpc>
            </a:pPr>
            <a:fld id="{81D60167-4931-47E6-BA6A-407CBD079E47}" type="slidenum">
              <a:rPr lang="en-US" smtClean="0"/>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734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7239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2003236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t>11/2/2023</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7239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2321102760"/>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oaklandca.gov/services/file-a-statement-of-economic-interest-form-700" TargetMode="External"/><Relationship Id="rId2" Type="http://schemas.openxmlformats.org/officeDocument/2006/relationships/hyperlink" Target="https://netfile.com/fil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electionservices@oaklandca.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5958"/>
            <a:ext cx="7596632" cy="688869"/>
          </a:xfrm>
        </p:spPr>
        <p:txBody>
          <a:bodyPr>
            <a:normAutofit fontScale="90000"/>
          </a:bodyPr>
          <a:lstStyle/>
          <a:p>
            <a:r>
              <a:rPr lang="en-US" sz="3600" b="1" dirty="0">
                <a:latin typeface="Constantia" panose="02030602050306030303" pitchFamily="18" charset="0"/>
              </a:rPr>
              <a:t>Greetings Board And </a:t>
            </a:r>
            <a:br>
              <a:rPr lang="en-US" sz="3600" b="1" dirty="0">
                <a:latin typeface="Constantia" panose="02030602050306030303" pitchFamily="18" charset="0"/>
              </a:rPr>
            </a:br>
            <a:r>
              <a:rPr lang="en-US" sz="3600" b="1" dirty="0">
                <a:latin typeface="Constantia" panose="02030602050306030303" pitchFamily="18" charset="0"/>
              </a:rPr>
              <a:t>Commission Members</a:t>
            </a:r>
          </a:p>
        </p:txBody>
      </p:sp>
      <p:sp>
        <p:nvSpPr>
          <p:cNvPr id="6" name="object 5">
            <a:extLst>
              <a:ext uri="{FF2B5EF4-FFF2-40B4-BE49-F238E27FC236}">
                <a16:creationId xmlns:a16="http://schemas.microsoft.com/office/drawing/2014/main" id="{6A0F7F68-FEFB-43B5-BD0F-64CCCFE041A4}"/>
              </a:ext>
            </a:extLst>
          </p:cNvPr>
          <p:cNvSpPr txBox="1">
            <a:spLocks noGrp="1"/>
          </p:cNvSpPr>
          <p:nvPr>
            <p:ph type="sldNum" sz="quarter" idx="12"/>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a:t>
            </a:fld>
            <a:endParaRPr dirty="0"/>
          </a:p>
        </p:txBody>
      </p:sp>
      <p:sp>
        <p:nvSpPr>
          <p:cNvPr id="9" name="Title 1">
            <a:extLst>
              <a:ext uri="{FF2B5EF4-FFF2-40B4-BE49-F238E27FC236}">
                <a16:creationId xmlns:a16="http://schemas.microsoft.com/office/drawing/2014/main" id="{3A48EB2B-6CA3-4E30-8BB4-DDE6E1684946}"/>
              </a:ext>
            </a:extLst>
          </p:cNvPr>
          <p:cNvSpPr txBox="1">
            <a:spLocks/>
          </p:cNvSpPr>
          <p:nvPr/>
        </p:nvSpPr>
        <p:spPr>
          <a:xfrm>
            <a:off x="711200" y="3657600"/>
            <a:ext cx="7620000" cy="838200"/>
          </a:xfrm>
          <a:prstGeom prst="rect">
            <a:avLst/>
          </a:prstGeom>
        </p:spPr>
        <p:txBody>
          <a:bodyPr vert="horz" lIns="91440" tIns="45720" rIns="91440" bIns="45720" rtlCol="0" anchor="ctr">
            <a:normAutofit fontScale="250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just"/>
            <a:r>
              <a:rPr lang="en-US" sz="3600" dirty="0"/>
              <a:t> </a:t>
            </a:r>
            <a:r>
              <a:rPr lang="en-US" sz="10000" b="1" dirty="0">
                <a:latin typeface="+mn-lt"/>
              </a:rPr>
              <a:t>This Informational Presentation from the Office Of The City Clerk is intended to further inform and increase Board And Commission Member’s compliance with the timely filing of all Statement of Economic Interests Statements also known as Form 700.   </a:t>
            </a:r>
          </a:p>
          <a:p>
            <a:pPr algn="ctr"/>
            <a:endParaRPr lang="en-US" sz="10000" b="1" dirty="0">
              <a:latin typeface="+mn-lt"/>
            </a:endParaRPr>
          </a:p>
          <a:p>
            <a:pPr algn="just"/>
            <a:r>
              <a:rPr lang="en-US" sz="10000" b="1" dirty="0">
                <a:latin typeface="+mn-lt"/>
              </a:rPr>
              <a:t>This Overview includes a breakdown of all your responsibilities as a required filer commencing before you participate in public meetings, as well as your responsibilities once you separate as a member of this body. </a:t>
            </a:r>
          </a:p>
        </p:txBody>
      </p:sp>
      <p:sp>
        <p:nvSpPr>
          <p:cNvPr id="7" name="Title 1">
            <a:extLst>
              <a:ext uri="{FF2B5EF4-FFF2-40B4-BE49-F238E27FC236}">
                <a16:creationId xmlns:a16="http://schemas.microsoft.com/office/drawing/2014/main" id="{F51FEC1E-37A4-40FA-AA38-92933DF3EDCC}"/>
              </a:ext>
            </a:extLst>
          </p:cNvPr>
          <p:cNvSpPr txBox="1">
            <a:spLocks/>
          </p:cNvSpPr>
          <p:nvPr/>
        </p:nvSpPr>
        <p:spPr>
          <a:xfrm>
            <a:off x="773684" y="1752600"/>
            <a:ext cx="7596632" cy="6888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latin typeface="Constantia" panose="02030602050306030303" pitchFamily="18" charset="0"/>
              </a:rPr>
              <a:t>Form 700 Overview</a:t>
            </a:r>
          </a:p>
        </p:txBody>
      </p:sp>
    </p:spTree>
    <p:extLst>
      <p:ext uri="{BB962C8B-B14F-4D97-AF65-F5344CB8AC3E}">
        <p14:creationId xmlns:p14="http://schemas.microsoft.com/office/powerpoint/2010/main" val="331162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968" y="707225"/>
            <a:ext cx="7596632" cy="688869"/>
          </a:xfrm>
        </p:spPr>
        <p:txBody>
          <a:bodyPr>
            <a:normAutofit fontScale="90000"/>
          </a:bodyPr>
          <a:lstStyle/>
          <a:p>
            <a:r>
              <a:rPr lang="en-US" sz="2900" b="1" dirty="0">
                <a:latin typeface="Constantia" panose="02030602050306030303" pitchFamily="18" charset="0"/>
              </a:rPr>
              <a:t>Your Responsibilities As </a:t>
            </a:r>
            <a:r>
              <a:rPr lang="en-US" sz="2900" b="1">
                <a:latin typeface="Constantia" panose="02030602050306030303" pitchFamily="18" charset="0"/>
              </a:rPr>
              <a:t>A Board /Commission Member And Form </a:t>
            </a:r>
            <a:r>
              <a:rPr lang="en-US" sz="2900" b="1" dirty="0">
                <a:latin typeface="Constantia" panose="02030602050306030303" pitchFamily="18" charset="0"/>
              </a:rPr>
              <a:t>700 Filer</a:t>
            </a:r>
          </a:p>
        </p:txBody>
      </p:sp>
      <p:sp>
        <p:nvSpPr>
          <p:cNvPr id="6" name="object 5">
            <a:extLst>
              <a:ext uri="{FF2B5EF4-FFF2-40B4-BE49-F238E27FC236}">
                <a16:creationId xmlns:a16="http://schemas.microsoft.com/office/drawing/2014/main" id="{6A0F7F68-FEFB-43B5-BD0F-64CCCFE041A4}"/>
              </a:ext>
            </a:extLst>
          </p:cNvPr>
          <p:cNvSpPr txBox="1">
            <a:spLocks noGrp="1"/>
          </p:cNvSpPr>
          <p:nvPr>
            <p:ph type="sldNum" sz="quarter" idx="12"/>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a:t>
            </a:fld>
            <a:endParaRPr dirty="0"/>
          </a:p>
        </p:txBody>
      </p:sp>
      <p:sp>
        <p:nvSpPr>
          <p:cNvPr id="4" name="Text Placeholder 2"/>
          <p:cNvSpPr txBox="1">
            <a:spLocks/>
          </p:cNvSpPr>
          <p:nvPr/>
        </p:nvSpPr>
        <p:spPr>
          <a:xfrm>
            <a:off x="721677" y="2743200"/>
            <a:ext cx="7700646" cy="2154436"/>
          </a:xfrm>
          <a:prstGeom prst="rect">
            <a:avLst/>
          </a:prstGeom>
        </p:spPr>
        <p:txBody>
          <a:bodyPr wrap="square" lIns="0" tIns="0" rIns="0" bIns="0">
            <a:spAutoFit/>
          </a:bodyPr>
          <a:lstStyle>
            <a:lvl1pPr marL="0">
              <a:defRPr sz="1800" b="1" i="0">
                <a:solidFill>
                  <a:schemeClr val="tx1"/>
                </a:solidFill>
                <a:latin typeface="Constantia"/>
                <a:ea typeface="+mn-ea"/>
                <a:cs typeface="Constant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kern="0" dirty="0">
                <a:latin typeface="Constantia" panose="02030602050306030303" pitchFamily="18" charset="0"/>
              </a:rPr>
              <a:t>Your first responsibility as a Board/Commission member is to take the Oath of Office. The Oath Of Office is administered by the Office of the City Clerk.</a:t>
            </a:r>
          </a:p>
          <a:p>
            <a:endParaRPr lang="en-US" kern="0" dirty="0">
              <a:latin typeface="Constantia" panose="02030602050306030303" pitchFamily="18" charset="0"/>
            </a:endParaRPr>
          </a:p>
          <a:p>
            <a:pPr marL="285750" indent="-285750">
              <a:buFont typeface="Arial" panose="020B0604020202020204" pitchFamily="34" charset="0"/>
              <a:buChar char="•"/>
            </a:pPr>
            <a:r>
              <a:rPr lang="en-US" dirty="0"/>
              <a:t>THIS MUST BE COMPLETED BEFORE VOTING/PARTICIPATING IN A MEETING</a:t>
            </a:r>
          </a:p>
          <a:p>
            <a:pPr lvl="1"/>
            <a:endParaRPr lang="en-US" kern="0" dirty="0">
              <a:solidFill>
                <a:sysClr val="windowText" lastClr="000000"/>
              </a:solidFill>
              <a:latin typeface="Constantia" panose="02030602050306030303" pitchFamily="18" charset="0"/>
            </a:endParaRPr>
          </a:p>
          <a:p>
            <a:pPr lvl="1"/>
            <a:r>
              <a:rPr lang="en-US" sz="1400" kern="0" dirty="0">
                <a:solidFill>
                  <a:sysClr val="windowText" lastClr="000000"/>
                </a:solidFill>
                <a:latin typeface="Constantia" panose="02030602050306030303" pitchFamily="18" charset="0"/>
              </a:rPr>
              <a:t>*the Office of the City Clerk will create the Form 700 account during the Oath appointment</a:t>
            </a:r>
          </a:p>
        </p:txBody>
      </p:sp>
      <p:sp>
        <p:nvSpPr>
          <p:cNvPr id="9" name="Title 1">
            <a:extLst>
              <a:ext uri="{FF2B5EF4-FFF2-40B4-BE49-F238E27FC236}">
                <a16:creationId xmlns:a16="http://schemas.microsoft.com/office/drawing/2014/main" id="{3A48EB2B-6CA3-4E30-8BB4-DDE6E1684946}"/>
              </a:ext>
            </a:extLst>
          </p:cNvPr>
          <p:cNvSpPr txBox="1">
            <a:spLocks/>
          </p:cNvSpPr>
          <p:nvPr/>
        </p:nvSpPr>
        <p:spPr>
          <a:xfrm>
            <a:off x="609600" y="1524000"/>
            <a:ext cx="7620000" cy="8382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a:t>Oath of Office</a:t>
            </a:r>
          </a:p>
        </p:txBody>
      </p:sp>
    </p:spTree>
    <p:extLst>
      <p:ext uri="{BB962C8B-B14F-4D97-AF65-F5344CB8AC3E}">
        <p14:creationId xmlns:p14="http://schemas.microsoft.com/office/powerpoint/2010/main" val="2892923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D347845-3DA7-40CA-9925-EDB49DB77069}"/>
              </a:ext>
            </a:extLst>
          </p:cNvPr>
          <p:cNvSpPr>
            <a:spLocks noGrp="1"/>
          </p:cNvSpPr>
          <p:nvPr>
            <p:ph type="title"/>
          </p:nvPr>
        </p:nvSpPr>
        <p:spPr>
          <a:xfrm>
            <a:off x="761999" y="670414"/>
            <a:ext cx="7620000" cy="1143000"/>
          </a:xfrm>
        </p:spPr>
        <p:txBody>
          <a:bodyPr>
            <a:normAutofit fontScale="90000"/>
          </a:bodyPr>
          <a:lstStyle/>
          <a:p>
            <a:pPr algn="l"/>
            <a:r>
              <a:rPr lang="en-US" sz="3600" dirty="0"/>
              <a:t>Statement of Economic Interests</a:t>
            </a:r>
            <a:br>
              <a:rPr lang="en-US" sz="3600" dirty="0"/>
            </a:br>
            <a:r>
              <a:rPr lang="en-US" sz="3600" dirty="0"/>
              <a:t>(FPPC Form 700)</a:t>
            </a:r>
          </a:p>
        </p:txBody>
      </p:sp>
      <p:sp>
        <p:nvSpPr>
          <p:cNvPr id="3" name="Text Placeholder 2"/>
          <p:cNvSpPr>
            <a:spLocks noGrp="1"/>
          </p:cNvSpPr>
          <p:nvPr>
            <p:ph idx="1"/>
          </p:nvPr>
        </p:nvSpPr>
        <p:spPr>
          <a:xfrm>
            <a:off x="528954" y="1995607"/>
            <a:ext cx="8086090" cy="553998"/>
          </a:xfrm>
        </p:spPr>
        <p:txBody>
          <a:bodyPr/>
          <a:lstStyle/>
          <a:p>
            <a:pPr marL="742950" lvl="1" indent="-285750">
              <a:buFont typeface="Arial" panose="020B0604020202020204" pitchFamily="34" charset="0"/>
              <a:buChar char="•"/>
            </a:pPr>
            <a:endParaRPr lang="en-US" dirty="0">
              <a:latin typeface="Constantia" panose="02030602050306030303" pitchFamily="18" charset="0"/>
            </a:endParaRPr>
          </a:p>
          <a:p>
            <a:pPr marL="742950" lvl="1" indent="-285750">
              <a:buFont typeface="Arial" panose="020B0604020202020204" pitchFamily="34" charset="0"/>
              <a:buChar char="•"/>
            </a:pPr>
            <a:endParaRPr lang="en-US" dirty="0">
              <a:latin typeface="Constantia" panose="02030602050306030303" pitchFamily="18" charset="0"/>
            </a:endParaRPr>
          </a:p>
        </p:txBody>
      </p:sp>
      <p:sp>
        <p:nvSpPr>
          <p:cNvPr id="6" name="object 5">
            <a:extLst>
              <a:ext uri="{FF2B5EF4-FFF2-40B4-BE49-F238E27FC236}">
                <a16:creationId xmlns:a16="http://schemas.microsoft.com/office/drawing/2014/main" id="{6A0F7F68-FEFB-43B5-BD0F-64CCCFE041A4}"/>
              </a:ext>
            </a:extLst>
          </p:cNvPr>
          <p:cNvSpPr txBox="1">
            <a:spLocks noGrp="1"/>
          </p:cNvSpPr>
          <p:nvPr>
            <p:ph type="sldNum" sz="quarter" idx="12"/>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a:t>
            </a:fld>
            <a:endParaRPr dirty="0"/>
          </a:p>
        </p:txBody>
      </p:sp>
      <p:sp>
        <p:nvSpPr>
          <p:cNvPr id="4" name="Text Placeholder 2"/>
          <p:cNvSpPr txBox="1">
            <a:spLocks/>
          </p:cNvSpPr>
          <p:nvPr/>
        </p:nvSpPr>
        <p:spPr>
          <a:xfrm>
            <a:off x="528954" y="2015100"/>
            <a:ext cx="3738246" cy="3600986"/>
          </a:xfrm>
          <a:prstGeom prst="rect">
            <a:avLst/>
          </a:prstGeom>
        </p:spPr>
        <p:txBody>
          <a:bodyPr wrap="square" lIns="0" tIns="0" rIns="0" bIns="0">
            <a:spAutoFit/>
          </a:bodyPr>
          <a:lstStyle>
            <a:lvl1pPr marL="0">
              <a:defRPr sz="1800" b="1" i="0">
                <a:solidFill>
                  <a:schemeClr val="tx1"/>
                </a:solidFill>
                <a:latin typeface="Constantia"/>
                <a:ea typeface="+mn-ea"/>
                <a:cs typeface="Constant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kern="0" dirty="0">
                <a:latin typeface="Constantia" panose="02030602050306030303" pitchFamily="18" charset="0"/>
              </a:rPr>
              <a:t>What is a Form 700 ?</a:t>
            </a:r>
          </a:p>
          <a:p>
            <a:endParaRPr lang="en-US" kern="0" dirty="0">
              <a:latin typeface="Constantia" panose="02030602050306030303" pitchFamily="18" charset="0"/>
            </a:endParaRPr>
          </a:p>
          <a:p>
            <a:pPr marL="742950" lvl="1" indent="-285750">
              <a:buFont typeface="Arial" panose="020B0604020202020204" pitchFamily="34" charset="0"/>
              <a:buChar char="•"/>
            </a:pPr>
            <a:r>
              <a:rPr lang="en-US" kern="0" dirty="0">
                <a:solidFill>
                  <a:sysClr val="windowText" lastClr="000000"/>
                </a:solidFill>
                <a:latin typeface="Constantia" panose="02030602050306030303" pitchFamily="18" charset="0"/>
              </a:rPr>
              <a:t>Form 700 is a public document intended to alert public officials and members of the public to the types of financial interests that may create conflicts of interests.</a:t>
            </a:r>
          </a:p>
          <a:p>
            <a:pPr marL="742950" lvl="1" indent="-285750">
              <a:buFont typeface="Arial" panose="020B0604020202020204" pitchFamily="34" charset="0"/>
              <a:buChar char="•"/>
            </a:pPr>
            <a:endParaRPr lang="en-US" kern="0" dirty="0">
              <a:solidFill>
                <a:sysClr val="windowText" lastClr="000000"/>
              </a:solidFill>
              <a:latin typeface="Constantia" panose="02030602050306030303" pitchFamily="18" charset="0"/>
            </a:endParaRPr>
          </a:p>
          <a:p>
            <a:pPr marL="742950" lvl="1" indent="-285750">
              <a:buFont typeface="Arial" panose="020B0604020202020204" pitchFamily="34" charset="0"/>
              <a:buChar char="•"/>
            </a:pPr>
            <a:r>
              <a:rPr lang="en-US" kern="0" dirty="0">
                <a:solidFill>
                  <a:sysClr val="windowText" lastClr="000000"/>
                </a:solidFill>
                <a:latin typeface="Constantia" panose="02030602050306030303" pitchFamily="18" charset="0"/>
              </a:rPr>
              <a:t>Another name for Form 700 is Statement of Economic Interest</a:t>
            </a:r>
          </a:p>
          <a:p>
            <a:pPr marL="742950" lvl="1" indent="-285750">
              <a:buFont typeface="Arial" panose="020B0604020202020204" pitchFamily="34" charset="0"/>
              <a:buChar char="•"/>
            </a:pPr>
            <a:endParaRPr lang="en-US" kern="0" dirty="0">
              <a:solidFill>
                <a:sysClr val="windowText" lastClr="000000"/>
              </a:solidFill>
              <a:latin typeface="Constantia" panose="02030602050306030303" pitchFamily="18" charset="0"/>
            </a:endParaRPr>
          </a:p>
        </p:txBody>
      </p:sp>
      <p:pic>
        <p:nvPicPr>
          <p:cNvPr id="8" name="Picture 7">
            <a:extLst>
              <a:ext uri="{FF2B5EF4-FFF2-40B4-BE49-F238E27FC236}">
                <a16:creationId xmlns:a16="http://schemas.microsoft.com/office/drawing/2014/main" id="{1BE6A08C-7D38-443A-BD6E-86ED54021D3A}"/>
              </a:ext>
            </a:extLst>
          </p:cNvPr>
          <p:cNvPicPr/>
          <p:nvPr/>
        </p:nvPicPr>
        <p:blipFill rotWithShape="1">
          <a:blip r:embed="rId2"/>
          <a:srcRect l="18792" t="14873" r="69209" b="30053"/>
          <a:stretch/>
        </p:blipFill>
        <p:spPr bwMode="auto">
          <a:xfrm>
            <a:off x="4571999" y="1397098"/>
            <a:ext cx="3514092" cy="4724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368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FE510-2C90-410D-A39F-E5E33FB2392E}"/>
              </a:ext>
            </a:extLst>
          </p:cNvPr>
          <p:cNvSpPr>
            <a:spLocks noGrp="1"/>
          </p:cNvSpPr>
          <p:nvPr>
            <p:ph type="title"/>
          </p:nvPr>
        </p:nvSpPr>
        <p:spPr>
          <a:xfrm>
            <a:off x="776066" y="304800"/>
            <a:ext cx="6798734" cy="1303867"/>
          </a:xfrm>
        </p:spPr>
        <p:txBody>
          <a:bodyPr>
            <a:normAutofit/>
          </a:bodyPr>
          <a:lstStyle/>
          <a:p>
            <a:r>
              <a:rPr lang="en-US" sz="3200" dirty="0"/>
              <a:t>Statement of Economic Interests</a:t>
            </a:r>
            <a:br>
              <a:rPr lang="en-US" sz="3200" dirty="0"/>
            </a:br>
            <a:r>
              <a:rPr lang="en-US" sz="3200" dirty="0"/>
              <a:t>(FPPC Form 700)</a:t>
            </a:r>
          </a:p>
        </p:txBody>
      </p:sp>
      <p:pic>
        <p:nvPicPr>
          <p:cNvPr id="4" name="Content Placeholder 3">
            <a:extLst>
              <a:ext uri="{FF2B5EF4-FFF2-40B4-BE49-F238E27FC236}">
                <a16:creationId xmlns:a16="http://schemas.microsoft.com/office/drawing/2014/main" id="{0DB21C6A-9671-4CED-805A-9FE0429C66DF}"/>
              </a:ext>
            </a:extLst>
          </p:cNvPr>
          <p:cNvPicPr>
            <a:picLocks noGrp="1" noChangeAspect="1"/>
          </p:cNvPicPr>
          <p:nvPr>
            <p:ph idx="1"/>
          </p:nvPr>
        </p:nvPicPr>
        <p:blipFill>
          <a:blip r:embed="rId2"/>
          <a:stretch>
            <a:fillRect/>
          </a:stretch>
        </p:blipFill>
        <p:spPr>
          <a:xfrm>
            <a:off x="4648200" y="1524000"/>
            <a:ext cx="3759186" cy="4724400"/>
          </a:xfrm>
          <a:prstGeom prst="rect">
            <a:avLst/>
          </a:prstGeom>
          <a:ln>
            <a:solidFill>
              <a:schemeClr val="tx1"/>
            </a:solidFill>
          </a:ln>
        </p:spPr>
      </p:pic>
      <p:sp>
        <p:nvSpPr>
          <p:cNvPr id="5" name="Text Placeholder 3">
            <a:extLst>
              <a:ext uri="{FF2B5EF4-FFF2-40B4-BE49-F238E27FC236}">
                <a16:creationId xmlns:a16="http://schemas.microsoft.com/office/drawing/2014/main" id="{BEE86FD9-353A-4FAD-8D84-B73BAA863044}"/>
              </a:ext>
            </a:extLst>
          </p:cNvPr>
          <p:cNvSpPr txBox="1">
            <a:spLocks/>
          </p:cNvSpPr>
          <p:nvPr/>
        </p:nvSpPr>
        <p:spPr>
          <a:xfrm>
            <a:off x="725010" y="1524000"/>
            <a:ext cx="3923190" cy="4724400"/>
          </a:xfrm>
          <a:prstGeom prst="rect">
            <a:avLst/>
          </a:prstGeom>
          <a:solidFill>
            <a:schemeClr val="bg1"/>
          </a:solidFill>
        </p:spPr>
        <p:txBody>
          <a:bodyPr vert="horz" lIns="91440" tIns="45720" rIns="91440" bIns="45720" rtlCol="0" anchor="t">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94970" indent="-285750"/>
            <a:r>
              <a:rPr lang="en-US" sz="1375" dirty="0">
                <a:latin typeface="Constantia" panose="02030602050306030303" pitchFamily="18" charset="0"/>
              </a:rPr>
              <a:t>The cover page is always required (pictured right), even if you “have nothing to report”.</a:t>
            </a:r>
          </a:p>
          <a:p>
            <a:pPr marL="394970" indent="-285750"/>
            <a:r>
              <a:rPr lang="en-US" sz="1375" dirty="0">
                <a:latin typeface="Constantia" panose="02030602050306030303" pitchFamily="18" charset="0"/>
              </a:rPr>
              <a:t>Each Section (1-5) should be completed accurately.</a:t>
            </a:r>
          </a:p>
          <a:p>
            <a:pPr marL="394970" indent="-285750"/>
            <a:r>
              <a:rPr lang="en-US" sz="1375" dirty="0">
                <a:latin typeface="Constantia" panose="02030602050306030303" pitchFamily="18" charset="0"/>
              </a:rPr>
              <a:t>List your Last Name, First Name &amp; Middle</a:t>
            </a:r>
          </a:p>
          <a:p>
            <a:pPr marL="394970" indent="-285750"/>
            <a:r>
              <a:rPr lang="en-US" sz="1375" b="1" dirty="0">
                <a:latin typeface="Constantia" panose="02030602050306030303" pitchFamily="18" charset="0"/>
              </a:rPr>
              <a:t>Section 1 Agency Name</a:t>
            </a:r>
            <a:r>
              <a:rPr lang="en-US" sz="1375" dirty="0">
                <a:latin typeface="Constantia" panose="02030602050306030303" pitchFamily="18" charset="0"/>
              </a:rPr>
              <a:t> is City of Oakland; </a:t>
            </a:r>
            <a:r>
              <a:rPr lang="en-US" sz="1375" b="1" dirty="0">
                <a:latin typeface="Constantia" panose="02030602050306030303" pitchFamily="18" charset="0"/>
              </a:rPr>
              <a:t>Division/Board</a:t>
            </a:r>
            <a:r>
              <a:rPr lang="en-US" sz="1375" dirty="0">
                <a:latin typeface="Constantia" panose="02030602050306030303" pitchFamily="18" charset="0"/>
              </a:rPr>
              <a:t> list the full name of your board/commission (no acronyms).</a:t>
            </a:r>
          </a:p>
          <a:p>
            <a:pPr marL="394970" indent="-285750"/>
            <a:r>
              <a:rPr lang="en-US" sz="1375" b="1" dirty="0">
                <a:latin typeface="Constantia" panose="02030602050306030303" pitchFamily="18" charset="0"/>
              </a:rPr>
              <a:t>Section 2 Jurisdiction</a:t>
            </a:r>
            <a:r>
              <a:rPr lang="en-US" sz="1375" dirty="0">
                <a:latin typeface="Constantia" panose="02030602050306030303" pitchFamily="18" charset="0"/>
              </a:rPr>
              <a:t> is City of Oakland</a:t>
            </a:r>
          </a:p>
          <a:p>
            <a:pPr marL="394970" indent="-285750"/>
            <a:r>
              <a:rPr lang="en-US" sz="1375" b="1" dirty="0">
                <a:latin typeface="Constantia" panose="02030602050306030303" pitchFamily="18" charset="0"/>
              </a:rPr>
              <a:t>Section 3 Type of Statement </a:t>
            </a:r>
            <a:r>
              <a:rPr lang="en-US" sz="1375" dirty="0">
                <a:latin typeface="Constantia" panose="02030602050306030303" pitchFamily="18" charset="0"/>
              </a:rPr>
              <a:t>depends on the filer’s timeline, see slide 5.</a:t>
            </a:r>
          </a:p>
          <a:p>
            <a:pPr marL="394970" indent="-285750"/>
            <a:r>
              <a:rPr lang="en-US" sz="1375" b="1" dirty="0">
                <a:latin typeface="Constantia" panose="02030602050306030303" pitchFamily="18" charset="0"/>
              </a:rPr>
              <a:t>Section 4 Schedule Summary </a:t>
            </a:r>
            <a:r>
              <a:rPr lang="en-US" sz="1375" dirty="0">
                <a:latin typeface="Constantia" panose="02030602050306030303" pitchFamily="18" charset="0"/>
              </a:rPr>
              <a:t>– review each schedule and the corresponding instructions, check the box of the schedule(s) that apply to you and total your pages </a:t>
            </a:r>
            <a:r>
              <a:rPr lang="en-US" sz="1375" i="1" dirty="0">
                <a:latin typeface="Constantia" panose="02030602050306030303" pitchFamily="18" charset="0"/>
              </a:rPr>
              <a:t>OR</a:t>
            </a:r>
            <a:r>
              <a:rPr lang="en-US" sz="1375" dirty="0">
                <a:latin typeface="Constantia" panose="02030602050306030303" pitchFamily="18" charset="0"/>
              </a:rPr>
              <a:t> check None – No reportable interest</a:t>
            </a:r>
          </a:p>
          <a:p>
            <a:pPr marL="394970" indent="-285750"/>
            <a:r>
              <a:rPr lang="en-US" sz="1375" b="1" dirty="0">
                <a:latin typeface="Constantia" panose="02030602050306030303" pitchFamily="18" charset="0"/>
              </a:rPr>
              <a:t>Section 5 Verification </a:t>
            </a:r>
            <a:r>
              <a:rPr lang="en-US" sz="1375" dirty="0">
                <a:latin typeface="Constantia" panose="02030602050306030303" pitchFamily="18" charset="0"/>
              </a:rPr>
              <a:t>– list up to date contact information, date your form and add your wet signature.</a:t>
            </a:r>
          </a:p>
        </p:txBody>
      </p:sp>
    </p:spTree>
    <p:extLst>
      <p:ext uri="{BB962C8B-B14F-4D97-AF65-F5344CB8AC3E}">
        <p14:creationId xmlns:p14="http://schemas.microsoft.com/office/powerpoint/2010/main" val="213968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83" y="664268"/>
            <a:ext cx="7596632" cy="1545532"/>
          </a:xfrm>
        </p:spPr>
        <p:txBody>
          <a:bodyPr>
            <a:normAutofit/>
          </a:bodyPr>
          <a:lstStyle/>
          <a:p>
            <a:r>
              <a:rPr lang="en-US" sz="3600" dirty="0"/>
              <a:t>Statement of Economic Interests</a:t>
            </a:r>
            <a:br>
              <a:rPr lang="en-US" sz="3600" dirty="0"/>
            </a:br>
            <a:r>
              <a:rPr lang="en-US" sz="3600" dirty="0"/>
              <a:t>(FPPC Form 700)</a:t>
            </a:r>
          </a:p>
        </p:txBody>
      </p:sp>
      <p:sp>
        <p:nvSpPr>
          <p:cNvPr id="5" name="object 5">
            <a:extLst>
              <a:ext uri="{FF2B5EF4-FFF2-40B4-BE49-F238E27FC236}">
                <a16:creationId xmlns:a16="http://schemas.microsoft.com/office/drawing/2014/main" id="{DBB8D452-1B4E-4A2A-9689-A47E89E98A5C}"/>
              </a:ext>
            </a:extLst>
          </p:cNvPr>
          <p:cNvSpPr txBox="1">
            <a:spLocks noGrp="1"/>
          </p:cNvSpPr>
          <p:nvPr>
            <p:ph type="sldNum" sz="quarter" idx="12"/>
          </p:nvPr>
        </p:nvSpPr>
        <p:spPr>
          <a:prstGeom prst="rect">
            <a:avLst/>
          </a:prstGeom>
        </p:spPr>
        <p:txBody>
          <a:bodyPr vert="horz" wrap="square" lIns="0" tIns="0" rIns="0" bIns="0" rtlCol="0">
            <a:spAutoFit/>
          </a:bodyPr>
          <a:lstStyle/>
          <a:p>
            <a:pPr marL="25400">
              <a:lnSpc>
                <a:spcPct val="100000"/>
              </a:lnSpc>
            </a:pPr>
            <a:fld id="{81D60167-4931-47E6-BA6A-407CBD079E47}" type="slidenum">
              <a:rPr lang="en-US" smtClean="0"/>
              <a:t>5</a:t>
            </a:fld>
            <a:endParaRPr lang="en-US" dirty="0"/>
          </a:p>
        </p:txBody>
      </p:sp>
      <p:sp>
        <p:nvSpPr>
          <p:cNvPr id="4" name="Text Placeholder 2"/>
          <p:cNvSpPr txBox="1">
            <a:spLocks/>
          </p:cNvSpPr>
          <p:nvPr/>
        </p:nvSpPr>
        <p:spPr>
          <a:xfrm>
            <a:off x="605154" y="2398216"/>
            <a:ext cx="7929246" cy="4154984"/>
          </a:xfrm>
          <a:prstGeom prst="rect">
            <a:avLst/>
          </a:prstGeom>
        </p:spPr>
        <p:txBody>
          <a:bodyPr wrap="square" lIns="0" tIns="0" rIns="0" bIns="0">
            <a:spAutoFit/>
          </a:bodyPr>
          <a:lstStyle>
            <a:lvl1pPr marL="0">
              <a:defRPr sz="1800" b="1" i="0">
                <a:solidFill>
                  <a:schemeClr val="tx1"/>
                </a:solidFill>
                <a:latin typeface="Constantia"/>
                <a:ea typeface="+mn-ea"/>
                <a:cs typeface="Constant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kern="0" dirty="0">
                <a:latin typeface="Constantia" panose="02030602050306030303" pitchFamily="18" charset="0"/>
              </a:rPr>
              <a:t>What Financial Interests Are Involved?</a:t>
            </a:r>
          </a:p>
          <a:p>
            <a:r>
              <a:rPr lang="en-US" kern="0" dirty="0">
                <a:latin typeface="Constantia" panose="02030602050306030303" pitchFamily="18" charset="0"/>
              </a:rPr>
              <a:t>	</a:t>
            </a:r>
            <a:r>
              <a:rPr lang="en-US" b="0" kern="0" dirty="0">
                <a:latin typeface="Constantia" panose="02030602050306030303" pitchFamily="18" charset="0"/>
              </a:rPr>
              <a:t>Financial Interest are disclosed within the applicable schedule(s) listed 	below</a:t>
            </a:r>
            <a:endParaRPr lang="en-US" kern="0" dirty="0">
              <a:latin typeface="Constantia" panose="02030602050306030303" pitchFamily="18" charset="0"/>
            </a:endParaRPr>
          </a:p>
          <a:p>
            <a:pPr marL="742950" lvl="1" indent="-285750">
              <a:buFont typeface="Arial" panose="020B0604020202020204" pitchFamily="34" charset="0"/>
              <a:buChar char="•"/>
            </a:pPr>
            <a:r>
              <a:rPr lang="en-US" kern="0" dirty="0">
                <a:solidFill>
                  <a:sysClr val="windowText" lastClr="000000"/>
                </a:solidFill>
                <a:latin typeface="Constantia" panose="02030602050306030303" pitchFamily="18" charset="0"/>
              </a:rPr>
              <a:t>Schedule A-1 : Investments</a:t>
            </a:r>
          </a:p>
          <a:p>
            <a:pPr marL="742950" lvl="1" indent="-285750">
              <a:buFont typeface="Arial" panose="020B0604020202020204" pitchFamily="34" charset="0"/>
              <a:buChar char="•"/>
            </a:pPr>
            <a:r>
              <a:rPr lang="en-US" kern="0" dirty="0">
                <a:solidFill>
                  <a:sysClr val="windowText" lastClr="000000"/>
                </a:solidFill>
                <a:latin typeface="Constantia" panose="02030602050306030303" pitchFamily="18" charset="0"/>
              </a:rPr>
              <a:t>Schedule A-2 : Business Entities/Trusts</a:t>
            </a:r>
          </a:p>
          <a:p>
            <a:pPr marL="742950" lvl="1" indent="-285750">
              <a:buFont typeface="Arial" panose="020B0604020202020204" pitchFamily="34" charset="0"/>
              <a:buChar char="•"/>
            </a:pPr>
            <a:r>
              <a:rPr lang="en-US" kern="0" dirty="0">
                <a:solidFill>
                  <a:sysClr val="windowText" lastClr="000000"/>
                </a:solidFill>
                <a:latin typeface="Constantia" panose="02030602050306030303" pitchFamily="18" charset="0"/>
              </a:rPr>
              <a:t>Schedule B : Oakland Rental Property</a:t>
            </a:r>
          </a:p>
          <a:p>
            <a:pPr marL="742950" lvl="1" indent="-285750">
              <a:buFont typeface="Arial" panose="020B0604020202020204" pitchFamily="34" charset="0"/>
              <a:buChar char="•"/>
            </a:pPr>
            <a:r>
              <a:rPr lang="en-US" kern="0" dirty="0">
                <a:solidFill>
                  <a:sysClr val="windowText" lastClr="000000"/>
                </a:solidFill>
                <a:latin typeface="Constantia" panose="02030602050306030303" pitchFamily="18" charset="0"/>
              </a:rPr>
              <a:t>Schedule C : Non-governmental salaries</a:t>
            </a:r>
          </a:p>
          <a:p>
            <a:pPr marL="742950" lvl="1" indent="-285750">
              <a:buFont typeface="Arial" panose="020B0604020202020204" pitchFamily="34" charset="0"/>
              <a:buChar char="•"/>
            </a:pPr>
            <a:r>
              <a:rPr lang="en-US" kern="0" dirty="0">
                <a:solidFill>
                  <a:sysClr val="windowText" lastClr="000000"/>
                </a:solidFill>
                <a:latin typeface="Constantia" panose="02030602050306030303" pitchFamily="18" charset="0"/>
              </a:rPr>
              <a:t>Schedule D : Gifts from public officials, businesses, vendors, or other contractors </a:t>
            </a:r>
          </a:p>
          <a:p>
            <a:pPr marL="742950" lvl="1" indent="-285750">
              <a:buFont typeface="Arial" panose="020B0604020202020204" pitchFamily="34" charset="0"/>
              <a:buChar char="•"/>
            </a:pPr>
            <a:r>
              <a:rPr lang="en-US" kern="0" dirty="0">
                <a:solidFill>
                  <a:sysClr val="windowText" lastClr="000000"/>
                </a:solidFill>
                <a:latin typeface="Constantia" panose="02030602050306030303" pitchFamily="18" charset="0"/>
              </a:rPr>
              <a:t>Schedule E : Travel payments or reimbursements made to you by someone other than your employer</a:t>
            </a:r>
          </a:p>
          <a:p>
            <a:pPr marL="742950" lvl="1" indent="-285750">
              <a:buFont typeface="Arial" panose="020B0604020202020204" pitchFamily="34" charset="0"/>
              <a:buChar char="•"/>
            </a:pPr>
            <a:endParaRPr lang="en-US" kern="0" dirty="0">
              <a:solidFill>
                <a:sysClr val="windowText" lastClr="000000"/>
              </a:solidFill>
              <a:latin typeface="Constantia" panose="02030602050306030303" pitchFamily="18" charset="0"/>
            </a:endParaRPr>
          </a:p>
          <a:p>
            <a:pPr lvl="1"/>
            <a:r>
              <a:rPr lang="en-US" kern="0" dirty="0">
                <a:solidFill>
                  <a:sysClr val="windowText" lastClr="000000"/>
                </a:solidFill>
                <a:latin typeface="Constantia" panose="02030602050306030303" pitchFamily="18" charset="0"/>
              </a:rPr>
              <a:t>*see the back of each schedule for specific instructions on that particular schedule.</a:t>
            </a:r>
          </a:p>
          <a:p>
            <a:pPr marL="742950" lvl="1" indent="-285750">
              <a:buFont typeface="Arial" panose="020B0604020202020204" pitchFamily="34" charset="0"/>
              <a:buChar char="•"/>
            </a:pPr>
            <a:endParaRPr lang="en-US" kern="0" dirty="0">
              <a:solidFill>
                <a:sysClr val="windowText" lastClr="000000"/>
              </a:solidFill>
              <a:latin typeface="Constantia" panose="02030602050306030303" pitchFamily="18" charset="0"/>
            </a:endParaRPr>
          </a:p>
        </p:txBody>
      </p:sp>
    </p:spTree>
    <p:extLst>
      <p:ext uri="{BB962C8B-B14F-4D97-AF65-F5344CB8AC3E}">
        <p14:creationId xmlns:p14="http://schemas.microsoft.com/office/powerpoint/2010/main" val="1253721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83" y="664267"/>
            <a:ext cx="7596632" cy="1621733"/>
          </a:xfrm>
        </p:spPr>
        <p:txBody>
          <a:bodyPr>
            <a:normAutofit fontScale="90000"/>
          </a:bodyPr>
          <a:lstStyle/>
          <a:p>
            <a:pPr algn="l"/>
            <a:r>
              <a:rPr lang="en-US" sz="3600" dirty="0"/>
              <a:t>Did You Know That There Are Many Different Times You Are Required To File A</a:t>
            </a:r>
            <a:br>
              <a:rPr lang="en-US" sz="3600" dirty="0"/>
            </a:br>
            <a:r>
              <a:rPr lang="en-US" sz="3600" dirty="0"/>
              <a:t>Form 700?</a:t>
            </a:r>
          </a:p>
        </p:txBody>
      </p:sp>
      <p:sp>
        <p:nvSpPr>
          <p:cNvPr id="3" name="Text Placeholder 2"/>
          <p:cNvSpPr>
            <a:spLocks noGrp="1"/>
          </p:cNvSpPr>
          <p:nvPr>
            <p:ph idx="1"/>
          </p:nvPr>
        </p:nvSpPr>
        <p:spPr>
          <a:xfrm>
            <a:off x="528954" y="1995607"/>
            <a:ext cx="8086090" cy="553998"/>
          </a:xfrm>
        </p:spPr>
        <p:txBody>
          <a:bodyPr/>
          <a:lstStyle/>
          <a:p>
            <a:pPr marL="742950" lvl="1" indent="-285750">
              <a:buFont typeface="Arial" panose="020B0604020202020204" pitchFamily="34" charset="0"/>
              <a:buChar char="•"/>
            </a:pPr>
            <a:endParaRPr lang="en-US" dirty="0">
              <a:latin typeface="Constantia" panose="02030602050306030303" pitchFamily="18" charset="0"/>
            </a:endParaRPr>
          </a:p>
          <a:p>
            <a:pPr marL="742950" lvl="1" indent="-285750">
              <a:buFont typeface="Arial" panose="020B0604020202020204" pitchFamily="34" charset="0"/>
              <a:buChar char="•"/>
            </a:pPr>
            <a:endParaRPr lang="en-US" dirty="0">
              <a:latin typeface="Constantia" panose="02030602050306030303" pitchFamily="18" charset="0"/>
            </a:endParaRPr>
          </a:p>
        </p:txBody>
      </p:sp>
      <p:sp>
        <p:nvSpPr>
          <p:cNvPr id="6" name="object 5">
            <a:extLst>
              <a:ext uri="{FF2B5EF4-FFF2-40B4-BE49-F238E27FC236}">
                <a16:creationId xmlns:a16="http://schemas.microsoft.com/office/drawing/2014/main" id="{A9611C23-DFDE-4533-ADD5-E6F0C3D1C3F4}"/>
              </a:ext>
            </a:extLst>
          </p:cNvPr>
          <p:cNvSpPr txBox="1">
            <a:spLocks noGrp="1"/>
          </p:cNvSpPr>
          <p:nvPr>
            <p:ph type="sldNum" sz="quarter" idx="12"/>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6</a:t>
            </a:fld>
            <a:endParaRPr dirty="0"/>
          </a:p>
        </p:txBody>
      </p:sp>
      <p:graphicFrame>
        <p:nvGraphicFramePr>
          <p:cNvPr id="5" name="Table 4"/>
          <p:cNvGraphicFramePr>
            <a:graphicFrameLocks noGrp="1"/>
          </p:cNvGraphicFramePr>
          <p:nvPr>
            <p:extLst>
              <p:ext uri="{D42A27DB-BD31-4B8C-83A1-F6EECF244321}">
                <p14:modId xmlns:p14="http://schemas.microsoft.com/office/powerpoint/2010/main" val="2344699606"/>
              </p:ext>
            </p:extLst>
          </p:nvPr>
        </p:nvGraphicFramePr>
        <p:xfrm>
          <a:off x="762000" y="2438400"/>
          <a:ext cx="7620000" cy="3124705"/>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435572">
                <a:tc>
                  <a:txBody>
                    <a:bodyPr/>
                    <a:lstStyle/>
                    <a:p>
                      <a:pPr algn="ctr"/>
                      <a:r>
                        <a:rPr lang="en-US" sz="2200" kern="0" dirty="0">
                          <a:latin typeface="Constantia" panose="02030602050306030303" pitchFamily="18" charset="0"/>
                        </a:rPr>
                        <a:t>Types of Statements</a:t>
                      </a:r>
                      <a:endParaRPr lang="en-US" sz="2200" dirty="0"/>
                    </a:p>
                  </a:txBody>
                  <a:tcPr/>
                </a:tc>
                <a:tc>
                  <a:txBody>
                    <a:bodyPr/>
                    <a:lstStyle/>
                    <a:p>
                      <a:pPr algn="ctr"/>
                      <a:r>
                        <a:rPr lang="en-US" sz="2200" kern="0" dirty="0">
                          <a:latin typeface="Constantia" panose="02030602050306030303" pitchFamily="18" charset="0"/>
                        </a:rPr>
                        <a:t>Due Date</a:t>
                      </a:r>
                      <a:endParaRPr lang="en-US" sz="2200" dirty="0"/>
                    </a:p>
                  </a:txBody>
                  <a:tcPr/>
                </a:tc>
                <a:extLst>
                  <a:ext uri="{0D108BD9-81ED-4DB2-BD59-A6C34878D82A}">
                    <a16:rowId xmlns:a16="http://schemas.microsoft.com/office/drawing/2014/main" val="10000"/>
                  </a:ext>
                </a:extLst>
              </a:tr>
              <a:tr h="653358">
                <a:tc>
                  <a:txBody>
                    <a:bodyPr/>
                    <a:lstStyle/>
                    <a:p>
                      <a:r>
                        <a:rPr lang="en-US" dirty="0">
                          <a:latin typeface="Constantia" panose="02030602050306030303" pitchFamily="18" charset="0"/>
                        </a:rPr>
                        <a:t>Assuming Office</a:t>
                      </a:r>
                    </a:p>
                  </a:txBody>
                  <a:tcPr/>
                </a:tc>
                <a:tc>
                  <a:txBody>
                    <a:bodyPr/>
                    <a:lstStyle/>
                    <a:p>
                      <a:r>
                        <a:rPr lang="en-US" dirty="0">
                          <a:latin typeface="Constantia" panose="02030602050306030303" pitchFamily="18" charset="0"/>
                        </a:rPr>
                        <a:t>Within 30 Days of</a:t>
                      </a:r>
                      <a:r>
                        <a:rPr lang="en-US" baseline="0" dirty="0">
                          <a:latin typeface="Constantia" panose="02030602050306030303" pitchFamily="18" charset="0"/>
                        </a:rPr>
                        <a:t> Assuming Office Date</a:t>
                      </a:r>
                      <a:endParaRPr lang="en-US" dirty="0">
                        <a:latin typeface="Constantia" panose="02030602050306030303" pitchFamily="18" charset="0"/>
                      </a:endParaRPr>
                    </a:p>
                  </a:txBody>
                  <a:tcPr/>
                </a:tc>
                <a:extLst>
                  <a:ext uri="{0D108BD9-81ED-4DB2-BD59-A6C34878D82A}">
                    <a16:rowId xmlns:a16="http://schemas.microsoft.com/office/drawing/2014/main" val="10001"/>
                  </a:ext>
                </a:extLst>
              </a:tr>
              <a:tr h="587470">
                <a:tc>
                  <a:txBody>
                    <a:bodyPr/>
                    <a:lstStyle/>
                    <a:p>
                      <a:r>
                        <a:rPr lang="en-US" dirty="0">
                          <a:latin typeface="Constantia" panose="02030602050306030303" pitchFamily="18" charset="0"/>
                        </a:rPr>
                        <a:t>Annual Statement</a:t>
                      </a:r>
                    </a:p>
                  </a:txBody>
                  <a:tcPr/>
                </a:tc>
                <a:tc>
                  <a:txBody>
                    <a:bodyPr/>
                    <a:lstStyle/>
                    <a:p>
                      <a:r>
                        <a:rPr lang="en-US" dirty="0">
                          <a:latin typeface="Constantia" panose="02030602050306030303" pitchFamily="18" charset="0"/>
                        </a:rPr>
                        <a:t>April 1st Every Year (excluding weekends and holidays)</a:t>
                      </a:r>
                    </a:p>
                  </a:txBody>
                  <a:tcPr/>
                </a:tc>
                <a:extLst>
                  <a:ext uri="{0D108BD9-81ED-4DB2-BD59-A6C34878D82A}">
                    <a16:rowId xmlns:a16="http://schemas.microsoft.com/office/drawing/2014/main" val="10002"/>
                  </a:ext>
                </a:extLst>
              </a:tr>
              <a:tr h="742337">
                <a:tc>
                  <a:txBody>
                    <a:bodyPr/>
                    <a:lstStyle/>
                    <a:p>
                      <a:r>
                        <a:rPr lang="en-US" dirty="0">
                          <a:latin typeface="Constantia" panose="02030602050306030303" pitchFamily="18" charset="0"/>
                        </a:rPr>
                        <a:t>Leaving Office</a:t>
                      </a:r>
                      <a:r>
                        <a:rPr lang="en-US" sz="1400" dirty="0">
                          <a:latin typeface="Constantia" panose="02030602050306030303" pitchFamily="18" charset="0"/>
                        </a:rPr>
                        <a:t>*</a:t>
                      </a:r>
                    </a:p>
                  </a:txBody>
                  <a:tcPr/>
                </a:tc>
                <a:tc>
                  <a:txBody>
                    <a:bodyPr/>
                    <a:lstStyle/>
                    <a:p>
                      <a:r>
                        <a:rPr lang="en-US" dirty="0">
                          <a:latin typeface="Constantia" panose="02030602050306030303" pitchFamily="18" charset="0"/>
                        </a:rPr>
                        <a:t>Within 30 Days of Resignation</a:t>
                      </a:r>
                      <a:r>
                        <a:rPr lang="en-US" baseline="0" dirty="0">
                          <a:latin typeface="Constantia" panose="02030602050306030303" pitchFamily="18" charset="0"/>
                        </a:rPr>
                        <a:t> or Expiration of Term</a:t>
                      </a:r>
                      <a:endParaRPr lang="en-US" dirty="0">
                        <a:latin typeface="Constantia" panose="02030602050306030303" pitchFamily="18" charset="0"/>
                      </a:endParaRPr>
                    </a:p>
                  </a:txBody>
                  <a:tcPr/>
                </a:tc>
                <a:extLst>
                  <a:ext uri="{0D108BD9-81ED-4DB2-BD59-A6C34878D82A}">
                    <a16:rowId xmlns:a16="http://schemas.microsoft.com/office/drawing/2014/main" val="10003"/>
                  </a:ext>
                </a:extLst>
              </a:tr>
              <a:tr h="653358">
                <a:tc>
                  <a:txBody>
                    <a:bodyPr/>
                    <a:lstStyle/>
                    <a:p>
                      <a:r>
                        <a:rPr lang="en-US" dirty="0">
                          <a:latin typeface="Constantia" panose="02030602050306030303" pitchFamily="18" charset="0"/>
                        </a:rPr>
                        <a:t>Amendments</a:t>
                      </a:r>
                    </a:p>
                  </a:txBody>
                  <a:tcPr/>
                </a:tc>
                <a:tc>
                  <a:txBody>
                    <a:bodyPr/>
                    <a:lstStyle/>
                    <a:p>
                      <a:r>
                        <a:rPr lang="en-US" dirty="0">
                          <a:latin typeface="Constantia" panose="02030602050306030303" pitchFamily="18" charset="0"/>
                        </a:rPr>
                        <a:t>Immediately Upon Discovery Of Error</a:t>
                      </a:r>
                    </a:p>
                  </a:txBody>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7B271BB7-E719-41A0-B3A7-440A84779349}"/>
              </a:ext>
            </a:extLst>
          </p:cNvPr>
          <p:cNvSpPr txBox="1"/>
          <p:nvPr/>
        </p:nvSpPr>
        <p:spPr>
          <a:xfrm>
            <a:off x="762000" y="5623577"/>
            <a:ext cx="4572000" cy="276999"/>
          </a:xfrm>
          <a:prstGeom prst="rect">
            <a:avLst/>
          </a:prstGeom>
          <a:noFill/>
        </p:spPr>
        <p:txBody>
          <a:bodyPr wrap="square">
            <a:spAutoFit/>
          </a:bodyPr>
          <a:lstStyle/>
          <a:p>
            <a:r>
              <a:rPr lang="en-US" sz="1200" dirty="0">
                <a:latin typeface="Constantia" panose="02030602050306030303" pitchFamily="18" charset="0"/>
              </a:rPr>
              <a:t>*contact the Office of the City Clerk with your Leaving Office Date</a:t>
            </a:r>
            <a:endParaRPr lang="en-US" sz="1200" dirty="0"/>
          </a:p>
        </p:txBody>
      </p:sp>
    </p:spTree>
    <p:extLst>
      <p:ext uri="{BB962C8B-B14F-4D97-AF65-F5344CB8AC3E}">
        <p14:creationId xmlns:p14="http://schemas.microsoft.com/office/powerpoint/2010/main" val="185034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83" y="664268"/>
            <a:ext cx="7596632" cy="1316932"/>
          </a:xfrm>
        </p:spPr>
        <p:txBody>
          <a:bodyPr>
            <a:normAutofit/>
          </a:bodyPr>
          <a:lstStyle/>
          <a:p>
            <a:r>
              <a:rPr lang="en-US" sz="3600" dirty="0"/>
              <a:t>Statement of Economic Interests</a:t>
            </a:r>
            <a:br>
              <a:rPr lang="en-US" sz="3600" dirty="0"/>
            </a:br>
            <a:r>
              <a:rPr lang="en-US" sz="3600" dirty="0"/>
              <a:t>(FPPC Form 700)</a:t>
            </a:r>
          </a:p>
        </p:txBody>
      </p:sp>
      <p:sp>
        <p:nvSpPr>
          <p:cNvPr id="3" name="Text Placeholder 2"/>
          <p:cNvSpPr>
            <a:spLocks noGrp="1"/>
          </p:cNvSpPr>
          <p:nvPr>
            <p:ph idx="1"/>
          </p:nvPr>
        </p:nvSpPr>
        <p:spPr>
          <a:xfrm>
            <a:off x="533400" y="2362200"/>
            <a:ext cx="7776846" cy="3733800"/>
          </a:xfrm>
        </p:spPr>
        <p:txBody>
          <a:bodyPr>
            <a:normAutofit fontScale="92500" lnSpcReduction="20000"/>
          </a:bodyPr>
          <a:lstStyle/>
          <a:p>
            <a:pPr marL="742950" lvl="1" indent="-285750">
              <a:buFont typeface="Arial" panose="020B0604020202020204" pitchFamily="34" charset="0"/>
              <a:buChar char="•"/>
            </a:pPr>
            <a:r>
              <a:rPr lang="en-US" b="1" dirty="0">
                <a:latin typeface="Constantia" panose="02030602050306030303" pitchFamily="18" charset="0"/>
              </a:rPr>
              <a:t>How to File?</a:t>
            </a:r>
          </a:p>
          <a:p>
            <a:pPr lvl="2">
              <a:buFont typeface="Arial" panose="020B0604020202020204" pitchFamily="34" charset="0"/>
              <a:buChar char="•"/>
            </a:pPr>
            <a:r>
              <a:rPr lang="en-US" dirty="0">
                <a:latin typeface="Constantia" panose="02030602050306030303" pitchFamily="18" charset="0"/>
              </a:rPr>
              <a:t>File an electronic form via NetFile here: </a:t>
            </a:r>
            <a:r>
              <a:rPr lang="en-US" u="sng" dirty="0">
                <a:latin typeface="Constantia" panose="02030602050306030303" pitchFamily="18" charset="0"/>
                <a:hlinkClick r:id="rId2"/>
              </a:rPr>
              <a:t>https://netfile.com/filer</a:t>
            </a:r>
            <a:r>
              <a:rPr lang="en-US" u="sng" dirty="0">
                <a:latin typeface="Constantia" panose="02030602050306030303" pitchFamily="18" charset="0"/>
              </a:rPr>
              <a:t> </a:t>
            </a:r>
            <a:r>
              <a:rPr lang="en-US" dirty="0">
                <a:latin typeface="Constantia" panose="02030602050306030303" pitchFamily="18" charset="0"/>
              </a:rPr>
              <a:t>Please Note: new filers are not able to create their own account. The City Clerk’s Office will create the account.</a:t>
            </a:r>
          </a:p>
          <a:p>
            <a:pPr lvl="2">
              <a:buFont typeface="Arial" panose="020B0604020202020204" pitchFamily="34" charset="0"/>
              <a:buChar char="•"/>
            </a:pPr>
            <a:r>
              <a:rPr lang="en-US" dirty="0">
                <a:latin typeface="Constantia" panose="02030602050306030303" pitchFamily="18" charset="0"/>
              </a:rPr>
              <a:t>File a hardcopy with </a:t>
            </a:r>
            <a:r>
              <a:rPr lang="en-US" dirty="0">
                <a:solidFill>
                  <a:srgbClr val="FF0000"/>
                </a:solidFill>
                <a:latin typeface="Constantia" panose="02030602050306030303" pitchFamily="18" charset="0"/>
              </a:rPr>
              <a:t>wet signature</a:t>
            </a:r>
            <a:r>
              <a:rPr lang="en-US" dirty="0">
                <a:latin typeface="Constantia" panose="02030602050306030303" pitchFamily="18" charset="0"/>
              </a:rPr>
              <a:t>, by visiting </a:t>
            </a:r>
            <a:r>
              <a:rPr lang="en-US" dirty="0">
                <a:latin typeface="Constantia" panose="02030602050306030303" pitchFamily="18" charset="0"/>
                <a:hlinkClick r:id="rId3"/>
              </a:rPr>
              <a:t>https://www.oaklandca.gov/services/file-a-statement-of-economic-interest-form-700</a:t>
            </a:r>
            <a:r>
              <a:rPr lang="en-US" dirty="0">
                <a:latin typeface="Constantia" panose="02030602050306030303" pitchFamily="18" charset="0"/>
              </a:rPr>
              <a:t>, </a:t>
            </a:r>
          </a:p>
          <a:p>
            <a:pPr marL="914400" lvl="2" indent="0">
              <a:buNone/>
            </a:pPr>
            <a:r>
              <a:rPr lang="en-US" dirty="0">
                <a:latin typeface="Constantia" panose="02030602050306030303" pitchFamily="18" charset="0"/>
              </a:rPr>
              <a:t>      Complete the form and mail or drop off to  </a:t>
            </a:r>
          </a:p>
          <a:p>
            <a:pPr marL="914400" lvl="2" indent="0">
              <a:spcBef>
                <a:spcPts val="0"/>
              </a:spcBef>
              <a:spcAft>
                <a:spcPts val="0"/>
              </a:spcAft>
              <a:buNone/>
            </a:pPr>
            <a:r>
              <a:rPr lang="en-US" dirty="0">
                <a:latin typeface="Constantia" panose="02030602050306030303" pitchFamily="18" charset="0"/>
              </a:rPr>
              <a:t>	City of Oakland</a:t>
            </a:r>
          </a:p>
          <a:p>
            <a:pPr marL="914400" lvl="2" indent="0">
              <a:spcBef>
                <a:spcPts val="0"/>
              </a:spcBef>
              <a:spcAft>
                <a:spcPts val="0"/>
              </a:spcAft>
              <a:buNone/>
            </a:pPr>
            <a:r>
              <a:rPr lang="en-US" dirty="0">
                <a:latin typeface="Constantia" panose="02030602050306030303" pitchFamily="18" charset="0"/>
              </a:rPr>
              <a:t>	Office of the City Clerk</a:t>
            </a:r>
          </a:p>
          <a:p>
            <a:pPr marL="914400" lvl="2" indent="0">
              <a:spcBef>
                <a:spcPts val="0"/>
              </a:spcBef>
              <a:spcAft>
                <a:spcPts val="0"/>
              </a:spcAft>
              <a:buNone/>
            </a:pPr>
            <a:r>
              <a:rPr lang="en-US" dirty="0">
                <a:latin typeface="Constantia" panose="02030602050306030303" pitchFamily="18" charset="0"/>
              </a:rPr>
              <a:t>	ATTN: SEI</a:t>
            </a:r>
          </a:p>
          <a:p>
            <a:pPr marL="914400" lvl="2" indent="0">
              <a:spcBef>
                <a:spcPts val="0"/>
              </a:spcBef>
              <a:spcAft>
                <a:spcPts val="0"/>
              </a:spcAft>
              <a:buNone/>
            </a:pPr>
            <a:r>
              <a:rPr lang="en-US" dirty="0">
                <a:latin typeface="Constantia" panose="02030602050306030303" pitchFamily="18" charset="0"/>
              </a:rPr>
              <a:t>	1 Frank H. Ogawa Plaza</a:t>
            </a:r>
          </a:p>
          <a:p>
            <a:pPr marL="914400" lvl="2" indent="0">
              <a:spcBef>
                <a:spcPts val="0"/>
              </a:spcBef>
              <a:spcAft>
                <a:spcPts val="0"/>
              </a:spcAft>
              <a:buNone/>
            </a:pPr>
            <a:r>
              <a:rPr lang="en-US" dirty="0">
                <a:latin typeface="Constantia" panose="02030602050306030303" pitchFamily="18" charset="0"/>
              </a:rPr>
              <a:t>	Oakland, CA 94612</a:t>
            </a:r>
          </a:p>
          <a:p>
            <a:pPr marL="914400" lvl="2" indent="0" algn="ctr">
              <a:spcBef>
                <a:spcPts val="0"/>
              </a:spcBef>
              <a:spcAft>
                <a:spcPts val="0"/>
              </a:spcAft>
              <a:buNone/>
            </a:pPr>
            <a:endParaRPr lang="en-US" dirty="0">
              <a:latin typeface="Constantia" panose="02030602050306030303" pitchFamily="18" charset="0"/>
            </a:endParaRPr>
          </a:p>
          <a:p>
            <a:pPr marL="914400" lvl="2" indent="0">
              <a:spcBef>
                <a:spcPts val="0"/>
              </a:spcBef>
              <a:spcAft>
                <a:spcPts val="0"/>
              </a:spcAft>
              <a:buNone/>
            </a:pPr>
            <a:r>
              <a:rPr lang="en-US" b="1" dirty="0">
                <a:solidFill>
                  <a:srgbClr val="FF0000"/>
                </a:solidFill>
                <a:latin typeface="Constantia" panose="02030602050306030303" pitchFamily="18" charset="0"/>
              </a:rPr>
              <a:t>PLEASE NOTE YOU CANNOT SUBMIT A SCAN OR COPY</a:t>
            </a:r>
          </a:p>
        </p:txBody>
      </p:sp>
      <p:sp>
        <p:nvSpPr>
          <p:cNvPr id="4" name="object 5">
            <a:extLst>
              <a:ext uri="{FF2B5EF4-FFF2-40B4-BE49-F238E27FC236}">
                <a16:creationId xmlns:a16="http://schemas.microsoft.com/office/drawing/2014/main" id="{11BB6792-82D6-4675-BB90-DF8A9FCBBFF3}"/>
              </a:ext>
            </a:extLst>
          </p:cNvPr>
          <p:cNvSpPr txBox="1">
            <a:spLocks noGrp="1"/>
          </p:cNvSpPr>
          <p:nvPr>
            <p:ph type="sldNum" sz="quarter" idx="12"/>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7</a:t>
            </a:fld>
            <a:endParaRPr dirty="0"/>
          </a:p>
        </p:txBody>
      </p:sp>
    </p:spTree>
    <p:extLst>
      <p:ext uri="{BB962C8B-B14F-4D97-AF65-F5344CB8AC3E}">
        <p14:creationId xmlns:p14="http://schemas.microsoft.com/office/powerpoint/2010/main" val="884900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83" y="664268"/>
            <a:ext cx="7596632" cy="1545532"/>
          </a:xfrm>
        </p:spPr>
        <p:txBody>
          <a:bodyPr>
            <a:normAutofit/>
          </a:bodyPr>
          <a:lstStyle/>
          <a:p>
            <a:r>
              <a:rPr lang="en-US" sz="3600" dirty="0"/>
              <a:t>Statement of Economic Interests</a:t>
            </a:r>
            <a:br>
              <a:rPr lang="en-US" sz="3600" dirty="0"/>
            </a:br>
            <a:r>
              <a:rPr lang="en-US" sz="3600" dirty="0"/>
              <a:t>(FPPC Form 700)</a:t>
            </a:r>
          </a:p>
        </p:txBody>
      </p:sp>
      <p:sp>
        <p:nvSpPr>
          <p:cNvPr id="3" name="Text Placeholder 2"/>
          <p:cNvSpPr>
            <a:spLocks noGrp="1"/>
          </p:cNvSpPr>
          <p:nvPr>
            <p:ph idx="1"/>
          </p:nvPr>
        </p:nvSpPr>
        <p:spPr>
          <a:xfrm>
            <a:off x="528954" y="1995607"/>
            <a:ext cx="8086090" cy="553998"/>
          </a:xfrm>
        </p:spPr>
        <p:txBody>
          <a:bodyPr/>
          <a:lstStyle/>
          <a:p>
            <a:pPr marL="742950" lvl="1" indent="-285750">
              <a:buFont typeface="Arial" panose="020B0604020202020204" pitchFamily="34" charset="0"/>
              <a:buChar char="•"/>
            </a:pPr>
            <a:endParaRPr lang="en-US" dirty="0">
              <a:latin typeface="Constantia" panose="02030602050306030303" pitchFamily="18" charset="0"/>
            </a:endParaRPr>
          </a:p>
          <a:p>
            <a:pPr marL="742950" lvl="1" indent="-285750">
              <a:buFont typeface="Arial" panose="020B0604020202020204" pitchFamily="34" charset="0"/>
              <a:buChar char="•"/>
            </a:pPr>
            <a:endParaRPr lang="en-US" dirty="0">
              <a:latin typeface="Constantia" panose="02030602050306030303" pitchFamily="18" charset="0"/>
            </a:endParaRPr>
          </a:p>
        </p:txBody>
      </p:sp>
      <p:sp>
        <p:nvSpPr>
          <p:cNvPr id="5" name="object 5">
            <a:extLst>
              <a:ext uri="{FF2B5EF4-FFF2-40B4-BE49-F238E27FC236}">
                <a16:creationId xmlns:a16="http://schemas.microsoft.com/office/drawing/2014/main" id="{3E5520A6-2AF6-4C6E-B11D-9634B6008132}"/>
              </a:ext>
            </a:extLst>
          </p:cNvPr>
          <p:cNvSpPr txBox="1">
            <a:spLocks noGrp="1"/>
          </p:cNvSpPr>
          <p:nvPr>
            <p:ph type="sldNum" sz="quarter" idx="12"/>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8</a:t>
            </a:fld>
            <a:endParaRPr dirty="0"/>
          </a:p>
        </p:txBody>
      </p:sp>
      <p:sp>
        <p:nvSpPr>
          <p:cNvPr id="4" name="Text Placeholder 2"/>
          <p:cNvSpPr txBox="1">
            <a:spLocks/>
          </p:cNvSpPr>
          <p:nvPr/>
        </p:nvSpPr>
        <p:spPr>
          <a:xfrm>
            <a:off x="681354" y="2495014"/>
            <a:ext cx="7776846" cy="2492990"/>
          </a:xfrm>
          <a:prstGeom prst="rect">
            <a:avLst/>
          </a:prstGeom>
        </p:spPr>
        <p:txBody>
          <a:bodyPr wrap="square" lIns="0" tIns="0" rIns="0" bIns="0">
            <a:spAutoFit/>
          </a:bodyPr>
          <a:lstStyle>
            <a:lvl1pPr marL="0">
              <a:defRPr sz="1800" b="1" i="0">
                <a:solidFill>
                  <a:schemeClr val="tx1"/>
                </a:solidFill>
                <a:latin typeface="Constantia"/>
                <a:ea typeface="+mn-ea"/>
                <a:cs typeface="Constant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dirty="0"/>
              <a:t>Enforcement:</a:t>
            </a:r>
          </a:p>
          <a:p>
            <a:pPr marL="285750" indent="-285750">
              <a:buFont typeface="Arial" panose="020B0604020202020204" pitchFamily="34" charset="0"/>
              <a:buChar char="•"/>
            </a:pPr>
            <a:endParaRPr lang="en-US" kern="0" dirty="0">
              <a:latin typeface="Constantia" panose="02030602050306030303" pitchFamily="18" charset="0"/>
            </a:endParaRPr>
          </a:p>
          <a:p>
            <a:pPr marL="742950" lvl="1" indent="-285750">
              <a:buFont typeface="Arial" panose="020B0604020202020204" pitchFamily="34" charset="0"/>
              <a:buChar char="•"/>
            </a:pPr>
            <a:r>
              <a:rPr lang="en-US" kern="0" dirty="0">
                <a:solidFill>
                  <a:sysClr val="windowText" lastClr="000000"/>
                </a:solidFill>
                <a:latin typeface="Constantia" panose="02030602050306030303" pitchFamily="18" charset="0"/>
              </a:rPr>
              <a:t>Late statements are subject to a fine of $10 per day for each day the statement is late, up to $100.</a:t>
            </a:r>
          </a:p>
          <a:p>
            <a:pPr marL="742950" lvl="1" indent="-285750">
              <a:buFont typeface="Arial" panose="020B0604020202020204" pitchFamily="34" charset="0"/>
              <a:buChar char="•"/>
            </a:pPr>
            <a:r>
              <a:rPr lang="en-US" kern="0" dirty="0">
                <a:solidFill>
                  <a:sysClr val="windowText" lastClr="000000"/>
                </a:solidFill>
                <a:latin typeface="Constantia" panose="02030602050306030303" pitchFamily="18" charset="0"/>
              </a:rPr>
              <a:t>Failing to file can result in referral to the California Fair Political Practices Commission (FPPC), additional fines and possible prosecution.</a:t>
            </a:r>
          </a:p>
          <a:p>
            <a:pPr marL="742950" lvl="1" indent="-285750">
              <a:buFont typeface="Arial" panose="020B0604020202020204" pitchFamily="34" charset="0"/>
              <a:buChar char="•"/>
            </a:pPr>
            <a:r>
              <a:rPr lang="en-US" kern="0" dirty="0">
                <a:solidFill>
                  <a:sysClr val="windowText" lastClr="000000"/>
                </a:solidFill>
                <a:latin typeface="Constantia" panose="02030602050306030303" pitchFamily="18" charset="0"/>
              </a:rPr>
              <a:t>Failure to file may be cause for removal of an appointed member</a:t>
            </a:r>
          </a:p>
          <a:p>
            <a:pPr lvl="1"/>
            <a:endParaRPr lang="en-US" kern="0" dirty="0">
              <a:solidFill>
                <a:sysClr val="windowText" lastClr="000000"/>
              </a:solidFill>
              <a:latin typeface="Constantia" panose="02030602050306030303" pitchFamily="18" charset="0"/>
            </a:endParaRPr>
          </a:p>
        </p:txBody>
      </p:sp>
    </p:spTree>
    <p:extLst>
      <p:ext uri="{BB962C8B-B14F-4D97-AF65-F5344CB8AC3E}">
        <p14:creationId xmlns:p14="http://schemas.microsoft.com/office/powerpoint/2010/main" val="46149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707C-B2B7-4BE1-87AA-07E3584F38A4}"/>
              </a:ext>
            </a:extLst>
          </p:cNvPr>
          <p:cNvSpPr>
            <a:spLocks noGrp="1"/>
          </p:cNvSpPr>
          <p:nvPr>
            <p:ph type="title"/>
          </p:nvPr>
        </p:nvSpPr>
        <p:spPr>
          <a:xfrm>
            <a:off x="914400" y="609600"/>
            <a:ext cx="6798734" cy="1303867"/>
          </a:xfrm>
        </p:spPr>
        <p:txBody>
          <a:bodyPr/>
          <a:lstStyle/>
          <a:p>
            <a:r>
              <a:rPr lang="en-US" dirty="0"/>
              <a:t>	QUESTIONS</a:t>
            </a:r>
          </a:p>
        </p:txBody>
      </p:sp>
      <p:sp>
        <p:nvSpPr>
          <p:cNvPr id="3" name="Content Placeholder 2">
            <a:extLst>
              <a:ext uri="{FF2B5EF4-FFF2-40B4-BE49-F238E27FC236}">
                <a16:creationId xmlns:a16="http://schemas.microsoft.com/office/drawing/2014/main" id="{D378CB5B-6E1E-4E0E-B1B4-53F45961CBFA}"/>
              </a:ext>
            </a:extLst>
          </p:cNvPr>
          <p:cNvSpPr>
            <a:spLocks noGrp="1"/>
          </p:cNvSpPr>
          <p:nvPr>
            <p:ph idx="1"/>
          </p:nvPr>
        </p:nvSpPr>
        <p:spPr>
          <a:xfrm>
            <a:off x="1295400" y="2438400"/>
            <a:ext cx="6798736" cy="3444997"/>
          </a:xfrm>
        </p:spPr>
        <p:txBody>
          <a:bodyPr>
            <a:normAutofit fontScale="85000" lnSpcReduction="20000"/>
          </a:bodyPr>
          <a:lstStyle/>
          <a:p>
            <a:pPr marL="457200" lvl="1" indent="0">
              <a:buNone/>
            </a:pPr>
            <a:r>
              <a:rPr lang="en-US" sz="3000" kern="0" dirty="0">
                <a:solidFill>
                  <a:sysClr val="windowText" lastClr="000000"/>
                </a:solidFill>
                <a:latin typeface="Constantia" panose="02030602050306030303" pitchFamily="18" charset="0"/>
              </a:rPr>
              <a:t>If you have questions related to Form 700 </a:t>
            </a:r>
          </a:p>
          <a:p>
            <a:pPr marL="457200" lvl="1" indent="0">
              <a:buNone/>
            </a:pPr>
            <a:endParaRPr lang="en-US" sz="3000" kern="0" dirty="0">
              <a:solidFill>
                <a:sysClr val="windowText" lastClr="000000"/>
              </a:solidFill>
              <a:latin typeface="Constantia" panose="02030602050306030303" pitchFamily="18" charset="0"/>
            </a:endParaRPr>
          </a:p>
          <a:p>
            <a:pPr marL="457200" lvl="1" indent="0">
              <a:buNone/>
            </a:pPr>
            <a:r>
              <a:rPr lang="en-US" sz="3000" kern="0" dirty="0">
                <a:solidFill>
                  <a:sysClr val="windowText" lastClr="000000"/>
                </a:solidFill>
                <a:latin typeface="Constantia" panose="02030602050306030303" pitchFamily="18" charset="0"/>
              </a:rPr>
              <a:t>Please contact Elections Services: </a:t>
            </a:r>
          </a:p>
          <a:p>
            <a:pPr marL="457200" lvl="1" indent="0">
              <a:buNone/>
            </a:pPr>
            <a:r>
              <a:rPr lang="en-US" b="1" kern="0" dirty="0">
                <a:solidFill>
                  <a:sysClr val="windowText" lastClr="000000"/>
                </a:solidFill>
                <a:latin typeface="Constantia" panose="02030602050306030303" pitchFamily="18" charset="0"/>
              </a:rPr>
              <a:t>		</a:t>
            </a:r>
            <a:r>
              <a:rPr lang="en-US" b="1" kern="0" dirty="0">
                <a:solidFill>
                  <a:sysClr val="windowText" lastClr="000000"/>
                </a:solidFill>
                <a:latin typeface="Constantia" panose="02030602050306030303" pitchFamily="18" charset="0"/>
                <a:hlinkClick r:id="rId2"/>
              </a:rPr>
              <a:t>electionservices@oaklandca.gov</a:t>
            </a:r>
            <a:r>
              <a:rPr lang="en-US" b="1" kern="0" dirty="0">
                <a:solidFill>
                  <a:sysClr val="windowText" lastClr="000000"/>
                </a:solidFill>
                <a:latin typeface="Constantia" panose="02030602050306030303" pitchFamily="18" charset="0"/>
              </a:rPr>
              <a:t> </a:t>
            </a:r>
          </a:p>
          <a:p>
            <a:pPr marL="0" indent="0">
              <a:buNone/>
            </a:pPr>
            <a:endParaRPr lang="en-US" dirty="0"/>
          </a:p>
          <a:p>
            <a:pPr marL="0" indent="0">
              <a:buNone/>
            </a:pPr>
            <a:r>
              <a:rPr lang="en-US" dirty="0"/>
              <a:t>							</a:t>
            </a:r>
          </a:p>
          <a:p>
            <a:pPr marL="0" indent="0">
              <a:buNone/>
            </a:pPr>
            <a:endParaRPr lang="en-US" dirty="0"/>
          </a:p>
          <a:p>
            <a:pPr marL="0" indent="0">
              <a:buNone/>
            </a:pPr>
            <a:r>
              <a:rPr lang="en-US" dirty="0"/>
              <a:t>				</a:t>
            </a:r>
          </a:p>
        </p:txBody>
      </p:sp>
      <p:pic>
        <p:nvPicPr>
          <p:cNvPr id="11" name="Picture 10" descr="oakland_seal">
            <a:extLst>
              <a:ext uri="{FF2B5EF4-FFF2-40B4-BE49-F238E27FC236}">
                <a16:creationId xmlns:a16="http://schemas.microsoft.com/office/drawing/2014/main" id="{567D91FF-3340-4537-B2AD-1F80B76546A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79736" y="4968997"/>
            <a:ext cx="914400" cy="914400"/>
          </a:xfrm>
          <a:prstGeom prst="rect">
            <a:avLst/>
          </a:prstGeom>
          <a:noFill/>
          <a:ln>
            <a:noFill/>
          </a:ln>
        </p:spPr>
      </p:pic>
    </p:spTree>
    <p:extLst>
      <p:ext uri="{BB962C8B-B14F-4D97-AF65-F5344CB8AC3E}">
        <p14:creationId xmlns:p14="http://schemas.microsoft.com/office/powerpoint/2010/main" val="19858638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14389</TotalTime>
  <Words>771</Words>
  <Application>Microsoft Office PowerPoint</Application>
  <PresentationFormat>On-screen Show (4:3)</PresentationFormat>
  <Paragraphs>84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Constantia</vt:lpstr>
      <vt:lpstr>Garamond</vt:lpstr>
      <vt:lpstr>Organic</vt:lpstr>
      <vt:lpstr>Greetings Board And  Commission Members</vt:lpstr>
      <vt:lpstr>Your Responsibilities As A Board /Commission Member And Form 700 Filer</vt:lpstr>
      <vt:lpstr>Statement of Economic Interests (FPPC Form 700)</vt:lpstr>
      <vt:lpstr>Statement of Economic Interests (FPPC Form 700)</vt:lpstr>
      <vt:lpstr>Statement of Economic Interests (FPPC Form 700)</vt:lpstr>
      <vt:lpstr>Did You Know That There Are Many Different Times You Are Required To File A Form 700?</vt:lpstr>
      <vt:lpstr>Statement of Economic Interests (FPPC Form 700)</vt:lpstr>
      <vt:lpstr>Statement of Economic Interests (FPPC Form 700)</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flore9a</dc:creator>
  <cp:lastModifiedBy>Sams, Krystal</cp:lastModifiedBy>
  <cp:revision>136</cp:revision>
  <cp:lastPrinted>2015-08-26T17:17:42Z</cp:lastPrinted>
  <dcterms:created xsi:type="dcterms:W3CDTF">2015-08-24T16:40:43Z</dcterms:created>
  <dcterms:modified xsi:type="dcterms:W3CDTF">2023-11-03T01:37:34Z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2015-04-07T00:00:00Z</vt:filetime>
  </property>
  <property fmtid="{D5CDD505-2E9C-101B-9397-08002B2CF9AE}" pid="3" name="LastSaved">
    <vt:filetime>2015-08-24T00:00:00Z</vt:filetime>
  </property>
</Properties>
</file>