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256" r:id="rId3"/>
    <p:sldId id="271" r:id="rId4"/>
    <p:sldId id="274" r:id="rId5"/>
    <p:sldId id="272" r:id="rId6"/>
    <p:sldId id="275" r:id="rId7"/>
    <p:sldId id="276" r:id="rId8"/>
    <p:sldId id="277" r:id="rId9"/>
    <p:sldId id="264" r:id="rId10"/>
    <p:sldId id="258" r:id="rId11"/>
    <p:sldId id="259" r:id="rId12"/>
    <p:sldId id="260" r:id="rId13"/>
    <p:sldId id="261" r:id="rId14"/>
    <p:sldId id="262" r:id="rId15"/>
    <p:sldId id="263" r:id="rId16"/>
    <p:sldId id="268" r:id="rId17"/>
    <p:sldId id="265" r:id="rId18"/>
    <p:sldId id="266" r:id="rId19"/>
    <p:sldId id="273" r:id="rId20"/>
    <p:sldId id="267" r:id="rId21"/>
    <p:sldId id="269" r:id="rId22"/>
    <p:sldId id="279" r:id="rId23"/>
    <p:sldId id="282" r:id="rId24"/>
    <p:sldId id="280" r:id="rId25"/>
    <p:sldId id="281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9" roundtripDataSignature="AMtx7mi2N6ZVCR3+wH+iczMEa//RfKnE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3"/>
    <p:restoredTop sz="94674"/>
  </p:normalViewPr>
  <p:slideViewPr>
    <p:cSldViewPr snapToGrid="0">
      <p:cViewPr varScale="1">
        <p:scale>
          <a:sx n="124" d="100"/>
          <a:sy n="124" d="100"/>
        </p:scale>
        <p:origin x="82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7D0D2A-75A7-3A4F-BA1C-D847B58E99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BB4471-DC87-FC49-9903-893C7F1162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C5537-CEEF-494F-91D2-4D8E109D77E4}" type="datetimeFigureOut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775C35-69E3-1444-BDEF-C57BE3DD78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9B065-820A-214C-A05B-6B918720B2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6ECF6-AC4D-DE45-A7B0-8A690B67A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48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oaklandca.gov/projects/fy-2019-2020-budget-process-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>
            <a:off x="336883" y="321176"/>
            <a:ext cx="7174247" cy="5896743"/>
          </a:xfrm>
          <a:prstGeom prst="rect">
            <a:avLst/>
          </a:prstGeom>
          <a:solidFill>
            <a:schemeClr val="dk1">
              <a:alpha val="14901"/>
            </a:schemeClr>
          </a:solidFill>
          <a:ln w="127000" cap="sq" cmpd="thinThick">
            <a:solidFill>
              <a:schemeClr val="dk1">
                <a:alpha val="980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 txBox="1">
            <a:spLocks noGrp="1"/>
          </p:cNvSpPr>
          <p:nvPr>
            <p:ph type="title"/>
          </p:nvPr>
        </p:nvSpPr>
        <p:spPr>
          <a:xfrm>
            <a:off x="821516" y="411663"/>
            <a:ext cx="6204900" cy="13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10"/>
              <a:buFont typeface="Calibri"/>
              <a:buNone/>
            </a:pPr>
            <a:r>
              <a:rPr lang="en-US" sz="4410" b="1">
                <a:solidFill>
                  <a:srgbClr val="C00000"/>
                </a:solidFill>
              </a:rPr>
              <a:t>WELCOME!!!</a:t>
            </a:r>
            <a:br>
              <a:rPr lang="en-US" sz="2520"/>
            </a:br>
            <a:r>
              <a:rPr lang="en-US" sz="2520" b="1"/>
              <a:t>Oakland Youth Leaders &amp; Allies City of Oakland COVID Budget Briefing</a:t>
            </a:r>
            <a:endParaRPr/>
          </a:p>
        </p:txBody>
      </p:sp>
      <p:sp>
        <p:nvSpPr>
          <p:cNvPr id="102" name="Google Shape;102;p1"/>
          <p:cNvSpPr txBox="1"/>
          <p:nvPr/>
        </p:nvSpPr>
        <p:spPr>
          <a:xfrm>
            <a:off x="821550" y="1756575"/>
            <a:ext cx="6204900" cy="4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Please keep your video on at the beginning of the meeting, if possible.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AS YOU ENTER INTO THE MEETING:  FOR OUR GROUP CHECK-IN, PLEASE ENTER THE FOLLOWING INFORMATION INTO THE CHAT: 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NAME</a:t>
            </a:r>
            <a:endParaRPr dirty="0"/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AFFILIATION (INCLUDING YOUTH)</a:t>
            </a:r>
            <a:endParaRPr dirty="0"/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YOU HOPE TO TAKE AWAY FROM TODAY’S MEETING</a:t>
            </a:r>
            <a:endParaRPr dirty="0"/>
          </a:p>
          <a:p>
            <a:pPr marL="0" marR="0" lvl="0" indent="1079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INFORMATION WILL BE SHARED TO THE GROUP BY THE CO-FACILITATOR.  Please note that this webinar is being recorded. </a:t>
            </a:r>
            <a:endParaRPr dirty="0"/>
          </a:p>
          <a:p>
            <a:pPr marL="0" marR="0" lvl="0" indent="1079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 FROM YOUR PRESENTERS!</a:t>
            </a:r>
            <a:endParaRPr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90000"/>
              </a:lnSpc>
              <a:spcBef>
                <a:spcPts val="600"/>
              </a:spcBef>
            </a:pPr>
            <a:r>
              <a:rPr lang="en-US" sz="1700" dirty="0"/>
              <a:t>Youth Presenters: Barrett Valentine, Ally Mohar, Kimora Oliver, Brandon </a:t>
            </a:r>
            <a:r>
              <a:rPr lang="en-US" sz="1700" dirty="0" err="1"/>
              <a:t>Frith</a:t>
            </a:r>
            <a:r>
              <a:rPr lang="en-US" sz="1700" dirty="0"/>
              <a:t>, Natalie </a:t>
            </a:r>
            <a:r>
              <a:rPr lang="en-US" sz="1700" dirty="0" err="1"/>
              <a:t>Dharmapalan</a:t>
            </a:r>
            <a:r>
              <a:rPr lang="en-US" sz="1700" dirty="0"/>
              <a:t>, </a:t>
            </a:r>
            <a:r>
              <a:rPr lang="en-US" sz="1700" dirty="0" err="1"/>
              <a:t>Aa’Jahlee</a:t>
            </a:r>
            <a:r>
              <a:rPr lang="en-US" sz="1700" dirty="0"/>
              <a:t> Soleil-Long, Ivan Garcia, Ben Salop, </a:t>
            </a:r>
            <a:r>
              <a:rPr lang="en-US" sz="1700" dirty="0" err="1"/>
              <a:t>Yarency</a:t>
            </a:r>
            <a:r>
              <a:rPr lang="en-US" sz="1700" dirty="0"/>
              <a:t> Avelar </a:t>
            </a:r>
          </a:p>
          <a:p>
            <a:pPr lvl="0">
              <a:lnSpc>
                <a:spcPct val="90000"/>
              </a:lnSpc>
              <a:spcBef>
                <a:spcPts val="600"/>
              </a:spcBef>
            </a:pPr>
            <a:r>
              <a:rPr lang="en-US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Adult Allies: Carolina Lieu and Margaretta Lin 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7618" r="-1" b="-1"/>
          <a:stretch/>
        </p:blipFill>
        <p:spPr>
          <a:xfrm>
            <a:off x="7829551" y="722441"/>
            <a:ext cx="4042409" cy="145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56259" y="2828925"/>
            <a:ext cx="3388994" cy="338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Where Do You Go to Find the City’s Budget?</a:t>
            </a:r>
            <a:endParaRPr/>
          </a:p>
        </p:txBody>
      </p:sp>
      <p:pic>
        <p:nvPicPr>
          <p:cNvPr id="126" name="Google Shape;126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72072" y="2137718"/>
            <a:ext cx="4540298" cy="324307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https://www.oaklandca.gov/projects/fy-2019-2020-budget-process-1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30"/>
              <a:buFont typeface="Calibri"/>
              <a:buNone/>
            </a:pPr>
            <a:r>
              <a:rPr lang="en-US" sz="333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Does the City of Oakland Get Its Money From?</a:t>
            </a:r>
            <a:br>
              <a:rPr lang="en-US" sz="333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5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US</a:t>
            </a:r>
            <a:br>
              <a:rPr lang="en-US" sz="5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dirty="0">
                <a:solidFill>
                  <a:schemeClr val="tx1"/>
                </a:solidFill>
                <a:sym typeface="Calibri"/>
              </a:rPr>
              <a:t>$1.5 Billion Annual Budget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rgbClr val="7F7F7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4409" r="4408" b="-1"/>
          <a:stretch/>
        </p:blipFill>
        <p:spPr>
          <a:xfrm>
            <a:off x="1195388" y="2427288"/>
            <a:ext cx="4860925" cy="353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t="4344" r="3" b="545"/>
          <a:stretch/>
        </p:blipFill>
        <p:spPr>
          <a:xfrm>
            <a:off x="6138863" y="2427288"/>
            <a:ext cx="4856163" cy="3535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6"/>
          <p:cNvSpPr/>
          <p:nvPr/>
        </p:nvSpPr>
        <p:spPr>
          <a:xfrm rot="2700000">
            <a:off x="101632" y="996662"/>
            <a:ext cx="4864676" cy="4864676"/>
          </a:xfrm>
          <a:custGeom>
            <a:avLst/>
            <a:gdLst/>
            <a:ahLst/>
            <a:cxnLst/>
            <a:rect l="l" t="t" r="r" b="b"/>
            <a:pathLst>
              <a:path w="4864676" h="4864676" extrusionOk="0">
                <a:moveTo>
                  <a:pt x="0" y="0"/>
                </a:moveTo>
                <a:lnTo>
                  <a:pt x="4864676" y="0"/>
                </a:lnTo>
                <a:lnTo>
                  <a:pt x="4864676" y="4864676"/>
                </a:lnTo>
                <a:lnTo>
                  <a:pt x="1281101" y="4864676"/>
                </a:lnTo>
                <a:lnTo>
                  <a:pt x="0" y="3583575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6"/>
          <p:cNvSpPr/>
          <p:nvPr/>
        </p:nvSpPr>
        <p:spPr>
          <a:xfrm rot="2700000">
            <a:off x="7225693" y="996662"/>
            <a:ext cx="4864676" cy="4864676"/>
          </a:xfrm>
          <a:custGeom>
            <a:avLst/>
            <a:gdLst/>
            <a:ahLst/>
            <a:cxnLst/>
            <a:rect l="l" t="t" r="r" b="b"/>
            <a:pathLst>
              <a:path w="4864676" h="4864676" extrusionOk="0">
                <a:moveTo>
                  <a:pt x="0" y="0"/>
                </a:moveTo>
                <a:lnTo>
                  <a:pt x="3583574" y="0"/>
                </a:lnTo>
                <a:lnTo>
                  <a:pt x="4864676" y="1281103"/>
                </a:lnTo>
                <a:lnTo>
                  <a:pt x="4864676" y="4864676"/>
                </a:lnTo>
                <a:lnTo>
                  <a:pt x="0" y="4864676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6"/>
          <p:cNvSpPr/>
          <p:nvPr/>
        </p:nvSpPr>
        <p:spPr>
          <a:xfrm rot="10800000">
            <a:off x="2789020" y="1"/>
            <a:ext cx="6613961" cy="3286380"/>
          </a:xfrm>
          <a:prstGeom prst="triangle">
            <a:avLst>
              <a:gd name="adj" fmla="val 50000"/>
            </a:avLst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2809286" y="3571620"/>
            <a:ext cx="6613961" cy="3286380"/>
          </a:xfrm>
          <a:prstGeom prst="triangle">
            <a:avLst>
              <a:gd name="adj" fmla="val 50000"/>
            </a:avLst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6"/>
          <p:cNvSpPr/>
          <p:nvPr/>
        </p:nvSpPr>
        <p:spPr>
          <a:xfrm rot="2700000">
            <a:off x="3401311" y="734311"/>
            <a:ext cx="5389379" cy="5389379"/>
          </a:xfrm>
          <a:custGeom>
            <a:avLst/>
            <a:gdLst/>
            <a:ahLst/>
            <a:cxnLst/>
            <a:rect l="l" t="t" r="r" b="b"/>
            <a:pathLst>
              <a:path w="5389379" h="5389379" extrusionOk="0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6"/>
          <p:cNvSpPr/>
          <p:nvPr/>
        </p:nvSpPr>
        <p:spPr>
          <a:xfrm rot="2700000">
            <a:off x="10271208" y="5287803"/>
            <a:ext cx="955808" cy="955808"/>
          </a:xfrm>
          <a:prstGeom prst="rect">
            <a:avLst/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6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6"/>
          <p:cNvSpPr txBox="1"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3600"/>
              <a:buFont typeface="Calibri"/>
              <a:buNone/>
            </a:pPr>
            <a:r>
              <a:rPr lang="en-US" sz="3600">
                <a:solidFill>
                  <a:srgbClr val="080808"/>
                </a:solidFill>
              </a:rPr>
              <a:t>How Does the City of Oakland Spend Our $?</a:t>
            </a:r>
            <a:endParaRPr/>
          </a:p>
        </p:txBody>
      </p:sp>
      <p:sp>
        <p:nvSpPr>
          <p:cNvPr id="149" name="Google Shape;149;p6"/>
          <p:cNvSpPr txBox="1">
            <a:spLocks noGrp="1"/>
          </p:cNvSpPr>
          <p:nvPr>
            <p:ph type="subTitle" idx="1"/>
          </p:nvPr>
        </p:nvSpPr>
        <p:spPr>
          <a:xfrm>
            <a:off x="3897702" y="4029060"/>
            <a:ext cx="4485000" cy="1521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endParaRPr sz="1300" dirty="0">
              <a:solidFill>
                <a:srgbClr val="080808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0808"/>
              </a:buClr>
              <a:buSzPts val="1800"/>
              <a:buNone/>
            </a:pPr>
            <a:r>
              <a:rPr lang="en-US" sz="1800" dirty="0">
                <a:solidFill>
                  <a:srgbClr val="080808"/>
                </a:solidFill>
              </a:rPr>
              <a:t>FY19-20 Budget:  $1.5 Billion ($655 Million General Purpose Fund)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900"/>
              <a:buNone/>
            </a:pPr>
            <a:r>
              <a:rPr lang="en-US" sz="1900" dirty="0">
                <a:solidFill>
                  <a:srgbClr val="C00000"/>
                </a:solidFill>
              </a:rPr>
              <a:t>Do these Budget Values reflect your priorities?</a:t>
            </a:r>
            <a:endParaRPr dirty="0"/>
          </a:p>
        </p:txBody>
      </p:sp>
      <p:sp>
        <p:nvSpPr>
          <p:cNvPr id="150" name="Google Shape;150;p6"/>
          <p:cNvSpPr/>
          <p:nvPr/>
        </p:nvSpPr>
        <p:spPr>
          <a:xfrm rot="2700000">
            <a:off x="1042846" y="410171"/>
            <a:ext cx="1321281" cy="1321281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6"/>
          <p:cNvSpPr/>
          <p:nvPr/>
        </p:nvSpPr>
        <p:spPr>
          <a:xfrm rot="2700000">
            <a:off x="430319" y="1508609"/>
            <a:ext cx="700047" cy="700047"/>
          </a:xfrm>
          <a:prstGeom prst="rect">
            <a:avLst/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9699" y="-164387"/>
            <a:ext cx="12241699" cy="7157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4020" y="643466"/>
            <a:ext cx="9323960" cy="557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City Process for Deciding on Budget</a:t>
            </a:r>
            <a:endParaRPr/>
          </a:p>
        </p:txBody>
      </p:sp>
      <p:grpSp>
        <p:nvGrpSpPr>
          <p:cNvPr id="198" name="Google Shape;198;p13"/>
          <p:cNvGrpSpPr/>
          <p:nvPr/>
        </p:nvGrpSpPr>
        <p:grpSpPr>
          <a:xfrm>
            <a:off x="838200" y="1827682"/>
            <a:ext cx="10515598" cy="4347222"/>
            <a:chOff x="0" y="2057"/>
            <a:chExt cx="10515598" cy="4347222"/>
          </a:xfrm>
        </p:grpSpPr>
        <p:sp>
          <p:nvSpPr>
            <p:cNvPr id="199" name="Google Shape;199;p13"/>
            <p:cNvSpPr/>
            <p:nvPr/>
          </p:nvSpPr>
          <p:spPr>
            <a:xfrm rot="5400000">
              <a:off x="-236795" y="238852"/>
              <a:ext cx="1578634" cy="1105044"/>
            </a:xfrm>
            <a:prstGeom prst="chevron">
              <a:avLst>
                <a:gd name="adj" fmla="val 50000"/>
              </a:avLst>
            </a:prstGeom>
            <a:solidFill>
              <a:schemeClr val="accent2"/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 txBox="1"/>
            <p:nvPr/>
          </p:nvSpPr>
          <p:spPr>
            <a:xfrm>
              <a:off x="0" y="554579"/>
              <a:ext cx="1105044" cy="4735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Mayor</a:t>
              </a: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 rot="5400000">
              <a:off x="5297265" y="-4190163"/>
              <a:ext cx="1026112" cy="941055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 txBox="1"/>
            <p:nvPr/>
          </p:nvSpPr>
          <p:spPr>
            <a:xfrm>
              <a:off x="1105044" y="52149"/>
              <a:ext cx="9360464" cy="9259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0450" tIns="19675" rIns="19675" bIns="19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100"/>
                <a:buFont typeface="Calibri"/>
                <a:buChar char="•"/>
              </a:pPr>
              <a:r>
                <a:rPr lang="en-US" sz="3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Mayor/City Administration’s Proposed Budget Strategies, May 22nd</a:t>
              </a: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 rot="5400000">
              <a:off x="-236795" y="1623146"/>
              <a:ext cx="1578634" cy="1105044"/>
            </a:xfrm>
            <a:prstGeom prst="chevron">
              <a:avLst>
                <a:gd name="adj" fmla="val 50000"/>
              </a:avLst>
            </a:prstGeom>
            <a:solidFill>
              <a:schemeClr val="accent3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 txBox="1"/>
            <p:nvPr/>
          </p:nvSpPr>
          <p:spPr>
            <a:xfrm>
              <a:off x="0" y="1938873"/>
              <a:ext cx="1105044" cy="4735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Public</a:t>
              </a:r>
              <a:endParaRPr/>
            </a:p>
          </p:txBody>
        </p:sp>
        <p:sp>
          <p:nvSpPr>
            <p:cNvPr id="205" name="Google Shape;205;p13"/>
            <p:cNvSpPr/>
            <p:nvPr/>
          </p:nvSpPr>
          <p:spPr>
            <a:xfrm rot="5400000">
              <a:off x="5297265" y="-2805869"/>
              <a:ext cx="1026112" cy="941055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3"/>
            <p:cNvSpPr txBox="1"/>
            <p:nvPr/>
          </p:nvSpPr>
          <p:spPr>
            <a:xfrm>
              <a:off x="1105044" y="1436443"/>
              <a:ext cx="9360464" cy="9259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0450" tIns="19675" rIns="19675" bIns="19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100"/>
                <a:buFont typeface="Calibri"/>
                <a:buChar char="•"/>
              </a:pPr>
              <a:r>
                <a:rPr lang="en-US" sz="3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COVID Impact on Normal Public/Community Meetings</a:t>
              </a: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 rot="5400000">
              <a:off x="-236795" y="3007440"/>
              <a:ext cx="1578634" cy="1105044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 txBox="1"/>
            <p:nvPr/>
          </p:nvSpPr>
          <p:spPr>
            <a:xfrm>
              <a:off x="0" y="3323167"/>
              <a:ext cx="1105044" cy="4735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Council</a:t>
              </a: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 rot="5400000">
              <a:off x="5297265" y="-1421576"/>
              <a:ext cx="1026112" cy="941055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 txBox="1"/>
            <p:nvPr/>
          </p:nvSpPr>
          <p:spPr>
            <a:xfrm>
              <a:off x="1105044" y="2820736"/>
              <a:ext cx="9360464" cy="9259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0450" tIns="19675" rIns="19675" bIns="19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100"/>
                <a:buFont typeface="Calibri"/>
                <a:buChar char="•"/>
              </a:pPr>
              <a:r>
                <a:rPr lang="en-US" sz="3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City Council Budget Changes by June 30</a:t>
              </a:r>
              <a:r>
                <a:rPr lang="en-US" sz="3100" b="0" i="0" u="none" strike="noStrike" cap="none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</a:t>
              </a:r>
              <a:r>
                <a:rPr lang="en-US" sz="3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:  June 16</a:t>
              </a:r>
              <a:r>
                <a:rPr lang="en-US" sz="3100" b="0" i="0" u="none" strike="noStrike" cap="none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</a:t>
              </a:r>
              <a:r>
                <a:rPr lang="en-US" sz="31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&amp; 30th Meetings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"/>
          <p:cNvSpPr txBox="1">
            <a:spLocks noGrp="1"/>
          </p:cNvSpPr>
          <p:nvPr>
            <p:ph type="title"/>
          </p:nvPr>
        </p:nvSpPr>
        <p:spPr>
          <a:xfrm>
            <a:off x="838200" y="37539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Calibri"/>
              <a:buNone/>
            </a:pPr>
            <a:r>
              <a:rPr lang="en-US" sz="3240"/>
              <a:t>How is City Administration Proposing to Balance the Budget?</a:t>
            </a:r>
            <a:br>
              <a:rPr lang="en-US" sz="3240"/>
            </a:br>
            <a:r>
              <a:rPr lang="en-US" sz="3959"/>
              <a:t>$96.54M ($53.78M GPF) Reductions</a:t>
            </a:r>
            <a:endParaRPr/>
          </a:p>
        </p:txBody>
      </p:sp>
      <p:sp>
        <p:nvSpPr>
          <p:cNvPr id="174" name="Google Shape;174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US" sz="2590" b="1"/>
              <a:t>Main Strategies:</a:t>
            </a:r>
            <a:endParaRPr/>
          </a:p>
          <a:p>
            <a:pPr marL="457200" lvl="0" indent="-4572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Calibri"/>
              <a:buAutoNum type="arabicPeriod"/>
            </a:pPr>
            <a:r>
              <a:rPr lang="en-US" sz="2590"/>
              <a:t>Hiring freeze ($20.3M including $7M General Fund)</a:t>
            </a:r>
            <a:endParaRPr/>
          </a:p>
          <a:p>
            <a:pPr marL="457200" lvl="0" indent="-4572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Calibri"/>
              <a:buAutoNum type="arabicPeriod"/>
            </a:pPr>
            <a:r>
              <a:rPr lang="en-US" sz="2590"/>
              <a:t>$10M “concessions” to be negotiated with unions</a:t>
            </a:r>
            <a:endParaRPr/>
          </a:p>
          <a:p>
            <a:pPr marL="457200" lvl="0" indent="-4572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Calibri"/>
              <a:buAutoNum type="arabicPeriod"/>
            </a:pPr>
            <a:r>
              <a:rPr lang="en-US" sz="2590"/>
              <a:t>Spend down rainy day reserve $14.7M</a:t>
            </a:r>
            <a:endParaRPr/>
          </a:p>
          <a:p>
            <a:pPr marL="457200" lvl="0" indent="-4572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Calibri"/>
              <a:buAutoNum type="arabicPeriod"/>
            </a:pPr>
            <a:r>
              <a:rPr lang="en-US" sz="2590"/>
              <a:t>Cuts to some community programs</a:t>
            </a:r>
            <a:endParaRPr/>
          </a:p>
          <a:p>
            <a:pPr marL="457200" lvl="0" indent="-4572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Calibri"/>
              <a:buAutoNum type="arabicPeriod"/>
            </a:pPr>
            <a:r>
              <a:rPr lang="en-US" sz="2590"/>
              <a:t>Other budgeting strategies $32M (i.e. move expenses, suspend payment to pension liability, reduce operations/maintenance)</a:t>
            </a:r>
            <a:endParaRPr/>
          </a:p>
        </p:txBody>
      </p:sp>
      <p:sp>
        <p:nvSpPr>
          <p:cNvPr id="175" name="Google Shape;175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en-US" sz="2590"/>
              <a:t>Not accounted for:  Federal/State CARES grant (~$10M)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endParaRPr sz="2590"/>
          </a:p>
        </p:txBody>
      </p:sp>
      <p:pic>
        <p:nvPicPr>
          <p:cNvPr id="176" name="Google Shape;17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2255" y="2859283"/>
            <a:ext cx="5592881" cy="3195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"/>
          <p:cNvSpPr txBox="1"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n-US" sz="3700" dirty="0"/>
              <a:t>Direct Impacts to Children &amp; Youth Services</a:t>
            </a:r>
            <a:br>
              <a:rPr lang="en-US" sz="3700" dirty="0"/>
            </a:br>
            <a:r>
              <a:rPr lang="en-US" sz="3700" dirty="0"/>
              <a:t>Mayor/City Admin </a:t>
            </a:r>
            <a:br>
              <a:rPr lang="en-US" sz="3700" dirty="0"/>
            </a:br>
            <a:r>
              <a:rPr lang="en-US" sz="3700" dirty="0"/>
              <a:t>Proposed Cuts</a:t>
            </a:r>
            <a:endParaRPr dirty="0"/>
          </a:p>
        </p:txBody>
      </p:sp>
      <p:cxnSp>
        <p:nvCxnSpPr>
          <p:cNvPr id="182" name="Google Shape;182;p11"/>
          <p:cNvCxnSpPr/>
          <p:nvPr/>
        </p:nvCxnSpPr>
        <p:spPr>
          <a:xfrm>
            <a:off x="655320" y="2316480"/>
            <a:ext cx="4572000" cy="0"/>
          </a:xfrm>
          <a:prstGeom prst="straightConnector1">
            <a:avLst/>
          </a:prstGeom>
          <a:noFill/>
          <a:ln w="1905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3" name="Google Shape;183;p11"/>
          <p:cNvSpPr txBox="1">
            <a:spLocks noGrp="1"/>
          </p:cNvSpPr>
          <p:nvPr>
            <p:ph type="body" idx="1"/>
          </p:nvPr>
        </p:nvSpPr>
        <p:spPr>
          <a:xfrm>
            <a:off x="655321" y="2575034"/>
            <a:ext cx="5120113" cy="346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95"/>
              <a:buChar char="•"/>
            </a:pPr>
            <a:r>
              <a:rPr lang="en-US" sz="1395" dirty="0"/>
              <a:t>$1M cut in Parks &amp; Rec programs—ends planned programs:</a:t>
            </a:r>
            <a:endParaRPr dirty="0"/>
          </a:p>
          <a:p>
            <a:pPr marL="68580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85"/>
              <a:buChar char="•"/>
            </a:pPr>
            <a:r>
              <a:rPr lang="en-US" sz="1085" dirty="0"/>
              <a:t>East Oakland Sports Center Diabetes &amp; Obesity Programs</a:t>
            </a:r>
            <a:endParaRPr dirty="0"/>
          </a:p>
          <a:p>
            <a:pPr marL="68580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85"/>
              <a:buChar char="•"/>
            </a:pPr>
            <a:r>
              <a:rPr lang="en-US" sz="1085" dirty="0"/>
              <a:t>Exercise equipment at parks (i.e. Lake Merritt, Lowell Park, Arroyo Viejo)</a:t>
            </a:r>
            <a:endParaRPr dirty="0"/>
          </a:p>
          <a:p>
            <a:pPr marL="68580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85"/>
              <a:buChar char="•"/>
            </a:pPr>
            <a:r>
              <a:rPr lang="en-US" sz="1085" dirty="0"/>
              <a:t>Town Camp programs for 5-12 year </a:t>
            </a:r>
            <a:r>
              <a:rPr lang="en-US" sz="1085" dirty="0" err="1"/>
              <a:t>olds</a:t>
            </a:r>
            <a:r>
              <a:rPr lang="en-US" sz="1085" dirty="0"/>
              <a:t> on fitness &amp; nutrition</a:t>
            </a:r>
            <a:endParaRPr dirty="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5"/>
              <a:buChar char="•"/>
            </a:pPr>
            <a:r>
              <a:rPr lang="en-US" sz="1395" dirty="0"/>
              <a:t>$250,000 cut in Head Start &amp; Summer Parks &amp; Rec lunch programs—ends planned services:</a:t>
            </a:r>
            <a:endParaRPr dirty="0"/>
          </a:p>
          <a:p>
            <a:pPr marL="68580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85"/>
              <a:buChar char="•"/>
            </a:pPr>
            <a:r>
              <a:rPr lang="en-US" sz="1085" dirty="0"/>
              <a:t>Increase in portion sizes</a:t>
            </a:r>
            <a:endParaRPr dirty="0"/>
          </a:p>
          <a:p>
            <a:pPr marL="68580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85"/>
              <a:buChar char="•"/>
            </a:pPr>
            <a:r>
              <a:rPr lang="en-US" sz="1085" dirty="0"/>
              <a:t>Increase quality of food</a:t>
            </a:r>
            <a:endParaRPr dirty="0"/>
          </a:p>
          <a:p>
            <a:pPr marL="68580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85"/>
              <a:buChar char="•"/>
            </a:pPr>
            <a:r>
              <a:rPr lang="en-US" sz="1085" dirty="0"/>
              <a:t>Serve more sites</a:t>
            </a:r>
            <a:endParaRPr dirty="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5"/>
              <a:buChar char="•"/>
            </a:pPr>
            <a:r>
              <a:rPr lang="en-US" sz="1395" dirty="0"/>
              <a:t>$1.45M cut in Oakland UNITE &amp; other violence prevention programs</a:t>
            </a:r>
            <a:endParaRPr dirty="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5"/>
              <a:buChar char="•"/>
            </a:pPr>
            <a:r>
              <a:rPr lang="en-US" sz="1395" dirty="0"/>
              <a:t>$440,000 reduction each:</a:t>
            </a:r>
            <a:endParaRPr dirty="0"/>
          </a:p>
          <a:p>
            <a:pPr marL="68580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5"/>
              <a:buChar char="•"/>
            </a:pPr>
            <a:r>
              <a:rPr lang="en-US" sz="1395" dirty="0"/>
              <a:t>Chabot Space &amp; Science Center</a:t>
            </a:r>
            <a:endParaRPr dirty="0"/>
          </a:p>
          <a:p>
            <a:pPr marL="68580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5"/>
              <a:buChar char="•"/>
            </a:pPr>
            <a:r>
              <a:rPr lang="en-US" sz="1395" dirty="0"/>
              <a:t>Oakland Museum</a:t>
            </a:r>
            <a:endParaRPr dirty="0"/>
          </a:p>
          <a:p>
            <a:pPr marL="68580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5"/>
              <a:buChar char="•"/>
            </a:pPr>
            <a:r>
              <a:rPr lang="en-US" sz="1395" dirty="0"/>
              <a:t>Oakland Zoo</a:t>
            </a:r>
            <a:endParaRPr dirty="0"/>
          </a:p>
          <a:p>
            <a:pPr marL="228600" lvl="0" indent="-140017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5"/>
              <a:buNone/>
            </a:pPr>
            <a:endParaRPr sz="1395" dirty="0"/>
          </a:p>
        </p:txBody>
      </p:sp>
      <p:pic>
        <p:nvPicPr>
          <p:cNvPr id="184" name="Google Shape;184;p1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21036" r="17287" b="2"/>
          <a:stretch/>
        </p:blipFill>
        <p:spPr>
          <a:xfrm>
            <a:off x="5878849" y="10"/>
            <a:ext cx="6313150" cy="6857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AD32BB-4240-B24F-BB54-6A061C29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Mayor/City Admin Proposed Cuts in Your Priority Areas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602F36-C26C-2D42-ADB9-0C2B51D602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Economic Development:  Reduces 3.5 City positions</a:t>
            </a:r>
          </a:p>
          <a:p>
            <a:r>
              <a:rPr lang="en-US" dirty="0"/>
              <a:t>Workforce Development:  no cuts</a:t>
            </a:r>
          </a:p>
          <a:p>
            <a:r>
              <a:rPr lang="en-US" dirty="0"/>
              <a:t>Planning for the Future:  Freezes 10 City positions</a:t>
            </a:r>
          </a:p>
          <a:p>
            <a:r>
              <a:rPr lang="en-US" dirty="0"/>
              <a:t>Police:  Freezes 15 Civilian City positions</a:t>
            </a:r>
          </a:p>
          <a:p>
            <a:r>
              <a:rPr lang="en-US" dirty="0"/>
              <a:t>Fire:  Freezes 7.6 City positions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484686-848B-9942-B6AF-7C4D7F994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102644"/>
            <a:ext cx="5715000" cy="37973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B94AD7-FA00-C344-A285-B83AEBBDFC9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78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Good News—Mayor/City Admin Proposed Increased Funds for Affordable Housing,  Homelessness &amp; Park Maintenance</a:t>
            </a:r>
            <a:br>
              <a:rPr lang="en-US" sz="3600" dirty="0"/>
            </a:br>
            <a:br>
              <a:rPr lang="en-US" sz="3959" dirty="0"/>
            </a:br>
            <a:endParaRPr sz="3959" dirty="0"/>
          </a:p>
        </p:txBody>
      </p:sp>
      <p:sp>
        <p:nvSpPr>
          <p:cNvPr id="190" name="Google Shape;19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/>
              <a:t>General Fund versus Restricted Funds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91" name="Google Shape;191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 b="1" dirty="0"/>
              <a:t>$8.24M increase for homeless services </a:t>
            </a:r>
            <a:r>
              <a:rPr lang="en-US" sz="2100" dirty="0"/>
              <a:t>(Measure Q parcel tax &amp; Measure W vacant parcel tax)</a:t>
            </a:r>
            <a:endParaRPr dirty="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 b="1" dirty="0"/>
              <a:t>$12.3M for affordable housing </a:t>
            </a:r>
            <a:r>
              <a:rPr lang="en-US" sz="1700" dirty="0"/>
              <a:t>(Impact Fees on developers, former Redevelopment $)</a:t>
            </a:r>
            <a:endParaRPr dirty="0"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 dirty="0"/>
              <a:t>50 full-time workers + $2.55M for </a:t>
            </a:r>
            <a:r>
              <a:rPr lang="en-US" sz="3600" b="1" dirty="0"/>
              <a:t>park maintenance</a:t>
            </a:r>
            <a:endParaRPr dirty="0"/>
          </a:p>
          <a:p>
            <a:pPr marL="228600" lvl="0" indent="-50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92" name="Google Shape;19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838" y="2681416"/>
            <a:ext cx="4722031" cy="3149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B693A5-6D01-6048-8AEC-F40E20566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37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</a:pPr>
            <a:r>
              <a:rPr lang="en-US" sz="5300" dirty="0"/>
              <a:t>Your Voices Count!</a:t>
            </a:r>
            <a:br>
              <a:rPr lang="en-US" sz="5300" dirty="0"/>
            </a:br>
            <a:r>
              <a:rPr lang="en-US" sz="3100" dirty="0"/>
              <a:t>Councilmembers need to hear from YOU on your budget priorities</a:t>
            </a:r>
            <a:br>
              <a:rPr lang="en-US" sz="3100" dirty="0"/>
            </a:br>
            <a:r>
              <a:rPr lang="en-US" sz="3100" dirty="0"/>
              <a:t>June 16</a:t>
            </a:r>
            <a:r>
              <a:rPr lang="en-US" sz="3100" baseline="30000" dirty="0"/>
              <a:t>th</a:t>
            </a:r>
            <a:r>
              <a:rPr lang="en-US" sz="3100" dirty="0"/>
              <a:t> &amp; 30</a:t>
            </a:r>
            <a:r>
              <a:rPr lang="en-US" sz="3100" baseline="30000" dirty="0"/>
              <a:t>th</a:t>
            </a:r>
            <a:r>
              <a:rPr lang="en-US" sz="3100" dirty="0"/>
              <a:t> Council Video Meetings</a:t>
            </a:r>
            <a:endParaRPr dirty="0"/>
          </a:p>
        </p:txBody>
      </p:sp>
      <p:pic>
        <p:nvPicPr>
          <p:cNvPr id="216" name="Google Shape;216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75818" y="1913690"/>
            <a:ext cx="4559300" cy="17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4"/>
          <p:cNvSpPr txBox="1"/>
          <p:nvPr/>
        </p:nvSpPr>
        <p:spPr>
          <a:xfrm>
            <a:off x="4523742" y="4051906"/>
            <a:ext cx="31445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is about WHO shows up!</a:t>
            </a:r>
            <a:endParaRPr/>
          </a:p>
        </p:txBody>
      </p:sp>
      <p:sp>
        <p:nvSpPr>
          <p:cNvPr id="218" name="Google Shape;218;p14"/>
          <p:cNvSpPr txBox="1"/>
          <p:nvPr/>
        </p:nvSpPr>
        <p:spPr>
          <a:xfrm>
            <a:off x="1900719" y="4952144"/>
            <a:ext cx="87862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are the Ones we’ve been waiting for.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Jordan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2A5AC-A298-9842-BC29-B9911B5BC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BREAK OUT SESSIONS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788E9-D64C-504D-BA09-A87F9E162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dirty="0"/>
              <a:t>Facilitators:</a:t>
            </a:r>
          </a:p>
          <a:p>
            <a:pPr marL="114300" indent="0">
              <a:buNone/>
            </a:pPr>
            <a:r>
              <a:rPr lang="en-US" dirty="0"/>
              <a:t>OYAC:  Ally Mohar, Kimora Oliver, Natalie </a:t>
            </a:r>
            <a:r>
              <a:rPr lang="en-US" dirty="0" err="1"/>
              <a:t>Dharmapalan</a:t>
            </a:r>
            <a:r>
              <a:rPr lang="en-US" dirty="0"/>
              <a:t>, Ivan Garcia, Ben Salop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Just Cities:  Victoria Haworth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E5F19-2D60-B04B-840E-8971D44EE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449" y="1684032"/>
            <a:ext cx="4551102" cy="463452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2BE61-F693-1B4F-BCAE-5139EC72047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312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5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EB877-C775-F347-989A-99BAFA84C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Q&amp;A with</a:t>
            </a:r>
            <a:b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MARGARETTA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78F405-09CE-7942-95DC-59A7084CE6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7218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02906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726408-58C1-AC42-B346-929795CF7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Yarency Avelar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OYAC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452F14-AA90-044B-9DBC-CF2C85880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114300" indent="0">
              <a:buNone/>
            </a:pPr>
            <a:r>
              <a:rPr lang="en-US" b="1" dirty="0"/>
              <a:t>CHECK OUT</a:t>
            </a: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dirty="0"/>
              <a:t>What’s one word to describe your current feeling?</a:t>
            </a:r>
          </a:p>
        </p:txBody>
      </p:sp>
    </p:spTree>
    <p:extLst>
      <p:ext uri="{BB962C8B-B14F-4D97-AF65-F5344CB8AC3E}">
        <p14:creationId xmlns:p14="http://schemas.microsoft.com/office/powerpoint/2010/main" val="3659020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5FAF6-C549-7B49-B923-261A83C9E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2700" dirty="0"/>
            </a:br>
            <a:r>
              <a:rPr lang="en-US" dirty="0"/>
              <a:t>THANK YOU!</a:t>
            </a:r>
            <a:br>
              <a:rPr lang="en-US" dirty="0"/>
            </a:br>
            <a:r>
              <a:rPr lang="en-US" sz="2700" dirty="0"/>
              <a:t>CONTACT THE ORGANIZERS WITH QUESTIONS</a:t>
            </a:r>
            <a:br>
              <a:rPr lang="en-US" sz="2700" dirty="0"/>
            </a:br>
            <a:r>
              <a:rPr lang="en-US" sz="2700" dirty="0" err="1"/>
              <a:t>youthcommission@oaklandca.gov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1A409-9546-B24B-9F0C-3A9F5DAEFE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02418-9D4A-4140-811E-58DD9FAD216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pic>
        <p:nvPicPr>
          <p:cNvPr id="5" name="Google Shape;104;p1">
            <a:extLst>
              <a:ext uri="{FF2B5EF4-FFF2-40B4-BE49-F238E27FC236}">
                <a16:creationId xmlns:a16="http://schemas.microsoft.com/office/drawing/2014/main" id="{03FCCB50-B95D-1B4B-A246-DC38C68938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62029" y="2195879"/>
            <a:ext cx="3388994" cy="338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D2EB97-07A2-934D-8EFA-35DA50CF4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448" y="3078894"/>
            <a:ext cx="40386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64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B25FC-576D-174A-A480-74405747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Barrett Valentine</a:t>
            </a:r>
            <a:br>
              <a:rPr lang="en-US" dirty="0"/>
            </a:br>
            <a:r>
              <a:rPr lang="en-US" sz="2800" dirty="0"/>
              <a:t>OYAC, District 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9DAA0-48EA-8942-A06A-561BB8A647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A427C-A62B-894D-A549-9F2DC6690C9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pic>
        <p:nvPicPr>
          <p:cNvPr id="5" name="Google Shape;104;p1">
            <a:extLst>
              <a:ext uri="{FF2B5EF4-FFF2-40B4-BE49-F238E27FC236}">
                <a16:creationId xmlns:a16="http://schemas.microsoft.com/office/drawing/2014/main" id="{109B8BA9-0C5F-8446-9651-E050E336067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62029" y="2195879"/>
            <a:ext cx="3388994" cy="338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3;p1">
            <a:extLst>
              <a:ext uri="{FF2B5EF4-FFF2-40B4-BE49-F238E27FC236}">
                <a16:creationId xmlns:a16="http://schemas.microsoft.com/office/drawing/2014/main" id="{0B12D74B-3470-6B42-9F73-7DC8638D38B4}"/>
              </a:ext>
            </a:extLst>
          </p:cNvPr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7618" r="-1" b="-1"/>
          <a:stretch/>
        </p:blipFill>
        <p:spPr>
          <a:xfrm>
            <a:off x="6743629" y="3162908"/>
            <a:ext cx="4042409" cy="1454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828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C278E5-5263-C947-BF25-D9B6B7E6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7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Margaretta Lin</a:t>
            </a:r>
            <a:br>
              <a:rPr lang="en-US" sz="2800" dirty="0"/>
            </a:br>
            <a:r>
              <a:rPr lang="en-US" sz="2400" dirty="0"/>
              <a:t>Former Oakland Deputy City Administrator &amp; Founding Director of Youth Together</a:t>
            </a:r>
            <a:br>
              <a:rPr lang="en-US" sz="2400" dirty="0"/>
            </a:br>
            <a:r>
              <a:rPr lang="en-US" sz="2400" dirty="0"/>
              <a:t>Just Cities Executive Director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863270-98C9-204B-B563-A5014E1FD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BDB317-E950-1648-A0F9-153015D00A4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18004-8020-CD4E-9E58-648108722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8" r="13341" b="1"/>
          <a:stretch/>
        </p:blipFill>
        <p:spPr>
          <a:xfrm>
            <a:off x="1246341" y="1800613"/>
            <a:ext cx="4365317" cy="4735651"/>
          </a:xfrm>
          <a:prstGeom prst="rect">
            <a:avLst/>
          </a:prstGeom>
        </p:spPr>
      </p:pic>
      <p:pic>
        <p:nvPicPr>
          <p:cNvPr id="8" name="Google Shape;113;p2">
            <a:extLst>
              <a:ext uri="{FF2B5EF4-FFF2-40B4-BE49-F238E27FC236}">
                <a16:creationId xmlns:a16="http://schemas.microsoft.com/office/drawing/2014/main" id="{46FA2291-F023-B043-B8DB-01946FD1804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r="-1" b="18637"/>
          <a:stretch/>
        </p:blipFill>
        <p:spPr>
          <a:xfrm>
            <a:off x="6490603" y="1800614"/>
            <a:ext cx="4544794" cy="47356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4747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0F6E19-4D57-1642-95DD-B21DF86AE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7" b="57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503BBC0-1677-E941-B9C4-D1CD96B51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973" y="719725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Bef>
                <a:spcPct val="0"/>
              </a:spcBef>
            </a:pPr>
            <a:r>
              <a:rPr lang="en-US" sz="2600" kern="1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Ally Mohar, </a:t>
            </a:r>
            <a:r>
              <a:rPr lang="en-US" sz="1800" kern="1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OYAC District 1 </a:t>
            </a:r>
            <a:br>
              <a:rPr lang="en-US" sz="2600" kern="1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Summary of Check In Questions</a:t>
            </a:r>
            <a:br>
              <a:rPr lang="en-US" sz="2600" kern="120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0485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2E9FC3-D752-BA4A-9C96-753518609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Kimora Oliver</a:t>
            </a:r>
            <a:br>
              <a:rPr lang="en-US" dirty="0"/>
            </a:br>
            <a:r>
              <a:rPr lang="en-US" sz="2000" dirty="0"/>
              <a:t>OYAC, District 3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7B9EB-5F2E-5F43-A968-C272BAFF0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en-US"/>
              <a:t>Community Agreements &amp; Icebreaker</a:t>
            </a:r>
          </a:p>
        </p:txBody>
      </p:sp>
    </p:spTree>
    <p:extLst>
      <p:ext uri="{BB962C8B-B14F-4D97-AF65-F5344CB8AC3E}">
        <p14:creationId xmlns:p14="http://schemas.microsoft.com/office/powerpoint/2010/main" val="1406545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32196E-549E-184F-8D4E-D9EBF7CD6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en-US" sz="5600" dirty="0"/>
              <a:t>Brandon </a:t>
            </a:r>
            <a:r>
              <a:rPr lang="en-US" sz="5600" dirty="0" err="1"/>
              <a:t>Frith</a:t>
            </a:r>
            <a:br>
              <a:rPr lang="en-US" sz="5600" dirty="0"/>
            </a:br>
            <a:r>
              <a:rPr lang="en-US" sz="2000" dirty="0"/>
              <a:t>OYAC, District 6</a:t>
            </a:r>
            <a:br>
              <a:rPr lang="en-US" sz="2000" dirty="0"/>
            </a:br>
            <a:r>
              <a:rPr lang="en-US" sz="5600" dirty="0"/>
              <a:t>Meeting 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39EC10-1E01-C949-A598-57D9927E2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>
            <a:normAutofit/>
          </a:bodyPr>
          <a:lstStyle/>
          <a:p>
            <a:r>
              <a:rPr lang="en-US" sz="1900" dirty="0"/>
              <a:t>Participate in a youth-led Budget Webinar to empower youth advocates and adult allies to read a City budget and become effective advocates within the City by knowing where to go for information and how to advance their priorities.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45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Brandon Frith:  Motivation &amp; Agenda Review</a:t>
            </a:r>
            <a:br>
              <a:rPr lang="en-US" dirty="0"/>
            </a:br>
            <a:r>
              <a:rPr lang="en-US" dirty="0"/>
              <a:t>COVID Impacts to Oakland Budget</a:t>
            </a:r>
            <a:endParaRPr dirty="0"/>
          </a:p>
        </p:txBody>
      </p:sp>
      <p:sp>
        <p:nvSpPr>
          <p:cNvPr id="167" name="Google Shape;167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FY20-21:  </a:t>
            </a:r>
            <a:r>
              <a:rPr lang="en-US" b="1"/>
              <a:t>$96.54M </a:t>
            </a:r>
            <a:r>
              <a:rPr lang="en-US"/>
              <a:t>projected deficit </a:t>
            </a:r>
            <a:r>
              <a:rPr lang="en-US" sz="1400"/>
              <a:t>($53.78M General Fund &amp; $42.76M Non-General Fund) including:</a:t>
            </a:r>
            <a:endParaRPr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Decline in Sales Tax (~$8M)</a:t>
            </a:r>
            <a:endParaRPr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Decline in Business License Tax (~$15M)</a:t>
            </a:r>
            <a:endParaRPr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Decline in Hotel (Transient Occupancy) Tax ($13M)</a:t>
            </a:r>
            <a:endParaRPr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Decline in Service Charges ($8M)</a:t>
            </a:r>
            <a:endParaRPr/>
          </a:p>
          <a:p>
            <a:pPr marL="2286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Decline in Utility Consumption Tax (PGE, cell phones, etc) ($5M)</a:t>
            </a:r>
            <a:endParaRPr/>
          </a:p>
        </p:txBody>
      </p:sp>
      <p:pic>
        <p:nvPicPr>
          <p:cNvPr id="168" name="Google Shape;168;p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2058194"/>
            <a:ext cx="51816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>
            <a:spLocks noGrp="1"/>
          </p:cNvSpPr>
          <p:nvPr>
            <p:ph type="title"/>
          </p:nvPr>
        </p:nvSpPr>
        <p:spPr>
          <a:xfrm>
            <a:off x="386862" y="1011115"/>
            <a:ext cx="5257800" cy="5495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buSzPts val="6000"/>
            </a:pPr>
            <a:r>
              <a:rPr lang="en-US" sz="4000" dirty="0"/>
              <a:t>Natalie </a:t>
            </a:r>
            <a:r>
              <a:rPr lang="en-US" sz="4000" dirty="0" err="1"/>
              <a:t>Dharmapalan</a:t>
            </a:r>
            <a:br>
              <a:rPr lang="en-US" sz="4000" dirty="0"/>
            </a:br>
            <a:r>
              <a:rPr lang="en-US" sz="2000" dirty="0"/>
              <a:t>OYAC District 2</a:t>
            </a:r>
            <a:br>
              <a:rPr lang="en-US" sz="2000" dirty="0"/>
            </a:br>
            <a:br>
              <a:rPr lang="en-US" sz="3200" dirty="0"/>
            </a:br>
            <a:r>
              <a:rPr lang="en-US" sz="3200" b="1" dirty="0"/>
              <a:t>BRAINSTORM</a:t>
            </a:r>
            <a:br>
              <a:rPr lang="en-US" sz="3200" dirty="0"/>
            </a:br>
            <a:br>
              <a:rPr lang="en-US" sz="3200" b="1" dirty="0"/>
            </a:br>
            <a:r>
              <a:rPr lang="en-US" sz="3200" dirty="0"/>
              <a:t>What is a Budget?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What does a family need to be safe, healthy, whole, and prosperous?</a:t>
            </a:r>
            <a:endParaRPr sz="3200" dirty="0"/>
          </a:p>
        </p:txBody>
      </p:sp>
      <p:pic>
        <p:nvPicPr>
          <p:cNvPr id="119" name="Google Shape;119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4121" b="1"/>
          <a:stretch/>
        </p:blipFill>
        <p:spPr>
          <a:xfrm>
            <a:off x="5955323" y="-47366"/>
            <a:ext cx="6105655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884</Words>
  <Application>Microsoft Macintosh PowerPoint</Application>
  <PresentationFormat>Widescreen</PresentationFormat>
  <Paragraphs>94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Office Theme</vt:lpstr>
      <vt:lpstr>Office Theme</vt:lpstr>
      <vt:lpstr>WELCOME!!! Oakland Youth Leaders &amp; Allies City of Oakland COVID Budget Briefing</vt:lpstr>
      <vt:lpstr>PowerPoint Presentation</vt:lpstr>
      <vt:lpstr>Barrett Valentine OYAC, District 5</vt:lpstr>
      <vt:lpstr>Margaretta Lin Former Oakland Deputy City Administrator &amp; Founding Director of Youth Together Just Cities Executive Director</vt:lpstr>
      <vt:lpstr>Ally Mohar, OYAC District 1  Summary of Check In Questions </vt:lpstr>
      <vt:lpstr>Kimora Oliver OYAC, District 3 </vt:lpstr>
      <vt:lpstr>Brandon Frith OYAC, District 6 Meeting Objective</vt:lpstr>
      <vt:lpstr>Brandon Frith:  Motivation &amp; Agenda Review COVID Impacts to Oakland Budget</vt:lpstr>
      <vt:lpstr>Natalie Dharmapalan OYAC District 2  BRAINSTORM  What is a Budget?  What does a family need to be safe, healthy, whole, and prosperous?</vt:lpstr>
      <vt:lpstr>Where Do You Go to Find the City’s Budget?</vt:lpstr>
      <vt:lpstr>Where Does the City of Oakland Get Its Money From? US $1.5 Billion Annual Budget</vt:lpstr>
      <vt:lpstr>How Does the City of Oakland Spend Our $?</vt:lpstr>
      <vt:lpstr>PowerPoint Presentation</vt:lpstr>
      <vt:lpstr>PowerPoint Presentation</vt:lpstr>
      <vt:lpstr>City Process for Deciding on Budget</vt:lpstr>
      <vt:lpstr>How is City Administration Proposing to Balance the Budget? $96.54M ($53.78M GPF) Reductions</vt:lpstr>
      <vt:lpstr>Direct Impacts to Children &amp; Youth Services Mayor/City Admin  Proposed Cuts</vt:lpstr>
      <vt:lpstr>Other Mayor/City Admin Proposed Cuts in Your Priority Areas</vt:lpstr>
      <vt:lpstr>  Good News—Mayor/City Admin Proposed Increased Funds for Affordable Housing,  Homelessness &amp; Park Maintenance  </vt:lpstr>
      <vt:lpstr>Your Voices Count! Councilmembers need to hear from YOU on your budget priorities June 16th &amp; 30th Council Video Meetings</vt:lpstr>
      <vt:lpstr>BREAK OUT SESSIONS</vt:lpstr>
      <vt:lpstr>Q&amp;A with MARGARETTA</vt:lpstr>
      <vt:lpstr>Yarency Avelar OYAC</vt:lpstr>
      <vt:lpstr> THANK YOU! CONTACT THE ORGANIZERS WITH QUESTIONS youthcommission@oaklandca.gov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WELCOME!!! Oakland Youth Leaders &amp; Allies City of Oakland COVID Budget Briefing</dc:title>
  <dc:creator>Margaretta Lin</dc:creator>
  <cp:lastModifiedBy>Margaretta Lin</cp:lastModifiedBy>
  <cp:revision>9</cp:revision>
  <dcterms:created xsi:type="dcterms:W3CDTF">2020-06-04T22:14:16Z</dcterms:created>
  <dcterms:modified xsi:type="dcterms:W3CDTF">2020-06-09T00:54:01Z</dcterms:modified>
</cp:coreProperties>
</file>