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69" r:id="rId3"/>
    <p:sldId id="271" r:id="rId4"/>
    <p:sldId id="274" r:id="rId5"/>
    <p:sldId id="275" r:id="rId6"/>
    <p:sldId id="276" r:id="rId7"/>
    <p:sldId id="286" r:id="rId8"/>
    <p:sldId id="280" r:id="rId9"/>
    <p:sldId id="270" r:id="rId10"/>
    <p:sldId id="277" r:id="rId11"/>
    <p:sldId id="279" r:id="rId12"/>
    <p:sldId id="281" r:id="rId13"/>
    <p:sldId id="282" r:id="rId14"/>
    <p:sldId id="283" r:id="rId15"/>
    <p:sldId id="28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5DCF1"/>
    <a:srgbClr val="96B0DE"/>
    <a:srgbClr val="97C0E5"/>
    <a:srgbClr val="81B2DF"/>
    <a:srgbClr val="5799D5"/>
    <a:srgbClr val="7CB953"/>
    <a:srgbClr val="EE853E"/>
    <a:srgbClr val="F2A068"/>
    <a:srgbClr val="89C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69925" autoAdjust="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pwa\Environmental\Sustainability\Climate\Climate%20Action%20Plan\2030%20ECAP\Core%20Community%20Emissions%20Visualization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pwa\Environmental\Sustainability\Climate\Climate%20Action%20Plan\2030%20ECAP\Core%20Community%20Emissions%20Visualiz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pwa\Environmental\Sustainability\Climate\Climate%20Action%20Plan\2030%20ECAP\Core%20Community%20Emissions%20Visualization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pwa\Environmental\Sustainability\Climate\Climate%20Action%20Plan\2030%20ECAP\Core%20Community%20Emissions%20Visualiz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2005-2017 Local Emissions by Category</a:t>
            </a:r>
          </a:p>
        </c:rich>
      </c:tx>
      <c:layout>
        <c:manualLayout>
          <c:xMode val="edge"/>
          <c:yMode val="edge"/>
          <c:x val="0.28211026162427438"/>
          <c:y val="2.3334637255714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Visualizations!$B$2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(Visualizations!$C$1:$F$1,Visualizations!$H$1:$I$1)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  <c:pt idx="5">
                  <c:v>Overall</c:v>
                </c:pt>
              </c:strCache>
            </c:strRef>
          </c:cat>
          <c:val>
            <c:numRef>
              <c:f>(Visualizations!$C$2:$F$2,Visualizations!$H$2:$I$2)</c:f>
              <c:numCache>
                <c:formatCode>_(* #,##0.00_);_(* \(#,##0.00\);_(* "-"??_);_(@_)</c:formatCode>
                <c:ptCount val="6"/>
                <c:pt idx="0">
                  <c:v>1034746.802</c:v>
                </c:pt>
                <c:pt idx="1">
                  <c:v>1386531.1229983051</c:v>
                </c:pt>
                <c:pt idx="2">
                  <c:v>82076</c:v>
                </c:pt>
                <c:pt idx="3">
                  <c:v>60417</c:v>
                </c:pt>
                <c:pt idx="4">
                  <c:v>146618</c:v>
                </c:pt>
                <c:pt idx="5">
                  <c:v>2710388.9249983053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6-47A9-8165-11523B3B8722}"/>
            </c:ext>
          </c:extLst>
        </c:ser>
        <c:ser>
          <c:idx val="1"/>
          <c:order val="1"/>
          <c:tx>
            <c:strRef>
              <c:f>Visualizations!$B$3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(Visualizations!$C$1:$F$1,Visualizations!$H$1:$I$1)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  <c:pt idx="5">
                  <c:v>Overall</c:v>
                </c:pt>
              </c:strCache>
            </c:strRef>
          </c:cat>
          <c:val>
            <c:numRef>
              <c:f>(Visualizations!$C$3:$F$3,Visualizations!$H$3:$I$3)</c:f>
              <c:numCache>
                <c:formatCode>_(* #,##0.00_);_(* \(#,##0.00\);_(* "-"??_);_(@_)</c:formatCode>
                <c:ptCount val="6"/>
                <c:pt idx="0">
                  <c:v>1010525.618</c:v>
                </c:pt>
                <c:pt idx="1">
                  <c:v>1336638.6529983052</c:v>
                </c:pt>
                <c:pt idx="2">
                  <c:v>64687.9</c:v>
                </c:pt>
                <c:pt idx="3">
                  <c:v>60621</c:v>
                </c:pt>
                <c:pt idx="4">
                  <c:v>76781</c:v>
                </c:pt>
                <c:pt idx="5">
                  <c:v>2549254.1709983051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6-47A9-8165-11523B3B8722}"/>
            </c:ext>
          </c:extLst>
        </c:ser>
        <c:ser>
          <c:idx val="2"/>
          <c:order val="2"/>
          <c:tx>
            <c:strRef>
              <c:f>Visualizations!$B$4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(Visualizations!$C$1:$F$1,Visualizations!$H$1:$I$1)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  <c:pt idx="5">
                  <c:v>Overall</c:v>
                </c:pt>
              </c:strCache>
            </c:strRef>
          </c:cat>
          <c:val>
            <c:numRef>
              <c:f>(Visualizations!$C$4:$F$4,Visualizations!$H$4:$I$4)</c:f>
              <c:numCache>
                <c:formatCode>_(* #,##0.00_);_(* \(#,##0.00\);_(* "-"??_);_(@_)</c:formatCode>
                <c:ptCount val="6"/>
                <c:pt idx="0">
                  <c:v>956096.00800000003</c:v>
                </c:pt>
                <c:pt idx="1">
                  <c:v>1366768.9029983052</c:v>
                </c:pt>
                <c:pt idx="2">
                  <c:v>62279.199999999997</c:v>
                </c:pt>
                <c:pt idx="3">
                  <c:v>58229</c:v>
                </c:pt>
                <c:pt idx="4">
                  <c:v>78269.600000000006</c:v>
                </c:pt>
                <c:pt idx="5">
                  <c:v>2521642.7109983056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6-47A9-8165-11523B3B8722}"/>
            </c:ext>
          </c:extLst>
        </c:ser>
        <c:ser>
          <c:idx val="3"/>
          <c:order val="3"/>
          <c:tx>
            <c:strRef>
              <c:f>Visualizations!$B$5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(Visualizations!$C$1:$F$1,Visualizations!$H$1:$I$1)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  <c:pt idx="5">
                  <c:v>Overall</c:v>
                </c:pt>
              </c:strCache>
            </c:strRef>
          </c:cat>
          <c:val>
            <c:numRef>
              <c:f>(Visualizations!$C$5:$F$5,Visualizations!$H$5:$I$5)</c:f>
              <c:numCache>
                <c:formatCode>_(* #,##0.00_);_(* \(#,##0.00\);_(* "-"??_);_(@_)</c:formatCode>
                <c:ptCount val="6"/>
                <c:pt idx="0">
                  <c:v>833581.81099999999</c:v>
                </c:pt>
                <c:pt idx="1">
                  <c:v>1329287.9249095221</c:v>
                </c:pt>
                <c:pt idx="2">
                  <c:v>54342.7</c:v>
                </c:pt>
                <c:pt idx="3">
                  <c:v>53290</c:v>
                </c:pt>
                <c:pt idx="4">
                  <c:v>83347.600000000006</c:v>
                </c:pt>
                <c:pt idx="5">
                  <c:v>2353850.0359095223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6-47A9-8165-11523B3B8722}"/>
            </c:ext>
          </c:extLst>
        </c:ser>
        <c:ser>
          <c:idx val="4"/>
          <c:order val="4"/>
          <c:tx>
            <c:strRef>
              <c:f>Visualizations!$B$6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(Visualizations!$C$1:$F$1,Visualizations!$H$1:$I$1)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  <c:pt idx="5">
                  <c:v>Overall</c:v>
                </c:pt>
              </c:strCache>
            </c:strRef>
          </c:cat>
          <c:val>
            <c:numRef>
              <c:f>(Visualizations!$C$6:$F$6,Visualizations!$H$6:$I$6)</c:f>
              <c:numCache>
                <c:formatCode>_(* #,##0.00_);_(* \(#,##0.00\);_(* "-"??_);_(@_)</c:formatCode>
                <c:ptCount val="6"/>
                <c:pt idx="0">
                  <c:v>683088.05160000001</c:v>
                </c:pt>
                <c:pt idx="1">
                  <c:v>1282046.0736434797</c:v>
                </c:pt>
                <c:pt idx="2">
                  <c:v>64948.4</c:v>
                </c:pt>
                <c:pt idx="3">
                  <c:v>58259</c:v>
                </c:pt>
                <c:pt idx="4">
                  <c:v>122975.15300000001</c:v>
                </c:pt>
                <c:pt idx="5">
                  <c:v>2211316.6782434797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26-47A9-8165-11523B3B8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924112"/>
        <c:axId val="599924768"/>
      </c:barChart>
      <c:catAx>
        <c:axId val="59992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924768"/>
        <c:crosses val="autoZero"/>
        <c:auto val="0"/>
        <c:lblAlgn val="ctr"/>
        <c:lblOffset val="100"/>
        <c:noMultiLvlLbl val="0"/>
      </c:catAx>
      <c:valAx>
        <c:axId val="599924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MT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92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2017 Local Emissions by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Visualizations!$B$6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F-4371-B02B-333760D709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F-4371-B02B-333760D709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F-4371-B02B-333760D709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F-4371-B02B-333760D709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7F-4371-B02B-333760D709DB}"/>
              </c:ext>
            </c:extLst>
          </c:dPt>
          <c:dLbls>
            <c:dLbl>
              <c:idx val="0"/>
              <c:layout>
                <c:manualLayout>
                  <c:x val="-0.19705254006954714"/>
                  <c:y val="0.1493248173366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7F-4371-B02B-333760D709DB}"/>
                </c:ext>
              </c:extLst>
            </c:dLbl>
            <c:dLbl>
              <c:idx val="1"/>
              <c:layout>
                <c:manualLayout>
                  <c:x val="0.16992303718983537"/>
                  <c:y val="-0.240106344470803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F-4371-B02B-333760D709DB}"/>
                </c:ext>
              </c:extLst>
            </c:dLbl>
            <c:dLbl>
              <c:idx val="2"/>
              <c:layout>
                <c:manualLayout>
                  <c:x val="1.4406950717454688E-2"/>
                  <c:y val="1.63173969420907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F-4371-B02B-333760D709DB}"/>
                </c:ext>
              </c:extLst>
            </c:dLbl>
            <c:dLbl>
              <c:idx val="3"/>
              <c:layout>
                <c:manualLayout>
                  <c:x val="3.8359846516647304E-2"/>
                  <c:y val="6.20217683830084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7F-4371-B02B-333760D709DB}"/>
                </c:ext>
              </c:extLst>
            </c:dLbl>
            <c:dLbl>
              <c:idx val="4"/>
              <c:layout>
                <c:manualLayout>
                  <c:x val="2.6621667532675166E-2"/>
                  <c:y val="1.4490233459651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7F-4371-B02B-333760D70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(Visualizations!$C$1:$F$1,Visualizations!$H$1)</c:f>
              <c:strCache>
                <c:ptCount val="5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</c:v>
                </c:pt>
                <c:pt idx="4">
                  <c:v>Airport</c:v>
                </c:pt>
              </c:strCache>
            </c:strRef>
          </c:cat>
          <c:val>
            <c:numRef>
              <c:f>(Visualizations!$C$6:$F$6,Visualizations!$H$6)</c:f>
              <c:numCache>
                <c:formatCode>_(* #,##0.00_);_(* \(#,##0.00\);_(* "-"??_);_(@_)</c:formatCode>
                <c:ptCount val="5"/>
                <c:pt idx="0">
                  <c:v>683088.05160000001</c:v>
                </c:pt>
                <c:pt idx="1">
                  <c:v>1282046.0736434797</c:v>
                </c:pt>
                <c:pt idx="2">
                  <c:v>64948.4</c:v>
                </c:pt>
                <c:pt idx="3">
                  <c:v>58259</c:v>
                </c:pt>
                <c:pt idx="4">
                  <c:v>122975.15300000001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7F-4371-B02B-333760D70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2005-2017 Local Emissions by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Visualizations!$B$2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(Visualizations!$C$1:$E$1,Visualizations!$G$1:$H$1,Visualizations!$J$1)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  <c:pt idx="5">
                  <c:v>Overall w/ Ocean Vessels</c:v>
                </c:pt>
              </c:strCache>
            </c:strRef>
          </c:cat>
          <c:val>
            <c:numRef>
              <c:f>(Visualizations!$C$2:$E$2,Visualizations!$G$2:$H$2,Visualizations!$J$2)</c:f>
              <c:numCache>
                <c:formatCode>_(* #,##0.00_);_(* \(#,##0.00\);_(* "-"??_);_(@_)</c:formatCode>
                <c:ptCount val="6"/>
                <c:pt idx="0">
                  <c:v>1034746.802</c:v>
                </c:pt>
                <c:pt idx="1">
                  <c:v>1386531.1229983051</c:v>
                </c:pt>
                <c:pt idx="2">
                  <c:v>82076</c:v>
                </c:pt>
                <c:pt idx="3">
                  <c:v>224611</c:v>
                </c:pt>
                <c:pt idx="4">
                  <c:v>146618</c:v>
                </c:pt>
                <c:pt idx="5">
                  <c:v>2874582.9249983053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3-4C1D-A642-A6E34B40E952}"/>
            </c:ext>
          </c:extLst>
        </c:ser>
        <c:ser>
          <c:idx val="1"/>
          <c:order val="1"/>
          <c:tx>
            <c:strRef>
              <c:f>Visualizations!$B$3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(Visualizations!$C$1:$E$1,Visualizations!$G$1:$H$1,Visualizations!$J$1)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  <c:pt idx="5">
                  <c:v>Overall w/ Ocean Vessels</c:v>
                </c:pt>
              </c:strCache>
            </c:strRef>
          </c:cat>
          <c:val>
            <c:numRef>
              <c:f>(Visualizations!$C$3:$E$3,Visualizations!$G$3:$H$3,Visualizations!$J$3)</c:f>
              <c:numCache>
                <c:formatCode>_(* #,##0.00_);_(* \(#,##0.00\);_(* "-"??_);_(@_)</c:formatCode>
                <c:ptCount val="6"/>
                <c:pt idx="0">
                  <c:v>1010525.618</c:v>
                </c:pt>
                <c:pt idx="1">
                  <c:v>1336638.6529983052</c:v>
                </c:pt>
                <c:pt idx="2">
                  <c:v>64687.9</c:v>
                </c:pt>
                <c:pt idx="3">
                  <c:v>215330</c:v>
                </c:pt>
                <c:pt idx="4">
                  <c:v>76781</c:v>
                </c:pt>
                <c:pt idx="5">
                  <c:v>2703963.1709983051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3-4C1D-A642-A6E34B40E952}"/>
            </c:ext>
          </c:extLst>
        </c:ser>
        <c:ser>
          <c:idx val="2"/>
          <c:order val="2"/>
          <c:tx>
            <c:strRef>
              <c:f>Visualizations!$B$4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(Visualizations!$C$1:$E$1,Visualizations!$G$1:$H$1,Visualizations!$J$1)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  <c:pt idx="5">
                  <c:v>Overall w/ Ocean Vessels</c:v>
                </c:pt>
              </c:strCache>
            </c:strRef>
          </c:cat>
          <c:val>
            <c:numRef>
              <c:f>(Visualizations!$C$4:$E$4,Visualizations!$G$4:$H$4,Visualizations!$J$4)</c:f>
              <c:numCache>
                <c:formatCode>_(* #,##0.00_);_(* \(#,##0.00\);_(* "-"??_);_(@_)</c:formatCode>
                <c:ptCount val="6"/>
                <c:pt idx="0">
                  <c:v>956096.00800000003</c:v>
                </c:pt>
                <c:pt idx="1">
                  <c:v>1366768.9029983052</c:v>
                </c:pt>
                <c:pt idx="2">
                  <c:v>62279.199999999997</c:v>
                </c:pt>
                <c:pt idx="3">
                  <c:v>245673</c:v>
                </c:pt>
                <c:pt idx="4">
                  <c:v>78269.600000000006</c:v>
                </c:pt>
                <c:pt idx="5">
                  <c:v>2709086.7109983056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B3-4C1D-A642-A6E34B40E952}"/>
            </c:ext>
          </c:extLst>
        </c:ser>
        <c:ser>
          <c:idx val="3"/>
          <c:order val="3"/>
          <c:tx>
            <c:strRef>
              <c:f>Visualizations!$B$5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(Visualizations!$C$1:$E$1,Visualizations!$G$1:$H$1,Visualizations!$J$1)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  <c:pt idx="5">
                  <c:v>Overall w/ Ocean Vessels</c:v>
                </c:pt>
              </c:strCache>
            </c:strRef>
          </c:cat>
          <c:val>
            <c:numRef>
              <c:f>(Visualizations!$C$5:$E$5,Visualizations!$G$5:$H$5,Visualizations!$J$5)</c:f>
              <c:numCache>
                <c:formatCode>_(* #,##0.00_);_(* \(#,##0.00\);_(* "-"??_);_(@_)</c:formatCode>
                <c:ptCount val="6"/>
                <c:pt idx="0">
                  <c:v>833581.81099999999</c:v>
                </c:pt>
                <c:pt idx="1">
                  <c:v>1329287.9249095221</c:v>
                </c:pt>
                <c:pt idx="2">
                  <c:v>54342.7</c:v>
                </c:pt>
                <c:pt idx="3">
                  <c:v>240734</c:v>
                </c:pt>
                <c:pt idx="4">
                  <c:v>83347.600000000006</c:v>
                </c:pt>
                <c:pt idx="5">
                  <c:v>2541294.0359095223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B3-4C1D-A642-A6E34B40E952}"/>
            </c:ext>
          </c:extLst>
        </c:ser>
        <c:ser>
          <c:idx val="4"/>
          <c:order val="4"/>
          <c:tx>
            <c:strRef>
              <c:f>Visualizations!$B$6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(Visualizations!$C$1:$E$1,Visualizations!$G$1:$H$1,Visualizations!$J$1)</c:f>
              <c:strCache>
                <c:ptCount val="6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  <c:pt idx="5">
                  <c:v>Overall w/ Ocean Vessels</c:v>
                </c:pt>
              </c:strCache>
            </c:strRef>
          </c:cat>
          <c:val>
            <c:numRef>
              <c:f>(Visualizations!$C$6:$E$6,Visualizations!$G$6:$H$6,Visualizations!$J$6)</c:f>
              <c:numCache>
                <c:formatCode>_(* #,##0.00_);_(* \(#,##0.00\);_(* "-"??_);_(@_)</c:formatCode>
                <c:ptCount val="6"/>
                <c:pt idx="0">
                  <c:v>683088.05160000001</c:v>
                </c:pt>
                <c:pt idx="1">
                  <c:v>1282046.0736434797</c:v>
                </c:pt>
                <c:pt idx="2">
                  <c:v>64948.4</c:v>
                </c:pt>
                <c:pt idx="3">
                  <c:v>208487</c:v>
                </c:pt>
                <c:pt idx="4">
                  <c:v>122975.15300000001</c:v>
                </c:pt>
                <c:pt idx="5">
                  <c:v>2361544.6782434797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3-4C1D-A642-A6E34B40E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196648"/>
        <c:axId val="412196320"/>
      </c:barChart>
      <c:catAx>
        <c:axId val="41219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96320"/>
        <c:crosses val="autoZero"/>
        <c:auto val="1"/>
        <c:lblAlgn val="ctr"/>
        <c:lblOffset val="100"/>
        <c:noMultiLvlLbl val="0"/>
      </c:catAx>
      <c:valAx>
        <c:axId val="412196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MT 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9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2017 Local Emissions by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Visualizations!$B$6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7-4D78-BACA-D455CF4559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7-4D78-BACA-D455CF4559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7-4D78-BACA-D455CF4559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7-4D78-BACA-D455CF4559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BA7-4D78-BACA-D455CF455994}"/>
              </c:ext>
            </c:extLst>
          </c:dPt>
          <c:dLbls>
            <c:dLbl>
              <c:idx val="0"/>
              <c:layout>
                <c:manualLayout>
                  <c:x val="-0.17939445258911099"/>
                  <c:y val="0.163875998648512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46525145645083"/>
                      <c:h val="9.96709000169102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A7-4D78-BACA-D455CF455994}"/>
                </c:ext>
              </c:extLst>
            </c:dLbl>
            <c:dLbl>
              <c:idx val="1"/>
              <c:layout>
                <c:manualLayout>
                  <c:x val="0.1080756600906317"/>
                  <c:y val="-0.224839376559411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7-4D78-BACA-D455CF455994}"/>
                </c:ext>
              </c:extLst>
            </c:dLbl>
            <c:dLbl>
              <c:idx val="2"/>
              <c:layout>
                <c:manualLayout>
                  <c:x val="1.1006865236465189E-2"/>
                  <c:y val="1.493073957941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A7-4D78-BACA-D455CF455994}"/>
                </c:ext>
              </c:extLst>
            </c:dLbl>
            <c:dLbl>
              <c:idx val="3"/>
              <c:layout>
                <c:manualLayout>
                  <c:x val="4.5107885842715315E-2"/>
                  <c:y val="2.73904776135631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A7-4D78-BACA-D455CF455994}"/>
                </c:ext>
              </c:extLst>
            </c:dLbl>
            <c:dLbl>
              <c:idx val="4"/>
              <c:layout>
                <c:manualLayout>
                  <c:x val="1.8868786349051026E-2"/>
                  <c:y val="1.48563610487306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A7-4D78-BACA-D455CF4559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(Visualizations!$C$1:$E$1,Visualizations!$G$1:$H$1)</c:f>
              <c:strCache>
                <c:ptCount val="5"/>
                <c:pt idx="0">
                  <c:v>Buildings &amp; Energy Use</c:v>
                </c:pt>
                <c:pt idx="1">
                  <c:v>Public Transit &amp; Vehicles</c:v>
                </c:pt>
                <c:pt idx="2">
                  <c:v>Solid Waste</c:v>
                </c:pt>
                <c:pt idx="3">
                  <c:v>Seaport &amp; Ocean Vessels</c:v>
                </c:pt>
                <c:pt idx="4">
                  <c:v>Airport</c:v>
                </c:pt>
              </c:strCache>
            </c:strRef>
          </c:cat>
          <c:val>
            <c:numRef>
              <c:f>(Visualizations!$C$6:$E$6,Visualizations!$G$6:$H$6)</c:f>
              <c:numCache>
                <c:formatCode>_(* #,##0.00_);_(* \(#,##0.00\);_(* "-"??_);_(@_)</c:formatCode>
                <c:ptCount val="5"/>
                <c:pt idx="0">
                  <c:v>683088.05160000001</c:v>
                </c:pt>
                <c:pt idx="1">
                  <c:v>1282046.0736434797</c:v>
                </c:pt>
                <c:pt idx="2">
                  <c:v>64948.4</c:v>
                </c:pt>
                <c:pt idx="3">
                  <c:v>208487</c:v>
                </c:pt>
                <c:pt idx="4">
                  <c:v>122975.15300000001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A7-4D78-BACA-D455CF455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2813-8DEE-4A1C-8755-3C1F72767506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6E23F4-2739-4CF8-A4DD-CC605B3697F3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lIns="91440"/>
        <a:lstStyle/>
        <a:p>
          <a:pPr>
            <a:spcBef>
              <a:spcPct val="0"/>
            </a:spcBef>
          </a:pPr>
          <a:r>
            <a:rPr lang="en-US" sz="1800" b="1" dirty="0"/>
            <a:t>2017-2018: </a:t>
          </a:r>
          <a:r>
            <a:rPr lang="en-US" sz="1800" b="0" dirty="0"/>
            <a:t>ECAP Administrative Update. </a:t>
          </a:r>
        </a:p>
        <a:p>
          <a:pPr>
            <a:spcBef>
              <a:spcPts val="300"/>
            </a:spcBef>
          </a:pPr>
          <a:r>
            <a:rPr lang="en-US" sz="1800" b="0" dirty="0"/>
            <a:t>CURB analysis.</a:t>
          </a:r>
        </a:p>
      </dgm:t>
    </dgm:pt>
    <dgm:pt modelId="{2458524D-029B-4BDF-8F4E-EFAF490B626E}" type="parTrans" cxnId="{910156F8-2708-4159-9D86-12435E4CC7FC}">
      <dgm:prSet/>
      <dgm:spPr/>
      <dgm:t>
        <a:bodyPr/>
        <a:lstStyle/>
        <a:p>
          <a:endParaRPr lang="en-US"/>
        </a:p>
      </dgm:t>
    </dgm:pt>
    <dgm:pt modelId="{A7EC5608-C60A-42EB-BD3D-0DB48F11E91E}" type="sibTrans" cxnId="{910156F8-2708-4159-9D86-12435E4CC7FC}">
      <dgm:prSet/>
      <dgm:spPr/>
      <dgm:t>
        <a:bodyPr/>
        <a:lstStyle/>
        <a:p>
          <a:endParaRPr lang="en-US"/>
        </a:p>
      </dgm:t>
    </dgm:pt>
    <dgm:pt modelId="{C6E751B2-0B60-4DC5-899F-134D4E72EC67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lIns="91440"/>
        <a:lstStyle/>
        <a:p>
          <a:r>
            <a:rPr lang="en-US" sz="1800" b="1" dirty="0"/>
            <a:t>May 2018: </a:t>
          </a:r>
          <a:r>
            <a:rPr lang="en-US" sz="1800" b="0" dirty="0"/>
            <a:t>Council Adopts 2030 GHG reduction target (56%)</a:t>
          </a:r>
        </a:p>
      </dgm:t>
    </dgm:pt>
    <dgm:pt modelId="{93DE959F-2CC3-4BFC-9BBE-55F247804C2A}" type="sibTrans" cxnId="{39710B31-448E-4D0D-8495-A48BEAD8191B}">
      <dgm:prSet/>
      <dgm:spPr/>
      <dgm:t>
        <a:bodyPr/>
        <a:lstStyle/>
        <a:p>
          <a:endParaRPr lang="en-US"/>
        </a:p>
      </dgm:t>
    </dgm:pt>
    <dgm:pt modelId="{590464D2-B290-485A-92EE-AE059D8D72B6}" type="parTrans" cxnId="{39710B31-448E-4D0D-8495-A48BEAD8191B}">
      <dgm:prSet/>
      <dgm:spPr/>
      <dgm:t>
        <a:bodyPr/>
        <a:lstStyle/>
        <a:p>
          <a:endParaRPr lang="en-US"/>
        </a:p>
      </dgm:t>
    </dgm:pt>
    <dgm:pt modelId="{BA956209-A494-428F-A60F-372B2FCFBBBD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91440"/>
        <a:lstStyle/>
        <a:p>
          <a:r>
            <a:rPr lang="en-US" sz="1800" b="1" dirty="0"/>
            <a:t>Summer 2018: </a:t>
          </a:r>
          <a:r>
            <a:rPr lang="en-US" sz="1800" dirty="0"/>
            <a:t>Council approves 2030 ECAP Community engagement process &amp; timeline. ECAP ad hoc Community Advisory Resolution</a:t>
          </a:r>
          <a:endParaRPr lang="en-US" sz="1800" b="1" dirty="0"/>
        </a:p>
      </dgm:t>
    </dgm:pt>
    <dgm:pt modelId="{1A687B70-9D87-42C4-AC78-ABE8CB465DCC}" type="parTrans" cxnId="{E3F80680-5DEF-4AAE-9BB1-F7A0E39B99E7}">
      <dgm:prSet/>
      <dgm:spPr/>
      <dgm:t>
        <a:bodyPr/>
        <a:lstStyle/>
        <a:p>
          <a:endParaRPr lang="en-US"/>
        </a:p>
      </dgm:t>
    </dgm:pt>
    <dgm:pt modelId="{2C472802-4ED8-464A-B647-81E6B4130F3D}" type="sibTrans" cxnId="{E3F80680-5DEF-4AAE-9BB1-F7A0E39B99E7}">
      <dgm:prSet/>
      <dgm:spPr/>
      <dgm:t>
        <a:bodyPr/>
        <a:lstStyle/>
        <a:p>
          <a:endParaRPr lang="en-US"/>
        </a:p>
      </dgm:t>
    </dgm:pt>
    <dgm:pt modelId="{E8C713AA-9753-4E9A-91E3-57266C081AD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91440"/>
        <a:lstStyle/>
        <a:p>
          <a:r>
            <a:rPr lang="en-US" sz="1800" b="1" dirty="0"/>
            <a:t>January 2019: </a:t>
          </a:r>
          <a:r>
            <a:rPr lang="en-US" sz="1800" dirty="0"/>
            <a:t>Consultants hired</a:t>
          </a:r>
        </a:p>
      </dgm:t>
    </dgm:pt>
    <dgm:pt modelId="{2993781B-07E1-4F8E-8E91-B70ACC00340F}" type="parTrans" cxnId="{27BEA613-715B-4102-AB72-44D0984DAF0E}">
      <dgm:prSet/>
      <dgm:spPr/>
      <dgm:t>
        <a:bodyPr/>
        <a:lstStyle/>
        <a:p>
          <a:endParaRPr lang="en-US"/>
        </a:p>
      </dgm:t>
    </dgm:pt>
    <dgm:pt modelId="{D2A83E0C-8429-4EEA-BE85-2F8DD4ABFB3E}" type="sibTrans" cxnId="{27BEA613-715B-4102-AB72-44D0984DAF0E}">
      <dgm:prSet/>
      <dgm:spPr/>
      <dgm:t>
        <a:bodyPr/>
        <a:lstStyle/>
        <a:p>
          <a:endParaRPr lang="en-US"/>
        </a:p>
      </dgm:t>
    </dgm:pt>
    <dgm:pt modelId="{1AA8C6C6-A36F-4827-98D8-224A3DC05905}">
      <dgm:prSet custScaleX="69307" custScaleY="33973" custLinFactNeighborX="-97556" custLinFactNeighborY="-24329"/>
      <dgm:spPr/>
      <dgm:t>
        <a:bodyPr/>
        <a:lstStyle/>
        <a:p>
          <a:endParaRPr lang="en-US"/>
        </a:p>
      </dgm:t>
    </dgm:pt>
    <dgm:pt modelId="{3FBE28A3-B486-4E3A-B28D-F65B199492FA}" type="parTrans" cxnId="{56156AE7-2C1E-4E01-B137-02BB2A50E6AB}">
      <dgm:prSet/>
      <dgm:spPr/>
      <dgm:t>
        <a:bodyPr/>
        <a:lstStyle/>
        <a:p>
          <a:endParaRPr lang="en-US"/>
        </a:p>
      </dgm:t>
    </dgm:pt>
    <dgm:pt modelId="{E89C87C6-7225-472A-9D4F-3CAE6EBF6421}" type="sibTrans" cxnId="{56156AE7-2C1E-4E01-B137-02BB2A50E6AB}">
      <dgm:prSet/>
      <dgm:spPr/>
      <dgm:t>
        <a:bodyPr/>
        <a:lstStyle/>
        <a:p>
          <a:endParaRPr lang="en-US"/>
        </a:p>
      </dgm:t>
    </dgm:pt>
    <dgm:pt modelId="{C5C71EF5-601F-4D20-AB80-19837264F337}">
      <dgm:prSet/>
      <dgm:spPr/>
      <dgm:t>
        <a:bodyPr/>
        <a:lstStyle/>
        <a:p>
          <a:endParaRPr lang="en-US"/>
        </a:p>
      </dgm:t>
    </dgm:pt>
    <dgm:pt modelId="{0664821D-5CC5-4EBF-97A0-454E7E0D51E0}" type="parTrans" cxnId="{26DD2399-D5A3-4410-BB2B-A1346C9CA630}">
      <dgm:prSet/>
      <dgm:spPr/>
      <dgm:t>
        <a:bodyPr/>
        <a:lstStyle/>
        <a:p>
          <a:endParaRPr lang="en-US"/>
        </a:p>
      </dgm:t>
    </dgm:pt>
    <dgm:pt modelId="{76DD91C7-18C4-4FA1-B157-3B76E88A5049}" type="sibTrans" cxnId="{26DD2399-D5A3-4410-BB2B-A1346C9CA630}">
      <dgm:prSet/>
      <dgm:spPr/>
      <dgm:t>
        <a:bodyPr/>
        <a:lstStyle/>
        <a:p>
          <a:endParaRPr lang="en-US"/>
        </a:p>
      </dgm:t>
    </dgm:pt>
    <dgm:pt modelId="{3F27D1CD-7B56-402C-831D-764B66721785}">
      <dgm:prSet custScaleX="69307" custScaleY="33973" custLinFactNeighborX="-97556" custLinFactNeighborY="-24329"/>
      <dgm:spPr/>
      <dgm:t>
        <a:bodyPr/>
        <a:lstStyle/>
        <a:p>
          <a:endParaRPr lang="en-US"/>
        </a:p>
      </dgm:t>
    </dgm:pt>
    <dgm:pt modelId="{E294765D-E4CB-4BDA-9DFE-7D4824F8E897}" type="parTrans" cxnId="{C0F03A25-1B13-4ACE-9198-205795943C6D}">
      <dgm:prSet/>
      <dgm:spPr/>
      <dgm:t>
        <a:bodyPr/>
        <a:lstStyle/>
        <a:p>
          <a:endParaRPr lang="en-US"/>
        </a:p>
      </dgm:t>
    </dgm:pt>
    <dgm:pt modelId="{A71E4638-D592-4629-B0BF-8847D753A7BB}" type="sibTrans" cxnId="{C0F03A25-1B13-4ACE-9198-205795943C6D}">
      <dgm:prSet/>
      <dgm:spPr/>
      <dgm:t>
        <a:bodyPr/>
        <a:lstStyle/>
        <a:p>
          <a:endParaRPr lang="en-US"/>
        </a:p>
      </dgm:t>
    </dgm:pt>
    <dgm:pt modelId="{8AD85808-550F-44E1-BA55-2BC22EDF4B6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 lIns="91440"/>
        <a:lstStyle/>
        <a:p>
          <a:pPr>
            <a:spcAft>
              <a:spcPts val="0"/>
            </a:spcAft>
          </a:pPr>
          <a:r>
            <a:rPr lang="en-US" sz="1800" b="1" dirty="0"/>
            <a:t>2012</a:t>
          </a:r>
          <a:r>
            <a:rPr lang="en-US" sz="1800" b="0" dirty="0"/>
            <a:t>: </a:t>
          </a:r>
        </a:p>
        <a:p>
          <a:pPr>
            <a:spcAft>
              <a:spcPts val="0"/>
            </a:spcAft>
          </a:pPr>
          <a:r>
            <a:rPr lang="en-US" sz="1800" b="0" dirty="0"/>
            <a:t>Council adopts </a:t>
          </a:r>
        </a:p>
        <a:p>
          <a:pPr>
            <a:spcAft>
              <a:spcPct val="35000"/>
            </a:spcAft>
          </a:pPr>
          <a:r>
            <a:rPr lang="en-US" sz="1800" b="0" dirty="0"/>
            <a:t>2020 ECAP</a:t>
          </a:r>
        </a:p>
      </dgm:t>
    </dgm:pt>
    <dgm:pt modelId="{7EAA2D83-4000-4FBE-974E-F9F3FB00AD3B}" type="sibTrans" cxnId="{16FDE5F8-FA9F-4BED-A5F0-79E38C850670}">
      <dgm:prSet/>
      <dgm:spPr/>
      <dgm:t>
        <a:bodyPr/>
        <a:lstStyle/>
        <a:p>
          <a:endParaRPr lang="en-US"/>
        </a:p>
      </dgm:t>
    </dgm:pt>
    <dgm:pt modelId="{1EA1BF46-BAF3-4C5F-A6BD-338050B70299}" type="parTrans" cxnId="{16FDE5F8-FA9F-4BED-A5F0-79E38C850670}">
      <dgm:prSet/>
      <dgm:spPr/>
      <dgm:t>
        <a:bodyPr/>
        <a:lstStyle/>
        <a:p>
          <a:endParaRPr lang="en-US"/>
        </a:p>
      </dgm:t>
    </dgm:pt>
    <dgm:pt modelId="{9F057778-3758-423F-80CF-21BD17A9D74A}" type="pres">
      <dgm:prSet presAssocID="{12BC2813-8DEE-4A1C-8755-3C1F72767506}" presName="arrowDiagram" presStyleCnt="0">
        <dgm:presLayoutVars>
          <dgm:chMax val="5"/>
          <dgm:dir/>
          <dgm:resizeHandles val="exact"/>
        </dgm:presLayoutVars>
      </dgm:prSet>
      <dgm:spPr/>
    </dgm:pt>
    <dgm:pt modelId="{CBDD21B5-0E98-4DE0-96D9-43C514DD0F94}" type="pres">
      <dgm:prSet presAssocID="{12BC2813-8DEE-4A1C-8755-3C1F72767506}" presName="arrow" presStyleLbl="bgShp" presStyleIdx="0" presStyleCnt="1" custScaleX="111767" custLinFactNeighborX="177" custLinFactNeighborY="-1532"/>
      <dgm:spPr>
        <a:solidFill>
          <a:schemeClr val="accent6">
            <a:lumMod val="60000"/>
            <a:lumOff val="40000"/>
          </a:schemeClr>
        </a:solidFill>
      </dgm:spPr>
    </dgm:pt>
    <dgm:pt modelId="{E452567C-61DB-4FB8-8D6C-1A7D0BB165BA}" type="pres">
      <dgm:prSet presAssocID="{12BC2813-8DEE-4A1C-8755-3C1F72767506}" presName="arrowDiagram5" presStyleCnt="0"/>
      <dgm:spPr/>
    </dgm:pt>
    <dgm:pt modelId="{34BA0E6F-35AB-43AC-B3D1-E03CE238C596}" type="pres">
      <dgm:prSet presAssocID="{8AD85808-550F-44E1-BA55-2BC22EDF4B6F}" presName="bullet5a" presStyleLbl="node1" presStyleIdx="0" presStyleCnt="5" custLinFactX="-100000" custLinFactNeighborX="-191698" custLinFactNeighborY="84734"/>
      <dgm:spPr/>
    </dgm:pt>
    <dgm:pt modelId="{D8CB35D2-619D-4A3E-8F28-E842C86E4FA1}" type="pres">
      <dgm:prSet presAssocID="{8AD85808-550F-44E1-BA55-2BC22EDF4B6F}" presName="textBox5a" presStyleLbl="revTx" presStyleIdx="0" presStyleCnt="5" custScaleX="83711" custScaleY="73935" custLinFactNeighborX="-78702" custLinFactNeighborY="12894">
        <dgm:presLayoutVars>
          <dgm:bulletEnabled val="1"/>
        </dgm:presLayoutVars>
      </dgm:prSet>
      <dgm:spPr/>
    </dgm:pt>
    <dgm:pt modelId="{9E2B3095-43BC-4B78-9B50-148DEBE7E496}" type="pres">
      <dgm:prSet presAssocID="{4A6E23F4-2739-4CF8-A4DD-CC605B3697F3}" presName="bullet5b" presStyleLbl="node1" presStyleIdx="1" presStyleCnt="5" custLinFactX="-100000" custLinFactY="11918" custLinFactNeighborX="-146990" custLinFactNeighborY="100000"/>
      <dgm:spPr/>
    </dgm:pt>
    <dgm:pt modelId="{B4615F40-90AB-4949-91F6-A66FB79175AF}" type="pres">
      <dgm:prSet presAssocID="{4A6E23F4-2739-4CF8-A4DD-CC605B3697F3}" presName="textBox5b" presStyleLbl="revTx" presStyleIdx="1" presStyleCnt="5" custScaleX="87674" custScaleY="59296" custLinFactNeighborX="-62059" custLinFactNeighborY="6229">
        <dgm:presLayoutVars>
          <dgm:bulletEnabled val="1"/>
        </dgm:presLayoutVars>
      </dgm:prSet>
      <dgm:spPr/>
    </dgm:pt>
    <dgm:pt modelId="{C36DB880-72D7-47A4-B95B-8D51DBFAD455}" type="pres">
      <dgm:prSet presAssocID="{C6E751B2-0B60-4DC5-899F-134D4E72EC67}" presName="bullet5c" presStyleLbl="node1" presStyleIdx="2" presStyleCnt="5" custLinFactX="-100000" custLinFactNeighborX="-127934" custLinFactNeighborY="93155"/>
      <dgm:spPr/>
    </dgm:pt>
    <dgm:pt modelId="{8D3A7570-5D85-411B-B941-5C59DA41834B}" type="pres">
      <dgm:prSet presAssocID="{C6E751B2-0B60-4DC5-899F-134D4E72EC67}" presName="textBox5c" presStyleLbl="revTx" presStyleIdx="2" presStyleCnt="5" custScaleX="79684" custScaleY="37931" custLinFactNeighborX="-62119" custLinFactNeighborY="-7408">
        <dgm:presLayoutVars>
          <dgm:bulletEnabled val="1"/>
        </dgm:presLayoutVars>
      </dgm:prSet>
      <dgm:spPr/>
    </dgm:pt>
    <dgm:pt modelId="{35C7B52C-EBF2-4131-B2A7-8AD6EF5550BE}" type="pres">
      <dgm:prSet presAssocID="{BA956209-A494-428F-A60F-372B2FCFBBBD}" presName="bullet5d" presStyleLbl="node1" presStyleIdx="3" presStyleCnt="5" custLinFactX="-100000" custLinFactNeighborX="-137049" custLinFactNeighborY="76154"/>
      <dgm:spPr/>
    </dgm:pt>
    <dgm:pt modelId="{6365193D-F0F9-4EF3-B6EB-4709167A3BFD}" type="pres">
      <dgm:prSet presAssocID="{BA956209-A494-428F-A60F-372B2FCFBBBD}" presName="textBox5d" presStyleLbl="revTx" presStyleIdx="3" presStyleCnt="5" custScaleX="83455" custScaleY="66545" custLinFactNeighborX="-67439" custLinFactNeighborY="3064">
        <dgm:presLayoutVars>
          <dgm:bulletEnabled val="1"/>
        </dgm:presLayoutVars>
      </dgm:prSet>
      <dgm:spPr/>
    </dgm:pt>
    <dgm:pt modelId="{553DF079-5FB5-4057-9571-537C2195EB45}" type="pres">
      <dgm:prSet presAssocID="{E8C713AA-9753-4E9A-91E3-57266C081AD3}" presName="bullet5e" presStyleLbl="node1" presStyleIdx="4" presStyleCnt="5" custLinFactX="-90112" custLinFactNeighborX="-100000" custLinFactNeighborY="44411"/>
      <dgm:spPr>
        <a:solidFill>
          <a:schemeClr val="accent2">
            <a:lumMod val="50000"/>
          </a:schemeClr>
        </a:solidFill>
      </dgm:spPr>
    </dgm:pt>
    <dgm:pt modelId="{8C670E4E-4DB3-472B-9775-47A0655EABA9}" type="pres">
      <dgm:prSet presAssocID="{E8C713AA-9753-4E9A-91E3-57266C081AD3}" presName="textBox5e" presStyleLbl="revTx" presStyleIdx="4" presStyleCnt="5" custScaleX="73800" custScaleY="17431" custLinFactNeighborX="27646" custLinFactNeighborY="-39876">
        <dgm:presLayoutVars>
          <dgm:bulletEnabled val="1"/>
        </dgm:presLayoutVars>
      </dgm:prSet>
      <dgm:spPr/>
    </dgm:pt>
  </dgm:ptLst>
  <dgm:cxnLst>
    <dgm:cxn modelId="{26639B06-49D9-4548-9CD5-B9E891BBC1BE}" type="presOf" srcId="{C6E751B2-0B60-4DC5-899F-134D4E72EC67}" destId="{8D3A7570-5D85-411B-B941-5C59DA41834B}" srcOrd="0" destOrd="0" presId="urn:microsoft.com/office/officeart/2005/8/layout/arrow2"/>
    <dgm:cxn modelId="{27BEA613-715B-4102-AB72-44D0984DAF0E}" srcId="{12BC2813-8DEE-4A1C-8755-3C1F72767506}" destId="{E8C713AA-9753-4E9A-91E3-57266C081AD3}" srcOrd="4" destOrd="0" parTransId="{2993781B-07E1-4F8E-8E91-B70ACC00340F}" sibTransId="{D2A83E0C-8429-4EEA-BE85-2F8DD4ABFB3E}"/>
    <dgm:cxn modelId="{C0F03A25-1B13-4ACE-9198-205795943C6D}" srcId="{12BC2813-8DEE-4A1C-8755-3C1F72767506}" destId="{3F27D1CD-7B56-402C-831D-764B66721785}" srcOrd="7" destOrd="0" parTransId="{E294765D-E4CB-4BDA-9DFE-7D4824F8E897}" sibTransId="{A71E4638-D592-4629-B0BF-8847D753A7BB}"/>
    <dgm:cxn modelId="{39710B31-448E-4D0D-8495-A48BEAD8191B}" srcId="{12BC2813-8DEE-4A1C-8755-3C1F72767506}" destId="{C6E751B2-0B60-4DC5-899F-134D4E72EC67}" srcOrd="2" destOrd="0" parTransId="{590464D2-B290-485A-92EE-AE059D8D72B6}" sibTransId="{93DE959F-2CC3-4BFC-9BBE-55F247804C2A}"/>
    <dgm:cxn modelId="{3B6E8144-C8E3-40DE-B067-404183B592E2}" type="presOf" srcId="{4A6E23F4-2739-4CF8-A4DD-CC605B3697F3}" destId="{B4615F40-90AB-4949-91F6-A66FB79175AF}" srcOrd="0" destOrd="0" presId="urn:microsoft.com/office/officeart/2005/8/layout/arrow2"/>
    <dgm:cxn modelId="{E3F80680-5DEF-4AAE-9BB1-F7A0E39B99E7}" srcId="{12BC2813-8DEE-4A1C-8755-3C1F72767506}" destId="{BA956209-A494-428F-A60F-372B2FCFBBBD}" srcOrd="3" destOrd="0" parTransId="{1A687B70-9D87-42C4-AC78-ABE8CB465DCC}" sibTransId="{2C472802-4ED8-464A-B647-81E6B4130F3D}"/>
    <dgm:cxn modelId="{26DD2399-D5A3-4410-BB2B-A1346C9CA630}" srcId="{12BC2813-8DEE-4A1C-8755-3C1F72767506}" destId="{C5C71EF5-601F-4D20-AB80-19837264F337}" srcOrd="6" destOrd="0" parTransId="{0664821D-5CC5-4EBF-97A0-454E7E0D51E0}" sibTransId="{76DD91C7-18C4-4FA1-B157-3B76E88A5049}"/>
    <dgm:cxn modelId="{980FADA1-F1DC-44B4-8530-47C065CFF8D2}" type="presOf" srcId="{8AD85808-550F-44E1-BA55-2BC22EDF4B6F}" destId="{D8CB35D2-619D-4A3E-8F28-E842C86E4FA1}" srcOrd="0" destOrd="0" presId="urn:microsoft.com/office/officeart/2005/8/layout/arrow2"/>
    <dgm:cxn modelId="{205AE4A8-68DC-4878-BA08-146D410E8E64}" type="presOf" srcId="{12BC2813-8DEE-4A1C-8755-3C1F72767506}" destId="{9F057778-3758-423F-80CF-21BD17A9D74A}" srcOrd="0" destOrd="0" presId="urn:microsoft.com/office/officeart/2005/8/layout/arrow2"/>
    <dgm:cxn modelId="{3F51C4BC-7F15-43E6-B785-86CC3F2FEBB9}" type="presOf" srcId="{BA956209-A494-428F-A60F-372B2FCFBBBD}" destId="{6365193D-F0F9-4EF3-B6EB-4709167A3BFD}" srcOrd="0" destOrd="0" presId="urn:microsoft.com/office/officeart/2005/8/layout/arrow2"/>
    <dgm:cxn modelId="{D82A11C1-B3C0-4A9B-A662-2CC540D9D5F1}" type="presOf" srcId="{E8C713AA-9753-4E9A-91E3-57266C081AD3}" destId="{8C670E4E-4DB3-472B-9775-47A0655EABA9}" srcOrd="0" destOrd="0" presId="urn:microsoft.com/office/officeart/2005/8/layout/arrow2"/>
    <dgm:cxn modelId="{56156AE7-2C1E-4E01-B137-02BB2A50E6AB}" srcId="{12BC2813-8DEE-4A1C-8755-3C1F72767506}" destId="{1AA8C6C6-A36F-4827-98D8-224A3DC05905}" srcOrd="5" destOrd="0" parTransId="{3FBE28A3-B486-4E3A-B28D-F65B199492FA}" sibTransId="{E89C87C6-7225-472A-9D4F-3CAE6EBF6421}"/>
    <dgm:cxn modelId="{910156F8-2708-4159-9D86-12435E4CC7FC}" srcId="{12BC2813-8DEE-4A1C-8755-3C1F72767506}" destId="{4A6E23F4-2739-4CF8-A4DD-CC605B3697F3}" srcOrd="1" destOrd="0" parTransId="{2458524D-029B-4BDF-8F4E-EFAF490B626E}" sibTransId="{A7EC5608-C60A-42EB-BD3D-0DB48F11E91E}"/>
    <dgm:cxn modelId="{16FDE5F8-FA9F-4BED-A5F0-79E38C850670}" srcId="{12BC2813-8DEE-4A1C-8755-3C1F72767506}" destId="{8AD85808-550F-44E1-BA55-2BC22EDF4B6F}" srcOrd="0" destOrd="0" parTransId="{1EA1BF46-BAF3-4C5F-A6BD-338050B70299}" sibTransId="{7EAA2D83-4000-4FBE-974E-F9F3FB00AD3B}"/>
    <dgm:cxn modelId="{E8634348-846C-4E2F-B76A-ECA223A69847}" type="presParOf" srcId="{9F057778-3758-423F-80CF-21BD17A9D74A}" destId="{CBDD21B5-0E98-4DE0-96D9-43C514DD0F94}" srcOrd="0" destOrd="0" presId="urn:microsoft.com/office/officeart/2005/8/layout/arrow2"/>
    <dgm:cxn modelId="{D61E6DF8-1F9B-4A42-A3C0-A8B2C2470352}" type="presParOf" srcId="{9F057778-3758-423F-80CF-21BD17A9D74A}" destId="{E452567C-61DB-4FB8-8D6C-1A7D0BB165BA}" srcOrd="1" destOrd="0" presId="urn:microsoft.com/office/officeart/2005/8/layout/arrow2"/>
    <dgm:cxn modelId="{17FDEE28-CDF2-4465-9924-0C5333D01C77}" type="presParOf" srcId="{E452567C-61DB-4FB8-8D6C-1A7D0BB165BA}" destId="{34BA0E6F-35AB-43AC-B3D1-E03CE238C596}" srcOrd="0" destOrd="0" presId="urn:microsoft.com/office/officeart/2005/8/layout/arrow2"/>
    <dgm:cxn modelId="{BE7F7684-F2E5-45C0-A034-B1A6F4642720}" type="presParOf" srcId="{E452567C-61DB-4FB8-8D6C-1A7D0BB165BA}" destId="{D8CB35D2-619D-4A3E-8F28-E842C86E4FA1}" srcOrd="1" destOrd="0" presId="urn:microsoft.com/office/officeart/2005/8/layout/arrow2"/>
    <dgm:cxn modelId="{23F3E198-8A53-4624-B524-AFAA11021A34}" type="presParOf" srcId="{E452567C-61DB-4FB8-8D6C-1A7D0BB165BA}" destId="{9E2B3095-43BC-4B78-9B50-148DEBE7E496}" srcOrd="2" destOrd="0" presId="urn:microsoft.com/office/officeart/2005/8/layout/arrow2"/>
    <dgm:cxn modelId="{B896EF9A-D085-4373-B4B9-CC8416C25AE2}" type="presParOf" srcId="{E452567C-61DB-4FB8-8D6C-1A7D0BB165BA}" destId="{B4615F40-90AB-4949-91F6-A66FB79175AF}" srcOrd="3" destOrd="0" presId="urn:microsoft.com/office/officeart/2005/8/layout/arrow2"/>
    <dgm:cxn modelId="{F75A25C8-927F-4777-BFF1-BCF5EA7452DC}" type="presParOf" srcId="{E452567C-61DB-4FB8-8D6C-1A7D0BB165BA}" destId="{C36DB880-72D7-47A4-B95B-8D51DBFAD455}" srcOrd="4" destOrd="0" presId="urn:microsoft.com/office/officeart/2005/8/layout/arrow2"/>
    <dgm:cxn modelId="{64D521AE-9177-4A96-9EF3-FF5775F4F858}" type="presParOf" srcId="{E452567C-61DB-4FB8-8D6C-1A7D0BB165BA}" destId="{8D3A7570-5D85-411B-B941-5C59DA41834B}" srcOrd="5" destOrd="0" presId="urn:microsoft.com/office/officeart/2005/8/layout/arrow2"/>
    <dgm:cxn modelId="{24FB8CCF-4B72-4022-86F8-F9DFDD2B3937}" type="presParOf" srcId="{E452567C-61DB-4FB8-8D6C-1A7D0BB165BA}" destId="{35C7B52C-EBF2-4131-B2A7-8AD6EF5550BE}" srcOrd="6" destOrd="0" presId="urn:microsoft.com/office/officeart/2005/8/layout/arrow2"/>
    <dgm:cxn modelId="{A39AF133-1B63-4A14-A26A-07D62EDFFDF9}" type="presParOf" srcId="{E452567C-61DB-4FB8-8D6C-1A7D0BB165BA}" destId="{6365193D-F0F9-4EF3-B6EB-4709167A3BFD}" srcOrd="7" destOrd="0" presId="urn:microsoft.com/office/officeart/2005/8/layout/arrow2"/>
    <dgm:cxn modelId="{4EAA6FD4-BF8C-4E02-9BA2-D62F4EEC2E08}" type="presParOf" srcId="{E452567C-61DB-4FB8-8D6C-1A7D0BB165BA}" destId="{553DF079-5FB5-4057-9571-537C2195EB45}" srcOrd="8" destOrd="0" presId="urn:microsoft.com/office/officeart/2005/8/layout/arrow2"/>
    <dgm:cxn modelId="{F0C6EEB8-6931-4AAD-AA89-33C27A8B3FF3}" type="presParOf" srcId="{E452567C-61DB-4FB8-8D6C-1A7D0BB165BA}" destId="{8C670E4E-4DB3-472B-9775-47A0655EABA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21B5-0E98-4DE0-96D9-43C514DD0F94}">
      <dsp:nvSpPr>
        <dsp:cNvPr id="0" name=""/>
        <dsp:cNvSpPr/>
      </dsp:nvSpPr>
      <dsp:spPr>
        <a:xfrm>
          <a:off x="-20" y="0"/>
          <a:ext cx="11322463" cy="63315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0E6F-35AB-43AC-B3D1-E03CE238C596}">
      <dsp:nvSpPr>
        <dsp:cNvPr id="0" name=""/>
        <dsp:cNvSpPr/>
      </dsp:nvSpPr>
      <dsp:spPr>
        <a:xfrm>
          <a:off x="914193" y="4905541"/>
          <a:ext cx="232999" cy="232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B35D2-619D-4A3E-8F28-E842C86E4FA1}">
      <dsp:nvSpPr>
        <dsp:cNvPr id="0" name=""/>
        <dsp:cNvSpPr/>
      </dsp:nvSpPr>
      <dsp:spPr>
        <a:xfrm>
          <a:off x="773990" y="5215297"/>
          <a:ext cx="1110915" cy="111412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/>
            <a:t>2012</a:t>
          </a:r>
          <a:r>
            <a:rPr lang="en-US" sz="1800" b="0" kern="1200" dirty="0"/>
            <a:t>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/>
            <a:t>Council adopts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2020 ECAP</a:t>
          </a:r>
        </a:p>
      </dsp:txBody>
      <dsp:txXfrm>
        <a:off x="773990" y="5215297"/>
        <a:ext cx="1110915" cy="1114126"/>
      </dsp:txXfrm>
    </dsp:sp>
    <dsp:sp modelId="{9E2B3095-43BC-4B78-9B50-148DEBE7E496}">
      <dsp:nvSpPr>
        <dsp:cNvPr id="0" name=""/>
        <dsp:cNvSpPr/>
      </dsp:nvSpPr>
      <dsp:spPr>
        <a:xfrm>
          <a:off x="1954325" y="3904419"/>
          <a:ext cx="364695" cy="364695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15F40-90AB-4949-91F6-A66FB79175AF}">
      <dsp:nvSpPr>
        <dsp:cNvPr id="0" name=""/>
        <dsp:cNvSpPr/>
      </dsp:nvSpPr>
      <dsp:spPr>
        <a:xfrm>
          <a:off x="2097458" y="4383776"/>
          <a:ext cx="1474369" cy="157306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2017-2018: </a:t>
          </a:r>
          <a:r>
            <a:rPr lang="en-US" sz="1800" b="0" kern="1200" dirty="0"/>
            <a:t>ECAP Administrative Update.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CURB analysis.</a:t>
          </a:r>
        </a:p>
      </dsp:txBody>
      <dsp:txXfrm>
        <a:off x="2097458" y="4383776"/>
        <a:ext cx="1474369" cy="1573065"/>
      </dsp:txXfrm>
    </dsp:sp>
    <dsp:sp modelId="{C36DB880-72D7-47A4-B95B-8D51DBFAD455}">
      <dsp:nvSpPr>
        <dsp:cNvPr id="0" name=""/>
        <dsp:cNvSpPr/>
      </dsp:nvSpPr>
      <dsp:spPr>
        <a:xfrm>
          <a:off x="3367600" y="2983047"/>
          <a:ext cx="486260" cy="48626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A7570-5D85-411B-B941-5C59DA41834B}">
      <dsp:nvSpPr>
        <dsp:cNvPr id="0" name=""/>
        <dsp:cNvSpPr/>
      </dsp:nvSpPr>
      <dsp:spPr>
        <a:xfrm>
          <a:off x="3703156" y="3613905"/>
          <a:ext cx="1557958" cy="134970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May 2018: </a:t>
          </a:r>
          <a:r>
            <a:rPr lang="en-US" sz="1800" b="0" kern="1200" dirty="0"/>
            <a:t>Council Adopts 2030 GHG reduction target (56%)</a:t>
          </a:r>
        </a:p>
      </dsp:txBody>
      <dsp:txXfrm>
        <a:off x="3703156" y="3613905"/>
        <a:ext cx="1557958" cy="1349702"/>
      </dsp:txXfrm>
    </dsp:sp>
    <dsp:sp modelId="{35C7B52C-EBF2-4131-B2A7-8AD6EF5550BE}">
      <dsp:nvSpPr>
        <dsp:cNvPr id="0" name=""/>
        <dsp:cNvSpPr/>
      </dsp:nvSpPr>
      <dsp:spPr>
        <a:xfrm>
          <a:off x="4871338" y="2253668"/>
          <a:ext cx="628085" cy="628085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5193D-F0F9-4EF3-B6EB-4709167A3BFD}">
      <dsp:nvSpPr>
        <dsp:cNvPr id="0" name=""/>
        <dsp:cNvSpPr/>
      </dsp:nvSpPr>
      <dsp:spPr>
        <a:xfrm>
          <a:off x="5475490" y="2928976"/>
          <a:ext cx="1690868" cy="282291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Summer 2018: </a:t>
          </a:r>
          <a:r>
            <a:rPr lang="en-US" sz="1800" kern="1200" dirty="0"/>
            <a:t>Council approves 2030 ECAP Community engagement process &amp; timeline. ECAP ad hoc Community Advisory Resolution</a:t>
          </a:r>
          <a:endParaRPr lang="en-US" sz="1800" b="1" kern="1200" dirty="0"/>
        </a:p>
      </dsp:txBody>
      <dsp:txXfrm>
        <a:off x="5475490" y="2928976"/>
        <a:ext cx="1690868" cy="2822913"/>
      </dsp:txXfrm>
    </dsp:sp>
    <dsp:sp modelId="{553DF079-5FB5-4057-9571-537C2195EB45}">
      <dsp:nvSpPr>
        <dsp:cNvPr id="0" name=""/>
        <dsp:cNvSpPr/>
      </dsp:nvSpPr>
      <dsp:spPr>
        <a:xfrm>
          <a:off x="6778713" y="1626789"/>
          <a:ext cx="800302" cy="800302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70E4E-4DB3-472B-9775-47A0655EABA9}">
      <dsp:nvSpPr>
        <dsp:cNvPr id="0" name=""/>
        <dsp:cNvSpPr/>
      </dsp:nvSpPr>
      <dsp:spPr>
        <a:xfrm>
          <a:off x="9525884" y="1737154"/>
          <a:ext cx="1495249" cy="81228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January 2019: </a:t>
          </a:r>
          <a:r>
            <a:rPr lang="en-US" sz="1800" kern="1200" dirty="0"/>
            <a:t>Consultants hired</a:t>
          </a:r>
        </a:p>
      </dsp:txBody>
      <dsp:txXfrm>
        <a:off x="9525884" y="1737154"/>
        <a:ext cx="1495249" cy="81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0.73734</cdr:x>
      <cdr:y>0.63613</cdr:y>
    </cdr:from>
    <cdr:to>
      <cdr:x>0.76119</cdr:x>
      <cdr:y>0.6584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87EF29AB-80EB-4047-97F8-044F9B640BC8}"/>
            </a:ext>
          </a:extLst>
        </cdr:cNvPr>
        <cdr:cNvSpPr txBox="1"/>
      </cdr:nvSpPr>
      <cdr:spPr>
        <a:xfrm xmlns:a="http://schemas.openxmlformats.org/drawingml/2006/main">
          <a:off x="4786312" y="2381251"/>
          <a:ext cx="154781" cy="8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0.20879</cdr:x>
      <cdr:y>0.5</cdr:y>
    </cdr:from>
    <cdr:to>
      <cdr:x>0.30257</cdr:x>
      <cdr:y>0.5471</cdr:y>
    </cdr:to>
    <cdr:grpSp>
      <cdr:nvGrpSpPr>
        <cdr:cNvPr id="4" name="Group 3"/>
        <cdr:cNvGrpSpPr/>
      </cdr:nvGrpSpPr>
      <cdr:grpSpPr>
        <a:xfrm xmlns:a="http://schemas.openxmlformats.org/drawingml/2006/main">
          <a:off x="2044135" y="2845676"/>
          <a:ext cx="918142" cy="268063"/>
          <a:chOff x="1980384" y="2715941"/>
          <a:chExt cx="918161" cy="268047"/>
        </a:xfrm>
      </cdr:grpSpPr>
      <cdr:sp macro="" textlink="">
        <cdr:nvSpPr>
          <cdr:cNvPr id="14" name="TextBox 13">
            <a:extLst xmlns:a="http://schemas.openxmlformats.org/drawingml/2006/main">
              <a:ext uri="{FF2B5EF4-FFF2-40B4-BE49-F238E27FC236}">
                <a16:creationId xmlns:a16="http://schemas.microsoft.com/office/drawing/2014/main" id="{333C5D9D-C7EC-4B02-B3A5-C4DF0F0CFACD}"/>
              </a:ext>
            </a:extLst>
          </cdr:cNvPr>
          <cdr:cNvSpPr txBox="1"/>
        </cdr:nvSpPr>
        <cdr:spPr>
          <a:xfrm xmlns:a="http://schemas.openxmlformats.org/drawingml/2006/main">
            <a:off x="2043257" y="2715941"/>
            <a:ext cx="855288" cy="25946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/>
              <a:t>34.0%</a:t>
            </a:r>
          </a:p>
        </cdr:txBody>
      </cdr:sp>
      <cdr:sp macro="" textlink="">
        <cdr:nvSpPr>
          <cdr:cNvPr id="3" name="Arrow: Down 2"/>
          <cdr:cNvSpPr/>
        </cdr:nvSpPr>
        <cdr:spPr>
          <a:xfrm xmlns:a="http://schemas.openxmlformats.org/drawingml/2006/main">
            <a:off x="1980384" y="2789591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0.35031</cdr:x>
      <cdr:y>0.4057</cdr:y>
    </cdr:from>
    <cdr:to>
      <cdr:x>0.44529</cdr:x>
      <cdr:y>0.48839</cdr:y>
    </cdr:to>
    <cdr:grpSp>
      <cdr:nvGrpSpPr>
        <cdr:cNvPr id="6" name="Group 5"/>
        <cdr:cNvGrpSpPr/>
      </cdr:nvGrpSpPr>
      <cdr:grpSpPr>
        <a:xfrm xmlns:a="http://schemas.openxmlformats.org/drawingml/2006/main">
          <a:off x="3429670" y="2308982"/>
          <a:ext cx="929891" cy="470617"/>
          <a:chOff x="3222209" y="2232147"/>
          <a:chExt cx="929850" cy="470618"/>
        </a:xfrm>
      </cdr:grpSpPr>
      <cdr:sp macro="" textlink="">
        <cdr:nvSpPr>
          <cdr:cNvPr id="18" name="TextBox 17">
            <a:extLst xmlns:a="http://schemas.openxmlformats.org/drawingml/2006/main">
              <a:ext uri="{FF2B5EF4-FFF2-40B4-BE49-F238E27FC236}">
                <a16:creationId xmlns:a16="http://schemas.microsoft.com/office/drawing/2014/main" id="{7DFAD0BD-31A5-4FA0-81A6-76647EDC6BA8}"/>
              </a:ext>
            </a:extLst>
          </cdr:cNvPr>
          <cdr:cNvSpPr txBox="1"/>
        </cdr:nvSpPr>
        <cdr:spPr>
          <a:xfrm xmlns:a="http://schemas.openxmlformats.org/drawingml/2006/main">
            <a:off x="3272196" y="2232147"/>
            <a:ext cx="879863" cy="47061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/>
              <a:t>7.5%</a:t>
            </a:r>
          </a:p>
        </cdr:txBody>
      </cdr:sp>
      <cdr:sp macro="" textlink="">
        <cdr:nvSpPr>
          <cdr:cNvPr id="25" name="Arrow: Down 24"/>
          <cdr:cNvSpPr/>
        </cdr:nvSpPr>
        <cdr:spPr>
          <a:xfrm xmlns:a="http://schemas.openxmlformats.org/drawingml/2006/main">
            <a:off x="3222209" y="2316983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0.485</cdr:x>
      <cdr:y>0.72051</cdr:y>
    </cdr:from>
    <cdr:to>
      <cdr:x>0.56898</cdr:x>
      <cdr:y>0.79048</cdr:y>
    </cdr:to>
    <cdr:grpSp>
      <cdr:nvGrpSpPr>
        <cdr:cNvPr id="9" name="Group 8"/>
        <cdr:cNvGrpSpPr/>
      </cdr:nvGrpSpPr>
      <cdr:grpSpPr>
        <a:xfrm xmlns:a="http://schemas.openxmlformats.org/drawingml/2006/main">
          <a:off x="4748338" y="4100676"/>
          <a:ext cx="822196" cy="398224"/>
          <a:chOff x="4563927" y="4008475"/>
          <a:chExt cx="822154" cy="398224"/>
        </a:xfrm>
      </cdr:grpSpPr>
      <cdr:sp macro="" textlink="">
        <cdr:nvSpPr>
          <cdr:cNvPr id="19" name="TextBox 18">
            <a:extLst xmlns:a="http://schemas.openxmlformats.org/drawingml/2006/main">
              <a:ext uri="{FF2B5EF4-FFF2-40B4-BE49-F238E27FC236}">
                <a16:creationId xmlns:a16="http://schemas.microsoft.com/office/drawing/2014/main" id="{3411D36A-FF2D-4924-9552-F71DF633CECC}"/>
              </a:ext>
            </a:extLst>
          </cdr:cNvPr>
          <cdr:cNvSpPr txBox="1"/>
        </cdr:nvSpPr>
        <cdr:spPr>
          <a:xfrm xmlns:a="http://schemas.openxmlformats.org/drawingml/2006/main">
            <a:off x="4613913" y="4008475"/>
            <a:ext cx="772168" cy="3982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/>
              <a:t>20.9%</a:t>
            </a:r>
          </a:p>
        </cdr:txBody>
      </cdr:sp>
      <cdr:sp macro="" textlink="">
        <cdr:nvSpPr>
          <cdr:cNvPr id="26" name="Arrow: Down 25"/>
          <cdr:cNvSpPr/>
        </cdr:nvSpPr>
        <cdr:spPr>
          <a:xfrm xmlns:a="http://schemas.openxmlformats.org/drawingml/2006/main">
            <a:off x="4563927" y="4089007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0.62126</cdr:x>
      <cdr:y>0.71828</cdr:y>
    </cdr:from>
    <cdr:to>
      <cdr:x>0.72503</cdr:x>
      <cdr:y>0.81688</cdr:y>
    </cdr:to>
    <cdr:grpSp>
      <cdr:nvGrpSpPr>
        <cdr:cNvPr id="10" name="Group 9"/>
        <cdr:cNvGrpSpPr/>
      </cdr:nvGrpSpPr>
      <cdr:grpSpPr>
        <a:xfrm xmlns:a="http://schemas.openxmlformats.org/drawingml/2006/main">
          <a:off x="6082376" y="4087984"/>
          <a:ext cx="1015948" cy="561168"/>
          <a:chOff x="5897961" y="4057251"/>
          <a:chExt cx="1015929" cy="561167"/>
        </a:xfrm>
      </cdr:grpSpPr>
      <cdr:sp macro="" textlink="">
        <cdr:nvSpPr>
          <cdr:cNvPr id="20" name="TextBox 19">
            <a:extLst xmlns:a="http://schemas.openxmlformats.org/drawingml/2006/main">
              <a:ext uri="{FF2B5EF4-FFF2-40B4-BE49-F238E27FC236}">
                <a16:creationId xmlns:a16="http://schemas.microsoft.com/office/drawing/2014/main" id="{5BE5585A-5FB0-4571-82A7-2222477F4DD5}"/>
              </a:ext>
            </a:extLst>
          </cdr:cNvPr>
          <cdr:cNvSpPr txBox="1"/>
        </cdr:nvSpPr>
        <cdr:spPr>
          <a:xfrm xmlns:a="http://schemas.openxmlformats.org/drawingml/2006/main">
            <a:off x="5962068" y="4057251"/>
            <a:ext cx="951822" cy="56116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/>
              <a:t>3.6%</a:t>
            </a:r>
          </a:p>
        </cdr:txBody>
      </cdr:sp>
      <cdr:sp macro="" textlink="">
        <cdr:nvSpPr>
          <cdr:cNvPr id="27" name="Arrow: Down 26"/>
          <cdr:cNvSpPr/>
        </cdr:nvSpPr>
        <cdr:spPr>
          <a:xfrm xmlns:a="http://schemas.openxmlformats.org/drawingml/2006/main">
            <a:off x="5897961" y="4139806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0.74967</cdr:x>
      <cdr:y>0.703</cdr:y>
    </cdr:from>
    <cdr:to>
      <cdr:x>0.84901</cdr:x>
      <cdr:y>0.77933</cdr:y>
    </cdr:to>
    <cdr:grpSp>
      <cdr:nvGrpSpPr>
        <cdr:cNvPr id="11" name="Group 10"/>
        <cdr:cNvGrpSpPr/>
      </cdr:nvGrpSpPr>
      <cdr:grpSpPr>
        <a:xfrm xmlns:a="http://schemas.openxmlformats.org/drawingml/2006/main">
          <a:off x="7339559" y="4001020"/>
          <a:ext cx="972577" cy="434421"/>
          <a:chOff x="7247363" y="3901137"/>
          <a:chExt cx="972597" cy="434420"/>
        </a:xfrm>
      </cdr:grpSpPr>
      <cdr:sp macro="" textlink="">
        <cdr:nvSpPr>
          <cdr:cNvPr id="22" name="TextBox 21">
            <a:extLst xmlns:a="http://schemas.openxmlformats.org/drawingml/2006/main">
              <a:ext uri="{FF2B5EF4-FFF2-40B4-BE49-F238E27FC236}">
                <a16:creationId xmlns:a16="http://schemas.microsoft.com/office/drawing/2014/main" id="{77F2051C-A76A-4658-8386-99B1ABB0A106}"/>
              </a:ext>
            </a:extLst>
          </cdr:cNvPr>
          <cdr:cNvSpPr txBox="1"/>
        </cdr:nvSpPr>
        <cdr:spPr>
          <a:xfrm xmlns:a="http://schemas.openxmlformats.org/drawingml/2006/main">
            <a:off x="7304167" y="3901137"/>
            <a:ext cx="915793" cy="43442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/>
              <a:t>16.1%</a:t>
            </a:r>
          </a:p>
        </cdr:txBody>
      </cdr:sp>
      <cdr:sp macro="" textlink="">
        <cdr:nvSpPr>
          <cdr:cNvPr id="28" name="Arrow: Down 27"/>
          <cdr:cNvSpPr/>
        </cdr:nvSpPr>
        <cdr:spPr>
          <a:xfrm xmlns:a="http://schemas.openxmlformats.org/drawingml/2006/main">
            <a:off x="7247363" y="3990821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0.88962</cdr:x>
      <cdr:y>0.1014</cdr:y>
    </cdr:from>
    <cdr:to>
      <cdr:x>0.98933</cdr:x>
      <cdr:y>0.19364</cdr:y>
    </cdr:to>
    <cdr:grpSp>
      <cdr:nvGrpSpPr>
        <cdr:cNvPr id="12" name="Group 11"/>
        <cdr:cNvGrpSpPr/>
      </cdr:nvGrpSpPr>
      <cdr:grpSpPr>
        <a:xfrm xmlns:a="http://schemas.openxmlformats.org/drawingml/2006/main">
          <a:off x="8709724" y="577103"/>
          <a:ext cx="976200" cy="524970"/>
          <a:chOff x="7181366" y="694686"/>
          <a:chExt cx="976164" cy="524971"/>
        </a:xfrm>
      </cdr:grpSpPr>
      <cdr:sp macro="" textlink="">
        <cdr:nvSpPr>
          <cdr:cNvPr id="17" name="TextBox 16">
            <a:extLst xmlns:a="http://schemas.openxmlformats.org/drawingml/2006/main">
              <a:ext uri="{FF2B5EF4-FFF2-40B4-BE49-F238E27FC236}">
                <a16:creationId xmlns:a16="http://schemas.microsoft.com/office/drawing/2014/main" id="{A0BB198D-BE10-4D7C-A943-E4510097F441}"/>
              </a:ext>
            </a:extLst>
          </cdr:cNvPr>
          <cdr:cNvSpPr txBox="1"/>
        </cdr:nvSpPr>
        <cdr:spPr>
          <a:xfrm xmlns:a="http://schemas.openxmlformats.org/drawingml/2006/main">
            <a:off x="7259654" y="694686"/>
            <a:ext cx="897876" cy="52497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/>
              <a:t>18.4%</a:t>
            </a:r>
          </a:p>
        </cdr:txBody>
      </cdr:sp>
      <cdr:sp macro="" textlink="">
        <cdr:nvSpPr>
          <cdr:cNvPr id="29" name="Arrow: Down 28"/>
          <cdr:cNvSpPr/>
        </cdr:nvSpPr>
        <cdr:spPr>
          <a:xfrm xmlns:a="http://schemas.openxmlformats.org/drawingml/2006/main">
            <a:off x="7181366" y="784360"/>
            <a:ext cx="99892" cy="194397"/>
          </a:xfrm>
          <a:prstGeom xmlns:a="http://schemas.openxmlformats.org/drawingml/2006/main" prst="downArrow">
            <a:avLst/>
          </a:prstGeom>
          <a:solidFill xmlns:a="http://schemas.openxmlformats.org/drawingml/2006/main">
            <a:schemeClr val="tx1">
              <a:lumMod val="85000"/>
              <a:lumOff val="15000"/>
            </a:schemeClr>
          </a:solidFill>
          <a:ln xmlns:a="http://schemas.openxmlformats.org/drawingml/2006/main">
            <a:solidFill>
              <a:schemeClr val="tx1">
                <a:lumMod val="85000"/>
                <a:lumOff val="1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0.20996</cdr:x>
      <cdr:y>0.52689</cdr:y>
    </cdr:from>
    <cdr:to>
      <cdr:x>0.27989</cdr:x>
      <cdr:y>0.58524</cdr:y>
    </cdr:to>
    <cdr:sp macro="" textlink="">
      <cdr:nvSpPr>
        <cdr:cNvPr id="3" name="TextBox 13">
          <a:extLst xmlns:a="http://schemas.openxmlformats.org/drawingml/2006/main">
            <a:ext uri="{FF2B5EF4-FFF2-40B4-BE49-F238E27FC236}">
              <a16:creationId xmlns:a16="http://schemas.microsoft.com/office/drawing/2014/main" id="{333C5D9D-C7EC-4B02-B3A5-C4DF0F0CFACD}"/>
            </a:ext>
          </a:extLst>
        </cdr:cNvPr>
        <cdr:cNvSpPr txBox="1"/>
      </cdr:nvSpPr>
      <cdr:spPr>
        <a:xfrm xmlns:a="http://schemas.openxmlformats.org/drawingml/2006/main">
          <a:off x="2134432" y="3164854"/>
          <a:ext cx="711015" cy="35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34.0%</a:t>
          </a:r>
        </a:p>
      </cdr:txBody>
    </cdr:sp>
  </cdr:relSizeAnchor>
  <cdr:relSizeAnchor xmlns:cdr="http://schemas.openxmlformats.org/drawingml/2006/chartDrawing">
    <cdr:from>
      <cdr:x>0.33963</cdr:x>
      <cdr:y>0.4556</cdr:y>
    </cdr:from>
    <cdr:to>
      <cdr:x>0.42937</cdr:x>
      <cdr:y>0.53545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B5E469DA-1CF3-4E17-9BD2-DF65C2DD4B1A}"/>
            </a:ext>
          </a:extLst>
        </cdr:cNvPr>
        <cdr:cNvSpPr txBox="1"/>
      </cdr:nvSpPr>
      <cdr:spPr>
        <a:xfrm xmlns:a="http://schemas.openxmlformats.org/drawingml/2006/main">
          <a:off x="3452706" y="2736636"/>
          <a:ext cx="912309" cy="479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7.5%</a:t>
          </a:r>
        </a:p>
      </cdr:txBody>
    </cdr:sp>
  </cdr:relSizeAnchor>
  <cdr:relSizeAnchor xmlns:cdr="http://schemas.openxmlformats.org/drawingml/2006/chartDrawing">
    <cdr:from>
      <cdr:x>0.48417</cdr:x>
      <cdr:y>0.72496</cdr:y>
    </cdr:from>
    <cdr:to>
      <cdr:x>0.56293</cdr:x>
      <cdr:y>0.79253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EFF8E4B-A68B-4A22-ADFC-C1AFD58DA45E}"/>
            </a:ext>
          </a:extLst>
        </cdr:cNvPr>
        <cdr:cNvSpPr txBox="1"/>
      </cdr:nvSpPr>
      <cdr:spPr>
        <a:xfrm xmlns:a="http://schemas.openxmlformats.org/drawingml/2006/main">
          <a:off x="4922137" y="4354614"/>
          <a:ext cx="800684" cy="40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20.9%</a:t>
          </a:r>
        </a:p>
      </cdr:txBody>
    </cdr:sp>
  </cdr:relSizeAnchor>
  <cdr:relSizeAnchor xmlns:cdr="http://schemas.openxmlformats.org/drawingml/2006/chartDrawing">
    <cdr:from>
      <cdr:x>0.62036</cdr:x>
      <cdr:y>0.69102</cdr:y>
    </cdr:from>
    <cdr:to>
      <cdr:x>0.71743</cdr:x>
      <cdr:y>0.78623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B4C1A3EA-03DD-466B-9636-FE55CCDEE822}"/>
            </a:ext>
          </a:extLst>
        </cdr:cNvPr>
        <cdr:cNvSpPr txBox="1"/>
      </cdr:nvSpPr>
      <cdr:spPr>
        <a:xfrm xmlns:a="http://schemas.openxmlformats.org/drawingml/2006/main">
          <a:off x="6306637" y="4150694"/>
          <a:ext cx="986827" cy="571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7.2%</a:t>
          </a:r>
        </a:p>
      </cdr:txBody>
    </cdr:sp>
  </cdr:relSizeAnchor>
  <cdr:relSizeAnchor xmlns:cdr="http://schemas.openxmlformats.org/drawingml/2006/chartDrawing">
    <cdr:from>
      <cdr:x>0.75764</cdr:x>
      <cdr:y>0.71244</cdr:y>
    </cdr:from>
    <cdr:to>
      <cdr:x>0.85104</cdr:x>
      <cdr:y>0.78615</cdr:y>
    </cdr:to>
    <cdr:sp macro="" textlink="">
      <cdr:nvSpPr>
        <cdr:cNvPr id="8" name="TextBox 3">
          <a:extLst xmlns:a="http://schemas.openxmlformats.org/drawingml/2006/main">
            <a:ext uri="{FF2B5EF4-FFF2-40B4-BE49-F238E27FC236}">
              <a16:creationId xmlns:a16="http://schemas.microsoft.com/office/drawing/2014/main" id="{C51E744B-83D7-41BA-8FE4-D5E7C3720E04}"/>
            </a:ext>
          </a:extLst>
        </cdr:cNvPr>
        <cdr:cNvSpPr txBox="1"/>
      </cdr:nvSpPr>
      <cdr:spPr>
        <a:xfrm xmlns:a="http://schemas.openxmlformats.org/drawingml/2006/main">
          <a:off x="7702292" y="4279401"/>
          <a:ext cx="949517" cy="44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16.1%</a:t>
          </a:r>
        </a:p>
      </cdr:txBody>
    </cdr:sp>
  </cdr:relSizeAnchor>
  <cdr:relSizeAnchor xmlns:cdr="http://schemas.openxmlformats.org/drawingml/2006/chartDrawing">
    <cdr:from>
      <cdr:x>0.90223</cdr:x>
      <cdr:y>0.17615</cdr:y>
    </cdr:from>
    <cdr:to>
      <cdr:x>0.9938</cdr:x>
      <cdr:y>0.26522</cdr:y>
    </cdr:to>
    <cdr:sp macro="" textlink="">
      <cdr:nvSpPr>
        <cdr:cNvPr id="20" name="TextBox 2">
          <a:extLst xmlns:a="http://schemas.openxmlformats.org/drawingml/2006/main">
            <a:ext uri="{FF2B5EF4-FFF2-40B4-BE49-F238E27FC236}">
              <a16:creationId xmlns:a16="http://schemas.microsoft.com/office/drawing/2014/main" id="{2C70E969-53AD-45E0-B451-B0879D1B5B54}"/>
            </a:ext>
          </a:extLst>
        </cdr:cNvPr>
        <cdr:cNvSpPr txBox="1"/>
      </cdr:nvSpPr>
      <cdr:spPr>
        <a:xfrm xmlns:a="http://schemas.openxmlformats.org/drawingml/2006/main">
          <a:off x="9172151" y="1058056"/>
          <a:ext cx="930913" cy="535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17.9%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1DB8-845C-4902-87F4-2B1B6952C880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961EE-D459-492D-8BE0-D6FC725EF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under advisement scarcity of staff</a:t>
            </a:r>
            <a:r>
              <a:rPr lang="en-US" baseline="0" dirty="0"/>
              <a:t> time &amp; resources</a:t>
            </a:r>
          </a:p>
          <a:p>
            <a:r>
              <a:rPr lang="en-US" baseline="0" dirty="0"/>
              <a:t>Focus on specific areas of advice and input so that we’ll be most likely able to act on it – e.g. Barbara Haya</a:t>
            </a:r>
          </a:p>
          <a:p>
            <a:r>
              <a:rPr lang="en-US" baseline="0" dirty="0"/>
              <a:t>This Committee was formed to advise staff </a:t>
            </a:r>
          </a:p>
          <a:p>
            <a:r>
              <a:rPr lang="en-US" baseline="0" dirty="0"/>
              <a:t>Process is established, consultants hired, still outstanding matters</a:t>
            </a:r>
          </a:p>
          <a:p>
            <a:r>
              <a:rPr lang="en-US" baseline="0" dirty="0"/>
              <a:t>Glad to have this amazing brain trust</a:t>
            </a:r>
          </a:p>
          <a:p>
            <a:r>
              <a:rPr lang="en-US" baseline="0" dirty="0" err="1"/>
              <a:t>Reso</a:t>
            </a:r>
            <a:r>
              <a:rPr lang="en-US" baseline="0" dirty="0"/>
              <a:t> as put forth by Kalb an </a:t>
            </a:r>
            <a:r>
              <a:rPr lang="en-US" baseline="0" dirty="0" err="1"/>
              <a:t>dadopted</a:t>
            </a:r>
            <a:r>
              <a:rPr lang="en-US" baseline="0" dirty="0"/>
              <a:t> by Council was to ensure staff has access to best and brightest, and Mayor has decided that’s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being an ambitious</a:t>
            </a:r>
            <a:r>
              <a:rPr lang="en-US" baseline="0" dirty="0"/>
              <a:t> plan, and balancing near-term with moonshot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2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6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Realistic:</a:t>
            </a:r>
          </a:p>
          <a:p>
            <a:r>
              <a:rPr lang="en-US" dirty="0"/>
              <a:t>Staff</a:t>
            </a:r>
            <a:r>
              <a:rPr lang="en-US" baseline="0" dirty="0"/>
              <a:t> time, funding, legal authority, sphere of control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0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0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balancing core with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961EE-D459-492D-8BE0-D6FC725EF8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7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7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4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2302-5B39-4078-8C0D-ADE33ADA110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50E3-C88B-4E90-BE29-96CF9761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626" y="159396"/>
            <a:ext cx="5413046" cy="79769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ECAP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9143" y="1107886"/>
            <a:ext cx="3050601" cy="637308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City Council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49" y="2213977"/>
            <a:ext cx="3050601" cy="63730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City Staff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954" y="3317468"/>
            <a:ext cx="2162989" cy="12365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kern="1200" dirty="0"/>
              <a:t>Climate Consultant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/>
              <a:t>(Integral)</a:t>
            </a:r>
            <a:endParaRPr lang="en-US" sz="28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029403" y="2075827"/>
            <a:ext cx="3050601" cy="93190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ECAP ad hoc Committee</a:t>
            </a:r>
          </a:p>
        </p:txBody>
      </p:sp>
      <p:sp>
        <p:nvSpPr>
          <p:cNvPr id="8" name="Arrow: Down 7"/>
          <p:cNvSpPr/>
          <p:nvPr/>
        </p:nvSpPr>
        <p:spPr>
          <a:xfrm>
            <a:off x="4279499" y="1828383"/>
            <a:ext cx="223787" cy="33464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 rot="1623933">
            <a:off x="3332834" y="2934470"/>
            <a:ext cx="257082" cy="3463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 rot="5400000">
            <a:off x="6828488" y="1614105"/>
            <a:ext cx="280561" cy="180822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6609" y="3317468"/>
            <a:ext cx="2162989" cy="123658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kern="1200" dirty="0"/>
              <a:t>Equity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/>
              <a:t>Facilitator</a:t>
            </a:r>
            <a:endParaRPr lang="en-US" sz="2800" kern="1200" dirty="0"/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/>
              <a:t>(OCAC)</a:t>
            </a:r>
            <a:endParaRPr lang="en-US" sz="2800" kern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473" y="4863785"/>
            <a:ext cx="4853720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BAU projections &amp; scenario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GHG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Prioritization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Advanced financial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Draft &amp; final ECAP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2283" y="4863785"/>
            <a:ext cx="4883464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Community engagement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Form &amp; lead NLC, workshops,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Equity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Equity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Review ECAP for Equity considerations</a:t>
            </a:r>
          </a:p>
        </p:txBody>
      </p:sp>
      <p:sp>
        <p:nvSpPr>
          <p:cNvPr id="15" name="Arrow: Down 14"/>
          <p:cNvSpPr/>
          <p:nvPr/>
        </p:nvSpPr>
        <p:spPr>
          <a:xfrm rot="19396255">
            <a:off x="5144652" y="2922902"/>
            <a:ext cx="257082" cy="34634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3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55" y="462244"/>
            <a:ext cx="4846241" cy="91234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Why Natural Gas?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255" y="1614432"/>
            <a:ext cx="483885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Burned at power plants and in homes, and leaking system-wide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Short-Lived Climate Pollutant 86 times stronger than CO2 over 20 years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Elimination is critical for 2050 targets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Also increases seismic risk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27" t="16800" r="33806" b="8533"/>
          <a:stretch/>
        </p:blipFill>
        <p:spPr>
          <a:xfrm>
            <a:off x="5523077" y="2644747"/>
            <a:ext cx="3054324" cy="3941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778" t="14181" r="29389" b="5733"/>
          <a:stretch/>
        </p:blipFill>
        <p:spPr>
          <a:xfrm>
            <a:off x="8790982" y="2644747"/>
            <a:ext cx="3215090" cy="39410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6967943" y="978965"/>
            <a:ext cx="164592" cy="164592"/>
          </a:xfrm>
          <a:prstGeom prst="ellips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04425" y="315923"/>
            <a:ext cx="1508760" cy="1508760"/>
          </a:xfrm>
          <a:prstGeom prst="ellips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559" y="1374590"/>
            <a:ext cx="1475360" cy="1072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46366" y="1862804"/>
            <a:ext cx="182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25000"/>
                  </a:schemeClr>
                </a:solidFill>
              </a:rPr>
              <a:t>Methane</a:t>
            </a:r>
            <a:endParaRPr lang="en-US" sz="3200" baseline="-250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H="1">
            <a:off x="9078404" y="3636519"/>
            <a:ext cx="5035" cy="162907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0609624" y="3668507"/>
            <a:ext cx="5035" cy="162907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519801" y="3740731"/>
            <a:ext cx="5035" cy="162907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995826" y="3629878"/>
            <a:ext cx="445301" cy="82117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249889" y="3620965"/>
            <a:ext cx="11293" cy="82117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9800477" y="3608507"/>
            <a:ext cx="11293" cy="82117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834642" y="3611688"/>
            <a:ext cx="461433" cy="65929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667096" y="4693868"/>
            <a:ext cx="2283" cy="98674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78373" y="4693869"/>
            <a:ext cx="5035" cy="162907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844893" y="4559354"/>
            <a:ext cx="1455" cy="176358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00558" y="3674079"/>
            <a:ext cx="461433" cy="65929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39247" y="3597879"/>
            <a:ext cx="11293" cy="821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06207" y="3567195"/>
            <a:ext cx="445301" cy="82117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41858" y="2431856"/>
            <a:ext cx="505399" cy="74839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334330" y="2388802"/>
            <a:ext cx="445301" cy="82117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5400000">
            <a:off x="5363845" y="-4067218"/>
            <a:ext cx="1434703" cy="11200902"/>
          </a:xfrm>
          <a:prstGeom prst="leftBrace">
            <a:avLst>
              <a:gd name="adj1" fmla="val 8333"/>
              <a:gd name="adj2" fmla="val 51165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/>
          <p:cNvSpPr/>
          <p:nvPr/>
        </p:nvSpPr>
        <p:spPr>
          <a:xfrm>
            <a:off x="2444198" y="325575"/>
            <a:ext cx="7273998" cy="758710"/>
          </a:xfrm>
          <a:prstGeom prst="roundRect">
            <a:avLst/>
          </a:prstGeom>
          <a:solidFill>
            <a:srgbClr val="C5DCF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Social, Racial, &amp; Economic Equity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1534" y="1818417"/>
            <a:ext cx="6779324" cy="7957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tx1"/>
                </a:solidFill>
              </a:rPr>
              <a:t>Oakland</a:t>
            </a:r>
            <a:r>
              <a:rPr lang="en-US" sz="4800" kern="1200" dirty="0"/>
              <a:t> 2030 ECAP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3914" y="2881554"/>
            <a:ext cx="4189273" cy="93190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How do we slow down Climate Change?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38541" y="2881554"/>
            <a:ext cx="4189273" cy="9319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kern="1200" dirty="0"/>
              <a:t>How do we adapt to Climate Change?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2759" y="4055046"/>
            <a:ext cx="1382752" cy="746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Local Emissions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11761" y="4055046"/>
            <a:ext cx="1477559" cy="746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Life Cycle Emissions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5570" y="4055046"/>
            <a:ext cx="1477559" cy="746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Urban Forestry</a:t>
            </a:r>
            <a:endParaRPr lang="en-US" sz="1900" kern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405426" y="4031554"/>
            <a:ext cx="975388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Heat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05322" y="4033525"/>
            <a:ext cx="1246153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Flooding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91298" y="4929780"/>
            <a:ext cx="1382752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Sea Level Rise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5885" y="4966116"/>
            <a:ext cx="1556498" cy="521640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Buildings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&amp; Energy</a:t>
            </a:r>
            <a:endParaRPr lang="en-US" sz="1400" kern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05885" y="5619195"/>
            <a:ext cx="1556498" cy="393028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Transportation</a:t>
            </a:r>
            <a:endParaRPr lang="en-US" sz="1500" kern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05885" y="6126428"/>
            <a:ext cx="1556497" cy="393028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Waste &amp; Landfill</a:t>
            </a:r>
            <a:endParaRPr lang="en-US" sz="1500" kern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144099" y="4966116"/>
            <a:ext cx="1412882" cy="555961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Manufacturing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600" kern="1200" dirty="0"/>
              <a:t>&amp; Production </a:t>
            </a:r>
            <a:endParaRPr lang="en-US" sz="1400" kern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139179" y="6136507"/>
            <a:ext cx="1412882" cy="533233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kern="1200" dirty="0"/>
              <a:t>Upstream energy</a:t>
            </a:r>
            <a:endParaRPr lang="en-US" sz="1400" kern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3925570" y="4971797"/>
            <a:ext cx="1477559" cy="393029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kern="1200" dirty="0"/>
              <a:t>Planting Trees</a:t>
            </a:r>
            <a:endParaRPr lang="en-US" sz="1400" kern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924124" y="5522077"/>
            <a:ext cx="1477559" cy="393027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kern="1200" dirty="0"/>
              <a:t>Restoring Soil</a:t>
            </a:r>
            <a:endParaRPr lang="en-US" sz="1400" kern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91487" y="4033838"/>
            <a:ext cx="1227285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Drought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14863" y="4031554"/>
            <a:ext cx="1074778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Fires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1308" y="4929780"/>
            <a:ext cx="1166667" cy="746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Urban Gardens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1946" y="4933865"/>
            <a:ext cx="1491035" cy="8711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900" dirty="0"/>
              <a:t>Resilient Buildings </a:t>
            </a:r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900" dirty="0"/>
              <a:t>&amp; Housing</a:t>
            </a:r>
            <a:endParaRPr lang="en-US" sz="1900" kern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139179" y="5645041"/>
            <a:ext cx="1412882" cy="367182"/>
          </a:xfrm>
          <a:prstGeom prst="rect">
            <a:avLst/>
          </a:prstGeom>
          <a:solidFill>
            <a:srgbClr val="FBE0CD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1700" kern="1200" dirty="0"/>
              <a:t>Consumption</a:t>
            </a:r>
          </a:p>
        </p:txBody>
      </p:sp>
    </p:spTree>
    <p:extLst>
      <p:ext uri="{BB962C8B-B14F-4D97-AF65-F5344CB8AC3E}">
        <p14:creationId xmlns:p14="http://schemas.microsoft.com/office/powerpoint/2010/main" val="40438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B2155B-44E9-4A48-8BB4-60708B64AC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894314"/>
              </p:ext>
            </p:extLst>
          </p:nvPr>
        </p:nvGraphicFramePr>
        <p:xfrm>
          <a:off x="1200806" y="592276"/>
          <a:ext cx="9790387" cy="56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598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CE2A8F-0D84-44D7-A538-387B89CC5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438048"/>
              </p:ext>
            </p:extLst>
          </p:nvPr>
        </p:nvGraphicFramePr>
        <p:xfrm>
          <a:off x="1117601" y="365125"/>
          <a:ext cx="10007600" cy="613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53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45C329-36B1-4C2A-8800-F4B56D7A9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86580"/>
              </p:ext>
            </p:extLst>
          </p:nvPr>
        </p:nvGraphicFramePr>
        <p:xfrm>
          <a:off x="1012934" y="365125"/>
          <a:ext cx="10166131" cy="600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row: Down 3"/>
          <p:cNvSpPr/>
          <p:nvPr/>
        </p:nvSpPr>
        <p:spPr>
          <a:xfrm>
            <a:off x="3080753" y="3608026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Arrow: Down 4"/>
          <p:cNvSpPr/>
          <p:nvPr/>
        </p:nvSpPr>
        <p:spPr>
          <a:xfrm>
            <a:off x="4394979" y="3174059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Arrow: Down 5"/>
          <p:cNvSpPr/>
          <p:nvPr/>
        </p:nvSpPr>
        <p:spPr>
          <a:xfrm>
            <a:off x="5872563" y="4801766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Arrow: Down 6"/>
          <p:cNvSpPr/>
          <p:nvPr/>
        </p:nvSpPr>
        <p:spPr>
          <a:xfrm>
            <a:off x="7219679" y="4607369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Arrow: Down 7"/>
          <p:cNvSpPr/>
          <p:nvPr/>
        </p:nvSpPr>
        <p:spPr>
          <a:xfrm>
            <a:off x="8666687" y="4731325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Arrow: Down 8"/>
          <p:cNvSpPr/>
          <p:nvPr/>
        </p:nvSpPr>
        <p:spPr>
          <a:xfrm>
            <a:off x="10121354" y="1496291"/>
            <a:ext cx="99892" cy="194397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0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A1DAEE-FCC6-4422-BAD6-6A4950BB3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847884"/>
              </p:ext>
            </p:extLst>
          </p:nvPr>
        </p:nvGraphicFramePr>
        <p:xfrm>
          <a:off x="973015" y="365125"/>
          <a:ext cx="10245969" cy="599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9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47355215"/>
              </p:ext>
            </p:extLst>
          </p:nvPr>
        </p:nvGraphicFramePr>
        <p:xfrm>
          <a:off x="416859" y="365125"/>
          <a:ext cx="11322423" cy="633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855" y="3991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ECAP Timeline</a:t>
            </a:r>
          </a:p>
        </p:txBody>
      </p:sp>
      <p:sp>
        <p:nvSpPr>
          <p:cNvPr id="4" name="Oval 3"/>
          <p:cNvSpPr/>
          <p:nvPr/>
        </p:nvSpPr>
        <p:spPr>
          <a:xfrm>
            <a:off x="8986268" y="1648633"/>
            <a:ext cx="883022" cy="859766"/>
          </a:xfrm>
          <a:prstGeom prst="ellipse">
            <a:avLst/>
          </a:prstGeom>
          <a:solidFill>
            <a:srgbClr val="99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7864419" y="2792216"/>
            <a:ext cx="156336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October 2018: </a:t>
            </a:r>
            <a:r>
              <a:rPr lang="en-US" dirty="0"/>
              <a:t>Climate Emergency &amp; Just Transition Resolution</a:t>
            </a:r>
          </a:p>
        </p:txBody>
      </p:sp>
    </p:spTree>
    <p:extLst>
      <p:ext uri="{BB962C8B-B14F-4D97-AF65-F5344CB8AC3E}">
        <p14:creationId xmlns:p14="http://schemas.microsoft.com/office/powerpoint/2010/main" val="348066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6" y="176867"/>
            <a:ext cx="10515600" cy="912346"/>
          </a:xfrm>
        </p:spPr>
        <p:txBody>
          <a:bodyPr/>
          <a:lstStyle/>
          <a:p>
            <a:pPr algn="ctr"/>
            <a:r>
              <a:rPr lang="en-US" b="1" dirty="0"/>
              <a:t>Understanding the True Cost of 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20" y="1128016"/>
            <a:ext cx="7416022" cy="535601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8014" y="1374589"/>
            <a:ext cx="4099033" cy="486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700" dirty="0"/>
              <a:t>Map sources of financing to all ECAP Actions (2017)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$228M in total cost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$161M spent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$194M in transportation and land use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Dozens of funding sources (General Fund, fees, grants, philanthropy, partnerships)</a:t>
            </a:r>
          </a:p>
        </p:txBody>
      </p:sp>
    </p:spTree>
    <p:extLst>
      <p:ext uri="{BB962C8B-B14F-4D97-AF65-F5344CB8AC3E}">
        <p14:creationId xmlns:p14="http://schemas.microsoft.com/office/powerpoint/2010/main" val="29360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6" y="176867"/>
            <a:ext cx="10515600" cy="912346"/>
          </a:xfrm>
        </p:spPr>
        <p:txBody>
          <a:bodyPr/>
          <a:lstStyle/>
          <a:p>
            <a:pPr algn="ctr"/>
            <a:r>
              <a:rPr lang="en-US" b="1" dirty="0"/>
              <a:t>Understanding How Costs are Met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227" y="1532246"/>
            <a:ext cx="3805518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Detailed review of climate action funding sources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Graphic support for decision makers                                           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Comprehensive guide for American cities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3152" r="17772" b="3805"/>
          <a:stretch/>
        </p:blipFill>
        <p:spPr bwMode="auto">
          <a:xfrm>
            <a:off x="4427147" y="1026502"/>
            <a:ext cx="7640527" cy="57104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4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6" y="318756"/>
            <a:ext cx="10515600" cy="912346"/>
          </a:xfrm>
        </p:spPr>
        <p:txBody>
          <a:bodyPr/>
          <a:lstStyle/>
          <a:p>
            <a:pPr algn="ctr"/>
            <a:r>
              <a:rPr lang="en-US" b="1" dirty="0"/>
              <a:t>Prioritizing Actions: Deep Decarbonization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523" y="1361814"/>
            <a:ext cx="4450489" cy="53450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“CURB” report provides Top Five actions to reach targets: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Decarbonize the Grid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Eliminate Fossil Fuel from Building Heating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Improve Building Insulation &amp; Windows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Move Away from Private Auto Trips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Electrify Remaining Vehicles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9328"/>
          <a:stretch/>
        </p:blipFill>
        <p:spPr>
          <a:xfrm>
            <a:off x="5069140" y="1374590"/>
            <a:ext cx="6949440" cy="48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42" y="271460"/>
            <a:ext cx="10515600" cy="9123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2030 ECAP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880" y="1295763"/>
            <a:ext cx="11266925" cy="4934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Realistic</a:t>
            </a:r>
            <a:r>
              <a:rPr lang="en-US" sz="3600" dirty="0"/>
              <a:t>: Actionable, measurable, &amp; verifiable.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Ambitious</a:t>
            </a:r>
            <a:r>
              <a:rPr lang="en-US" sz="3600" dirty="0"/>
              <a:t>: Responsive to the Climate Emergency.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Equitable</a:t>
            </a:r>
            <a:r>
              <a:rPr lang="en-US" sz="3600" dirty="0"/>
              <a:t>: Prioritize actions that benefit frontline communities and minimize burdens.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Balanced</a:t>
            </a:r>
            <a:r>
              <a:rPr lang="en-US" sz="3600" dirty="0"/>
              <a:t>: Mitigation + adaptation; immediate + “moonshot” actions; core + consumption emissions.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Adaptive</a:t>
            </a:r>
            <a:r>
              <a:rPr lang="en-US" sz="3600" dirty="0"/>
              <a:t>: Flexible to accommodate technological, political, and cultural shifts over 10 years.</a:t>
            </a:r>
          </a:p>
        </p:txBody>
      </p:sp>
    </p:spTree>
    <p:extLst>
      <p:ext uri="{BB962C8B-B14F-4D97-AF65-F5344CB8AC3E}">
        <p14:creationId xmlns:p14="http://schemas.microsoft.com/office/powerpoint/2010/main" val="119334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033" y="212450"/>
            <a:ext cx="10348615" cy="9123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Focusing Where it Counts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2958" y="1124796"/>
            <a:ext cx="9710764" cy="5472952"/>
            <a:chOff x="1232958" y="1124796"/>
            <a:chExt cx="9710764" cy="5472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58" y="1124796"/>
              <a:ext cx="9710764" cy="54729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406848" y="6320749"/>
              <a:ext cx="25368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Source: Adapted from Integral Group 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401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17" y="2422634"/>
            <a:ext cx="5391806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Equity in Governance: Democracy From the Ground Up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Equity Today Builds Equity for Tomorrow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Connected &amp; Resilient City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Civic Engagement for All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21366" y="2580289"/>
            <a:ext cx="5054997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Health / Public Health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Adaptation / Resilience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Economic Security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Land Use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21367" y="580666"/>
            <a:ext cx="5054997" cy="1610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2400300">
              <a:spcBef>
                <a:spcPct val="0"/>
              </a:spcBef>
              <a:buNone/>
            </a:pPr>
            <a:r>
              <a:rPr lang="en-US" sz="4700" kern="1200" dirty="0">
                <a:solidFill>
                  <a:schemeClr val="tx1"/>
                </a:solidFill>
              </a:rPr>
              <a:t>Priority </a:t>
            </a:r>
          </a:p>
          <a:p>
            <a:pPr marL="0" lvl="0" indent="0" algn="ctr" defTabSz="2400300">
              <a:spcBef>
                <a:spcPct val="0"/>
              </a:spcBef>
              <a:buNone/>
            </a:pPr>
            <a:r>
              <a:rPr lang="en-US" sz="4700" kern="1200" dirty="0">
                <a:solidFill>
                  <a:schemeClr val="tx1"/>
                </a:solidFill>
              </a:rPr>
              <a:t>Community Needs</a:t>
            </a:r>
            <a:endParaRPr lang="en-US" sz="4700" kern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630622" y="580666"/>
            <a:ext cx="5054997" cy="1610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2400300">
              <a:spcBef>
                <a:spcPct val="0"/>
              </a:spcBef>
              <a:buNone/>
            </a:pPr>
            <a:r>
              <a:rPr lang="en-US" sz="4800" kern="1200" dirty="0">
                <a:solidFill>
                  <a:schemeClr val="tx1"/>
                </a:solidFill>
              </a:rPr>
              <a:t>Equity Principles</a:t>
            </a:r>
            <a:endParaRPr lang="en-US" sz="4800" kern="1200" dirty="0"/>
          </a:p>
        </p:txBody>
      </p:sp>
    </p:spTree>
    <p:extLst>
      <p:ext uri="{BB962C8B-B14F-4D97-AF65-F5344CB8AC3E}">
        <p14:creationId xmlns:p14="http://schemas.microsoft.com/office/powerpoint/2010/main" val="412675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6" y="233094"/>
            <a:ext cx="11294752" cy="66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636</Words>
  <Application>Microsoft Office PowerPoint</Application>
  <PresentationFormat>Widescreen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ECAP Team</vt:lpstr>
      <vt:lpstr>ECAP Timeline</vt:lpstr>
      <vt:lpstr>Understanding the True Cost of Actions</vt:lpstr>
      <vt:lpstr>Understanding How Costs are Met</vt:lpstr>
      <vt:lpstr>Prioritizing Actions: Deep Decarbonization</vt:lpstr>
      <vt:lpstr>2030 ECAP Values</vt:lpstr>
      <vt:lpstr>Focusing Where it Counts</vt:lpstr>
      <vt:lpstr>PowerPoint Presentation</vt:lpstr>
      <vt:lpstr>PowerPoint Presentation</vt:lpstr>
      <vt:lpstr>Why Natural Gas?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Makous, Danielle</dc:creator>
  <cp:lastModifiedBy>Hirshfield-Gold, Shayna</cp:lastModifiedBy>
  <cp:revision>199</cp:revision>
  <cp:lastPrinted>2019-05-01T00:39:26Z</cp:lastPrinted>
  <dcterms:created xsi:type="dcterms:W3CDTF">2019-01-23T23:44:43Z</dcterms:created>
  <dcterms:modified xsi:type="dcterms:W3CDTF">2019-05-01T16:42:37Z</dcterms:modified>
</cp:coreProperties>
</file>