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Lst>
  <p:notesMasterIdLst>
    <p:notesMasterId r:id="rId33"/>
  </p:notesMasterIdLst>
  <p:sldIdLst>
    <p:sldId id="256" r:id="rId6"/>
    <p:sldId id="262" r:id="rId7"/>
    <p:sldId id="343" r:id="rId8"/>
    <p:sldId id="347" r:id="rId9"/>
    <p:sldId id="348" r:id="rId10"/>
    <p:sldId id="353" r:id="rId11"/>
    <p:sldId id="349" r:id="rId12"/>
    <p:sldId id="350" r:id="rId13"/>
    <p:sldId id="351" r:id="rId14"/>
    <p:sldId id="352" r:id="rId15"/>
    <p:sldId id="346" r:id="rId16"/>
    <p:sldId id="354" r:id="rId17"/>
    <p:sldId id="851" r:id="rId18"/>
    <p:sldId id="338" r:id="rId19"/>
    <p:sldId id="344" r:id="rId20"/>
    <p:sldId id="258" r:id="rId21"/>
    <p:sldId id="841" r:id="rId22"/>
    <p:sldId id="842" r:id="rId23"/>
    <p:sldId id="844" r:id="rId24"/>
    <p:sldId id="260" r:id="rId25"/>
    <p:sldId id="355" r:id="rId26"/>
    <p:sldId id="259" r:id="rId27"/>
    <p:sldId id="257" r:id="rId28"/>
    <p:sldId id="850" r:id="rId29"/>
    <p:sldId id="846" r:id="rId30"/>
    <p:sldId id="847" r:id="rId31"/>
    <p:sldId id="848" r:id="rId3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Gardner" initials="AG" lastIdx="6" clrIdx="0">
    <p:extLst>
      <p:ext uri="{19B8F6BF-5375-455C-9EA6-DF929625EA0E}">
        <p15:presenceInfo xmlns:p15="http://schemas.microsoft.com/office/powerpoint/2012/main" userId="S::agardner_portoakland.com#ext#@oaklandca.onmicrosoft.com::a08e02c6-d7d3-4937-9053-cc86f02d85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3300"/>
    <a:srgbClr val="B2B2B2"/>
    <a:srgbClr val="006699"/>
    <a:srgbClr val="BDD4CB"/>
    <a:srgbClr val="8D0990"/>
    <a:srgbClr val="B00058"/>
    <a:srgbClr val="7E003F"/>
    <a:srgbClr val="2B5681"/>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CED4A-11F0-41B8-8D8F-FAE766E90181}" v="24" dt="2022-04-06T23:48:06.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46" autoAdjust="0"/>
  </p:normalViewPr>
  <p:slideViewPr>
    <p:cSldViewPr snapToGrid="0">
      <p:cViewPr varScale="1">
        <p:scale>
          <a:sx n="53" d="100"/>
          <a:sy n="53" d="100"/>
        </p:scale>
        <p:origin x="1084" y="40"/>
      </p:cViewPr>
      <p:guideLst/>
    </p:cSldViewPr>
  </p:slideViewPr>
  <p:notesTextViewPr>
    <p:cViewPr>
      <p:scale>
        <a:sx n="1" d="1"/>
        <a:sy n="1" d="1"/>
      </p:scale>
      <p:origin x="0" y="0"/>
    </p:cViewPr>
  </p:notesTextViewPr>
  <p:sorterViewPr>
    <p:cViewPr>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Alicia" userId="c5bafbd4-0911-4482-ad83-93c63d45a3c5" providerId="ADAL" clId="{182CED4A-11F0-41B8-8D8F-FAE766E90181}"/>
    <pc:docChg chg="undo custSel addSld delSld modSld">
      <pc:chgData name="Parker, Alicia" userId="c5bafbd4-0911-4482-ad83-93c63d45a3c5" providerId="ADAL" clId="{182CED4A-11F0-41B8-8D8F-FAE766E90181}" dt="2022-04-06T23:48:06.396" v="1476"/>
      <pc:docMkLst>
        <pc:docMk/>
      </pc:docMkLst>
      <pc:sldChg chg="modSp mod">
        <pc:chgData name="Parker, Alicia" userId="c5bafbd4-0911-4482-ad83-93c63d45a3c5" providerId="ADAL" clId="{182CED4A-11F0-41B8-8D8F-FAE766E90181}" dt="2022-03-11T18:59:40.632" v="1014" actId="20577"/>
        <pc:sldMkLst>
          <pc:docMk/>
          <pc:sldMk cId="2535523913" sldId="256"/>
        </pc:sldMkLst>
        <pc:spChg chg="mod">
          <ac:chgData name="Parker, Alicia" userId="c5bafbd4-0911-4482-ad83-93c63d45a3c5" providerId="ADAL" clId="{182CED4A-11F0-41B8-8D8F-FAE766E90181}" dt="2022-03-11T18:59:40.632" v="1014" actId="20577"/>
          <ac:spMkLst>
            <pc:docMk/>
            <pc:sldMk cId="2535523913" sldId="256"/>
            <ac:spMk id="3" creationId="{1F2BF9C5-D09A-4CAC-A462-B70C13EFD9AF}"/>
          </ac:spMkLst>
        </pc:spChg>
      </pc:sldChg>
      <pc:sldChg chg="modSp mod">
        <pc:chgData name="Parker, Alicia" userId="c5bafbd4-0911-4482-ad83-93c63d45a3c5" providerId="ADAL" clId="{182CED4A-11F0-41B8-8D8F-FAE766E90181}" dt="2022-03-11T18:26:47.047" v="1006" actId="400"/>
        <pc:sldMkLst>
          <pc:docMk/>
          <pc:sldMk cId="536788816" sldId="259"/>
        </pc:sldMkLst>
        <pc:spChg chg="mod">
          <ac:chgData name="Parker, Alicia" userId="c5bafbd4-0911-4482-ad83-93c63d45a3c5" providerId="ADAL" clId="{182CED4A-11F0-41B8-8D8F-FAE766E90181}" dt="2022-03-11T18:26:47.047" v="1006" actId="400"/>
          <ac:spMkLst>
            <pc:docMk/>
            <pc:sldMk cId="536788816" sldId="259"/>
            <ac:spMk id="50" creationId="{C58B7CFE-74E1-4DA7-A20D-48E910EADA3B}"/>
          </ac:spMkLst>
        </pc:spChg>
      </pc:sldChg>
      <pc:sldChg chg="modSp mod">
        <pc:chgData name="Parker, Alicia" userId="c5bafbd4-0911-4482-ad83-93c63d45a3c5" providerId="ADAL" clId="{182CED4A-11F0-41B8-8D8F-FAE766E90181}" dt="2022-03-10T22:58:14.548" v="250" actId="14100"/>
        <pc:sldMkLst>
          <pc:docMk/>
          <pc:sldMk cId="3223691267" sldId="260"/>
        </pc:sldMkLst>
        <pc:spChg chg="mod">
          <ac:chgData name="Parker, Alicia" userId="c5bafbd4-0911-4482-ad83-93c63d45a3c5" providerId="ADAL" clId="{182CED4A-11F0-41B8-8D8F-FAE766E90181}" dt="2022-03-10T22:58:14.548" v="250" actId="14100"/>
          <ac:spMkLst>
            <pc:docMk/>
            <pc:sldMk cId="3223691267" sldId="260"/>
            <ac:spMk id="6" creationId="{A3035D3E-6E23-45BB-9B01-8102D87F0412}"/>
          </ac:spMkLst>
        </pc:spChg>
      </pc:sldChg>
      <pc:sldChg chg="addSp modSp mod">
        <pc:chgData name="Parker, Alicia" userId="c5bafbd4-0911-4482-ad83-93c63d45a3c5" providerId="ADAL" clId="{182CED4A-11F0-41B8-8D8F-FAE766E90181}" dt="2022-03-11T23:41:35.633" v="1035" actId="14100"/>
        <pc:sldMkLst>
          <pc:docMk/>
          <pc:sldMk cId="3465036737" sldId="354"/>
        </pc:sldMkLst>
        <pc:spChg chg="add mod">
          <ac:chgData name="Parker, Alicia" userId="c5bafbd4-0911-4482-ad83-93c63d45a3c5" providerId="ADAL" clId="{182CED4A-11F0-41B8-8D8F-FAE766E90181}" dt="2022-03-11T23:41:35.633" v="1035" actId="14100"/>
          <ac:spMkLst>
            <pc:docMk/>
            <pc:sldMk cId="3465036737" sldId="354"/>
            <ac:spMk id="2" creationId="{A926E3D1-28A9-4C6A-A862-8F2C190DE44C}"/>
          </ac:spMkLst>
        </pc:spChg>
      </pc:sldChg>
      <pc:sldChg chg="addSp delSp modSp add mod setBg">
        <pc:chgData name="Parker, Alicia" userId="c5bafbd4-0911-4482-ad83-93c63d45a3c5" providerId="ADAL" clId="{182CED4A-11F0-41B8-8D8F-FAE766E90181}" dt="2022-03-15T00:29:42.508" v="1472" actId="20577"/>
        <pc:sldMkLst>
          <pc:docMk/>
          <pc:sldMk cId="3289461309" sldId="355"/>
        </pc:sldMkLst>
        <pc:spChg chg="mod">
          <ac:chgData name="Parker, Alicia" userId="c5bafbd4-0911-4482-ad83-93c63d45a3c5" providerId="ADAL" clId="{182CED4A-11F0-41B8-8D8F-FAE766E90181}" dt="2022-03-10T23:00:06.141" v="528" actId="20577"/>
          <ac:spMkLst>
            <pc:docMk/>
            <pc:sldMk cId="3289461309" sldId="355"/>
            <ac:spMk id="2" creationId="{89B5B140-79B8-4532-873E-38195E45DC56}"/>
          </ac:spMkLst>
        </pc:spChg>
        <pc:spChg chg="add mod">
          <ac:chgData name="Parker, Alicia" userId="c5bafbd4-0911-4482-ad83-93c63d45a3c5" providerId="ADAL" clId="{182CED4A-11F0-41B8-8D8F-FAE766E90181}" dt="2022-03-15T00:29:42.508" v="1472" actId="20577"/>
          <ac:spMkLst>
            <pc:docMk/>
            <pc:sldMk cId="3289461309" sldId="355"/>
            <ac:spMk id="3" creationId="{DDC7082F-068C-44D4-9C19-1E1E177D4F4E}"/>
          </ac:spMkLst>
        </pc:spChg>
        <pc:spChg chg="add mod">
          <ac:chgData name="Parker, Alicia" userId="c5bafbd4-0911-4482-ad83-93c63d45a3c5" providerId="ADAL" clId="{182CED4A-11F0-41B8-8D8F-FAE766E90181}" dt="2022-03-15T00:26:22.335" v="1446" actId="948"/>
          <ac:spMkLst>
            <pc:docMk/>
            <pc:sldMk cId="3289461309" sldId="355"/>
            <ac:spMk id="5" creationId="{C6AA18B8-17D0-49A5-B782-4FBCA987DC94}"/>
          </ac:spMkLst>
        </pc:spChg>
        <pc:spChg chg="mod">
          <ac:chgData name="Parker, Alicia" userId="c5bafbd4-0911-4482-ad83-93c63d45a3c5" providerId="ADAL" clId="{182CED4A-11F0-41B8-8D8F-FAE766E90181}" dt="2022-03-15T00:28:12.636" v="1458" actId="108"/>
          <ac:spMkLst>
            <pc:docMk/>
            <pc:sldMk cId="3289461309" sldId="355"/>
            <ac:spMk id="6" creationId="{A3035D3E-6E23-45BB-9B01-8102D87F0412}"/>
          </ac:spMkLst>
        </pc:spChg>
        <pc:spChg chg="add del mod">
          <ac:chgData name="Parker, Alicia" userId="c5bafbd4-0911-4482-ad83-93c63d45a3c5" providerId="ADAL" clId="{182CED4A-11F0-41B8-8D8F-FAE766E90181}" dt="2022-03-10T23:24:06.723" v="594" actId="478"/>
          <ac:spMkLst>
            <pc:docMk/>
            <pc:sldMk cId="3289461309" sldId="355"/>
            <ac:spMk id="7" creationId="{DCDED74F-B436-490D-BC55-72B87BE8683E}"/>
          </ac:spMkLst>
        </pc:spChg>
      </pc:sldChg>
      <pc:sldChg chg="add del">
        <pc:chgData name="Parker, Alicia" userId="c5bafbd4-0911-4482-ad83-93c63d45a3c5" providerId="ADAL" clId="{182CED4A-11F0-41B8-8D8F-FAE766E90181}" dt="2022-03-11T17:39:54.030" v="598" actId="47"/>
        <pc:sldMkLst>
          <pc:docMk/>
          <pc:sldMk cId="3030566630" sldId="794"/>
        </pc:sldMkLst>
      </pc:sldChg>
      <pc:sldChg chg="delSp add mod setBg modNotesTx">
        <pc:chgData name="Parker, Alicia" userId="c5bafbd4-0911-4482-ad83-93c63d45a3c5" providerId="ADAL" clId="{182CED4A-11F0-41B8-8D8F-FAE766E90181}" dt="2022-03-15T00:10:52.428" v="1084" actId="20577"/>
        <pc:sldMkLst>
          <pc:docMk/>
          <pc:sldMk cId="353444615" sldId="841"/>
        </pc:sldMkLst>
        <pc:spChg chg="del">
          <ac:chgData name="Parker, Alicia" userId="c5bafbd4-0911-4482-ad83-93c63d45a3c5" providerId="ADAL" clId="{182CED4A-11F0-41B8-8D8F-FAE766E90181}" dt="2022-03-11T17:40:36.021" v="603" actId="478"/>
          <ac:spMkLst>
            <pc:docMk/>
            <pc:sldMk cId="353444615" sldId="841"/>
            <ac:spMk id="5" creationId="{43D2A097-5A4D-4778-810B-55E368AEC2FD}"/>
          </ac:spMkLst>
        </pc:spChg>
      </pc:sldChg>
      <pc:sldChg chg="addSp delSp modSp add mod setBg modNotesTx">
        <pc:chgData name="Parker, Alicia" userId="c5bafbd4-0911-4482-ad83-93c63d45a3c5" providerId="ADAL" clId="{182CED4A-11F0-41B8-8D8F-FAE766E90181}" dt="2022-03-15T00:16:31.444" v="1313" actId="20577"/>
        <pc:sldMkLst>
          <pc:docMk/>
          <pc:sldMk cId="3744541610" sldId="842"/>
        </pc:sldMkLst>
        <pc:spChg chg="del">
          <ac:chgData name="Parker, Alicia" userId="c5bafbd4-0911-4482-ad83-93c63d45a3c5" providerId="ADAL" clId="{182CED4A-11F0-41B8-8D8F-FAE766E90181}" dt="2022-03-11T17:40:39.468" v="604" actId="478"/>
          <ac:spMkLst>
            <pc:docMk/>
            <pc:sldMk cId="3744541610" sldId="842"/>
            <ac:spMk id="2" creationId="{B7F527D3-F900-40BF-AD01-19A734CC386E}"/>
          </ac:spMkLst>
        </pc:spChg>
        <pc:spChg chg="add mod">
          <ac:chgData name="Parker, Alicia" userId="c5bafbd4-0911-4482-ad83-93c63d45a3c5" providerId="ADAL" clId="{182CED4A-11F0-41B8-8D8F-FAE766E90181}" dt="2022-03-11T22:52:18.082" v="1018" actId="207"/>
          <ac:spMkLst>
            <pc:docMk/>
            <pc:sldMk cId="3744541610" sldId="842"/>
            <ac:spMk id="3" creationId="{1CEA7046-ECE3-4651-B6A1-BDB7F2785104}"/>
          </ac:spMkLst>
        </pc:spChg>
        <pc:spChg chg="mod">
          <ac:chgData name="Parker, Alicia" userId="c5bafbd4-0911-4482-ad83-93c63d45a3c5" providerId="ADAL" clId="{182CED4A-11F0-41B8-8D8F-FAE766E90181}" dt="2022-03-11T18:03:35.536" v="1003" actId="1076"/>
          <ac:spMkLst>
            <pc:docMk/>
            <pc:sldMk cId="3744541610" sldId="842"/>
            <ac:spMk id="5" creationId="{A8E7882F-18D4-4AFE-835B-84E0CE1E474F}"/>
          </ac:spMkLst>
        </pc:spChg>
        <pc:spChg chg="mod">
          <ac:chgData name="Parker, Alicia" userId="c5bafbd4-0911-4482-ad83-93c63d45a3c5" providerId="ADAL" clId="{182CED4A-11F0-41B8-8D8F-FAE766E90181}" dt="2022-03-11T18:01:03.473" v="987" actId="1076"/>
          <ac:spMkLst>
            <pc:docMk/>
            <pc:sldMk cId="3744541610" sldId="842"/>
            <ac:spMk id="6" creationId="{B286C89B-EFD4-4965-863D-DBC7E9E2ADA3}"/>
          </ac:spMkLst>
        </pc:spChg>
        <pc:spChg chg="add mod">
          <ac:chgData name="Parker, Alicia" userId="c5bafbd4-0911-4482-ad83-93c63d45a3c5" providerId="ADAL" clId="{182CED4A-11F0-41B8-8D8F-FAE766E90181}" dt="2022-03-11T18:01:52.313" v="995" actId="207"/>
          <ac:spMkLst>
            <pc:docMk/>
            <pc:sldMk cId="3744541610" sldId="842"/>
            <ac:spMk id="7" creationId="{33C16698-7507-4508-8588-527B48DE55A7}"/>
          </ac:spMkLst>
        </pc:spChg>
        <pc:picChg chg="mod">
          <ac:chgData name="Parker, Alicia" userId="c5bafbd4-0911-4482-ad83-93c63d45a3c5" providerId="ADAL" clId="{182CED4A-11F0-41B8-8D8F-FAE766E90181}" dt="2022-03-11T18:01:03.473" v="987" actId="1076"/>
          <ac:picMkLst>
            <pc:docMk/>
            <pc:sldMk cId="3744541610" sldId="842"/>
            <ac:picMk id="4" creationId="{CF4B2983-401B-423F-9C91-28A9A73BD59C}"/>
          </ac:picMkLst>
        </pc:picChg>
      </pc:sldChg>
      <pc:sldChg chg="addSp delSp modSp add mod setBg modNotesTx">
        <pc:chgData name="Parker, Alicia" userId="c5bafbd4-0911-4482-ad83-93c63d45a3c5" providerId="ADAL" clId="{182CED4A-11F0-41B8-8D8F-FAE766E90181}" dt="2022-03-15T00:18:40.545" v="1411" actId="12"/>
        <pc:sldMkLst>
          <pc:docMk/>
          <pc:sldMk cId="3279377302" sldId="844"/>
        </pc:sldMkLst>
        <pc:spChg chg="del">
          <ac:chgData name="Parker, Alicia" userId="c5bafbd4-0911-4482-ad83-93c63d45a3c5" providerId="ADAL" clId="{182CED4A-11F0-41B8-8D8F-FAE766E90181}" dt="2022-03-11T17:40:32.362" v="602" actId="478"/>
          <ac:spMkLst>
            <pc:docMk/>
            <pc:sldMk cId="3279377302" sldId="844"/>
            <ac:spMk id="5" creationId="{87DF36A6-838F-4BC3-905C-5075A110EB44}"/>
          </ac:spMkLst>
        </pc:spChg>
        <pc:spChg chg="mod">
          <ac:chgData name="Parker, Alicia" userId="c5bafbd4-0911-4482-ad83-93c63d45a3c5" providerId="ADAL" clId="{182CED4A-11F0-41B8-8D8F-FAE766E90181}" dt="2022-03-11T18:00:26.796" v="959" actId="1076"/>
          <ac:spMkLst>
            <pc:docMk/>
            <pc:sldMk cId="3279377302" sldId="844"/>
            <ac:spMk id="6" creationId="{4A77F7D0-07B5-404D-8F21-6CF7F8B8CBAF}"/>
          </ac:spMkLst>
        </pc:spChg>
        <pc:spChg chg="mod">
          <ac:chgData name="Parker, Alicia" userId="c5bafbd4-0911-4482-ad83-93c63d45a3c5" providerId="ADAL" clId="{182CED4A-11F0-41B8-8D8F-FAE766E90181}" dt="2022-03-11T18:03:24.637" v="1002" actId="1076"/>
          <ac:spMkLst>
            <pc:docMk/>
            <pc:sldMk cId="3279377302" sldId="844"/>
            <ac:spMk id="7" creationId="{6C2A5DB8-574D-468A-A2B0-5AB6DD657550}"/>
          </ac:spMkLst>
        </pc:spChg>
        <pc:spChg chg="add mod">
          <ac:chgData name="Parker, Alicia" userId="c5bafbd4-0911-4482-ad83-93c63d45a3c5" providerId="ADAL" clId="{182CED4A-11F0-41B8-8D8F-FAE766E90181}" dt="2022-03-11T22:52:01.480" v="1015" actId="207"/>
          <ac:spMkLst>
            <pc:docMk/>
            <pc:sldMk cId="3279377302" sldId="844"/>
            <ac:spMk id="8" creationId="{DCAC8A8D-296A-4DB2-8A75-E4B32D464DFE}"/>
          </ac:spMkLst>
        </pc:spChg>
        <pc:spChg chg="add del mod">
          <ac:chgData name="Parker, Alicia" userId="c5bafbd4-0911-4482-ad83-93c63d45a3c5" providerId="ADAL" clId="{182CED4A-11F0-41B8-8D8F-FAE766E90181}" dt="2022-03-11T18:02:08.908" v="1000" actId="478"/>
          <ac:spMkLst>
            <pc:docMk/>
            <pc:sldMk cId="3279377302" sldId="844"/>
            <ac:spMk id="9" creationId="{1BE6AF03-9A33-4230-ADB3-6737E9D27BA9}"/>
          </ac:spMkLst>
        </pc:spChg>
        <pc:spChg chg="add mod">
          <ac:chgData name="Parker, Alicia" userId="c5bafbd4-0911-4482-ad83-93c63d45a3c5" providerId="ADAL" clId="{182CED4A-11F0-41B8-8D8F-FAE766E90181}" dt="2022-03-11T22:52:11.388" v="1017" actId="207"/>
          <ac:spMkLst>
            <pc:docMk/>
            <pc:sldMk cId="3279377302" sldId="844"/>
            <ac:spMk id="11" creationId="{98E724ED-3361-4618-96EB-26A1497DF2AC}"/>
          </ac:spMkLst>
        </pc:spChg>
        <pc:picChg chg="mod">
          <ac:chgData name="Parker, Alicia" userId="c5bafbd4-0911-4482-ad83-93c63d45a3c5" providerId="ADAL" clId="{182CED4A-11F0-41B8-8D8F-FAE766E90181}" dt="2022-03-11T18:00:24.037" v="958" actId="1076"/>
          <ac:picMkLst>
            <pc:docMk/>
            <pc:sldMk cId="3279377302" sldId="844"/>
            <ac:picMk id="10" creationId="{C2F7B166-0B4E-4B3F-9E6F-56FD02800FB5}"/>
          </ac:picMkLst>
        </pc:picChg>
      </pc:sldChg>
      <pc:sldChg chg="delSp add del setBg delDesignElem">
        <pc:chgData name="Parker, Alicia" userId="c5bafbd4-0911-4482-ad83-93c63d45a3c5" providerId="ADAL" clId="{182CED4A-11F0-41B8-8D8F-FAE766E90181}" dt="2022-03-14T20:57:11.205" v="1045" actId="47"/>
        <pc:sldMkLst>
          <pc:docMk/>
          <pc:sldMk cId="1350509643" sldId="845"/>
        </pc:sldMkLst>
        <pc:spChg chg="del">
          <ac:chgData name="Parker, Alicia" userId="c5bafbd4-0911-4482-ad83-93c63d45a3c5" providerId="ADAL" clId="{182CED4A-11F0-41B8-8D8F-FAE766E90181}" dt="2022-03-14T20:56:04.298" v="1039"/>
          <ac:spMkLst>
            <pc:docMk/>
            <pc:sldMk cId="1350509643" sldId="845"/>
            <ac:spMk id="8" creationId="{A8DB9CD9-59B1-4D73-BC4C-98796A48EF9B}"/>
          </ac:spMkLst>
        </pc:spChg>
        <pc:spChg chg="del">
          <ac:chgData name="Parker, Alicia" userId="c5bafbd4-0911-4482-ad83-93c63d45a3c5" providerId="ADAL" clId="{182CED4A-11F0-41B8-8D8F-FAE766E90181}" dt="2022-03-14T20:56:04.298" v="1039"/>
          <ac:spMkLst>
            <pc:docMk/>
            <pc:sldMk cId="1350509643" sldId="845"/>
            <ac:spMk id="10" creationId="{8874A6A9-41FF-4E33-AFA8-F9F81436A59E}"/>
          </ac:spMkLst>
        </pc:spChg>
        <pc:grpChg chg="del">
          <ac:chgData name="Parker, Alicia" userId="c5bafbd4-0911-4482-ad83-93c63d45a3c5" providerId="ADAL" clId="{182CED4A-11F0-41B8-8D8F-FAE766E90181}" dt="2022-03-14T20:56:04.298" v="1039"/>
          <ac:grpSpMkLst>
            <pc:docMk/>
            <pc:sldMk cId="1350509643" sldId="845"/>
            <ac:grpSpMk id="12" creationId="{721D730E-1F97-4071-B143-B05E6D2599BC}"/>
          </ac:grpSpMkLst>
        </pc:grpChg>
      </pc:sldChg>
      <pc:sldChg chg="add setBg">
        <pc:chgData name="Parker, Alicia" userId="c5bafbd4-0911-4482-ad83-93c63d45a3c5" providerId="ADAL" clId="{182CED4A-11F0-41B8-8D8F-FAE766E90181}" dt="2022-03-14T20:56:04.298" v="1039"/>
        <pc:sldMkLst>
          <pc:docMk/>
          <pc:sldMk cId="1711709561" sldId="846"/>
        </pc:sldMkLst>
      </pc:sldChg>
      <pc:sldChg chg="delSp add setBg delDesignElem">
        <pc:chgData name="Parker, Alicia" userId="c5bafbd4-0911-4482-ad83-93c63d45a3c5" providerId="ADAL" clId="{182CED4A-11F0-41B8-8D8F-FAE766E90181}" dt="2022-03-14T20:56:04.298" v="1039"/>
        <pc:sldMkLst>
          <pc:docMk/>
          <pc:sldMk cId="3325092484" sldId="847"/>
        </pc:sldMkLst>
        <pc:spChg chg="del">
          <ac:chgData name="Parker, Alicia" userId="c5bafbd4-0911-4482-ad83-93c63d45a3c5" providerId="ADAL" clId="{182CED4A-11F0-41B8-8D8F-FAE766E90181}" dt="2022-03-14T20:56:04.298" v="1039"/>
          <ac:spMkLst>
            <pc:docMk/>
            <pc:sldMk cId="3325092484" sldId="847"/>
            <ac:spMk id="1051" creationId="{1ECAB1E8-8195-4748-BE71-FF806D86892E}"/>
          </ac:spMkLst>
        </pc:spChg>
        <pc:spChg chg="del">
          <ac:chgData name="Parker, Alicia" userId="c5bafbd4-0911-4482-ad83-93c63d45a3c5" providerId="ADAL" clId="{182CED4A-11F0-41B8-8D8F-FAE766E90181}" dt="2022-03-14T20:56:04.298" v="1039"/>
          <ac:spMkLst>
            <pc:docMk/>
            <pc:sldMk cId="3325092484" sldId="847"/>
            <ac:spMk id="1052" creationId="{57F6BDD4-E066-4008-8011-6CC31AEB4556}"/>
          </ac:spMkLst>
        </pc:spChg>
        <pc:spChg chg="del">
          <ac:chgData name="Parker, Alicia" userId="c5bafbd4-0911-4482-ad83-93c63d45a3c5" providerId="ADAL" clId="{182CED4A-11F0-41B8-8D8F-FAE766E90181}" dt="2022-03-14T20:56:04.298" v="1039"/>
          <ac:spMkLst>
            <pc:docMk/>
            <pc:sldMk cId="3325092484" sldId="847"/>
            <ac:spMk id="1054" creationId="{2711A8FB-68FC-45FC-B01E-38F809E2D439}"/>
          </ac:spMkLst>
        </pc:spChg>
        <pc:spChg chg="del">
          <ac:chgData name="Parker, Alicia" userId="c5bafbd4-0911-4482-ad83-93c63d45a3c5" providerId="ADAL" clId="{182CED4A-11F0-41B8-8D8F-FAE766E90181}" dt="2022-03-14T20:56:04.298" v="1039"/>
          <ac:spMkLst>
            <pc:docMk/>
            <pc:sldMk cId="3325092484" sldId="847"/>
            <ac:spMk id="1055" creationId="{2A865FE3-5FC9-4049-87CF-30019C46C0F5}"/>
          </ac:spMkLst>
        </pc:spChg>
      </pc:sldChg>
      <pc:sldChg chg="delSp add setBg delDesignElem">
        <pc:chgData name="Parker, Alicia" userId="c5bafbd4-0911-4482-ad83-93c63d45a3c5" providerId="ADAL" clId="{182CED4A-11F0-41B8-8D8F-FAE766E90181}" dt="2022-03-14T20:56:04.298" v="1039"/>
        <pc:sldMkLst>
          <pc:docMk/>
          <pc:sldMk cId="2202500265" sldId="848"/>
        </pc:sldMkLst>
        <pc:spChg chg="del">
          <ac:chgData name="Parker, Alicia" userId="c5bafbd4-0911-4482-ad83-93c63d45a3c5" providerId="ADAL" clId="{182CED4A-11F0-41B8-8D8F-FAE766E90181}" dt="2022-03-14T20:56:04.298" v="1039"/>
          <ac:spMkLst>
            <pc:docMk/>
            <pc:sldMk cId="2202500265" sldId="848"/>
            <ac:spMk id="77" creationId="{AEF0A2B8-DCF8-4F1C-8F24-08980DAF3D11}"/>
          </ac:spMkLst>
        </pc:spChg>
        <pc:spChg chg="del">
          <ac:chgData name="Parker, Alicia" userId="c5bafbd4-0911-4482-ad83-93c63d45a3c5" providerId="ADAL" clId="{182CED4A-11F0-41B8-8D8F-FAE766E90181}" dt="2022-03-14T20:56:04.298" v="1039"/>
          <ac:spMkLst>
            <pc:docMk/>
            <pc:sldMk cId="2202500265" sldId="848"/>
            <ac:spMk id="83" creationId="{7EA2FCBD-319F-4A4F-9834-E50E3DD2A028}"/>
          </ac:spMkLst>
        </pc:spChg>
        <pc:grpChg chg="del">
          <ac:chgData name="Parker, Alicia" userId="c5bafbd4-0911-4482-ad83-93c63d45a3c5" providerId="ADAL" clId="{182CED4A-11F0-41B8-8D8F-FAE766E90181}" dt="2022-03-14T20:56:04.298" v="1039"/>
          <ac:grpSpMkLst>
            <pc:docMk/>
            <pc:sldMk cId="2202500265" sldId="848"/>
            <ac:grpSpMk id="79" creationId="{02E8B24A-E924-4EA4-951E-022F5DCF4279}"/>
          </ac:grpSpMkLst>
        </pc:grpChg>
      </pc:sldChg>
      <pc:sldChg chg="del">
        <pc:chgData name="Parker, Alicia" userId="c5bafbd4-0911-4482-ad83-93c63d45a3c5" providerId="ADAL" clId="{182CED4A-11F0-41B8-8D8F-FAE766E90181}" dt="2022-03-14T20:57:07.258" v="1044" actId="47"/>
        <pc:sldMkLst>
          <pc:docMk/>
          <pc:sldMk cId="110142799" sldId="849"/>
        </pc:sldMkLst>
      </pc:sldChg>
      <pc:sldChg chg="new setBg">
        <pc:chgData name="Parker, Alicia" userId="c5bafbd4-0911-4482-ad83-93c63d45a3c5" providerId="ADAL" clId="{182CED4A-11F0-41B8-8D8F-FAE766E90181}" dt="2022-04-06T23:48:06.396" v="1476"/>
        <pc:sldMkLst>
          <pc:docMk/>
          <pc:sldMk cId="2322976197" sldId="851"/>
        </pc:sldMkLst>
      </pc:sldChg>
      <pc:sldChg chg="add del setBg">
        <pc:chgData name="Parker, Alicia" userId="c5bafbd4-0911-4482-ad83-93c63d45a3c5" providerId="ADAL" clId="{182CED4A-11F0-41B8-8D8F-FAE766E90181}" dt="2022-04-06T23:29:46.839" v="1474"/>
        <pc:sldMkLst>
          <pc:docMk/>
          <pc:sldMk cId="3111109208" sldId="8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94A40AC-81F8-4805-AB36-A0CFE45547BB}" type="datetimeFigureOut">
              <a:rPr lang="en-US" smtClean="0"/>
              <a:t>4/6/2022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103E68F-E61E-46EB-A784-563CD2B309E6}" type="slidenum">
              <a:rPr lang="en-US" smtClean="0"/>
              <a:t>‹#›</a:t>
            </a:fld>
            <a:endParaRPr lang="en-US"/>
          </a:p>
        </p:txBody>
      </p:sp>
    </p:spTree>
    <p:extLst>
      <p:ext uri="{BB962C8B-B14F-4D97-AF65-F5344CB8AC3E}">
        <p14:creationId xmlns:p14="http://schemas.microsoft.com/office/powerpoint/2010/main" val="310951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extensive engagement (from following hidden slide)</a:t>
            </a:r>
          </a:p>
          <a:p>
            <a:r>
              <a:rPr lang="en-US" dirty="0"/>
              <a:t>WOCAP </a:t>
            </a:r>
          </a:p>
        </p:txBody>
      </p:sp>
      <p:sp>
        <p:nvSpPr>
          <p:cNvPr id="4" name="Slide Number Placeholder 3"/>
          <p:cNvSpPr>
            <a:spLocks noGrp="1"/>
          </p:cNvSpPr>
          <p:nvPr>
            <p:ph type="sldNum" sz="quarter" idx="5"/>
          </p:nvPr>
        </p:nvSpPr>
        <p:spPr/>
        <p:txBody>
          <a:bodyPr/>
          <a:lstStyle/>
          <a:p>
            <a:fld id="{9103E68F-E61E-46EB-A784-563CD2B309E6}" type="slidenum">
              <a:rPr lang="en-US" smtClean="0"/>
              <a:t>2</a:t>
            </a:fld>
            <a:endParaRPr lang="en-US"/>
          </a:p>
        </p:txBody>
      </p:sp>
    </p:spTree>
    <p:extLst>
      <p:ext uri="{BB962C8B-B14F-4D97-AF65-F5344CB8AC3E}">
        <p14:creationId xmlns:p14="http://schemas.microsoft.com/office/powerpoint/2010/main" val="367207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truck trips on Frontage Road today</a:t>
            </a:r>
          </a:p>
        </p:txBody>
      </p:sp>
      <p:sp>
        <p:nvSpPr>
          <p:cNvPr id="4" name="Slide Number Placeholder 3"/>
          <p:cNvSpPr>
            <a:spLocks noGrp="1"/>
          </p:cNvSpPr>
          <p:nvPr>
            <p:ph type="sldNum" sz="quarter" idx="5"/>
          </p:nvPr>
        </p:nvSpPr>
        <p:spPr/>
        <p:txBody>
          <a:bodyPr/>
          <a:lstStyle/>
          <a:p>
            <a:fld id="{15973F6F-DC9B-435D-8909-9F8517FC5783}" type="slidenum">
              <a:rPr lang="en-US" smtClean="0"/>
              <a:t>17</a:t>
            </a:fld>
            <a:endParaRPr lang="en-US"/>
          </a:p>
        </p:txBody>
      </p:sp>
    </p:spTree>
    <p:extLst>
      <p:ext uri="{BB962C8B-B14F-4D97-AF65-F5344CB8AC3E}">
        <p14:creationId xmlns:p14="http://schemas.microsoft.com/office/powerpoint/2010/main" val="4090503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increase in truck trips on Frontage Road due to re-distribution of truck trips that otherwise would have traveled in the neighborhood</a:t>
            </a:r>
          </a:p>
          <a:p>
            <a:r>
              <a:rPr lang="en-US" dirty="0"/>
              <a:t>Fewer trips in the core of the neighborhood, in higher priority equity areas</a:t>
            </a:r>
          </a:p>
        </p:txBody>
      </p:sp>
      <p:sp>
        <p:nvSpPr>
          <p:cNvPr id="4" name="Slide Number Placeholder 3"/>
          <p:cNvSpPr>
            <a:spLocks noGrp="1"/>
          </p:cNvSpPr>
          <p:nvPr>
            <p:ph type="sldNum" sz="quarter" idx="5"/>
          </p:nvPr>
        </p:nvSpPr>
        <p:spPr/>
        <p:txBody>
          <a:bodyPr/>
          <a:lstStyle/>
          <a:p>
            <a:fld id="{15973F6F-DC9B-435D-8909-9F8517FC5783}" type="slidenum">
              <a:rPr lang="en-US" smtClean="0"/>
              <a:t>18</a:t>
            </a:fld>
            <a:endParaRPr lang="en-US"/>
          </a:p>
        </p:txBody>
      </p:sp>
    </p:spTree>
    <p:extLst>
      <p:ext uri="{BB962C8B-B14F-4D97-AF65-F5344CB8AC3E}">
        <p14:creationId xmlns:p14="http://schemas.microsoft.com/office/powerpoint/2010/main" val="30920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966612">
              <a:buFont typeface="Arial" panose="020B0604020202020204" pitchFamily="34" charset="0"/>
              <a:buChar char="•"/>
              <a:defRPr/>
            </a:pPr>
            <a:r>
              <a:rPr lang="en-US" sz="1900" dirty="0">
                <a:latin typeface="Segoe UI" panose="020B0502040204020203" pitchFamily="34" charset="0"/>
              </a:rPr>
              <a:t>designating all trucks onto Maritime St. is not feasible as it would reroute all trucks heading to the Port, West Oakland, and Emeryville onto Maritime Street.  This will significantly increase trip distances, add to emissions and impact roadway capacity and Port operations (congestion) </a:t>
            </a:r>
          </a:p>
          <a:p>
            <a:pPr marL="342900" indent="-342900" defTabSz="966612">
              <a:buFont typeface="Arial" panose="020B0604020202020204" pitchFamily="34" charset="0"/>
              <a:buChar char="•"/>
              <a:defRPr/>
            </a:pPr>
            <a:r>
              <a:rPr lang="en-US" sz="1900" dirty="0">
                <a:latin typeface="Segoe UI" panose="020B0502040204020203" pitchFamily="34" charset="0"/>
              </a:rPr>
              <a:t>can't send 400 trucks on w grand, not ideal</a:t>
            </a:r>
            <a:endParaRPr lang="en-US" sz="19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5973F6F-DC9B-435D-8909-9F8517FC5783}" type="slidenum">
              <a:rPr lang="en-US" smtClean="0"/>
              <a:t>19</a:t>
            </a:fld>
            <a:endParaRPr lang="en-US"/>
          </a:p>
        </p:txBody>
      </p:sp>
    </p:spTree>
    <p:extLst>
      <p:ext uri="{BB962C8B-B14F-4D97-AF65-F5344CB8AC3E}">
        <p14:creationId xmlns:p14="http://schemas.microsoft.com/office/powerpoint/2010/main" val="346554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3E68F-E61E-46EB-A784-563CD2B309E6}" type="slidenum">
              <a:rPr lang="en-US" smtClean="0"/>
              <a:t>21</a:t>
            </a:fld>
            <a:endParaRPr lang="en-US"/>
          </a:p>
        </p:txBody>
      </p:sp>
    </p:spTree>
    <p:extLst>
      <p:ext uri="{BB962C8B-B14F-4D97-AF65-F5344CB8AC3E}">
        <p14:creationId xmlns:p14="http://schemas.microsoft.com/office/powerpoint/2010/main" val="65181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hear that our engagement was not good enough</a:t>
            </a:r>
          </a:p>
        </p:txBody>
      </p:sp>
      <p:sp>
        <p:nvSpPr>
          <p:cNvPr id="4" name="Slide Number Placeholder 3"/>
          <p:cNvSpPr>
            <a:spLocks noGrp="1"/>
          </p:cNvSpPr>
          <p:nvPr>
            <p:ph type="sldNum" sz="quarter" idx="5"/>
          </p:nvPr>
        </p:nvSpPr>
        <p:spPr/>
        <p:txBody>
          <a:bodyPr/>
          <a:lstStyle/>
          <a:p>
            <a:fld id="{15973F6F-DC9B-435D-8909-9F8517FC5783}" type="slidenum">
              <a:rPr lang="en-US" smtClean="0"/>
              <a:t>3</a:t>
            </a:fld>
            <a:endParaRPr lang="en-US"/>
          </a:p>
        </p:txBody>
      </p:sp>
    </p:spTree>
    <p:extLst>
      <p:ext uri="{BB962C8B-B14F-4D97-AF65-F5344CB8AC3E}">
        <p14:creationId xmlns:p14="http://schemas.microsoft.com/office/powerpoint/2010/main" val="3087330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on proposal (flips how we currently regulate) and point out where we responded to community feedback</a:t>
            </a:r>
          </a:p>
        </p:txBody>
      </p:sp>
      <p:sp>
        <p:nvSpPr>
          <p:cNvPr id="4" name="Slide Number Placeholder 3"/>
          <p:cNvSpPr>
            <a:spLocks noGrp="1"/>
          </p:cNvSpPr>
          <p:nvPr>
            <p:ph type="sldNum" sz="quarter" idx="5"/>
          </p:nvPr>
        </p:nvSpPr>
        <p:spPr/>
        <p:txBody>
          <a:bodyPr/>
          <a:lstStyle/>
          <a:p>
            <a:fld id="{9103E68F-E61E-46EB-A784-563CD2B309E6}" type="slidenum">
              <a:rPr lang="en-US" smtClean="0"/>
              <a:t>5</a:t>
            </a:fld>
            <a:endParaRPr lang="en-US"/>
          </a:p>
        </p:txBody>
      </p:sp>
    </p:spTree>
    <p:extLst>
      <p:ext uri="{BB962C8B-B14F-4D97-AF65-F5344CB8AC3E}">
        <p14:creationId xmlns:p14="http://schemas.microsoft.com/office/powerpoint/2010/main" val="190350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on proposal (flips how we currently regulate) and point out where we responded to community feedback</a:t>
            </a:r>
          </a:p>
        </p:txBody>
      </p:sp>
      <p:sp>
        <p:nvSpPr>
          <p:cNvPr id="4" name="Slide Number Placeholder 3"/>
          <p:cNvSpPr>
            <a:spLocks noGrp="1"/>
          </p:cNvSpPr>
          <p:nvPr>
            <p:ph type="sldNum" sz="quarter" idx="5"/>
          </p:nvPr>
        </p:nvSpPr>
        <p:spPr/>
        <p:txBody>
          <a:bodyPr/>
          <a:lstStyle/>
          <a:p>
            <a:fld id="{9103E68F-E61E-46EB-A784-563CD2B309E6}" type="slidenum">
              <a:rPr lang="en-US" smtClean="0"/>
              <a:t>6</a:t>
            </a:fld>
            <a:endParaRPr lang="en-US"/>
          </a:p>
        </p:txBody>
      </p:sp>
    </p:spTree>
    <p:extLst>
      <p:ext uri="{BB962C8B-B14F-4D97-AF65-F5344CB8AC3E}">
        <p14:creationId xmlns:p14="http://schemas.microsoft.com/office/powerpoint/2010/main" val="276080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streets</a:t>
            </a:r>
          </a:p>
          <a:p>
            <a:endParaRPr lang="en-US" dirty="0"/>
          </a:p>
        </p:txBody>
      </p:sp>
      <p:sp>
        <p:nvSpPr>
          <p:cNvPr id="4" name="Slide Number Placeholder 3"/>
          <p:cNvSpPr>
            <a:spLocks noGrp="1"/>
          </p:cNvSpPr>
          <p:nvPr>
            <p:ph type="sldNum" sz="quarter" idx="5"/>
          </p:nvPr>
        </p:nvSpPr>
        <p:spPr/>
        <p:txBody>
          <a:bodyPr/>
          <a:lstStyle/>
          <a:p>
            <a:fld id="{9103E68F-E61E-46EB-A784-563CD2B309E6}" type="slidenum">
              <a:rPr lang="en-US" smtClean="0"/>
              <a:t>10</a:t>
            </a:fld>
            <a:endParaRPr lang="en-US"/>
          </a:p>
        </p:txBody>
      </p:sp>
    </p:spTree>
    <p:extLst>
      <p:ext uri="{BB962C8B-B14F-4D97-AF65-F5344CB8AC3E}">
        <p14:creationId xmlns:p14="http://schemas.microsoft.com/office/powerpoint/2010/main" val="27154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Army Base </a:t>
            </a:r>
            <a:r>
              <a:rPr lang="en-US"/>
              <a:t>Redevelopomment</a:t>
            </a:r>
            <a:endParaRPr lang="en-US" dirty="0"/>
          </a:p>
        </p:txBody>
      </p:sp>
      <p:sp>
        <p:nvSpPr>
          <p:cNvPr id="4" name="Slide Number Placeholder 3"/>
          <p:cNvSpPr>
            <a:spLocks noGrp="1"/>
          </p:cNvSpPr>
          <p:nvPr>
            <p:ph type="sldNum" sz="quarter" idx="5"/>
          </p:nvPr>
        </p:nvSpPr>
        <p:spPr/>
        <p:txBody>
          <a:bodyPr/>
          <a:lstStyle/>
          <a:p>
            <a:fld id="{9103E68F-E61E-46EB-A784-563CD2B309E6}" type="slidenum">
              <a:rPr lang="en-US" smtClean="0"/>
              <a:t>12</a:t>
            </a:fld>
            <a:endParaRPr lang="en-US"/>
          </a:p>
        </p:txBody>
      </p:sp>
    </p:spTree>
    <p:extLst>
      <p:ext uri="{BB962C8B-B14F-4D97-AF65-F5344CB8AC3E}">
        <p14:creationId xmlns:p14="http://schemas.microsoft.com/office/powerpoint/2010/main" val="211654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1AEC1-4AEF-4337-9937-59E60CFEB372}" type="slidenum">
              <a:rPr lang="en-US" smtClean="0"/>
              <a:t>14</a:t>
            </a:fld>
            <a:endParaRPr lang="en-US" dirty="0"/>
          </a:p>
        </p:txBody>
      </p:sp>
    </p:spTree>
    <p:extLst>
      <p:ext uri="{BB962C8B-B14F-4D97-AF65-F5344CB8AC3E}">
        <p14:creationId xmlns:p14="http://schemas.microsoft.com/office/powerpoint/2010/main" val="43077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of this slide: why might community have felt excluded? In part, because it took so long between touch points for them to hear from us due to significant negotiations that took place with the Port. </a:t>
            </a:r>
          </a:p>
        </p:txBody>
      </p:sp>
      <p:sp>
        <p:nvSpPr>
          <p:cNvPr id="4" name="Slide Number Placeholder 3"/>
          <p:cNvSpPr>
            <a:spLocks noGrp="1"/>
          </p:cNvSpPr>
          <p:nvPr>
            <p:ph type="sldNum" sz="quarter" idx="5"/>
          </p:nvPr>
        </p:nvSpPr>
        <p:spPr/>
        <p:txBody>
          <a:bodyPr/>
          <a:lstStyle/>
          <a:p>
            <a:fld id="{9103E68F-E61E-46EB-A784-563CD2B309E6}" type="slidenum">
              <a:rPr lang="en-US" smtClean="0"/>
              <a:t>15</a:t>
            </a:fld>
            <a:endParaRPr lang="en-US"/>
          </a:p>
        </p:txBody>
      </p:sp>
    </p:spTree>
    <p:extLst>
      <p:ext uri="{BB962C8B-B14F-4D97-AF65-F5344CB8AC3E}">
        <p14:creationId xmlns:p14="http://schemas.microsoft.com/office/powerpoint/2010/main" val="20175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Verbalize explanation re: health equity (W. Oakland pollution burden well documented); </a:t>
            </a:r>
            <a:r>
              <a:rPr lang="en-US" dirty="0" err="1"/>
              <a:t>OakDOT</a:t>
            </a:r>
            <a:r>
              <a:rPr lang="en-US" dirty="0"/>
              <a:t> tool prioritizes race &amp; income, use of census data, why Literature bears out that race &amp; income are the best predictors of life outcomes (sadly)</a:t>
            </a:r>
          </a:p>
          <a:p>
            <a:pPr defTabSz="942289">
              <a:defRPr/>
            </a:pPr>
            <a:r>
              <a:rPr lang="en-US" dirty="0"/>
              <a:t>Maritime is not viable…</a:t>
            </a:r>
          </a:p>
          <a:p>
            <a:r>
              <a:rPr lang="en-US" dirty="0"/>
              <a:t>Only 10% increase in truck trips</a:t>
            </a:r>
          </a:p>
        </p:txBody>
      </p:sp>
      <p:sp>
        <p:nvSpPr>
          <p:cNvPr id="4" name="Slide Number Placeholder 3"/>
          <p:cNvSpPr>
            <a:spLocks noGrp="1"/>
          </p:cNvSpPr>
          <p:nvPr>
            <p:ph type="sldNum" sz="quarter" idx="5"/>
          </p:nvPr>
        </p:nvSpPr>
        <p:spPr/>
        <p:txBody>
          <a:bodyPr/>
          <a:lstStyle/>
          <a:p>
            <a:fld id="{9103E68F-E61E-46EB-A784-563CD2B309E6}" type="slidenum">
              <a:rPr lang="en-US" smtClean="0"/>
              <a:t>16</a:t>
            </a:fld>
            <a:endParaRPr lang="en-US"/>
          </a:p>
        </p:txBody>
      </p:sp>
    </p:spTree>
    <p:extLst>
      <p:ext uri="{BB962C8B-B14F-4D97-AF65-F5344CB8AC3E}">
        <p14:creationId xmlns:p14="http://schemas.microsoft.com/office/powerpoint/2010/main" val="67351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ADA9EC-7A57-4195-B1E1-2E130F2A4F65}"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40384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DA9EC-7A57-4195-B1E1-2E130F2A4F65}"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134397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DA9EC-7A57-4195-B1E1-2E130F2A4F65}"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3890373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CB91-E911-4C4D-8E0F-6D723743E4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30F9D4-5A13-4714-AF82-CD1795338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37D8F8-21FB-45CC-90BC-698FF15D5BAA}"/>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5" name="Footer Placeholder 4">
            <a:extLst>
              <a:ext uri="{FF2B5EF4-FFF2-40B4-BE49-F238E27FC236}">
                <a16:creationId xmlns:a16="http://schemas.microsoft.com/office/drawing/2014/main" id="{34906F6F-C1A0-498D-92EE-4C7045761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4119B-D909-421B-A4CE-3FA6B816087D}"/>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2526461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CC2F-05F9-41F5-80E1-851A0546B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2C24C-2100-47B7-864B-1513E982A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BED3D-10F9-4302-8460-4B619F4E1F8A}"/>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5" name="Footer Placeholder 4">
            <a:extLst>
              <a:ext uri="{FF2B5EF4-FFF2-40B4-BE49-F238E27FC236}">
                <a16:creationId xmlns:a16="http://schemas.microsoft.com/office/drawing/2014/main" id="{24B44B03-936F-46B3-B631-57DBABF59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9D52F-AD31-4289-B3C9-07886118D56D}"/>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3714558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562F-A5C4-449B-842C-04B3B26C3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A37C7-20B0-407B-9861-58062B3CC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21D8C-AFE1-4805-AE38-23A0276A46F8}"/>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5" name="Footer Placeholder 4">
            <a:extLst>
              <a:ext uri="{FF2B5EF4-FFF2-40B4-BE49-F238E27FC236}">
                <a16:creationId xmlns:a16="http://schemas.microsoft.com/office/drawing/2014/main" id="{49F2D294-E60E-4A40-88FA-A96379929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135CC-BD13-4648-8511-669FD884926B}"/>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121428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DDF8-4B8A-48AF-BF33-01C8166955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2A7F8-2EE8-4A74-B8E9-E31BAFD469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BD7FD0-4903-46E3-85D1-7148B8229F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10B30-3C87-4E68-805B-45115DF5C120}"/>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6" name="Footer Placeholder 5">
            <a:extLst>
              <a:ext uri="{FF2B5EF4-FFF2-40B4-BE49-F238E27FC236}">
                <a16:creationId xmlns:a16="http://schemas.microsoft.com/office/drawing/2014/main" id="{B3AF47DD-C812-4A75-9DB0-621624ECC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F09B2-A5F8-43A5-896D-A0AAC6C97368}"/>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3859557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D9C4-366B-4CEE-980D-70749FA9D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A72D1A-981E-4CED-B6E2-395A25641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C0C7E-69AE-4EDB-B2DB-13EA3B7775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74F2FD-1A9F-4CD2-A5C8-AFEFBC286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7DE42-7DA8-4087-A681-CB9FB9F5D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85DA5E-90CD-47A3-BDC6-EB0EBACB0206}"/>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8" name="Footer Placeholder 7">
            <a:extLst>
              <a:ext uri="{FF2B5EF4-FFF2-40B4-BE49-F238E27FC236}">
                <a16:creationId xmlns:a16="http://schemas.microsoft.com/office/drawing/2014/main" id="{AC7DEDD4-1CDC-47EC-BCFA-E3B853D273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644ED-81A1-4D0E-A6BD-A113823282DE}"/>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1674424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5E32-9097-4128-B83A-9650503BB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FD14A0-119C-41F6-8F5E-62BDEA073C28}"/>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4" name="Footer Placeholder 3">
            <a:extLst>
              <a:ext uri="{FF2B5EF4-FFF2-40B4-BE49-F238E27FC236}">
                <a16:creationId xmlns:a16="http://schemas.microsoft.com/office/drawing/2014/main" id="{0DCACA54-1618-4F36-AA5A-8EF186535C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1DE848-8B87-489E-9111-949BD454F1CA}"/>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451091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AEE838-8A86-4BCF-ABCF-D8D842C6061A}"/>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3" name="Footer Placeholder 2">
            <a:extLst>
              <a:ext uri="{FF2B5EF4-FFF2-40B4-BE49-F238E27FC236}">
                <a16:creationId xmlns:a16="http://schemas.microsoft.com/office/drawing/2014/main" id="{F57A8EF3-6483-43FE-B3CB-4E4BB103DE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10C3E-715E-404E-B54C-D9BCD0B544E8}"/>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1825306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A81E-7278-4D85-AFE3-0FA506ADB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FA7BAD-2D4A-4DC4-AEEC-033ED60AE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1B31D0-3C5A-49EB-BB89-B4B860C06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0D0A-2841-4CFB-A9C6-1ED5B5835221}"/>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6" name="Footer Placeholder 5">
            <a:extLst>
              <a:ext uri="{FF2B5EF4-FFF2-40B4-BE49-F238E27FC236}">
                <a16:creationId xmlns:a16="http://schemas.microsoft.com/office/drawing/2014/main" id="{E961A3F2-0988-4D48-8061-8D8C05B2A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C1767-4D5B-46E5-98AA-B848F0E1F44C}"/>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330531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DA9EC-7A57-4195-B1E1-2E130F2A4F65}"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4127644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CD3A-EF90-431A-B962-352DB7907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848654-5F66-49BE-94BF-554E2EEC4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066012-29E7-45CD-940E-D4F3EBB52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160C12-E1D1-453B-A62C-BEDB576FAEDD}"/>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6" name="Footer Placeholder 5">
            <a:extLst>
              <a:ext uri="{FF2B5EF4-FFF2-40B4-BE49-F238E27FC236}">
                <a16:creationId xmlns:a16="http://schemas.microsoft.com/office/drawing/2014/main" id="{BAC45C5E-D980-4F86-949D-0F80B03A3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BF523-87DC-46EF-BD53-E497200AD49E}"/>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80076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3D51-01CB-493F-8E1F-9C11726449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F3377F-A3FA-45B1-BA11-D7CD37671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BD6E9-9077-4B39-9B6A-742C3F4A424D}"/>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5" name="Footer Placeholder 4">
            <a:extLst>
              <a:ext uri="{FF2B5EF4-FFF2-40B4-BE49-F238E27FC236}">
                <a16:creationId xmlns:a16="http://schemas.microsoft.com/office/drawing/2014/main" id="{FAC43E30-2109-4D4C-8C67-ECB528F1A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3DBE-DC76-44B2-8D88-6FA804AA83BA}"/>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123626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76381F-EE3E-4327-9938-998D1355E9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EC59FA-DCF8-403C-A957-0D160F632C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B535B-A53C-466D-9D9C-CFAA7980FA52}"/>
              </a:ext>
            </a:extLst>
          </p:cNvPr>
          <p:cNvSpPr>
            <a:spLocks noGrp="1"/>
          </p:cNvSpPr>
          <p:nvPr>
            <p:ph type="dt" sz="half" idx="10"/>
          </p:nvPr>
        </p:nvSpPr>
        <p:spPr/>
        <p:txBody>
          <a:bodyPr/>
          <a:lstStyle/>
          <a:p>
            <a:fld id="{8D9DA8D5-7E4C-4841-AADF-111D3F4FBC46}" type="datetimeFigureOut">
              <a:rPr lang="en-US" smtClean="0"/>
              <a:t>4/6/2022</a:t>
            </a:fld>
            <a:endParaRPr lang="en-US"/>
          </a:p>
        </p:txBody>
      </p:sp>
      <p:sp>
        <p:nvSpPr>
          <p:cNvPr id="5" name="Footer Placeholder 4">
            <a:extLst>
              <a:ext uri="{FF2B5EF4-FFF2-40B4-BE49-F238E27FC236}">
                <a16:creationId xmlns:a16="http://schemas.microsoft.com/office/drawing/2014/main" id="{84BBDD19-E4DD-4C7C-9E16-75978077B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05570-67D3-4FF9-BC75-4CE3EC99A3F2}"/>
              </a:ext>
            </a:extLst>
          </p:cNvPr>
          <p:cNvSpPr>
            <a:spLocks noGrp="1"/>
          </p:cNvSpPr>
          <p:nvPr>
            <p:ph type="sldNum" sz="quarter" idx="12"/>
          </p:nvPr>
        </p:nvSpPr>
        <p:spPr/>
        <p:txBody>
          <a:bodyPr/>
          <a:lstStyle/>
          <a:p>
            <a:fld id="{52C5B1D4-F2C3-4878-8DEA-764D3CA6A734}" type="slidenum">
              <a:rPr lang="en-US" smtClean="0"/>
              <a:t>‹#›</a:t>
            </a:fld>
            <a:endParaRPr lang="en-US"/>
          </a:p>
        </p:txBody>
      </p:sp>
    </p:spTree>
    <p:extLst>
      <p:ext uri="{BB962C8B-B14F-4D97-AF65-F5344CB8AC3E}">
        <p14:creationId xmlns:p14="http://schemas.microsoft.com/office/powerpoint/2010/main" val="97911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ADA9EC-7A57-4195-B1E1-2E130F2A4F65}"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297810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ADA9EC-7A57-4195-B1E1-2E130F2A4F65}"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99770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ADA9EC-7A57-4195-B1E1-2E130F2A4F65}" type="datetimeFigureOut">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264545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ADA9EC-7A57-4195-B1E1-2E130F2A4F65}" type="datetimeFigureOut">
              <a:rPr lang="en-US" smtClean="0"/>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70082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DA9EC-7A57-4195-B1E1-2E130F2A4F65}" type="datetimeFigureOut">
              <a:rPr lang="en-US" smtClean="0"/>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205935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ADA9EC-7A57-4195-B1E1-2E130F2A4F65}"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162076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ADA9EC-7A57-4195-B1E1-2E130F2A4F65}"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99EF6-A6B3-44DF-82ED-63F180FFDCC7}" type="slidenum">
              <a:rPr lang="en-US" smtClean="0"/>
              <a:t>‹#›</a:t>
            </a:fld>
            <a:endParaRPr lang="en-US"/>
          </a:p>
        </p:txBody>
      </p:sp>
    </p:spTree>
    <p:extLst>
      <p:ext uri="{BB962C8B-B14F-4D97-AF65-F5344CB8AC3E}">
        <p14:creationId xmlns:p14="http://schemas.microsoft.com/office/powerpoint/2010/main" val="98411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DA9EC-7A57-4195-B1E1-2E130F2A4F65}" type="datetimeFigureOut">
              <a:rPr lang="en-US" smtClean="0"/>
              <a:t>4/6/2022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99EF6-A6B3-44DF-82ED-63F180FFDCC7}" type="slidenum">
              <a:rPr lang="en-US" smtClean="0"/>
              <a:t>‹#›</a:t>
            </a:fld>
            <a:endParaRPr lang="en-US"/>
          </a:p>
        </p:txBody>
      </p:sp>
    </p:spTree>
    <p:extLst>
      <p:ext uri="{BB962C8B-B14F-4D97-AF65-F5344CB8AC3E}">
        <p14:creationId xmlns:p14="http://schemas.microsoft.com/office/powerpoint/2010/main" val="23434786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0BEA1-6444-4D78-88A8-DB01408DA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FED84-F0A7-4D52-8B3A-262286E7B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C907-3126-4F90-ACFD-38B696698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DA8D5-7E4C-4841-AADF-111D3F4FBC46}" type="datetimeFigureOut">
              <a:rPr lang="en-US" smtClean="0"/>
              <a:t>4/6/2022</a:t>
            </a:fld>
            <a:endParaRPr lang="en-US"/>
          </a:p>
        </p:txBody>
      </p:sp>
      <p:sp>
        <p:nvSpPr>
          <p:cNvPr id="5" name="Footer Placeholder 4">
            <a:extLst>
              <a:ext uri="{FF2B5EF4-FFF2-40B4-BE49-F238E27FC236}">
                <a16:creationId xmlns:a16="http://schemas.microsoft.com/office/drawing/2014/main" id="{FA4391EC-5E53-49FE-873E-B068D0AF0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48FA7-1552-42CF-ACAD-7FBAD0FAE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5B1D4-F2C3-4878-8DEA-764D3CA6A734}" type="slidenum">
              <a:rPr lang="en-US" smtClean="0"/>
              <a:t>‹#›</a:t>
            </a:fld>
            <a:endParaRPr lang="en-US"/>
          </a:p>
        </p:txBody>
      </p:sp>
    </p:spTree>
    <p:extLst>
      <p:ext uri="{BB962C8B-B14F-4D97-AF65-F5344CB8AC3E}">
        <p14:creationId xmlns:p14="http://schemas.microsoft.com/office/powerpoint/2010/main" val="2903273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commons.wikimedia.org/wiki/File:Red_check.svg" TargetMode="Externa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E0B3C8-CAC2-4454-9B2D-C0495620C1C7}"/>
              </a:ext>
            </a:extLst>
          </p:cNvPr>
          <p:cNvSpPr/>
          <p:nvPr/>
        </p:nvSpPr>
        <p:spPr>
          <a:xfrm>
            <a:off x="0" y="3429000"/>
            <a:ext cx="12192000" cy="1610360"/>
          </a:xfrm>
          <a:prstGeom prst="rect">
            <a:avLst/>
          </a:prstGeom>
          <a:solidFill>
            <a:schemeClr val="tx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ACEB6-4015-4E6B-9C54-343B46F1B29F}"/>
              </a:ext>
            </a:extLst>
          </p:cNvPr>
          <p:cNvSpPr>
            <a:spLocks noGrp="1"/>
          </p:cNvSpPr>
          <p:nvPr>
            <p:ph type="ctrTitle"/>
          </p:nvPr>
        </p:nvSpPr>
        <p:spPr>
          <a:xfrm>
            <a:off x="0" y="959803"/>
            <a:ext cx="12192000" cy="2387600"/>
          </a:xfrm>
        </p:spPr>
        <p:txBody>
          <a:bodyPr>
            <a:normAutofit fontScale="90000"/>
          </a:bodyPr>
          <a:lstStyle/>
          <a:p>
            <a:r>
              <a:rPr lang="en-US" sz="4900" b="1" dirty="0">
                <a:solidFill>
                  <a:schemeClr val="bg1"/>
                </a:solidFill>
              </a:rPr>
              <a:t>West Oakland</a:t>
            </a:r>
            <a:br>
              <a:rPr lang="en-US" b="1" dirty="0">
                <a:solidFill>
                  <a:schemeClr val="bg1"/>
                </a:solidFill>
              </a:rPr>
            </a:br>
            <a:r>
              <a:rPr lang="en-US" b="1" dirty="0">
                <a:solidFill>
                  <a:schemeClr val="bg1"/>
                </a:solidFill>
              </a:rPr>
              <a:t>Truck Management Plan </a:t>
            </a:r>
            <a:br>
              <a:rPr lang="en-US" b="1" dirty="0">
                <a:solidFill>
                  <a:schemeClr val="bg1"/>
                </a:solidFill>
              </a:rPr>
            </a:br>
            <a:r>
              <a:rPr lang="en-US" b="1" dirty="0">
                <a:solidFill>
                  <a:schemeClr val="bg1"/>
                </a:solidFill>
              </a:rPr>
              <a:t>(TMP)</a:t>
            </a:r>
          </a:p>
        </p:txBody>
      </p:sp>
      <p:sp>
        <p:nvSpPr>
          <p:cNvPr id="3" name="Subtitle 2">
            <a:extLst>
              <a:ext uri="{FF2B5EF4-FFF2-40B4-BE49-F238E27FC236}">
                <a16:creationId xmlns:a16="http://schemas.microsoft.com/office/drawing/2014/main" id="{1F2BF9C5-D09A-4CAC-A462-B70C13EFD9AF}"/>
              </a:ext>
            </a:extLst>
          </p:cNvPr>
          <p:cNvSpPr>
            <a:spLocks noGrp="1"/>
          </p:cNvSpPr>
          <p:nvPr>
            <p:ph type="subTitle" idx="1"/>
          </p:nvPr>
        </p:nvSpPr>
        <p:spPr>
          <a:xfrm>
            <a:off x="2046514" y="3602038"/>
            <a:ext cx="7814662" cy="1655762"/>
          </a:xfrm>
        </p:spPr>
        <p:txBody>
          <a:bodyPr/>
          <a:lstStyle/>
          <a:p>
            <a:r>
              <a:rPr lang="en-US" dirty="0">
                <a:solidFill>
                  <a:schemeClr val="bg1"/>
                </a:solidFill>
              </a:rPr>
              <a:t>Regulatory Updates to Truck Parking &amp; Network of Truck Routes and Truck Prohibited Streets in West Oakland</a:t>
            </a:r>
          </a:p>
          <a:p>
            <a:r>
              <a:rPr lang="en-US" dirty="0">
                <a:solidFill>
                  <a:schemeClr val="bg1"/>
                </a:solidFill>
              </a:rPr>
              <a:t>March 11, 2022</a:t>
            </a:r>
          </a:p>
        </p:txBody>
      </p:sp>
      <p:pic>
        <p:nvPicPr>
          <p:cNvPr id="5" name="Picture 4" descr="Background pattern&#10;&#10;Description automatically generated">
            <a:extLst>
              <a:ext uri="{FF2B5EF4-FFF2-40B4-BE49-F238E27FC236}">
                <a16:creationId xmlns:a16="http://schemas.microsoft.com/office/drawing/2014/main" id="{C54B1F4F-6DBB-4D25-878B-93803980732B}"/>
              </a:ext>
            </a:extLst>
          </p:cNvPr>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4857082" y="5212398"/>
            <a:ext cx="640405" cy="498576"/>
          </a:xfrm>
          <a:prstGeom prst="rect">
            <a:avLst/>
          </a:prstGeom>
        </p:spPr>
      </p:pic>
      <p:pic>
        <p:nvPicPr>
          <p:cNvPr id="6" name="Picture 5" descr="A picture containing text, clipart, window, vector graphics&#10;&#10;Description automatically generated">
            <a:extLst>
              <a:ext uri="{FF2B5EF4-FFF2-40B4-BE49-F238E27FC236}">
                <a16:creationId xmlns:a16="http://schemas.microsoft.com/office/drawing/2014/main" id="{C226BC05-B143-4C39-B135-5E614C98F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535" y="5234190"/>
            <a:ext cx="1386041" cy="454992"/>
          </a:xfrm>
          <a:prstGeom prst="rect">
            <a:avLst/>
          </a:prstGeom>
        </p:spPr>
      </p:pic>
    </p:spTree>
    <p:extLst>
      <p:ext uri="{BB962C8B-B14F-4D97-AF65-F5344CB8AC3E}">
        <p14:creationId xmlns:p14="http://schemas.microsoft.com/office/powerpoint/2010/main" val="253552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F2D02-F239-424D-B505-99FFEC0D1A78}"/>
              </a:ext>
            </a:extLst>
          </p:cNvPr>
          <p:cNvPicPr>
            <a:picLocks noChangeAspect="1"/>
          </p:cNvPicPr>
          <p:nvPr/>
        </p:nvPicPr>
        <p:blipFill>
          <a:blip r:embed="rId3"/>
          <a:stretch>
            <a:fillRect/>
          </a:stretch>
        </p:blipFill>
        <p:spPr>
          <a:xfrm>
            <a:off x="5156200" y="-894228"/>
            <a:ext cx="7035800" cy="8191784"/>
          </a:xfrm>
          <a:prstGeom prst="rect">
            <a:avLst/>
          </a:prstGeom>
        </p:spPr>
      </p:pic>
      <p:sp>
        <p:nvSpPr>
          <p:cNvPr id="6" name="TextBox 5">
            <a:extLst>
              <a:ext uri="{FF2B5EF4-FFF2-40B4-BE49-F238E27FC236}">
                <a16:creationId xmlns:a16="http://schemas.microsoft.com/office/drawing/2014/main" id="{CA9C27A0-07C8-444E-8E6B-EF69353E33E9}"/>
              </a:ext>
            </a:extLst>
          </p:cNvPr>
          <p:cNvSpPr txBox="1"/>
          <p:nvPr/>
        </p:nvSpPr>
        <p:spPr>
          <a:xfrm>
            <a:off x="48551" y="260350"/>
            <a:ext cx="2902662" cy="1200329"/>
          </a:xfrm>
          <a:prstGeom prst="rect">
            <a:avLst/>
          </a:prstGeom>
          <a:noFill/>
        </p:spPr>
        <p:txBody>
          <a:bodyPr wrap="square" rtlCol="0">
            <a:spAutoFit/>
          </a:bodyPr>
          <a:lstStyle/>
          <a:p>
            <a:r>
              <a:rPr lang="en-US" sz="2400" dirty="0">
                <a:solidFill>
                  <a:schemeClr val="bg1"/>
                </a:solidFill>
              </a:rPr>
              <a:t>Proposed Network of Truck Routes &amp; Truck Prohibited Streets</a:t>
            </a:r>
          </a:p>
        </p:txBody>
      </p:sp>
      <p:pic>
        <p:nvPicPr>
          <p:cNvPr id="5" name="Picture 4">
            <a:extLst>
              <a:ext uri="{FF2B5EF4-FFF2-40B4-BE49-F238E27FC236}">
                <a16:creationId xmlns:a16="http://schemas.microsoft.com/office/drawing/2014/main" id="{0E687021-93C5-4A40-9196-448E39C7A1AF}"/>
              </a:ext>
            </a:extLst>
          </p:cNvPr>
          <p:cNvPicPr>
            <a:picLocks noChangeAspect="1"/>
          </p:cNvPicPr>
          <p:nvPr/>
        </p:nvPicPr>
        <p:blipFill rotWithShape="1">
          <a:blip r:embed="rId4"/>
          <a:srcRect l="48488" r="3469"/>
          <a:stretch/>
        </p:blipFill>
        <p:spPr>
          <a:xfrm>
            <a:off x="48551" y="3438525"/>
            <a:ext cx="2924125" cy="3419475"/>
          </a:xfrm>
          <a:prstGeom prst="rect">
            <a:avLst/>
          </a:prstGeom>
        </p:spPr>
      </p:pic>
      <p:pic>
        <p:nvPicPr>
          <p:cNvPr id="9" name="Picture 8">
            <a:extLst>
              <a:ext uri="{FF2B5EF4-FFF2-40B4-BE49-F238E27FC236}">
                <a16:creationId xmlns:a16="http://schemas.microsoft.com/office/drawing/2014/main" id="{84B00C6F-9B26-4032-BFF9-B7E9B180381D}"/>
              </a:ext>
            </a:extLst>
          </p:cNvPr>
          <p:cNvPicPr>
            <a:picLocks noChangeAspect="1"/>
          </p:cNvPicPr>
          <p:nvPr/>
        </p:nvPicPr>
        <p:blipFill rotWithShape="1">
          <a:blip r:embed="rId4"/>
          <a:srcRect r="51957" b="48189"/>
          <a:stretch/>
        </p:blipFill>
        <p:spPr>
          <a:xfrm>
            <a:off x="48551" y="1627277"/>
            <a:ext cx="2924125" cy="1771650"/>
          </a:xfrm>
          <a:prstGeom prst="rect">
            <a:avLst/>
          </a:prstGeom>
        </p:spPr>
      </p:pic>
    </p:spTree>
    <p:extLst>
      <p:ext uri="{BB962C8B-B14F-4D97-AF65-F5344CB8AC3E}">
        <p14:creationId xmlns:p14="http://schemas.microsoft.com/office/powerpoint/2010/main" val="332193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CEB6-4015-4E6B-9C54-343B46F1B29F}"/>
              </a:ext>
            </a:extLst>
          </p:cNvPr>
          <p:cNvSpPr>
            <a:spLocks noGrp="1"/>
          </p:cNvSpPr>
          <p:nvPr>
            <p:ph type="ctrTitle"/>
          </p:nvPr>
        </p:nvSpPr>
        <p:spPr>
          <a:xfrm>
            <a:off x="0" y="959803"/>
            <a:ext cx="12192000" cy="2387600"/>
          </a:xfrm>
        </p:spPr>
        <p:txBody>
          <a:bodyPr/>
          <a:lstStyle/>
          <a:p>
            <a:r>
              <a:rPr lang="en-US" b="1" dirty="0">
                <a:solidFill>
                  <a:schemeClr val="bg1"/>
                </a:solidFill>
              </a:rPr>
              <a:t>Frontage Road </a:t>
            </a:r>
          </a:p>
        </p:txBody>
      </p:sp>
      <p:sp>
        <p:nvSpPr>
          <p:cNvPr id="3" name="Subtitle 2">
            <a:extLst>
              <a:ext uri="{FF2B5EF4-FFF2-40B4-BE49-F238E27FC236}">
                <a16:creationId xmlns:a16="http://schemas.microsoft.com/office/drawing/2014/main" id="{1F2BF9C5-D09A-4CAC-A462-B70C13EFD9AF}"/>
              </a:ext>
            </a:extLst>
          </p:cNvPr>
          <p:cNvSpPr>
            <a:spLocks noGrp="1"/>
          </p:cNvSpPr>
          <p:nvPr>
            <p:ph type="subTitle" idx="1"/>
          </p:nvPr>
        </p:nvSpPr>
        <p:spPr>
          <a:xfrm>
            <a:off x="2046514" y="3602038"/>
            <a:ext cx="7814662" cy="1655762"/>
          </a:xfrm>
        </p:spPr>
        <p:txBody>
          <a:bodyPr/>
          <a:lstStyle/>
          <a:p>
            <a:r>
              <a:rPr lang="en-US" dirty="0">
                <a:solidFill>
                  <a:schemeClr val="bg1"/>
                </a:solidFill>
              </a:rPr>
              <a:t>Community feedback &amp; City’s and Port’s response about designating Frontage Road as a truck route</a:t>
            </a:r>
          </a:p>
        </p:txBody>
      </p:sp>
    </p:spTree>
    <p:extLst>
      <p:ext uri="{BB962C8B-B14F-4D97-AF65-F5344CB8AC3E}">
        <p14:creationId xmlns:p14="http://schemas.microsoft.com/office/powerpoint/2010/main" val="1578589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2BF9C5-D09A-4CAC-A462-B70C13EFD9AF}"/>
              </a:ext>
            </a:extLst>
          </p:cNvPr>
          <p:cNvSpPr>
            <a:spLocks noGrp="1"/>
          </p:cNvSpPr>
          <p:nvPr>
            <p:ph type="subTitle" idx="1"/>
          </p:nvPr>
        </p:nvSpPr>
        <p:spPr>
          <a:xfrm>
            <a:off x="7235734" y="241618"/>
            <a:ext cx="4628606" cy="867092"/>
          </a:xfrm>
        </p:spPr>
        <p:txBody>
          <a:bodyPr>
            <a:noAutofit/>
          </a:bodyPr>
          <a:lstStyle/>
          <a:p>
            <a:r>
              <a:rPr lang="en-US" sz="3200" dirty="0">
                <a:solidFill>
                  <a:schemeClr val="bg1"/>
                </a:solidFill>
              </a:rPr>
              <a:t>Frontage Road </a:t>
            </a:r>
          </a:p>
          <a:p>
            <a:r>
              <a:rPr lang="en-US" sz="3200" dirty="0">
                <a:solidFill>
                  <a:schemeClr val="bg1"/>
                </a:solidFill>
              </a:rPr>
              <a:t>Today</a:t>
            </a:r>
          </a:p>
        </p:txBody>
      </p:sp>
      <p:sp>
        <p:nvSpPr>
          <p:cNvPr id="7" name="Subtitle 2">
            <a:extLst>
              <a:ext uri="{FF2B5EF4-FFF2-40B4-BE49-F238E27FC236}">
                <a16:creationId xmlns:a16="http://schemas.microsoft.com/office/drawing/2014/main" id="{EE14C21E-AFFD-4E05-B7D4-4C050DD96EB1}"/>
              </a:ext>
            </a:extLst>
          </p:cNvPr>
          <p:cNvSpPr txBox="1">
            <a:spLocks/>
          </p:cNvSpPr>
          <p:nvPr/>
        </p:nvSpPr>
        <p:spPr>
          <a:xfrm>
            <a:off x="7563394" y="1704658"/>
            <a:ext cx="4628606" cy="25358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4 travel lanes plus a median</a:t>
            </a:r>
          </a:p>
          <a:p>
            <a:r>
              <a:rPr lang="en-US" dirty="0">
                <a:solidFill>
                  <a:schemeClr val="bg1"/>
                </a:solidFill>
              </a:rPr>
              <a:t>Trees and wall separate housing</a:t>
            </a:r>
          </a:p>
          <a:p>
            <a:r>
              <a:rPr lang="en-US" dirty="0">
                <a:solidFill>
                  <a:schemeClr val="bg1"/>
                </a:solidFill>
              </a:rPr>
              <a:t>Few driveways</a:t>
            </a:r>
          </a:p>
        </p:txBody>
      </p:sp>
      <p:grpSp>
        <p:nvGrpSpPr>
          <p:cNvPr id="6" name="Group 3">
            <a:extLst>
              <a:ext uri="{FF2B5EF4-FFF2-40B4-BE49-F238E27FC236}">
                <a16:creationId xmlns:a16="http://schemas.microsoft.com/office/drawing/2014/main" id="{B1D38280-7A92-4107-8EB5-524B22B33E15}"/>
              </a:ext>
            </a:extLst>
          </p:cNvPr>
          <p:cNvGrpSpPr>
            <a:grpSpLocks/>
          </p:cNvGrpSpPr>
          <p:nvPr/>
        </p:nvGrpSpPr>
        <p:grpSpPr bwMode="auto">
          <a:xfrm>
            <a:off x="241209" y="363537"/>
            <a:ext cx="6994525" cy="3065463"/>
            <a:chOff x="106756200" y="105459568"/>
            <a:chExt cx="6995160" cy="3065870"/>
          </a:xfrm>
        </p:grpSpPr>
        <p:pic>
          <p:nvPicPr>
            <p:cNvPr id="1028" name="Picture 4">
              <a:extLst>
                <a:ext uri="{FF2B5EF4-FFF2-40B4-BE49-F238E27FC236}">
                  <a16:creationId xmlns:a16="http://schemas.microsoft.com/office/drawing/2014/main" id="{8F7083DD-F362-4FC5-AF2A-DE25B3BB4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200" y="105459568"/>
              <a:ext cx="6995160" cy="30658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AutoShape 5">
              <a:extLst>
                <a:ext uri="{FF2B5EF4-FFF2-40B4-BE49-F238E27FC236}">
                  <a16:creationId xmlns:a16="http://schemas.microsoft.com/office/drawing/2014/main" id="{5F236B7A-96C9-4880-917D-5D670F2FD93B}"/>
                </a:ext>
              </a:extLst>
            </p:cNvPr>
            <p:cNvSpPr>
              <a:spLocks noChangeArrowheads="1"/>
            </p:cNvSpPr>
            <p:nvPr/>
          </p:nvSpPr>
          <p:spPr bwMode="auto">
            <a:xfrm>
              <a:off x="109365691" y="106950294"/>
              <a:ext cx="362309" cy="293298"/>
            </a:xfrm>
            <a:prstGeom prst="star5">
              <a:avLst/>
            </a:prstGeom>
            <a:solidFill>
              <a:srgbClr val="FF00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9" name="Isosceles Triangle 8">
            <a:extLst>
              <a:ext uri="{FF2B5EF4-FFF2-40B4-BE49-F238E27FC236}">
                <a16:creationId xmlns:a16="http://schemas.microsoft.com/office/drawing/2014/main" id="{7932FEBA-83C9-4A3D-B04A-BD194AFDFD3B}"/>
              </a:ext>
            </a:extLst>
          </p:cNvPr>
          <p:cNvSpPr/>
          <p:nvPr/>
        </p:nvSpPr>
        <p:spPr>
          <a:xfrm rot="826779">
            <a:off x="2522937" y="2237967"/>
            <a:ext cx="1379174" cy="1772244"/>
          </a:xfrm>
          <a:prstGeom prst="triangle">
            <a:avLst>
              <a:gd name="adj" fmla="val 17743"/>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87AAE3F-B43F-429C-A0EE-82CF2C244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09" y="3637852"/>
            <a:ext cx="6996112" cy="3109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2985AC97-DBD5-43FD-B4D3-1A3463555904}"/>
              </a:ext>
            </a:extLst>
          </p:cNvPr>
          <p:cNvSpPr txBox="1"/>
          <p:nvPr/>
        </p:nvSpPr>
        <p:spPr>
          <a:xfrm>
            <a:off x="7338060" y="6378432"/>
            <a:ext cx="4526280" cy="369332"/>
          </a:xfrm>
          <a:prstGeom prst="rect">
            <a:avLst/>
          </a:prstGeom>
          <a:noFill/>
        </p:spPr>
        <p:txBody>
          <a:bodyPr wrap="square" rtlCol="0">
            <a:spAutoFit/>
          </a:bodyPr>
          <a:lstStyle/>
          <a:p>
            <a:r>
              <a:rPr lang="en-US" dirty="0">
                <a:solidFill>
                  <a:schemeClr val="bg1"/>
                </a:solidFill>
              </a:rPr>
              <a:t>Frontage Road at 11</a:t>
            </a:r>
            <a:r>
              <a:rPr lang="en-US" baseline="30000" dirty="0">
                <a:solidFill>
                  <a:schemeClr val="bg1"/>
                </a:solidFill>
              </a:rPr>
              <a:t>th</a:t>
            </a:r>
            <a:r>
              <a:rPr lang="en-US" dirty="0">
                <a:solidFill>
                  <a:schemeClr val="bg1"/>
                </a:solidFill>
              </a:rPr>
              <a:t> St.; Google Maps</a:t>
            </a:r>
          </a:p>
        </p:txBody>
      </p:sp>
      <p:sp>
        <p:nvSpPr>
          <p:cNvPr id="2" name="TextBox 1">
            <a:extLst>
              <a:ext uri="{FF2B5EF4-FFF2-40B4-BE49-F238E27FC236}">
                <a16:creationId xmlns:a16="http://schemas.microsoft.com/office/drawing/2014/main" id="{A926E3D1-28A9-4C6A-A862-8F2C190DE44C}"/>
              </a:ext>
            </a:extLst>
          </p:cNvPr>
          <p:cNvSpPr txBox="1"/>
          <p:nvPr/>
        </p:nvSpPr>
        <p:spPr>
          <a:xfrm>
            <a:off x="7799941" y="4021157"/>
            <a:ext cx="3547431" cy="1200329"/>
          </a:xfrm>
          <a:prstGeom prst="rect">
            <a:avLst/>
          </a:prstGeom>
          <a:noFill/>
        </p:spPr>
        <p:txBody>
          <a:bodyPr wrap="square" rtlCol="0">
            <a:spAutoFit/>
          </a:bodyPr>
          <a:lstStyle/>
          <a:p>
            <a:r>
              <a:rPr lang="en-US" dirty="0">
                <a:solidFill>
                  <a:schemeClr val="bg1"/>
                </a:solidFill>
              </a:rPr>
              <a:t>Wood St. EIR is clear that project development intended to maintain truck use on Frontage Road (e.g. see MM TR-9.1)</a:t>
            </a:r>
          </a:p>
        </p:txBody>
      </p:sp>
    </p:spTree>
    <p:extLst>
      <p:ext uri="{BB962C8B-B14F-4D97-AF65-F5344CB8AC3E}">
        <p14:creationId xmlns:p14="http://schemas.microsoft.com/office/powerpoint/2010/main" val="346503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76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DF1CA8-B34F-4C91-9122-CA8E839BF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219200"/>
            <a:ext cx="12623800" cy="9467850"/>
          </a:xfrm>
          <a:prstGeom prst="rect">
            <a:avLst/>
          </a:prstGeom>
        </p:spPr>
      </p:pic>
      <p:sp>
        <p:nvSpPr>
          <p:cNvPr id="9" name="Rectangle 8">
            <a:extLst>
              <a:ext uri="{FF2B5EF4-FFF2-40B4-BE49-F238E27FC236}">
                <a16:creationId xmlns:a16="http://schemas.microsoft.com/office/drawing/2014/main" id="{2DE551EB-964E-485F-917D-1E0496C2473C}"/>
              </a:ext>
            </a:extLst>
          </p:cNvPr>
          <p:cNvSpPr/>
          <p:nvPr/>
        </p:nvSpPr>
        <p:spPr>
          <a:xfrm>
            <a:off x="-190500" y="-1562100"/>
            <a:ext cx="12814300" cy="1010098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66C1F70-CB7E-49B6-8A6C-03200339113A}"/>
              </a:ext>
            </a:extLst>
          </p:cNvPr>
          <p:cNvSpPr txBox="1">
            <a:spLocks/>
          </p:cNvSpPr>
          <p:nvPr/>
        </p:nvSpPr>
        <p:spPr>
          <a:xfrm>
            <a:off x="365980" y="253523"/>
            <a:ext cx="7388503" cy="1600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US" sz="4200" dirty="0">
                <a:solidFill>
                  <a:schemeClr val="tx1"/>
                </a:solidFill>
              </a:rPr>
              <a:t>Feedback on Formalizing Frontage Road as a Truck Route</a:t>
            </a:r>
          </a:p>
        </p:txBody>
      </p:sp>
      <p:sp>
        <p:nvSpPr>
          <p:cNvPr id="8" name="TextBox 7">
            <a:extLst>
              <a:ext uri="{FF2B5EF4-FFF2-40B4-BE49-F238E27FC236}">
                <a16:creationId xmlns:a16="http://schemas.microsoft.com/office/drawing/2014/main" id="{ECE3AE33-B233-4E3E-8C1F-EFB56CEC650A}"/>
              </a:ext>
            </a:extLst>
          </p:cNvPr>
          <p:cNvSpPr txBox="1"/>
          <p:nvPr/>
        </p:nvSpPr>
        <p:spPr>
          <a:xfrm>
            <a:off x="572224" y="2245816"/>
            <a:ext cx="6524090" cy="4585871"/>
          </a:xfrm>
          <a:prstGeom prst="rect">
            <a:avLst/>
          </a:prstGeom>
          <a:noFill/>
        </p:spPr>
        <p:txBody>
          <a:bodyPr wrap="square" rtlCol="0">
            <a:spAutoFit/>
          </a:bodyPr>
          <a:lstStyle/>
          <a:p>
            <a:r>
              <a:rPr lang="en-US" dirty="0"/>
              <a:t>Neighborhood Sentiment</a:t>
            </a:r>
          </a:p>
          <a:p>
            <a:pPr marL="568325" lvl="1" indent="-342900">
              <a:buFont typeface="Arial" panose="020B0604020202020204" pitchFamily="34" charset="0"/>
              <a:buChar char="•"/>
            </a:pPr>
            <a:r>
              <a:rPr lang="en-US" dirty="0"/>
              <a:t>Disregarding community feedback</a:t>
            </a:r>
          </a:p>
          <a:p>
            <a:pPr marL="568325" lvl="1" indent="-342900">
              <a:buFont typeface="Arial" panose="020B0604020202020204" pitchFamily="34" charset="0"/>
              <a:buChar char="•"/>
            </a:pPr>
            <a:r>
              <a:rPr lang="en-US" dirty="0"/>
              <a:t>Historic Disinvestment</a:t>
            </a:r>
          </a:p>
          <a:p>
            <a:pPr marL="568325" lvl="1" indent="-342900">
              <a:buFont typeface="Arial" panose="020B0604020202020204" pitchFamily="34" charset="0"/>
              <a:buChar char="•"/>
            </a:pPr>
            <a:r>
              <a:rPr lang="en-US" dirty="0"/>
              <a:t>Frontage Road should not be a truck route</a:t>
            </a:r>
          </a:p>
          <a:p>
            <a:pPr marL="568325" lvl="1" indent="-342900">
              <a:buFont typeface="Arial" panose="020B0604020202020204" pitchFamily="34" charset="0"/>
              <a:buChar char="•"/>
            </a:pPr>
            <a:r>
              <a:rPr lang="en-US" dirty="0"/>
              <a:t>Concerned about amount of trucks, more trucks as Port grows?</a:t>
            </a:r>
          </a:p>
          <a:p>
            <a:endParaRPr lang="en-US" dirty="0"/>
          </a:p>
          <a:p>
            <a:r>
              <a:rPr lang="en-US" dirty="0"/>
              <a:t>Close Proximity to Residential</a:t>
            </a:r>
          </a:p>
          <a:p>
            <a:pPr marL="568325" lvl="1" indent="-342900">
              <a:buFont typeface="Arial" panose="020B0604020202020204" pitchFamily="34" charset="0"/>
              <a:buChar char="•"/>
            </a:pPr>
            <a:r>
              <a:rPr lang="en-US" dirty="0"/>
              <a:t>High housing density near Frontage Road</a:t>
            </a:r>
          </a:p>
          <a:p>
            <a:pPr marL="568325" lvl="1" indent="-342900">
              <a:buFont typeface="Arial" panose="020B0604020202020204" pitchFamily="34" charset="0"/>
              <a:buChar char="•"/>
            </a:pPr>
            <a:r>
              <a:rPr lang="en-US" dirty="0"/>
              <a:t>Frontage Road is residential in nature</a:t>
            </a:r>
          </a:p>
          <a:p>
            <a:endParaRPr lang="en-US" dirty="0"/>
          </a:p>
          <a:p>
            <a:r>
              <a:rPr lang="en-US" dirty="0"/>
              <a:t>Health and Air Quality</a:t>
            </a:r>
          </a:p>
          <a:p>
            <a:pPr marL="568325" lvl="1" indent="-333375">
              <a:buFont typeface="Arial" panose="020B0604020202020204" pitchFamily="34" charset="0"/>
              <a:buChar char="•"/>
            </a:pPr>
            <a:r>
              <a:rPr lang="en-US" dirty="0"/>
              <a:t>Air quality/pollution /public health concerns</a:t>
            </a:r>
          </a:p>
          <a:p>
            <a:pPr marL="568325" lvl="1" indent="-333375">
              <a:buFont typeface="Arial" panose="020B0604020202020204" pitchFamily="34" charset="0"/>
              <a:buChar char="•"/>
            </a:pPr>
            <a:r>
              <a:rPr lang="en-US" dirty="0"/>
              <a:t>Truck Idling causing diesel emissions</a:t>
            </a:r>
          </a:p>
          <a:p>
            <a:pPr marL="0" lvl="1"/>
            <a:endParaRPr lang="en-US" dirty="0"/>
          </a:p>
          <a:p>
            <a:pPr lvl="1"/>
            <a:endParaRPr lang="en-US" sz="2200" dirty="0"/>
          </a:p>
        </p:txBody>
      </p:sp>
      <p:sp>
        <p:nvSpPr>
          <p:cNvPr id="13" name="TextBox 12">
            <a:extLst>
              <a:ext uri="{FF2B5EF4-FFF2-40B4-BE49-F238E27FC236}">
                <a16:creationId xmlns:a16="http://schemas.microsoft.com/office/drawing/2014/main" id="{FA76B147-E8E1-4FF7-8AC0-2B61ABBC5A67}"/>
              </a:ext>
            </a:extLst>
          </p:cNvPr>
          <p:cNvSpPr txBox="1"/>
          <p:nvPr/>
        </p:nvSpPr>
        <p:spPr>
          <a:xfrm>
            <a:off x="7286903" y="543753"/>
            <a:ext cx="4477749" cy="5970865"/>
          </a:xfrm>
          <a:prstGeom prst="rect">
            <a:avLst/>
          </a:prstGeom>
          <a:noFill/>
        </p:spPr>
        <p:txBody>
          <a:bodyPr wrap="square" rtlCol="0">
            <a:spAutoFit/>
          </a:bodyPr>
          <a:lstStyle/>
          <a:p>
            <a:pPr marL="0" lvl="1"/>
            <a:r>
              <a:rPr lang="en-US" dirty="0"/>
              <a:t>Traffic Safety</a:t>
            </a:r>
          </a:p>
          <a:p>
            <a:pPr marL="342900" lvl="1" indent="-342900">
              <a:buFont typeface="Arial" panose="020B0604020202020204" pitchFamily="34" charset="0"/>
              <a:buChar char="•"/>
            </a:pPr>
            <a:r>
              <a:rPr lang="en-US" dirty="0"/>
              <a:t>Need to stop the truck stopping/ parking on Frontage Road (causing fatalities)</a:t>
            </a:r>
          </a:p>
          <a:p>
            <a:pPr marL="342900" lvl="1" indent="-342900">
              <a:buFont typeface="Arial" panose="020B0604020202020204" pitchFamily="34" charset="0"/>
              <a:buChar char="•"/>
            </a:pPr>
            <a:r>
              <a:rPr lang="en-US" dirty="0"/>
              <a:t>Dangerous (traffic speed, trucks parked in the median causing collisions, sideshows)</a:t>
            </a:r>
          </a:p>
          <a:p>
            <a:endParaRPr lang="en-US" dirty="0"/>
          </a:p>
          <a:p>
            <a:r>
              <a:rPr lang="en-US" dirty="0"/>
              <a:t>Quality of life impacts </a:t>
            </a:r>
          </a:p>
          <a:p>
            <a:pPr lvl="1" indent="-342900">
              <a:buFont typeface="Arial" panose="020B0604020202020204" pitchFamily="34" charset="0"/>
              <a:buChar char="•"/>
            </a:pPr>
            <a:r>
              <a:rPr lang="en-US" dirty="0"/>
              <a:t>Trash/litter (no one cleans up trash)</a:t>
            </a:r>
          </a:p>
          <a:p>
            <a:pPr lvl="1" indent="-342900">
              <a:buFont typeface="Arial" panose="020B0604020202020204" pitchFamily="34" charset="0"/>
              <a:buChar char="•"/>
            </a:pPr>
            <a:r>
              <a:rPr lang="en-US" dirty="0"/>
              <a:t>Trucks are loud / noise issues</a:t>
            </a:r>
          </a:p>
          <a:p>
            <a:pPr lvl="1" indent="-342900">
              <a:buFont typeface="Arial" panose="020B0604020202020204" pitchFamily="34" charset="0"/>
              <a:buChar char="•"/>
            </a:pPr>
            <a:r>
              <a:rPr lang="en-US" dirty="0"/>
              <a:t>Pavement deterioration</a:t>
            </a:r>
          </a:p>
          <a:p>
            <a:endParaRPr lang="en-US" dirty="0"/>
          </a:p>
          <a:p>
            <a:r>
              <a:rPr lang="en-US" dirty="0"/>
              <a:t>Alternatives</a:t>
            </a:r>
          </a:p>
          <a:p>
            <a:pPr marL="285750" indent="-285750">
              <a:buFont typeface="Arial" panose="020B0604020202020204" pitchFamily="34" charset="0"/>
              <a:buChar char="•"/>
            </a:pPr>
            <a:r>
              <a:rPr lang="en-US" dirty="0"/>
              <a:t>Design alternatives (lane narrowing, vegetated buffers &amp; traffic calming recommendations)</a:t>
            </a:r>
          </a:p>
          <a:p>
            <a:pPr marL="285750" indent="-285750">
              <a:buFont typeface="Arial" panose="020B0604020202020204" pitchFamily="34" charset="0"/>
              <a:buChar char="•"/>
            </a:pPr>
            <a:r>
              <a:rPr lang="en-US" dirty="0"/>
              <a:t>Use alternative streets such as Maritime Street</a:t>
            </a:r>
          </a:p>
          <a:p>
            <a:endParaRPr lang="en-US" dirty="0"/>
          </a:p>
          <a:p>
            <a:r>
              <a:rPr lang="en-US" dirty="0"/>
              <a:t>Street Character</a:t>
            </a:r>
          </a:p>
          <a:p>
            <a:pPr marL="290513" lvl="1" indent="-285750">
              <a:buFont typeface="Arial" panose="020B0604020202020204" pitchFamily="34" charset="0"/>
              <a:buChar char="•"/>
            </a:pPr>
            <a:r>
              <a:rPr lang="en-US" dirty="0"/>
              <a:t>Frontage Road is not bike/walk friendly</a:t>
            </a:r>
          </a:p>
          <a:p>
            <a:pPr marL="742950" lvl="1" indent="-285750">
              <a:buFont typeface="Arial" panose="020B0604020202020204" pitchFamily="34" charset="0"/>
              <a:buChar char="•"/>
            </a:pPr>
            <a:endParaRPr lang="en-US" sz="2200" dirty="0"/>
          </a:p>
        </p:txBody>
      </p:sp>
      <p:sp>
        <p:nvSpPr>
          <p:cNvPr id="14" name="Star: 10 Points 13">
            <a:extLst>
              <a:ext uri="{FF2B5EF4-FFF2-40B4-BE49-F238E27FC236}">
                <a16:creationId xmlns:a16="http://schemas.microsoft.com/office/drawing/2014/main" id="{F0524F27-B05B-4802-97EB-DE68BADCB590}"/>
              </a:ext>
            </a:extLst>
          </p:cNvPr>
          <p:cNvSpPr/>
          <p:nvPr/>
        </p:nvSpPr>
        <p:spPr>
          <a:xfrm>
            <a:off x="10693359" y="-188035"/>
            <a:ext cx="1217426" cy="1007341"/>
          </a:xfrm>
          <a:prstGeom prst="star10">
            <a:avLst/>
          </a:prstGeom>
          <a:solidFill>
            <a:schemeClr val="accent6">
              <a:lumMod val="60000"/>
              <a:lumOff val="4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9436CB-12A9-49F8-AF52-41BABAE61B82}"/>
              </a:ext>
            </a:extLst>
          </p:cNvPr>
          <p:cNvSpPr txBox="1"/>
          <p:nvPr/>
        </p:nvSpPr>
        <p:spPr>
          <a:xfrm>
            <a:off x="10556199" y="-79876"/>
            <a:ext cx="1527630" cy="830997"/>
          </a:xfrm>
          <a:prstGeom prst="rect">
            <a:avLst/>
          </a:prstGeom>
          <a:noFill/>
        </p:spPr>
        <p:txBody>
          <a:bodyPr wrap="square" rtlCol="0">
            <a:spAutoFit/>
          </a:bodyPr>
          <a:lstStyle/>
          <a:p>
            <a:pPr algn="ctr"/>
            <a:r>
              <a:rPr lang="en-US" sz="1600" b="1" dirty="0">
                <a:solidFill>
                  <a:schemeClr val="bg1"/>
                </a:solidFill>
              </a:rPr>
              <a:t>May-Aug.   2020 </a:t>
            </a:r>
          </a:p>
          <a:p>
            <a:pPr algn="ctr"/>
            <a:r>
              <a:rPr lang="en-US" sz="1600" b="1" dirty="0">
                <a:solidFill>
                  <a:schemeClr val="bg1"/>
                </a:solidFill>
              </a:rPr>
              <a:t>Outreach</a:t>
            </a:r>
          </a:p>
        </p:txBody>
      </p:sp>
    </p:spTree>
    <p:extLst>
      <p:ext uri="{BB962C8B-B14F-4D97-AF65-F5344CB8AC3E}">
        <p14:creationId xmlns:p14="http://schemas.microsoft.com/office/powerpoint/2010/main" val="229287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E1E844B-A63D-4248-8B1A-92D8A3ECE30A}"/>
              </a:ext>
            </a:extLst>
          </p:cNvPr>
          <p:cNvSpPr txBox="1">
            <a:spLocks/>
          </p:cNvSpPr>
          <p:nvPr/>
        </p:nvSpPr>
        <p:spPr>
          <a:xfrm>
            <a:off x="273957" y="306297"/>
            <a:ext cx="11752139" cy="8198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Frontage Road Study Process &amp; Community Engagement </a:t>
            </a:r>
          </a:p>
        </p:txBody>
      </p:sp>
      <p:sp>
        <p:nvSpPr>
          <p:cNvPr id="30" name="TextBox 29">
            <a:extLst>
              <a:ext uri="{FF2B5EF4-FFF2-40B4-BE49-F238E27FC236}">
                <a16:creationId xmlns:a16="http://schemas.microsoft.com/office/drawing/2014/main" id="{AA5D304E-9120-4B5B-933A-C36AD74BE80C}"/>
              </a:ext>
            </a:extLst>
          </p:cNvPr>
          <p:cNvSpPr txBox="1"/>
          <p:nvPr/>
        </p:nvSpPr>
        <p:spPr>
          <a:xfrm>
            <a:off x="1588806" y="2315583"/>
            <a:ext cx="2271273" cy="4247317"/>
          </a:xfrm>
          <a:prstGeom prst="rect">
            <a:avLst/>
          </a:prstGeom>
          <a:noFill/>
        </p:spPr>
        <p:txBody>
          <a:bodyPr wrap="square" rtlCol="0">
            <a:spAutoFit/>
          </a:bodyPr>
          <a:lstStyle/>
          <a:p>
            <a:r>
              <a:rPr lang="en-US" dirty="0"/>
              <a:t>City and Port </a:t>
            </a:r>
            <a:r>
              <a:rPr lang="en-US" b="1" dirty="0"/>
              <a:t>agree</a:t>
            </a:r>
            <a:r>
              <a:rPr lang="en-US" dirty="0"/>
              <a:t> to prepare Frontage Road Study and truck parking &amp; truck route sign installation work; additional time needed for related </a:t>
            </a:r>
            <a:r>
              <a:rPr lang="en-US" b="1" dirty="0"/>
              <a:t>negotiations</a:t>
            </a:r>
            <a:r>
              <a:rPr lang="en-US" dirty="0"/>
              <a:t> b/w City &amp; Port to amend “Fair Share Program” for sign design, fabrication and installation work to be done “in-house” (</a:t>
            </a:r>
            <a:r>
              <a:rPr lang="en-US" dirty="0" err="1"/>
              <a:t>OakDOT</a:t>
            </a:r>
            <a:r>
              <a:rPr lang="en-US" dirty="0"/>
              <a:t>)</a:t>
            </a:r>
          </a:p>
        </p:txBody>
      </p:sp>
      <p:sp>
        <p:nvSpPr>
          <p:cNvPr id="31" name="TextBox 30">
            <a:extLst>
              <a:ext uri="{FF2B5EF4-FFF2-40B4-BE49-F238E27FC236}">
                <a16:creationId xmlns:a16="http://schemas.microsoft.com/office/drawing/2014/main" id="{5C24B55C-39AE-4205-ABE4-C227B8EC2C66}"/>
              </a:ext>
            </a:extLst>
          </p:cNvPr>
          <p:cNvSpPr txBox="1"/>
          <p:nvPr/>
        </p:nvSpPr>
        <p:spPr>
          <a:xfrm>
            <a:off x="3787032" y="2331625"/>
            <a:ext cx="1284490" cy="4524315"/>
          </a:xfrm>
          <a:prstGeom prst="rect">
            <a:avLst/>
          </a:prstGeom>
          <a:noFill/>
        </p:spPr>
        <p:txBody>
          <a:bodyPr wrap="square" rtlCol="0">
            <a:spAutoFit/>
          </a:bodyPr>
          <a:lstStyle/>
          <a:p>
            <a:r>
              <a:rPr lang="en-US" dirty="0">
                <a:solidFill>
                  <a:schemeClr val="bg1"/>
                </a:solidFill>
              </a:rPr>
              <a:t>Approach to Frontage Road Study emailed to community</a:t>
            </a:r>
          </a:p>
          <a:p>
            <a:endParaRPr lang="en-US" dirty="0">
              <a:solidFill>
                <a:schemeClr val="bg1"/>
              </a:solidFill>
            </a:endParaRPr>
          </a:p>
          <a:p>
            <a:r>
              <a:rPr lang="en-US" dirty="0">
                <a:solidFill>
                  <a:schemeClr val="bg1"/>
                </a:solidFill>
              </a:rPr>
              <a:t>Feb met w/ WOEIP to let them know consultant work kicking off and to review approach</a:t>
            </a:r>
          </a:p>
        </p:txBody>
      </p:sp>
      <p:sp>
        <p:nvSpPr>
          <p:cNvPr id="32" name="TextBox 31">
            <a:extLst>
              <a:ext uri="{FF2B5EF4-FFF2-40B4-BE49-F238E27FC236}">
                <a16:creationId xmlns:a16="http://schemas.microsoft.com/office/drawing/2014/main" id="{28FD306A-822F-4337-9A23-3AF5B8E8263B}"/>
              </a:ext>
            </a:extLst>
          </p:cNvPr>
          <p:cNvSpPr txBox="1"/>
          <p:nvPr/>
        </p:nvSpPr>
        <p:spPr>
          <a:xfrm>
            <a:off x="268179" y="1666767"/>
            <a:ext cx="1527630" cy="923330"/>
          </a:xfrm>
          <a:prstGeom prst="rect">
            <a:avLst/>
          </a:prstGeom>
          <a:noFill/>
        </p:spPr>
        <p:txBody>
          <a:bodyPr wrap="square" rtlCol="0">
            <a:spAutoFit/>
          </a:bodyPr>
          <a:lstStyle/>
          <a:p>
            <a:r>
              <a:rPr lang="en-US" dirty="0">
                <a:latin typeface="Calibri" panose="020F0502020204030204" pitchFamily="34" charset="0"/>
              </a:rPr>
              <a:t>Aug. to Sept. 2020</a:t>
            </a:r>
            <a:endParaRPr lang="en-US" sz="3600" b="0" i="0" dirty="0">
              <a:effectLst/>
            </a:endParaRPr>
          </a:p>
          <a:p>
            <a:endParaRPr lang="en-US" dirty="0"/>
          </a:p>
        </p:txBody>
      </p:sp>
      <p:sp>
        <p:nvSpPr>
          <p:cNvPr id="34" name="TextBox 33">
            <a:extLst>
              <a:ext uri="{FF2B5EF4-FFF2-40B4-BE49-F238E27FC236}">
                <a16:creationId xmlns:a16="http://schemas.microsoft.com/office/drawing/2014/main" id="{445737F4-A7CB-43BB-A6CC-D1D05181F180}"/>
              </a:ext>
            </a:extLst>
          </p:cNvPr>
          <p:cNvSpPr txBox="1"/>
          <p:nvPr/>
        </p:nvSpPr>
        <p:spPr>
          <a:xfrm>
            <a:off x="177705" y="2347667"/>
            <a:ext cx="1416008" cy="3693319"/>
          </a:xfrm>
          <a:prstGeom prst="rect">
            <a:avLst/>
          </a:prstGeom>
          <a:noFill/>
        </p:spPr>
        <p:txBody>
          <a:bodyPr wrap="square" rtlCol="0">
            <a:spAutoFit/>
          </a:bodyPr>
          <a:lstStyle/>
          <a:p>
            <a:r>
              <a:rPr lang="en-US" dirty="0"/>
              <a:t>City and Port compile and review community comments (&amp; post compiled comments online); Frontage Road opposition identified </a:t>
            </a:r>
          </a:p>
        </p:txBody>
      </p:sp>
      <p:sp>
        <p:nvSpPr>
          <p:cNvPr id="35" name="TextBox 34">
            <a:extLst>
              <a:ext uri="{FF2B5EF4-FFF2-40B4-BE49-F238E27FC236}">
                <a16:creationId xmlns:a16="http://schemas.microsoft.com/office/drawing/2014/main" id="{1296D7B7-CB1A-48AF-B9AA-0251512D0576}"/>
              </a:ext>
            </a:extLst>
          </p:cNvPr>
          <p:cNvSpPr txBox="1"/>
          <p:nvPr/>
        </p:nvSpPr>
        <p:spPr>
          <a:xfrm>
            <a:off x="1880905" y="1692678"/>
            <a:ext cx="1527630" cy="646331"/>
          </a:xfrm>
          <a:prstGeom prst="rect">
            <a:avLst/>
          </a:prstGeom>
          <a:noFill/>
        </p:spPr>
        <p:txBody>
          <a:bodyPr wrap="square" rtlCol="0">
            <a:spAutoFit/>
          </a:bodyPr>
          <a:lstStyle/>
          <a:p>
            <a:r>
              <a:rPr lang="en-US" sz="1800" b="0" i="0" dirty="0">
                <a:effectLst/>
                <a:latin typeface="Calibri" panose="020F0502020204030204" pitchFamily="34" charset="0"/>
              </a:rPr>
              <a:t>Sept. 2020 to Apr. 2021</a:t>
            </a:r>
            <a:endParaRPr lang="en-US" dirty="0"/>
          </a:p>
        </p:txBody>
      </p:sp>
      <p:sp>
        <p:nvSpPr>
          <p:cNvPr id="36" name="TextBox 35">
            <a:extLst>
              <a:ext uri="{FF2B5EF4-FFF2-40B4-BE49-F238E27FC236}">
                <a16:creationId xmlns:a16="http://schemas.microsoft.com/office/drawing/2014/main" id="{DB228962-DF07-4FBA-9D06-9B578ACEEE21}"/>
              </a:ext>
            </a:extLst>
          </p:cNvPr>
          <p:cNvSpPr txBox="1"/>
          <p:nvPr/>
        </p:nvSpPr>
        <p:spPr>
          <a:xfrm>
            <a:off x="3797050" y="1689193"/>
            <a:ext cx="1527630" cy="646331"/>
          </a:xfrm>
          <a:prstGeom prst="rect">
            <a:avLst/>
          </a:prstGeom>
          <a:noFill/>
        </p:spPr>
        <p:txBody>
          <a:bodyPr wrap="square" rtlCol="0">
            <a:spAutoFit/>
          </a:bodyPr>
          <a:lstStyle/>
          <a:p>
            <a:r>
              <a:rPr lang="en-US" sz="1800" b="0" i="0" dirty="0">
                <a:solidFill>
                  <a:schemeClr val="bg1"/>
                </a:solidFill>
                <a:effectLst/>
                <a:latin typeface="Calibri" panose="020F0502020204030204" pitchFamily="34" charset="0"/>
              </a:rPr>
              <a:t>Mar. 2021</a:t>
            </a:r>
            <a:endParaRPr lang="en-US" sz="3600" b="0" i="0" dirty="0">
              <a:solidFill>
                <a:schemeClr val="bg1"/>
              </a:solidFill>
              <a:effectLst/>
            </a:endParaRPr>
          </a:p>
          <a:p>
            <a:endParaRPr lang="en-US" dirty="0"/>
          </a:p>
        </p:txBody>
      </p:sp>
      <p:sp>
        <p:nvSpPr>
          <p:cNvPr id="37" name="TextBox 36">
            <a:extLst>
              <a:ext uri="{FF2B5EF4-FFF2-40B4-BE49-F238E27FC236}">
                <a16:creationId xmlns:a16="http://schemas.microsoft.com/office/drawing/2014/main" id="{535FB659-ABFC-429E-B47F-4915E7F37D9B}"/>
              </a:ext>
            </a:extLst>
          </p:cNvPr>
          <p:cNvSpPr txBox="1"/>
          <p:nvPr/>
        </p:nvSpPr>
        <p:spPr>
          <a:xfrm>
            <a:off x="5021893" y="1666767"/>
            <a:ext cx="1527630" cy="646331"/>
          </a:xfrm>
          <a:prstGeom prst="rect">
            <a:avLst/>
          </a:prstGeom>
          <a:noFill/>
        </p:spPr>
        <p:txBody>
          <a:bodyPr wrap="square" rtlCol="0">
            <a:spAutoFit/>
          </a:bodyPr>
          <a:lstStyle/>
          <a:p>
            <a:r>
              <a:rPr lang="en-US" sz="1800" b="0" i="0" dirty="0">
                <a:effectLst/>
                <a:latin typeface="Calibri" panose="020F0502020204030204" pitchFamily="34" charset="0"/>
              </a:rPr>
              <a:t>Mar. </a:t>
            </a:r>
            <a:r>
              <a:rPr lang="en-US" dirty="0">
                <a:latin typeface="Calibri" panose="020F0502020204030204" pitchFamily="34" charset="0"/>
              </a:rPr>
              <a:t>to Oct. 2021</a:t>
            </a:r>
            <a:endParaRPr lang="en-US" sz="3600" b="0" i="0" dirty="0">
              <a:effectLst/>
            </a:endParaRPr>
          </a:p>
        </p:txBody>
      </p:sp>
      <p:sp>
        <p:nvSpPr>
          <p:cNvPr id="38" name="TextBox 37">
            <a:extLst>
              <a:ext uri="{FF2B5EF4-FFF2-40B4-BE49-F238E27FC236}">
                <a16:creationId xmlns:a16="http://schemas.microsoft.com/office/drawing/2014/main" id="{627E64EF-577A-4D6D-A5CF-085149D097F6}"/>
              </a:ext>
            </a:extLst>
          </p:cNvPr>
          <p:cNvSpPr txBox="1"/>
          <p:nvPr/>
        </p:nvSpPr>
        <p:spPr>
          <a:xfrm>
            <a:off x="5036088" y="2321457"/>
            <a:ext cx="1564692" cy="3416320"/>
          </a:xfrm>
          <a:prstGeom prst="rect">
            <a:avLst/>
          </a:prstGeom>
          <a:noFill/>
        </p:spPr>
        <p:txBody>
          <a:bodyPr wrap="square" rtlCol="0">
            <a:spAutoFit/>
          </a:bodyPr>
          <a:lstStyle/>
          <a:p>
            <a:r>
              <a:rPr lang="en-US" dirty="0"/>
              <a:t>Consultants prepare Frontage Road Study &amp; City and Port begin </a:t>
            </a:r>
            <a:r>
              <a:rPr lang="en-US" b="1" dirty="0"/>
              <a:t>negotiating</a:t>
            </a:r>
            <a:r>
              <a:rPr lang="en-US" dirty="0"/>
              <a:t> approaches to address community concerns related to Frontage Road </a:t>
            </a:r>
          </a:p>
        </p:txBody>
      </p:sp>
      <p:sp>
        <p:nvSpPr>
          <p:cNvPr id="39" name="TextBox 38">
            <a:extLst>
              <a:ext uri="{FF2B5EF4-FFF2-40B4-BE49-F238E27FC236}">
                <a16:creationId xmlns:a16="http://schemas.microsoft.com/office/drawing/2014/main" id="{7D04EAD4-1542-417F-B447-FE2D038A411B}"/>
              </a:ext>
            </a:extLst>
          </p:cNvPr>
          <p:cNvSpPr txBox="1"/>
          <p:nvPr/>
        </p:nvSpPr>
        <p:spPr>
          <a:xfrm>
            <a:off x="10348065" y="1726450"/>
            <a:ext cx="1527630" cy="369332"/>
          </a:xfrm>
          <a:prstGeom prst="rect">
            <a:avLst/>
          </a:prstGeom>
          <a:noFill/>
        </p:spPr>
        <p:txBody>
          <a:bodyPr wrap="square" rtlCol="0">
            <a:spAutoFit/>
          </a:bodyPr>
          <a:lstStyle/>
          <a:p>
            <a:r>
              <a:rPr lang="en-US" sz="1800" b="0" i="0" dirty="0">
                <a:solidFill>
                  <a:schemeClr val="bg1"/>
                </a:solidFill>
                <a:effectLst/>
                <a:latin typeface="Calibri" panose="020F0502020204030204" pitchFamily="34" charset="0"/>
              </a:rPr>
              <a:t>Feb. 2022</a:t>
            </a:r>
            <a:endParaRPr lang="en-US" sz="3600" b="0" i="0" dirty="0">
              <a:solidFill>
                <a:schemeClr val="bg1"/>
              </a:solidFill>
              <a:effectLst/>
            </a:endParaRPr>
          </a:p>
        </p:txBody>
      </p:sp>
      <p:sp>
        <p:nvSpPr>
          <p:cNvPr id="40" name="TextBox 39">
            <a:extLst>
              <a:ext uri="{FF2B5EF4-FFF2-40B4-BE49-F238E27FC236}">
                <a16:creationId xmlns:a16="http://schemas.microsoft.com/office/drawing/2014/main" id="{82A7972A-64AB-4833-B953-EB20380DD567}"/>
              </a:ext>
            </a:extLst>
          </p:cNvPr>
          <p:cNvSpPr txBox="1"/>
          <p:nvPr/>
        </p:nvSpPr>
        <p:spPr>
          <a:xfrm>
            <a:off x="8427743" y="2303831"/>
            <a:ext cx="1878215" cy="4524315"/>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City &amp; Port sign </a:t>
            </a:r>
            <a:r>
              <a:rPr lang="en-US" sz="1800" b="1" i="0" dirty="0">
                <a:effectLst/>
                <a:latin typeface="Calibri" panose="020F0502020204030204" pitchFamily="34" charset="0"/>
              </a:rPr>
              <a:t>agreement</a:t>
            </a:r>
            <a:r>
              <a:rPr lang="en-US" sz="1800" b="0" i="0" dirty="0">
                <a:effectLst/>
                <a:latin typeface="Calibri" panose="020F0502020204030204" pitchFamily="34" charset="0"/>
              </a:rPr>
              <a:t> on project management roles and responsibilities related to future  Frontage Road capital project to include design changes to address community concerns (beyond the scope of TMP) </a:t>
            </a:r>
            <a:endParaRPr lang="en-US" sz="1800" b="0" i="0" dirty="0">
              <a:effectLst/>
            </a:endParaRPr>
          </a:p>
        </p:txBody>
      </p:sp>
      <p:sp>
        <p:nvSpPr>
          <p:cNvPr id="41" name="TextBox 40">
            <a:extLst>
              <a:ext uri="{FF2B5EF4-FFF2-40B4-BE49-F238E27FC236}">
                <a16:creationId xmlns:a16="http://schemas.microsoft.com/office/drawing/2014/main" id="{C2B5512F-8466-4354-AA83-BD85406EEC63}"/>
              </a:ext>
            </a:extLst>
          </p:cNvPr>
          <p:cNvSpPr txBox="1"/>
          <p:nvPr/>
        </p:nvSpPr>
        <p:spPr>
          <a:xfrm>
            <a:off x="10232332" y="2299663"/>
            <a:ext cx="1878215" cy="3139321"/>
          </a:xfrm>
          <a:prstGeom prst="rect">
            <a:avLst/>
          </a:prstGeom>
          <a:noFill/>
        </p:spPr>
        <p:txBody>
          <a:bodyPr wrap="square" rtlCol="0">
            <a:spAutoFit/>
          </a:bodyPr>
          <a:lstStyle/>
          <a:p>
            <a:pPr algn="l" rtl="0" fontAlgn="base"/>
            <a:r>
              <a:rPr lang="en-US" sz="1800" b="0" i="0" dirty="0">
                <a:solidFill>
                  <a:schemeClr val="bg1"/>
                </a:solidFill>
                <a:effectLst/>
                <a:latin typeface="Calibri" panose="020F0502020204030204" pitchFamily="34" charset="0"/>
              </a:rPr>
              <a:t>City/Port meet to </a:t>
            </a:r>
            <a:r>
              <a:rPr lang="en-US" dirty="0">
                <a:solidFill>
                  <a:schemeClr val="bg1"/>
                </a:solidFill>
                <a:latin typeface="Calibri" panose="020F0502020204030204" pitchFamily="34" charset="0"/>
              </a:rPr>
              <a:t>review approach to Frontage Road (i.e., pair truck route label with capital redesign project) </a:t>
            </a:r>
            <a:r>
              <a:rPr lang="en-US" sz="1800" b="0" i="0" dirty="0">
                <a:solidFill>
                  <a:schemeClr val="bg1"/>
                </a:solidFill>
                <a:effectLst/>
                <a:latin typeface="Calibri" panose="020F0502020204030204" pitchFamily="34" charset="0"/>
              </a:rPr>
              <a:t>with: </a:t>
            </a:r>
            <a:endParaRPr lang="en-US" sz="1800" b="0" i="0" dirty="0">
              <a:solidFill>
                <a:schemeClr val="bg1"/>
              </a:solidFill>
              <a:effectLst/>
            </a:endParaRPr>
          </a:p>
          <a:p>
            <a:pPr marL="285750" indent="-285750" algn="l" rtl="0" fontAlgn="base">
              <a:buFont typeface="Arial" panose="020B0604020202020204" pitchFamily="34" charset="0"/>
              <a:buChar char="•"/>
            </a:pPr>
            <a:r>
              <a:rPr lang="en-US" sz="1800" b="0" i="0" dirty="0">
                <a:solidFill>
                  <a:schemeClr val="bg1"/>
                </a:solidFill>
                <a:effectLst/>
                <a:latin typeface="Calibri" panose="020F0502020204030204" pitchFamily="34" charset="0"/>
              </a:rPr>
              <a:t>WOEIP </a:t>
            </a:r>
            <a:endParaRPr lang="en-US" sz="1800" b="0" i="0" dirty="0">
              <a:solidFill>
                <a:schemeClr val="bg1"/>
              </a:solidFill>
              <a:effectLst/>
            </a:endParaRPr>
          </a:p>
          <a:p>
            <a:pPr marL="285750" indent="-285750" algn="l" rtl="0" fontAlgn="base">
              <a:buFont typeface="Arial" panose="020B0604020202020204" pitchFamily="34" charset="0"/>
              <a:buChar char="•"/>
            </a:pPr>
            <a:r>
              <a:rPr lang="en-US" sz="1800" b="0" i="0" dirty="0">
                <a:solidFill>
                  <a:schemeClr val="bg1"/>
                </a:solidFill>
                <a:effectLst/>
                <a:latin typeface="Calibri" panose="020F0502020204030204" pitchFamily="34" charset="0"/>
              </a:rPr>
              <a:t>Prescott Neighborhood Group </a:t>
            </a:r>
            <a:endParaRPr lang="en-US" dirty="0"/>
          </a:p>
        </p:txBody>
      </p:sp>
      <p:sp>
        <p:nvSpPr>
          <p:cNvPr id="42" name="TextBox 41">
            <a:extLst>
              <a:ext uri="{FF2B5EF4-FFF2-40B4-BE49-F238E27FC236}">
                <a16:creationId xmlns:a16="http://schemas.microsoft.com/office/drawing/2014/main" id="{D535DF06-AA02-4027-82FB-C7806DB314FD}"/>
              </a:ext>
            </a:extLst>
          </p:cNvPr>
          <p:cNvSpPr txBox="1"/>
          <p:nvPr/>
        </p:nvSpPr>
        <p:spPr>
          <a:xfrm>
            <a:off x="8476726" y="1717567"/>
            <a:ext cx="1527630" cy="369332"/>
          </a:xfrm>
          <a:prstGeom prst="rect">
            <a:avLst/>
          </a:prstGeom>
          <a:noFill/>
        </p:spPr>
        <p:txBody>
          <a:bodyPr wrap="square" rtlCol="0">
            <a:spAutoFit/>
          </a:bodyPr>
          <a:lstStyle/>
          <a:p>
            <a:r>
              <a:rPr lang="en-US" sz="1800" b="0" i="0" dirty="0">
                <a:effectLst/>
                <a:latin typeface="Calibri" panose="020F0502020204030204" pitchFamily="34" charset="0"/>
              </a:rPr>
              <a:t>Jan. 2022</a:t>
            </a:r>
            <a:endParaRPr lang="en-US" sz="3600" b="0" i="0" dirty="0">
              <a:effectLst/>
            </a:endParaRPr>
          </a:p>
        </p:txBody>
      </p:sp>
      <p:sp>
        <p:nvSpPr>
          <p:cNvPr id="43" name="TextBox 42">
            <a:extLst>
              <a:ext uri="{FF2B5EF4-FFF2-40B4-BE49-F238E27FC236}">
                <a16:creationId xmlns:a16="http://schemas.microsoft.com/office/drawing/2014/main" id="{1045AD4B-6D1F-48A5-AA6A-0E2AAF5C310D}"/>
              </a:ext>
            </a:extLst>
          </p:cNvPr>
          <p:cNvSpPr txBox="1"/>
          <p:nvPr/>
        </p:nvSpPr>
        <p:spPr>
          <a:xfrm>
            <a:off x="6761655" y="1740479"/>
            <a:ext cx="1527630" cy="369332"/>
          </a:xfrm>
          <a:prstGeom prst="rect">
            <a:avLst/>
          </a:prstGeom>
          <a:noFill/>
        </p:spPr>
        <p:txBody>
          <a:bodyPr wrap="square" rtlCol="0">
            <a:spAutoFit/>
          </a:bodyPr>
          <a:lstStyle/>
          <a:p>
            <a:r>
              <a:rPr lang="en-US" dirty="0">
                <a:solidFill>
                  <a:schemeClr val="bg1"/>
                </a:solidFill>
                <a:latin typeface="Calibri" panose="020F0502020204030204" pitchFamily="34" charset="0"/>
              </a:rPr>
              <a:t>Oct. 2021</a:t>
            </a:r>
            <a:endParaRPr lang="en-US" sz="3600" b="0" i="0" dirty="0">
              <a:solidFill>
                <a:schemeClr val="bg1"/>
              </a:solidFill>
              <a:effectLst/>
            </a:endParaRPr>
          </a:p>
        </p:txBody>
      </p:sp>
      <p:sp>
        <p:nvSpPr>
          <p:cNvPr id="44" name="TextBox 43">
            <a:extLst>
              <a:ext uri="{FF2B5EF4-FFF2-40B4-BE49-F238E27FC236}">
                <a16:creationId xmlns:a16="http://schemas.microsoft.com/office/drawing/2014/main" id="{63049737-8A04-4363-AE03-068AE621B8C8}"/>
              </a:ext>
            </a:extLst>
          </p:cNvPr>
          <p:cNvSpPr txBox="1"/>
          <p:nvPr/>
        </p:nvSpPr>
        <p:spPr>
          <a:xfrm>
            <a:off x="6587648" y="2304545"/>
            <a:ext cx="1878216" cy="3416320"/>
          </a:xfrm>
          <a:prstGeom prst="rect">
            <a:avLst/>
          </a:prstGeom>
          <a:noFill/>
        </p:spPr>
        <p:txBody>
          <a:bodyPr wrap="square" rtlCol="0">
            <a:spAutoFit/>
          </a:bodyPr>
          <a:lstStyle/>
          <a:p>
            <a:r>
              <a:rPr lang="en-US" dirty="0">
                <a:solidFill>
                  <a:schemeClr val="bg1"/>
                </a:solidFill>
              </a:rPr>
              <a:t>Frontage Road Study released and City/Port meet with: </a:t>
            </a:r>
          </a:p>
          <a:p>
            <a:pPr marL="285750" indent="-285750">
              <a:buFont typeface="Arial" panose="020B0604020202020204" pitchFamily="34" charset="0"/>
              <a:buChar char="•"/>
            </a:pPr>
            <a:r>
              <a:rPr lang="en-US" dirty="0">
                <a:solidFill>
                  <a:schemeClr val="bg1"/>
                </a:solidFill>
              </a:rPr>
              <a:t>WOEIP </a:t>
            </a:r>
          </a:p>
          <a:p>
            <a:pPr marL="285750" indent="-285750">
              <a:buFont typeface="Arial" panose="020B0604020202020204" pitchFamily="34" charset="0"/>
              <a:buChar char="•"/>
            </a:pPr>
            <a:r>
              <a:rPr lang="en-US" dirty="0">
                <a:solidFill>
                  <a:schemeClr val="bg1"/>
                </a:solidFill>
              </a:rPr>
              <a:t>Pre-meet with Prescott Neighborhood Council </a:t>
            </a:r>
          </a:p>
          <a:p>
            <a:pPr marL="285750" indent="-285750">
              <a:buFont typeface="Arial" panose="020B0604020202020204" pitchFamily="34" charset="0"/>
              <a:buChar char="•"/>
            </a:pPr>
            <a:r>
              <a:rPr lang="en-US" dirty="0">
                <a:solidFill>
                  <a:schemeClr val="bg1"/>
                </a:solidFill>
              </a:rPr>
              <a:t>Prescott Neighborhood Council</a:t>
            </a:r>
          </a:p>
        </p:txBody>
      </p:sp>
      <p:sp>
        <p:nvSpPr>
          <p:cNvPr id="17" name="Star: 10 Points 16">
            <a:extLst>
              <a:ext uri="{FF2B5EF4-FFF2-40B4-BE49-F238E27FC236}">
                <a16:creationId xmlns:a16="http://schemas.microsoft.com/office/drawing/2014/main" id="{07B0FC08-495C-44BE-BC41-A75E85669954}"/>
              </a:ext>
            </a:extLst>
          </p:cNvPr>
          <p:cNvSpPr/>
          <p:nvPr/>
        </p:nvSpPr>
        <p:spPr>
          <a:xfrm>
            <a:off x="39874" y="733137"/>
            <a:ext cx="1217426" cy="1007341"/>
          </a:xfrm>
          <a:prstGeom prst="star10">
            <a:avLst/>
          </a:prstGeom>
          <a:solidFill>
            <a:schemeClr val="accent6">
              <a:lumMod val="60000"/>
              <a:lumOff val="4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5B9C1A9-3B53-406B-8D5D-33F7291A7455}"/>
              </a:ext>
            </a:extLst>
          </p:cNvPr>
          <p:cNvSpPr txBox="1"/>
          <p:nvPr/>
        </p:nvSpPr>
        <p:spPr>
          <a:xfrm>
            <a:off x="-97286" y="841296"/>
            <a:ext cx="1527630" cy="830997"/>
          </a:xfrm>
          <a:prstGeom prst="rect">
            <a:avLst/>
          </a:prstGeom>
          <a:noFill/>
        </p:spPr>
        <p:txBody>
          <a:bodyPr wrap="square" rtlCol="0">
            <a:spAutoFit/>
          </a:bodyPr>
          <a:lstStyle/>
          <a:p>
            <a:pPr algn="ctr"/>
            <a:r>
              <a:rPr lang="en-US" sz="1600" b="1" dirty="0">
                <a:solidFill>
                  <a:schemeClr val="bg1"/>
                </a:solidFill>
              </a:rPr>
              <a:t>May-Aug.   2020 </a:t>
            </a:r>
          </a:p>
          <a:p>
            <a:pPr algn="ctr"/>
            <a:r>
              <a:rPr lang="en-US" sz="1600" b="1" dirty="0">
                <a:solidFill>
                  <a:schemeClr val="bg1"/>
                </a:solidFill>
              </a:rPr>
              <a:t>Outreach</a:t>
            </a:r>
          </a:p>
        </p:txBody>
      </p:sp>
    </p:spTree>
    <p:extLst>
      <p:ext uri="{BB962C8B-B14F-4D97-AF65-F5344CB8AC3E}">
        <p14:creationId xmlns:p14="http://schemas.microsoft.com/office/powerpoint/2010/main" val="363336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D44C6-BBB6-487A-AAC5-B3E77838A26C}"/>
              </a:ext>
            </a:extLst>
          </p:cNvPr>
          <p:cNvPicPr>
            <a:picLocks noChangeAspect="1"/>
          </p:cNvPicPr>
          <p:nvPr/>
        </p:nvPicPr>
        <p:blipFill rotWithShape="1">
          <a:blip r:embed="rId4"/>
          <a:srcRect t="21787" b="339"/>
          <a:stretch/>
        </p:blipFill>
        <p:spPr>
          <a:xfrm>
            <a:off x="-81481" y="-1"/>
            <a:ext cx="12607234" cy="7363327"/>
          </a:xfrm>
          <a:prstGeom prst="rect">
            <a:avLst/>
          </a:prstGeom>
        </p:spPr>
      </p:pic>
      <p:sp>
        <p:nvSpPr>
          <p:cNvPr id="6" name="Title 1">
            <a:extLst>
              <a:ext uri="{FF2B5EF4-FFF2-40B4-BE49-F238E27FC236}">
                <a16:creationId xmlns:a16="http://schemas.microsoft.com/office/drawing/2014/main" id="{A3035D3E-6E23-45BB-9B01-8102D87F0412}"/>
              </a:ext>
            </a:extLst>
          </p:cNvPr>
          <p:cNvSpPr>
            <a:spLocks noGrp="1"/>
          </p:cNvSpPr>
          <p:nvPr>
            <p:ph type="title"/>
          </p:nvPr>
        </p:nvSpPr>
        <p:spPr>
          <a:xfrm>
            <a:off x="6096000" y="493025"/>
            <a:ext cx="5918200" cy="952500"/>
          </a:xfrm>
        </p:spPr>
        <p:txBody>
          <a:bodyPr>
            <a:normAutofit/>
          </a:bodyPr>
          <a:lstStyle/>
          <a:p>
            <a:r>
              <a:rPr lang="en-US" b="1" dirty="0">
                <a:latin typeface="Arial" panose="020B0604020202020204" pitchFamily="34" charset="0"/>
                <a:cs typeface="Arial" panose="020B0604020202020204" pitchFamily="34" charset="0"/>
              </a:rPr>
              <a:t>Frontage Road Study</a:t>
            </a:r>
          </a:p>
        </p:txBody>
      </p:sp>
      <p:sp>
        <p:nvSpPr>
          <p:cNvPr id="7" name="Content Placeholder 3">
            <a:extLst>
              <a:ext uri="{FF2B5EF4-FFF2-40B4-BE49-F238E27FC236}">
                <a16:creationId xmlns:a16="http://schemas.microsoft.com/office/drawing/2014/main" id="{A7041E1C-E26A-4309-B710-08EB43119A67}"/>
              </a:ext>
            </a:extLst>
          </p:cNvPr>
          <p:cNvSpPr txBox="1">
            <a:spLocks/>
          </p:cNvSpPr>
          <p:nvPr/>
        </p:nvSpPr>
        <p:spPr>
          <a:xfrm>
            <a:off x="5981700" y="2384999"/>
            <a:ext cx="6304280" cy="41424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20000"/>
              </a:lnSpc>
              <a:spcBef>
                <a:spcPts val="0"/>
              </a:spcBef>
            </a:pPr>
            <a:r>
              <a:rPr lang="en-US" sz="1800" b="1" i="0" u="none" strike="noStrike" dirty="0">
                <a:solidFill>
                  <a:schemeClr val="bg1"/>
                </a:solidFill>
                <a:effectLst/>
                <a:latin typeface="Arial" panose="020B0604020202020204" pitchFamily="34" charset="0"/>
              </a:rPr>
              <a:t>Scenario 1 – </a:t>
            </a:r>
            <a:r>
              <a:rPr lang="en-US" sz="1800" b="1" i="0" u="none" strike="noStrike" dirty="0">
                <a:solidFill>
                  <a:schemeClr val="bg1"/>
                </a:solidFill>
                <a:effectLst/>
                <a:highlight>
                  <a:srgbClr val="808080"/>
                </a:highlight>
                <a:latin typeface="Arial" panose="020B0604020202020204" pitchFamily="34" charset="0"/>
              </a:rPr>
              <a:t>Frontage Road as Truck Route</a:t>
            </a:r>
            <a:r>
              <a:rPr lang="en-US" sz="1800" b="0" i="0" dirty="0">
                <a:solidFill>
                  <a:schemeClr val="bg1"/>
                </a:solidFill>
                <a:effectLst/>
                <a:latin typeface="Arial" panose="020B0604020202020204" pitchFamily="34" charset="0"/>
              </a:rPr>
              <a:t>​</a:t>
            </a:r>
            <a:endParaRPr lang="en-US" sz="1800" b="0" i="0" dirty="0">
              <a:solidFill>
                <a:schemeClr val="bg1"/>
              </a:solidFill>
              <a:effectLst/>
              <a:latin typeface="Segoe UI" panose="020B0502040204020203" pitchFamily="34" charset="0"/>
            </a:endParaRPr>
          </a:p>
          <a:p>
            <a:pPr lvl="1" fontAlgn="base">
              <a:lnSpc>
                <a:spcPct val="120000"/>
              </a:lnSpc>
              <a:spcBef>
                <a:spcPts val="0"/>
              </a:spcBef>
              <a:spcAft>
                <a:spcPts val="300"/>
              </a:spcAft>
              <a:buFont typeface="Courier New" panose="02070309020205020404" pitchFamily="49" charset="0"/>
              <a:buChar char="o"/>
            </a:pPr>
            <a:r>
              <a:rPr lang="en-US" sz="1800" dirty="0">
                <a:solidFill>
                  <a:schemeClr val="bg1"/>
                </a:solidFill>
                <a:highlight>
                  <a:srgbClr val="808080"/>
                </a:highlight>
                <a:latin typeface="Arial"/>
                <a:cs typeface="Arial"/>
              </a:rPr>
              <a:t>Keeps </a:t>
            </a:r>
            <a:r>
              <a:rPr lang="en-US" sz="1800" b="0" i="0" dirty="0">
                <a:solidFill>
                  <a:schemeClr val="bg1"/>
                </a:solidFill>
                <a:effectLst/>
                <a:highlight>
                  <a:srgbClr val="808080"/>
                </a:highlight>
                <a:latin typeface="Arial"/>
                <a:cs typeface="Arial"/>
              </a:rPr>
              <a:t>trucks out of </a:t>
            </a:r>
            <a:r>
              <a:rPr lang="en-US" sz="1800" b="1" i="0" dirty="0">
                <a:solidFill>
                  <a:schemeClr val="bg1"/>
                </a:solidFill>
                <a:effectLst/>
                <a:highlight>
                  <a:srgbClr val="808080"/>
                </a:highlight>
                <a:latin typeface="Arial"/>
                <a:cs typeface="Arial"/>
              </a:rPr>
              <a:t>high priority equity neighborhoods</a:t>
            </a:r>
            <a:r>
              <a:rPr lang="en-US" sz="1800" b="1" i="0" dirty="0">
                <a:solidFill>
                  <a:schemeClr val="bg1"/>
                </a:solidFill>
                <a:effectLst/>
                <a:latin typeface="Arial"/>
                <a:cs typeface="Arial"/>
              </a:rPr>
              <a:t> </a:t>
            </a:r>
            <a:r>
              <a:rPr lang="en-US" sz="1800" b="0" i="0" u="none" strike="noStrike" dirty="0">
                <a:solidFill>
                  <a:schemeClr val="bg1"/>
                </a:solidFill>
                <a:effectLst/>
                <a:latin typeface="Arial"/>
                <a:cs typeface="Arial"/>
              </a:rPr>
              <a:t>in West Oakland</a:t>
            </a:r>
            <a:r>
              <a:rPr lang="en-US" sz="1800" b="0" i="0" dirty="0">
                <a:solidFill>
                  <a:schemeClr val="bg1"/>
                </a:solidFill>
                <a:effectLst/>
                <a:latin typeface="Arial"/>
                <a:cs typeface="Arial"/>
              </a:rPr>
              <a:t>​</a:t>
            </a:r>
          </a:p>
          <a:p>
            <a:pPr lvl="1" fontAlgn="base">
              <a:lnSpc>
                <a:spcPct val="120000"/>
              </a:lnSpc>
              <a:spcBef>
                <a:spcPts val="0"/>
              </a:spcBef>
              <a:spcAft>
                <a:spcPts val="300"/>
              </a:spcAft>
              <a:buFont typeface="Courier New" panose="02070309020205020404" pitchFamily="49" charset="0"/>
              <a:buChar char="o"/>
            </a:pPr>
            <a:r>
              <a:rPr lang="en-US" sz="1800" b="0" i="0" u="none" strike="noStrike" dirty="0">
                <a:solidFill>
                  <a:schemeClr val="bg1"/>
                </a:solidFill>
                <a:effectLst/>
                <a:latin typeface="Arial" panose="020B0604020202020204" pitchFamily="34" charset="0"/>
              </a:rPr>
              <a:t>Relatively small percent increase in truck volumes on Frontage Road</a:t>
            </a:r>
            <a:r>
              <a:rPr lang="en-US" sz="1800" b="0" i="0" dirty="0">
                <a:solidFill>
                  <a:schemeClr val="bg1"/>
                </a:solidFill>
                <a:effectLst/>
                <a:latin typeface="Arial" panose="020B0604020202020204" pitchFamily="34" charset="0"/>
              </a:rPr>
              <a:t>​</a:t>
            </a:r>
          </a:p>
          <a:p>
            <a:pPr lvl="1" fontAlgn="base">
              <a:lnSpc>
                <a:spcPct val="120000"/>
              </a:lnSpc>
              <a:spcBef>
                <a:spcPts val="0"/>
              </a:spcBef>
              <a:spcAft>
                <a:spcPts val="1200"/>
              </a:spcAft>
              <a:buFont typeface="Courier New" panose="02070309020205020404" pitchFamily="49" charset="0"/>
              <a:buChar char="o"/>
            </a:pPr>
            <a:r>
              <a:rPr lang="en-US" sz="1800" b="0" i="0" u="none" strike="noStrike" dirty="0">
                <a:solidFill>
                  <a:schemeClr val="bg1"/>
                </a:solidFill>
                <a:effectLst/>
                <a:latin typeface="Arial" panose="020B0604020202020204" pitchFamily="34" charset="0"/>
              </a:rPr>
              <a:t>Least impact to Port roadway congestion</a:t>
            </a:r>
            <a:r>
              <a:rPr lang="en-US" sz="1800" b="0" i="0" dirty="0">
                <a:solidFill>
                  <a:schemeClr val="bg1"/>
                </a:solidFill>
                <a:effectLst/>
                <a:latin typeface="Arial" panose="020B0604020202020204" pitchFamily="34" charset="0"/>
              </a:rPr>
              <a:t>​</a:t>
            </a:r>
          </a:p>
          <a:p>
            <a:pPr algn="l" rtl="0" fontAlgn="base">
              <a:lnSpc>
                <a:spcPct val="120000"/>
              </a:lnSpc>
              <a:spcBef>
                <a:spcPts val="0"/>
              </a:spcBef>
            </a:pPr>
            <a:r>
              <a:rPr lang="en-US" sz="1800" b="1" i="0" u="none" strike="noStrike" dirty="0">
                <a:solidFill>
                  <a:schemeClr val="bg1"/>
                </a:solidFill>
                <a:effectLst/>
                <a:latin typeface="Arial" panose="020B0604020202020204" pitchFamily="34" charset="0"/>
              </a:rPr>
              <a:t>Scenario 2 and 3 – Frontage Road as Truck Prohibited</a:t>
            </a:r>
            <a:r>
              <a:rPr lang="en-US" sz="1800" b="0" i="0" dirty="0">
                <a:solidFill>
                  <a:schemeClr val="bg1"/>
                </a:solidFill>
                <a:effectLst/>
                <a:latin typeface="Arial" panose="020B0604020202020204" pitchFamily="34" charset="0"/>
              </a:rPr>
              <a:t>​</a:t>
            </a:r>
            <a:endParaRPr lang="en-US" sz="1800" b="0" i="0" dirty="0">
              <a:solidFill>
                <a:schemeClr val="bg1"/>
              </a:solidFill>
              <a:effectLst/>
              <a:latin typeface="Segoe UI" panose="020B0502040204020203" pitchFamily="34" charset="0"/>
            </a:endParaRPr>
          </a:p>
          <a:p>
            <a:pPr lvl="1" fontAlgn="base">
              <a:lnSpc>
                <a:spcPct val="120000"/>
              </a:lnSpc>
              <a:spcBef>
                <a:spcPts val="0"/>
              </a:spcBef>
              <a:spcAft>
                <a:spcPts val="300"/>
              </a:spcAft>
              <a:buFont typeface="Courier New" panose="02070309020205020404" pitchFamily="49" charset="0"/>
              <a:buChar char="o"/>
            </a:pPr>
            <a:r>
              <a:rPr lang="en-US" sz="1800" b="0" i="0" u="none" strike="noStrike" dirty="0">
                <a:solidFill>
                  <a:schemeClr val="bg1"/>
                </a:solidFill>
                <a:effectLst/>
                <a:latin typeface="Arial" panose="020B0604020202020204" pitchFamily="34" charset="0"/>
              </a:rPr>
              <a:t>Increase in truck volumes on roads in higher-priority equity areas</a:t>
            </a:r>
            <a:r>
              <a:rPr lang="en-US" sz="1800" b="0" i="0" dirty="0">
                <a:solidFill>
                  <a:schemeClr val="bg1"/>
                </a:solidFill>
                <a:effectLst/>
                <a:latin typeface="Arial" panose="020B0604020202020204" pitchFamily="34" charset="0"/>
              </a:rPr>
              <a:t>​</a:t>
            </a:r>
          </a:p>
          <a:p>
            <a:pPr lvl="1" fontAlgn="base">
              <a:lnSpc>
                <a:spcPct val="120000"/>
              </a:lnSpc>
              <a:spcBef>
                <a:spcPts val="0"/>
              </a:spcBef>
              <a:buFont typeface="Courier New" panose="02070309020205020404" pitchFamily="49" charset="0"/>
              <a:buChar char="o"/>
            </a:pPr>
            <a:r>
              <a:rPr lang="en-US" sz="1800" b="0" i="0" u="none" strike="noStrike" dirty="0">
                <a:solidFill>
                  <a:schemeClr val="bg1"/>
                </a:solidFill>
                <a:effectLst/>
                <a:latin typeface="Arial" panose="020B0604020202020204" pitchFamily="34" charset="0"/>
              </a:rPr>
              <a:t>Potential for significant congestion and operation delays for Port Trucks leading to increased idling and emissions</a:t>
            </a:r>
            <a:endParaRPr lang="en-US" sz="1800" b="0" i="0" dirty="0">
              <a:solidFill>
                <a:schemeClr val="bg1"/>
              </a:solidFill>
              <a:effectLst/>
              <a:latin typeface="Arial" panose="020B0604020202020204" pitchFamily="34" charset="0"/>
            </a:endParaRPr>
          </a:p>
        </p:txBody>
      </p:sp>
      <p:sp>
        <p:nvSpPr>
          <p:cNvPr id="28" name="TextBox 27">
            <a:extLst>
              <a:ext uri="{FF2B5EF4-FFF2-40B4-BE49-F238E27FC236}">
                <a16:creationId xmlns:a16="http://schemas.microsoft.com/office/drawing/2014/main" id="{56254C91-8DBB-42FE-843E-EE7E1B5072F1}"/>
              </a:ext>
            </a:extLst>
          </p:cNvPr>
          <p:cNvSpPr txBox="1"/>
          <p:nvPr/>
        </p:nvSpPr>
        <p:spPr>
          <a:xfrm>
            <a:off x="6188361" y="1632058"/>
            <a:ext cx="5415288"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Main Findings</a:t>
            </a:r>
            <a:endParaRPr lang="en-US" sz="3200" dirty="0"/>
          </a:p>
        </p:txBody>
      </p:sp>
      <p:sp>
        <p:nvSpPr>
          <p:cNvPr id="2" name="Rectangle 1">
            <a:extLst>
              <a:ext uri="{FF2B5EF4-FFF2-40B4-BE49-F238E27FC236}">
                <a16:creationId xmlns:a16="http://schemas.microsoft.com/office/drawing/2014/main" id="{8431AEFB-71DD-483E-9ED6-A661ADB9B8E0}"/>
              </a:ext>
            </a:extLst>
          </p:cNvPr>
          <p:cNvSpPr/>
          <p:nvPr/>
        </p:nvSpPr>
        <p:spPr>
          <a:xfrm>
            <a:off x="-81482" y="-248653"/>
            <a:ext cx="12607234" cy="7724274"/>
          </a:xfrm>
          <a:prstGeom prst="rect">
            <a:avLst/>
          </a:prstGeom>
          <a:solidFill>
            <a:schemeClr val="bg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62AB5A6D-A845-4ECB-9D64-86CB18C0D375}"/>
              </a:ext>
            </a:extLst>
          </p:cNvPr>
          <p:cNvSpPr txBox="1"/>
          <p:nvPr/>
        </p:nvSpPr>
        <p:spPr>
          <a:xfrm>
            <a:off x="1354205" y="1632059"/>
            <a:ext cx="605536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Study Approach</a:t>
            </a:r>
            <a:endParaRPr lang="en-US" sz="3200" dirty="0"/>
          </a:p>
        </p:txBody>
      </p:sp>
      <p:sp>
        <p:nvSpPr>
          <p:cNvPr id="29" name="TextBox 28">
            <a:extLst>
              <a:ext uri="{FF2B5EF4-FFF2-40B4-BE49-F238E27FC236}">
                <a16:creationId xmlns:a16="http://schemas.microsoft.com/office/drawing/2014/main" id="{1343A3A9-0308-404F-9B13-2AF88F56BE52}"/>
              </a:ext>
            </a:extLst>
          </p:cNvPr>
          <p:cNvSpPr txBox="1"/>
          <p:nvPr/>
        </p:nvSpPr>
        <p:spPr>
          <a:xfrm>
            <a:off x="1089795" y="2403368"/>
            <a:ext cx="3952240" cy="1938992"/>
          </a:xfrm>
          <a:prstGeom prst="rect">
            <a:avLst/>
          </a:prstGeom>
          <a:noFill/>
        </p:spPr>
        <p:txBody>
          <a:bodyPr wrap="square" rtlCol="0">
            <a:spAutoFit/>
          </a:bodyPr>
          <a:lstStyle/>
          <a:p>
            <a:r>
              <a:rPr lang="en-US" sz="2000" dirty="0"/>
              <a:t>Evaluate the impacts of different scenarios on communities of color, low income residents, and other vulnerable populations using the </a:t>
            </a:r>
            <a:r>
              <a:rPr lang="en-US" sz="2000" dirty="0" err="1"/>
              <a:t>OakDOT</a:t>
            </a:r>
            <a:r>
              <a:rPr lang="en-US" sz="2000" dirty="0"/>
              <a:t> Geographic Equity Tool and truck travel patterns</a:t>
            </a:r>
          </a:p>
        </p:txBody>
      </p:sp>
    </p:spTree>
    <p:extLst>
      <p:ext uri="{BB962C8B-B14F-4D97-AF65-F5344CB8AC3E}">
        <p14:creationId xmlns:p14="http://schemas.microsoft.com/office/powerpoint/2010/main" val="120561886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6B35A-4B15-4B8D-9F12-AF1A7DDC3432}"/>
              </a:ext>
            </a:extLst>
          </p:cNvPr>
          <p:cNvPicPr>
            <a:picLocks noChangeAspect="1"/>
          </p:cNvPicPr>
          <p:nvPr/>
        </p:nvPicPr>
        <p:blipFill>
          <a:blip r:embed="rId3"/>
          <a:stretch>
            <a:fillRect/>
          </a:stretch>
        </p:blipFill>
        <p:spPr>
          <a:xfrm>
            <a:off x="1662460" y="0"/>
            <a:ext cx="8867081" cy="6858000"/>
          </a:xfrm>
          <a:prstGeom prst="rect">
            <a:avLst/>
          </a:prstGeom>
        </p:spPr>
      </p:pic>
      <p:sp>
        <p:nvSpPr>
          <p:cNvPr id="3" name="TextBox 2">
            <a:extLst>
              <a:ext uri="{FF2B5EF4-FFF2-40B4-BE49-F238E27FC236}">
                <a16:creationId xmlns:a16="http://schemas.microsoft.com/office/drawing/2014/main" id="{CD0365E3-6A3D-46BA-AA7D-393785CA0BF4}"/>
              </a:ext>
            </a:extLst>
          </p:cNvPr>
          <p:cNvSpPr txBox="1"/>
          <p:nvPr/>
        </p:nvSpPr>
        <p:spPr>
          <a:xfrm>
            <a:off x="8064476" y="150813"/>
            <a:ext cx="2288564" cy="637479"/>
          </a:xfrm>
          <a:prstGeom prst="roundRect">
            <a:avLst/>
          </a:prstGeom>
          <a:solidFill>
            <a:schemeClr val="bg1">
              <a:lumMod val="50000"/>
            </a:schemeClr>
          </a:solidFill>
        </p:spPr>
        <p:txBody>
          <a:bodyPr wrap="square" rtlCol="0">
            <a:spAutoFit/>
          </a:bodyPr>
          <a:lstStyle/>
          <a:p>
            <a:pPr algn="r"/>
            <a:r>
              <a:rPr lang="en-US" sz="1944" b="1">
                <a:solidFill>
                  <a:schemeClr val="bg1"/>
                </a:solidFill>
              </a:rPr>
              <a:t>Daily Truck Trips</a:t>
            </a:r>
          </a:p>
          <a:p>
            <a:pPr algn="r"/>
            <a:r>
              <a:rPr lang="en-US" sz="1200">
                <a:solidFill>
                  <a:schemeClr val="bg1"/>
                </a:solidFill>
              </a:rPr>
              <a:t>West Oakland Roads</a:t>
            </a:r>
          </a:p>
        </p:txBody>
      </p:sp>
    </p:spTree>
    <p:extLst>
      <p:ext uri="{BB962C8B-B14F-4D97-AF65-F5344CB8AC3E}">
        <p14:creationId xmlns:p14="http://schemas.microsoft.com/office/powerpoint/2010/main" val="35344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B2983-401B-423F-9C91-28A9A73BD59C}"/>
              </a:ext>
            </a:extLst>
          </p:cNvPr>
          <p:cNvPicPr>
            <a:picLocks noChangeAspect="1"/>
          </p:cNvPicPr>
          <p:nvPr/>
        </p:nvPicPr>
        <p:blipFill>
          <a:blip r:embed="rId3"/>
          <a:stretch>
            <a:fillRect/>
          </a:stretch>
        </p:blipFill>
        <p:spPr>
          <a:xfrm>
            <a:off x="2912657" y="0"/>
            <a:ext cx="8856497" cy="6858000"/>
          </a:xfrm>
          <a:prstGeom prst="rect">
            <a:avLst/>
          </a:prstGeom>
        </p:spPr>
      </p:pic>
      <p:sp>
        <p:nvSpPr>
          <p:cNvPr id="5" name="TextBox 4">
            <a:extLst>
              <a:ext uri="{FF2B5EF4-FFF2-40B4-BE49-F238E27FC236}">
                <a16:creationId xmlns:a16="http://schemas.microsoft.com/office/drawing/2014/main" id="{A8E7882F-18D4-4AFE-835B-84E0CE1E474F}"/>
              </a:ext>
            </a:extLst>
          </p:cNvPr>
          <p:cNvSpPr txBox="1"/>
          <p:nvPr/>
        </p:nvSpPr>
        <p:spPr>
          <a:xfrm>
            <a:off x="8113066" y="113204"/>
            <a:ext cx="3504640" cy="429054"/>
          </a:xfrm>
          <a:prstGeom prst="roundRect">
            <a:avLst/>
          </a:prstGeom>
          <a:solidFill>
            <a:schemeClr val="bg1">
              <a:lumMod val="50000"/>
            </a:schemeClr>
          </a:solidFill>
        </p:spPr>
        <p:txBody>
          <a:bodyPr wrap="square" rtlCol="0">
            <a:spAutoFit/>
          </a:bodyPr>
          <a:lstStyle/>
          <a:p>
            <a:pPr algn="r"/>
            <a:r>
              <a:rPr lang="en-US" sz="1920" b="1" dirty="0">
                <a:solidFill>
                  <a:schemeClr val="bg1"/>
                </a:solidFill>
              </a:rPr>
              <a:t>Change in Daily Truck Trips</a:t>
            </a:r>
          </a:p>
        </p:txBody>
      </p:sp>
      <p:sp>
        <p:nvSpPr>
          <p:cNvPr id="6" name="TextBox 5">
            <a:extLst>
              <a:ext uri="{FF2B5EF4-FFF2-40B4-BE49-F238E27FC236}">
                <a16:creationId xmlns:a16="http://schemas.microsoft.com/office/drawing/2014/main" id="{B286C89B-EFD4-4965-863D-DBC7E9E2ADA3}"/>
              </a:ext>
            </a:extLst>
          </p:cNvPr>
          <p:cNvSpPr txBox="1"/>
          <p:nvPr/>
        </p:nvSpPr>
        <p:spPr>
          <a:xfrm>
            <a:off x="3126353" y="4821383"/>
            <a:ext cx="4031672" cy="715089"/>
          </a:xfrm>
          <a:prstGeom prst="roundRect">
            <a:avLst/>
          </a:prstGeom>
          <a:solidFill>
            <a:schemeClr val="bg1"/>
          </a:solidFill>
        </p:spPr>
        <p:txBody>
          <a:bodyPr wrap="square" rtlCol="0">
            <a:spAutoFit/>
          </a:bodyPr>
          <a:lstStyle>
            <a:defPPr>
              <a:defRPr lang="en-US"/>
            </a:defPPr>
            <a:lvl1pPr algn="ctr">
              <a:defRPr sz="1620" b="1">
                <a:solidFill>
                  <a:schemeClr val="bg1"/>
                </a:solidFill>
              </a:defRPr>
            </a:lvl1pPr>
          </a:lstStyle>
          <a:p>
            <a:pPr algn="l"/>
            <a:r>
              <a:rPr lang="en-US" sz="1200">
                <a:solidFill>
                  <a:schemeClr val="tx1"/>
                </a:solidFill>
              </a:rPr>
              <a:t>Primary Change: </a:t>
            </a:r>
            <a:r>
              <a:rPr lang="en-US" sz="1200" b="0">
                <a:solidFill>
                  <a:schemeClr val="tx1"/>
                </a:solidFill>
              </a:rPr>
              <a:t>Trips to industrial areas north of West Grand Ave move from roads in interior of West Oakland to Frontage Rd.</a:t>
            </a:r>
          </a:p>
        </p:txBody>
      </p:sp>
      <p:sp>
        <p:nvSpPr>
          <p:cNvPr id="3" name="TextBox 2">
            <a:extLst>
              <a:ext uri="{FF2B5EF4-FFF2-40B4-BE49-F238E27FC236}">
                <a16:creationId xmlns:a16="http://schemas.microsoft.com/office/drawing/2014/main" id="{1CEA7046-ECE3-4651-B6A1-BDB7F2785104}"/>
              </a:ext>
            </a:extLst>
          </p:cNvPr>
          <p:cNvSpPr txBox="1"/>
          <p:nvPr/>
        </p:nvSpPr>
        <p:spPr>
          <a:xfrm>
            <a:off x="132578" y="1470745"/>
            <a:ext cx="2599605" cy="1107996"/>
          </a:xfrm>
          <a:prstGeom prst="rect">
            <a:avLst/>
          </a:prstGeom>
          <a:noFill/>
        </p:spPr>
        <p:txBody>
          <a:bodyPr wrap="square" rtlCol="0">
            <a:spAutoFit/>
          </a:bodyPr>
          <a:lstStyle/>
          <a:p>
            <a:pPr algn="ctr"/>
            <a:r>
              <a:rPr lang="en-US" sz="2200" b="1" dirty="0">
                <a:solidFill>
                  <a:schemeClr val="bg1"/>
                </a:solidFill>
              </a:rPr>
              <a:t>1. Frontage Road Designated as a       Truck Route</a:t>
            </a:r>
          </a:p>
        </p:txBody>
      </p:sp>
      <p:sp>
        <p:nvSpPr>
          <p:cNvPr id="7" name="Rectangle 6">
            <a:extLst>
              <a:ext uri="{FF2B5EF4-FFF2-40B4-BE49-F238E27FC236}">
                <a16:creationId xmlns:a16="http://schemas.microsoft.com/office/drawing/2014/main" id="{33C16698-7507-4508-8588-527B48DE55A7}"/>
              </a:ext>
            </a:extLst>
          </p:cNvPr>
          <p:cNvSpPr/>
          <p:nvPr/>
        </p:nvSpPr>
        <p:spPr>
          <a:xfrm>
            <a:off x="587731" y="2689909"/>
            <a:ext cx="1765005" cy="248901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000" dirty="0">
                <a:solidFill>
                  <a:srgbClr val="0070C0"/>
                </a:solidFill>
              </a:rPr>
              <a:t>Blue</a:t>
            </a:r>
            <a:r>
              <a:rPr lang="en-US" sz="2000" dirty="0"/>
              <a:t>/</a:t>
            </a:r>
            <a:r>
              <a:rPr lang="en-US" sz="2000" dirty="0">
                <a:solidFill>
                  <a:schemeClr val="accent1">
                    <a:lumMod val="60000"/>
                    <a:lumOff val="40000"/>
                  </a:schemeClr>
                </a:solidFill>
              </a:rPr>
              <a:t>green</a:t>
            </a:r>
            <a:r>
              <a:rPr lang="en-US" sz="2000" dirty="0"/>
              <a:t> lines: fewer truck trips</a:t>
            </a:r>
          </a:p>
          <a:p>
            <a:pPr marL="285750" indent="-285750">
              <a:spcAft>
                <a:spcPts val="1200"/>
              </a:spcAft>
              <a:buFont typeface="Arial" panose="020B0604020202020204" pitchFamily="34" charset="0"/>
              <a:buChar char="•"/>
            </a:pPr>
            <a:r>
              <a:rPr lang="en-US" sz="2000" dirty="0">
                <a:solidFill>
                  <a:srgbClr val="C00000"/>
                </a:solidFill>
              </a:rPr>
              <a:t>Red</a:t>
            </a:r>
            <a:r>
              <a:rPr lang="en-US" sz="2000" dirty="0"/>
              <a:t>/</a:t>
            </a:r>
            <a:r>
              <a:rPr lang="en-US" sz="2000" dirty="0">
                <a:solidFill>
                  <a:srgbClr val="FF3300"/>
                </a:solidFill>
              </a:rPr>
              <a:t>orange</a:t>
            </a:r>
            <a:r>
              <a:rPr lang="en-US" sz="2000" dirty="0"/>
              <a:t> lines:      more truck trips</a:t>
            </a:r>
          </a:p>
        </p:txBody>
      </p:sp>
    </p:spTree>
    <p:extLst>
      <p:ext uri="{BB962C8B-B14F-4D97-AF65-F5344CB8AC3E}">
        <p14:creationId xmlns:p14="http://schemas.microsoft.com/office/powerpoint/2010/main" val="374454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F7B166-0B4E-4B3F-9E6F-56FD02800FB5}"/>
              </a:ext>
            </a:extLst>
          </p:cNvPr>
          <p:cNvPicPr>
            <a:picLocks noChangeAspect="1"/>
          </p:cNvPicPr>
          <p:nvPr/>
        </p:nvPicPr>
        <p:blipFill>
          <a:blip r:embed="rId3"/>
          <a:stretch>
            <a:fillRect/>
          </a:stretch>
        </p:blipFill>
        <p:spPr>
          <a:xfrm>
            <a:off x="3185805" y="0"/>
            <a:ext cx="8840446" cy="6858000"/>
          </a:xfrm>
          <a:prstGeom prst="rect">
            <a:avLst/>
          </a:prstGeom>
        </p:spPr>
      </p:pic>
      <p:sp>
        <p:nvSpPr>
          <p:cNvPr id="6" name="TextBox 5">
            <a:extLst>
              <a:ext uri="{FF2B5EF4-FFF2-40B4-BE49-F238E27FC236}">
                <a16:creationId xmlns:a16="http://schemas.microsoft.com/office/drawing/2014/main" id="{4A77F7D0-07B5-404D-8F21-6CF7F8B8CBAF}"/>
              </a:ext>
            </a:extLst>
          </p:cNvPr>
          <p:cNvSpPr txBox="1"/>
          <p:nvPr/>
        </p:nvSpPr>
        <p:spPr>
          <a:xfrm>
            <a:off x="3360411" y="4796649"/>
            <a:ext cx="4354946" cy="715089"/>
          </a:xfrm>
          <a:prstGeom prst="roundRect">
            <a:avLst/>
          </a:prstGeom>
          <a:solidFill>
            <a:schemeClr val="bg1"/>
          </a:solidFill>
        </p:spPr>
        <p:txBody>
          <a:bodyPr wrap="square" rtlCol="0">
            <a:spAutoFit/>
          </a:bodyPr>
          <a:lstStyle>
            <a:defPPr>
              <a:defRPr lang="en-US"/>
            </a:defPPr>
            <a:lvl1pPr algn="ctr">
              <a:defRPr sz="1620" b="1">
                <a:solidFill>
                  <a:schemeClr val="bg1"/>
                </a:solidFill>
              </a:defRPr>
            </a:lvl1pPr>
          </a:lstStyle>
          <a:p>
            <a:pPr algn="l"/>
            <a:r>
              <a:rPr lang="en-US" sz="1200" dirty="0">
                <a:solidFill>
                  <a:schemeClr val="tx1"/>
                </a:solidFill>
              </a:rPr>
              <a:t>Primary Change: </a:t>
            </a:r>
            <a:r>
              <a:rPr lang="en-US" sz="1200" b="0" dirty="0">
                <a:solidFill>
                  <a:schemeClr val="tx1"/>
                </a:solidFill>
              </a:rPr>
              <a:t>Trips to industrial areas north of West Grand Ave shift from Frontage Rd to routes through eastern part of West Oakland. Port trips shifted to Maritime St.</a:t>
            </a:r>
          </a:p>
        </p:txBody>
      </p:sp>
      <p:sp>
        <p:nvSpPr>
          <p:cNvPr id="7" name="TextBox 6">
            <a:extLst>
              <a:ext uri="{FF2B5EF4-FFF2-40B4-BE49-F238E27FC236}">
                <a16:creationId xmlns:a16="http://schemas.microsoft.com/office/drawing/2014/main" id="{6C2A5DB8-574D-468A-A2B0-5AB6DD657550}"/>
              </a:ext>
            </a:extLst>
          </p:cNvPr>
          <p:cNvSpPr txBox="1"/>
          <p:nvPr/>
        </p:nvSpPr>
        <p:spPr>
          <a:xfrm>
            <a:off x="8521611" y="190321"/>
            <a:ext cx="3504640" cy="429054"/>
          </a:xfrm>
          <a:prstGeom prst="roundRect">
            <a:avLst/>
          </a:prstGeom>
          <a:solidFill>
            <a:schemeClr val="bg1">
              <a:lumMod val="50000"/>
            </a:schemeClr>
          </a:solidFill>
        </p:spPr>
        <p:txBody>
          <a:bodyPr wrap="square" rtlCol="0">
            <a:spAutoFit/>
          </a:bodyPr>
          <a:lstStyle/>
          <a:p>
            <a:pPr algn="r"/>
            <a:r>
              <a:rPr lang="en-US" sz="1920" b="1" dirty="0">
                <a:solidFill>
                  <a:schemeClr val="bg1"/>
                </a:solidFill>
              </a:rPr>
              <a:t>Change in Daily Truck Trips</a:t>
            </a:r>
          </a:p>
        </p:txBody>
      </p:sp>
      <p:pic>
        <p:nvPicPr>
          <p:cNvPr id="3" name="Picture 2">
            <a:extLst>
              <a:ext uri="{FF2B5EF4-FFF2-40B4-BE49-F238E27FC236}">
                <a16:creationId xmlns:a16="http://schemas.microsoft.com/office/drawing/2014/main" id="{05779443-BF68-4816-8E16-6B9E8634EB03}"/>
              </a:ext>
            </a:extLst>
          </p:cNvPr>
          <p:cNvPicPr>
            <a:picLocks noChangeAspect="1"/>
          </p:cNvPicPr>
          <p:nvPr/>
        </p:nvPicPr>
        <p:blipFill rotWithShape="1">
          <a:blip r:embed="rId4">
            <a:alphaModFix/>
          </a:blip>
          <a:srcRect l="83646" t="10861" b="1"/>
          <a:stretch/>
        </p:blipFill>
        <p:spPr>
          <a:xfrm>
            <a:off x="10278238" y="5721287"/>
            <a:ext cx="175958" cy="248033"/>
          </a:xfrm>
          <a:prstGeom prst="rect">
            <a:avLst/>
          </a:prstGeom>
        </p:spPr>
      </p:pic>
      <p:sp>
        <p:nvSpPr>
          <p:cNvPr id="8" name="TextBox 7">
            <a:extLst>
              <a:ext uri="{FF2B5EF4-FFF2-40B4-BE49-F238E27FC236}">
                <a16:creationId xmlns:a16="http://schemas.microsoft.com/office/drawing/2014/main" id="{DCAC8A8D-296A-4DB2-8A75-E4B32D464DFE}"/>
              </a:ext>
            </a:extLst>
          </p:cNvPr>
          <p:cNvSpPr txBox="1"/>
          <p:nvPr/>
        </p:nvSpPr>
        <p:spPr>
          <a:xfrm>
            <a:off x="102749" y="1828926"/>
            <a:ext cx="2955851" cy="769441"/>
          </a:xfrm>
          <a:prstGeom prst="rect">
            <a:avLst/>
          </a:prstGeom>
          <a:noFill/>
        </p:spPr>
        <p:txBody>
          <a:bodyPr wrap="square" rtlCol="0">
            <a:spAutoFit/>
          </a:bodyPr>
          <a:lstStyle/>
          <a:p>
            <a:pPr algn="ctr"/>
            <a:r>
              <a:rPr lang="en-US" sz="2200" b="1" dirty="0">
                <a:solidFill>
                  <a:schemeClr val="bg1"/>
                </a:solidFill>
              </a:rPr>
              <a:t>2. Frontage Road Prohibited to Trucks</a:t>
            </a:r>
          </a:p>
        </p:txBody>
      </p:sp>
      <p:sp>
        <p:nvSpPr>
          <p:cNvPr id="11" name="Rectangle 10">
            <a:extLst>
              <a:ext uri="{FF2B5EF4-FFF2-40B4-BE49-F238E27FC236}">
                <a16:creationId xmlns:a16="http://schemas.microsoft.com/office/drawing/2014/main" id="{98E724ED-3361-4618-96EB-26A1497DF2AC}"/>
              </a:ext>
            </a:extLst>
          </p:cNvPr>
          <p:cNvSpPr/>
          <p:nvPr/>
        </p:nvSpPr>
        <p:spPr>
          <a:xfrm>
            <a:off x="698171" y="2665175"/>
            <a:ext cx="1765005" cy="248901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000" dirty="0">
                <a:solidFill>
                  <a:srgbClr val="0070C0"/>
                </a:solidFill>
              </a:rPr>
              <a:t>Blue</a:t>
            </a:r>
            <a:r>
              <a:rPr lang="en-US" sz="2000" dirty="0"/>
              <a:t>/</a:t>
            </a:r>
            <a:r>
              <a:rPr lang="en-US" sz="2000" dirty="0">
                <a:solidFill>
                  <a:schemeClr val="accent1">
                    <a:lumMod val="60000"/>
                    <a:lumOff val="40000"/>
                  </a:schemeClr>
                </a:solidFill>
              </a:rPr>
              <a:t>green</a:t>
            </a:r>
            <a:r>
              <a:rPr lang="en-US" sz="2000" dirty="0"/>
              <a:t> lines: fewer truck trips</a:t>
            </a:r>
          </a:p>
          <a:p>
            <a:pPr marL="285750" indent="-285750">
              <a:spcAft>
                <a:spcPts val="1200"/>
              </a:spcAft>
              <a:buFont typeface="Arial" panose="020B0604020202020204" pitchFamily="34" charset="0"/>
              <a:buChar char="•"/>
            </a:pPr>
            <a:r>
              <a:rPr lang="en-US" sz="2000" dirty="0">
                <a:solidFill>
                  <a:srgbClr val="C00000"/>
                </a:solidFill>
              </a:rPr>
              <a:t>Red</a:t>
            </a:r>
            <a:r>
              <a:rPr lang="en-US" sz="2000" dirty="0"/>
              <a:t>/</a:t>
            </a:r>
            <a:r>
              <a:rPr lang="en-US" sz="2000" dirty="0">
                <a:solidFill>
                  <a:srgbClr val="FF3300"/>
                </a:solidFill>
              </a:rPr>
              <a:t>orange</a:t>
            </a:r>
            <a:r>
              <a:rPr lang="en-US" sz="2000" dirty="0"/>
              <a:t> lines:      more truck trips</a:t>
            </a:r>
          </a:p>
        </p:txBody>
      </p:sp>
    </p:spTree>
    <p:extLst>
      <p:ext uri="{BB962C8B-B14F-4D97-AF65-F5344CB8AC3E}">
        <p14:creationId xmlns:p14="http://schemas.microsoft.com/office/powerpoint/2010/main" val="327937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FE3EBD-73FE-41F9-A873-7C081DEE232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27122"/>
          <a:stretch/>
        </p:blipFill>
        <p:spPr>
          <a:xfrm>
            <a:off x="4649003" y="1217549"/>
            <a:ext cx="6406397" cy="5029247"/>
          </a:xfrm>
          <a:prstGeom prst="rect">
            <a:avLst/>
          </a:prstGeom>
        </p:spPr>
      </p:pic>
      <p:sp>
        <p:nvSpPr>
          <p:cNvPr id="6" name="Rectangle 5">
            <a:extLst>
              <a:ext uri="{FF2B5EF4-FFF2-40B4-BE49-F238E27FC236}">
                <a16:creationId xmlns:a16="http://schemas.microsoft.com/office/drawing/2014/main" id="{C57F321F-2592-4CEC-8E87-6F8E89E2195C}"/>
              </a:ext>
            </a:extLst>
          </p:cNvPr>
          <p:cNvSpPr/>
          <p:nvPr/>
        </p:nvSpPr>
        <p:spPr>
          <a:xfrm>
            <a:off x="5080903" y="2707689"/>
            <a:ext cx="2608446" cy="33688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1FD321-77AE-4101-929D-3B925888B7DD}"/>
              </a:ext>
            </a:extLst>
          </p:cNvPr>
          <p:cNvSpPr/>
          <p:nvPr/>
        </p:nvSpPr>
        <p:spPr>
          <a:xfrm>
            <a:off x="5072514" y="4947577"/>
            <a:ext cx="2608446" cy="33688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D042ED-F092-4A20-811B-76464F3F11FF}"/>
              </a:ext>
            </a:extLst>
          </p:cNvPr>
          <p:cNvSpPr/>
          <p:nvPr/>
        </p:nvSpPr>
        <p:spPr>
          <a:xfrm>
            <a:off x="8123721" y="2615773"/>
            <a:ext cx="471638" cy="542140"/>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371245-9470-471B-87DF-C8B4D0DF5B13}"/>
              </a:ext>
            </a:extLst>
          </p:cNvPr>
          <p:cNvSpPr/>
          <p:nvPr/>
        </p:nvSpPr>
        <p:spPr>
          <a:xfrm>
            <a:off x="8130129" y="4859923"/>
            <a:ext cx="458795" cy="42453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EB45BF-35BC-48D4-9B43-888BCEC2DC77}"/>
              </a:ext>
            </a:extLst>
          </p:cNvPr>
          <p:cNvSpPr/>
          <p:nvPr/>
        </p:nvSpPr>
        <p:spPr>
          <a:xfrm>
            <a:off x="4562375" y="2609941"/>
            <a:ext cx="6622181" cy="5449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13FD5B-82BB-497F-A1FC-0A4F992DE5FC}"/>
              </a:ext>
            </a:extLst>
          </p:cNvPr>
          <p:cNvSpPr/>
          <p:nvPr/>
        </p:nvSpPr>
        <p:spPr>
          <a:xfrm>
            <a:off x="4560775" y="4860655"/>
            <a:ext cx="6622181" cy="5449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F5553EB-6398-4BBB-8B47-169D7F7A6D79}"/>
              </a:ext>
            </a:extLst>
          </p:cNvPr>
          <p:cNvSpPr txBox="1">
            <a:spLocks/>
          </p:cNvSpPr>
          <p:nvPr/>
        </p:nvSpPr>
        <p:spPr>
          <a:xfrm>
            <a:off x="760382" y="245984"/>
            <a:ext cx="11106497" cy="9815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TMP: 10 Strategies to Reduce Effects of Trucks</a:t>
            </a:r>
          </a:p>
        </p:txBody>
      </p:sp>
      <p:pic>
        <p:nvPicPr>
          <p:cNvPr id="13" name="Picture 12">
            <a:extLst>
              <a:ext uri="{FF2B5EF4-FFF2-40B4-BE49-F238E27FC236}">
                <a16:creationId xmlns:a16="http://schemas.microsoft.com/office/drawing/2014/main" id="{59609EAC-285C-4747-A312-72FB9D1EB93E}"/>
              </a:ext>
            </a:extLst>
          </p:cNvPr>
          <p:cNvPicPr>
            <a:picLocks noChangeAspect="1"/>
          </p:cNvPicPr>
          <p:nvPr/>
        </p:nvPicPr>
        <p:blipFill>
          <a:blip r:embed="rId4"/>
          <a:stretch>
            <a:fillRect/>
          </a:stretch>
        </p:blipFill>
        <p:spPr>
          <a:xfrm>
            <a:off x="760382" y="1244629"/>
            <a:ext cx="3366021" cy="4348937"/>
          </a:xfrm>
          <a:prstGeom prst="rect">
            <a:avLst/>
          </a:prstGeom>
        </p:spPr>
      </p:pic>
      <p:sp>
        <p:nvSpPr>
          <p:cNvPr id="2" name="TextBox 1">
            <a:extLst>
              <a:ext uri="{FF2B5EF4-FFF2-40B4-BE49-F238E27FC236}">
                <a16:creationId xmlns:a16="http://schemas.microsoft.com/office/drawing/2014/main" id="{6633C4DA-E06E-46BA-BA2B-67D6092911FA}"/>
              </a:ext>
            </a:extLst>
          </p:cNvPr>
          <p:cNvSpPr txBox="1"/>
          <p:nvPr/>
        </p:nvSpPr>
        <p:spPr>
          <a:xfrm>
            <a:off x="760382" y="5932714"/>
            <a:ext cx="3366021" cy="646331"/>
          </a:xfrm>
          <a:prstGeom prst="rect">
            <a:avLst/>
          </a:prstGeom>
          <a:noFill/>
        </p:spPr>
        <p:txBody>
          <a:bodyPr wrap="square" rtlCol="0">
            <a:spAutoFit/>
          </a:bodyPr>
          <a:lstStyle/>
          <a:p>
            <a:r>
              <a:rPr lang="en-US" dirty="0">
                <a:solidFill>
                  <a:schemeClr val="bg1"/>
                </a:solidFill>
              </a:rPr>
              <a:t>City and Port </a:t>
            </a:r>
            <a:r>
              <a:rPr lang="en-US" dirty="0">
                <a:solidFill>
                  <a:schemeClr val="bg1"/>
                </a:solidFill>
                <a:highlight>
                  <a:srgbClr val="808080"/>
                </a:highlight>
              </a:rPr>
              <a:t>co-manage </a:t>
            </a:r>
            <a:r>
              <a:rPr lang="en-US" dirty="0">
                <a:solidFill>
                  <a:schemeClr val="bg1"/>
                </a:solidFill>
              </a:rPr>
              <a:t>the delivery of TMP actions</a:t>
            </a:r>
          </a:p>
        </p:txBody>
      </p:sp>
    </p:spTree>
    <p:extLst>
      <p:ext uri="{BB962C8B-B14F-4D97-AF65-F5344CB8AC3E}">
        <p14:creationId xmlns:p14="http://schemas.microsoft.com/office/powerpoint/2010/main" val="243106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035D3E-6E23-45BB-9B01-8102D87F0412}"/>
              </a:ext>
            </a:extLst>
          </p:cNvPr>
          <p:cNvSpPr>
            <a:spLocks noGrp="1"/>
          </p:cNvSpPr>
          <p:nvPr>
            <p:ph type="title"/>
          </p:nvPr>
        </p:nvSpPr>
        <p:spPr>
          <a:xfrm>
            <a:off x="850220" y="412000"/>
            <a:ext cx="10911249" cy="952500"/>
          </a:xfrm>
        </p:spPr>
        <p:txBody>
          <a:bodyPr>
            <a:normAutofit fontScale="90000"/>
          </a:bodyPr>
          <a:lstStyle/>
          <a:p>
            <a:r>
              <a:rPr lang="en-US" b="1" i="0" u="none" strike="noStrike" dirty="0">
                <a:solidFill>
                  <a:srgbClr val="FFFFFF"/>
                </a:solidFill>
                <a:effectLst/>
                <a:latin typeface="Arial"/>
                <a:cs typeface="Arial"/>
              </a:rPr>
              <a:t>Staff Recommendation </a:t>
            </a:r>
            <a:r>
              <a:rPr lang="en-US" b="1" dirty="0">
                <a:solidFill>
                  <a:srgbClr val="FFFFFF"/>
                </a:solidFill>
                <a:latin typeface="Arial"/>
                <a:cs typeface="Arial"/>
              </a:rPr>
              <a:t>for Frontage Road</a:t>
            </a:r>
            <a:r>
              <a:rPr lang="en-US" b="0" i="0" dirty="0">
                <a:solidFill>
                  <a:srgbClr val="000000"/>
                </a:solidFill>
                <a:effectLst/>
                <a:latin typeface="Arial"/>
                <a:cs typeface="Arial"/>
              </a:rPr>
              <a:t>​</a:t>
            </a:r>
            <a:endParaRPr lang="en-US" b="1" dirty="0">
              <a:solidFill>
                <a:schemeClr val="bg1"/>
              </a:solidFill>
              <a:latin typeface="Arial"/>
              <a:cs typeface="Arial"/>
            </a:endParaRPr>
          </a:p>
        </p:txBody>
      </p:sp>
      <p:sp>
        <p:nvSpPr>
          <p:cNvPr id="2" name="TextBox 1">
            <a:extLst>
              <a:ext uri="{FF2B5EF4-FFF2-40B4-BE49-F238E27FC236}">
                <a16:creationId xmlns:a16="http://schemas.microsoft.com/office/drawing/2014/main" id="{89B5B140-79B8-4532-873E-38195E45DC56}"/>
              </a:ext>
            </a:extLst>
          </p:cNvPr>
          <p:cNvSpPr txBox="1"/>
          <p:nvPr/>
        </p:nvSpPr>
        <p:spPr>
          <a:xfrm>
            <a:off x="1168400" y="1275317"/>
            <a:ext cx="9855200" cy="5632311"/>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US" sz="2400" b="0" i="0" u="none" strike="noStrike" dirty="0">
                <a:solidFill>
                  <a:schemeClr val="bg1"/>
                </a:solidFill>
                <a:effectLst/>
                <a:latin typeface="Arial"/>
                <a:cs typeface="Arial"/>
              </a:rPr>
              <a:t>Formalize Frontage Road as a truck </a:t>
            </a:r>
            <a:r>
              <a:rPr lang="en-US" sz="2400" dirty="0">
                <a:solidFill>
                  <a:schemeClr val="bg1"/>
                </a:solidFill>
                <a:latin typeface="Arial"/>
                <a:cs typeface="Arial"/>
              </a:rPr>
              <a:t>r</a:t>
            </a:r>
            <a:r>
              <a:rPr lang="en-US" sz="2400" b="0" i="0" u="none" strike="noStrike" dirty="0">
                <a:solidFill>
                  <a:schemeClr val="bg1"/>
                </a:solidFill>
                <a:effectLst/>
                <a:latin typeface="Arial"/>
                <a:cs typeface="Arial"/>
              </a:rPr>
              <a:t>oute because it keeps trucks out of </a:t>
            </a:r>
            <a:r>
              <a:rPr lang="en-US" sz="2400" dirty="0">
                <a:solidFill>
                  <a:schemeClr val="bg1"/>
                </a:solidFill>
                <a:latin typeface="Arial"/>
                <a:cs typeface="Arial"/>
              </a:rPr>
              <a:t>high equity priority neighborhoods </a:t>
            </a:r>
            <a:endParaRPr lang="en-US" sz="2400" dirty="0">
              <a:solidFill>
                <a:schemeClr val="bg1"/>
              </a:solidFill>
              <a:latin typeface="Arial" panose="020B0604020202020204" pitchFamily="34" charset="0"/>
            </a:endParaRPr>
          </a:p>
          <a:p>
            <a:pPr marL="800100" lvl="1" indent="-342900" fontAlgn="base">
              <a:spcAft>
                <a:spcPts val="1200"/>
              </a:spcAft>
              <a:buFont typeface="Courier New" panose="02070309020205020404" pitchFamily="49" charset="0"/>
              <a:buChar char="o"/>
            </a:pPr>
            <a:r>
              <a:rPr lang="en-US" sz="2400" b="0" i="0" u="none" strike="noStrike" dirty="0">
                <a:solidFill>
                  <a:schemeClr val="bg1"/>
                </a:solidFill>
                <a:effectLst/>
                <a:latin typeface="Arial"/>
                <a:cs typeface="Arial"/>
              </a:rPr>
              <a:t>Initiate City Council adoption process at the </a:t>
            </a:r>
            <a:r>
              <a:rPr lang="en-US" sz="2400" dirty="0">
                <a:solidFill>
                  <a:schemeClr val="bg1"/>
                </a:solidFill>
                <a:latin typeface="Arial"/>
                <a:cs typeface="Arial"/>
              </a:rPr>
              <a:t>Feb. 22 Public Works Committee</a:t>
            </a:r>
            <a:endParaRPr lang="en-US" sz="2400" b="0" i="0" u="none" strike="noStrike" dirty="0">
              <a:solidFill>
                <a:schemeClr val="bg1"/>
              </a:solidFill>
              <a:effectLst/>
              <a:latin typeface="Arial" panose="020B0604020202020204" pitchFamily="34" charset="0"/>
            </a:endParaRPr>
          </a:p>
          <a:p>
            <a:pPr marL="285750" indent="-285750" fontAlgn="base">
              <a:spcAft>
                <a:spcPts val="600"/>
              </a:spcAft>
              <a:buFont typeface="Arial" panose="020B0604020202020204" pitchFamily="34" charset="0"/>
              <a:buChar char="•"/>
            </a:pPr>
            <a:r>
              <a:rPr lang="en-US" sz="2400" b="0" i="0" u="none" strike="noStrike" dirty="0">
                <a:solidFill>
                  <a:schemeClr val="bg1"/>
                </a:solidFill>
                <a:effectLst/>
                <a:latin typeface="Arial"/>
                <a:cs typeface="Arial"/>
              </a:rPr>
              <a:t>The </a:t>
            </a:r>
            <a:r>
              <a:rPr lang="en-US" sz="2400" b="0" i="0" u="none" strike="noStrike" dirty="0">
                <a:solidFill>
                  <a:schemeClr val="bg1"/>
                </a:solidFill>
                <a:effectLst/>
                <a:highlight>
                  <a:srgbClr val="808080"/>
                </a:highlight>
                <a:latin typeface="Arial"/>
                <a:cs typeface="Arial"/>
              </a:rPr>
              <a:t>truck route determination</a:t>
            </a:r>
            <a:r>
              <a:rPr lang="en-US" sz="2400" b="0" i="0" u="none" strike="noStrike" dirty="0">
                <a:solidFill>
                  <a:schemeClr val="bg1"/>
                </a:solidFill>
                <a:effectLst/>
                <a:latin typeface="Arial"/>
                <a:cs typeface="Arial"/>
              </a:rPr>
              <a:t> is </a:t>
            </a:r>
            <a:r>
              <a:rPr lang="en-US" sz="2400" b="0" i="0" u="none" strike="noStrike" dirty="0">
                <a:solidFill>
                  <a:schemeClr val="bg1"/>
                </a:solidFill>
                <a:effectLst/>
                <a:highlight>
                  <a:srgbClr val="808080"/>
                </a:highlight>
                <a:latin typeface="Arial"/>
                <a:cs typeface="Arial"/>
              </a:rPr>
              <a:t>paired with future improvements</a:t>
            </a:r>
            <a:r>
              <a:rPr lang="en-US" sz="2400" b="0" i="0" u="none" strike="noStrike" dirty="0">
                <a:solidFill>
                  <a:schemeClr val="bg1"/>
                </a:solidFill>
                <a:effectLst/>
                <a:latin typeface="Arial"/>
                <a:cs typeface="Arial"/>
              </a:rPr>
              <a:t> to Frontage Road </a:t>
            </a:r>
            <a:r>
              <a:rPr lang="en-US" sz="2400" b="0" i="0" u="none" strike="noStrike" dirty="0">
                <a:solidFill>
                  <a:schemeClr val="bg1"/>
                </a:solidFill>
                <a:effectLst/>
                <a:highlight>
                  <a:srgbClr val="808080"/>
                </a:highlight>
                <a:latin typeface="Arial"/>
                <a:cs typeface="Arial"/>
              </a:rPr>
              <a:t>led by the Port </a:t>
            </a:r>
            <a:r>
              <a:rPr lang="en-US" sz="2400" b="0" i="0" u="none" strike="noStrike" dirty="0">
                <a:solidFill>
                  <a:schemeClr val="bg1"/>
                </a:solidFill>
                <a:effectLst/>
                <a:latin typeface="Arial"/>
                <a:cs typeface="Arial"/>
              </a:rPr>
              <a:t>including:  </a:t>
            </a:r>
            <a:r>
              <a:rPr lang="en-US" sz="2400" b="0" i="0" dirty="0">
                <a:solidFill>
                  <a:schemeClr val="bg1"/>
                </a:solidFill>
                <a:effectLst/>
                <a:latin typeface="Arial"/>
                <a:cs typeface="Arial"/>
              </a:rPr>
              <a:t>​</a:t>
            </a:r>
          </a:p>
          <a:p>
            <a:pPr marL="800100" lvl="1" indent="-342900" fontAlgn="base">
              <a:spcAft>
                <a:spcPts val="600"/>
              </a:spcAft>
              <a:buFont typeface="Courier New" panose="02070309020205020404" pitchFamily="49" charset="0"/>
              <a:buChar char="o"/>
            </a:pPr>
            <a:r>
              <a:rPr lang="en-US" sz="2400" b="0" i="0" u="none" strike="noStrike" dirty="0">
                <a:solidFill>
                  <a:schemeClr val="bg1"/>
                </a:solidFill>
                <a:effectLst/>
                <a:latin typeface="Arial"/>
                <a:cs typeface="Arial"/>
              </a:rPr>
              <a:t>Community workshops in partnership with </a:t>
            </a:r>
            <a:r>
              <a:rPr lang="en-US" sz="2400" b="0" i="0" u="none" strike="noStrike" dirty="0" err="1">
                <a:solidFill>
                  <a:schemeClr val="bg1"/>
                </a:solidFill>
                <a:effectLst/>
                <a:latin typeface="Arial"/>
                <a:cs typeface="Arial"/>
              </a:rPr>
              <a:t>OakDOT</a:t>
            </a:r>
            <a:r>
              <a:rPr lang="en-US" sz="2400" b="0" i="0" u="none" strike="noStrike" dirty="0">
                <a:solidFill>
                  <a:schemeClr val="bg1"/>
                </a:solidFill>
                <a:effectLst/>
                <a:latin typeface="Arial"/>
                <a:cs typeface="Arial"/>
              </a:rPr>
              <a:t> to vision streetscape </a:t>
            </a:r>
            <a:r>
              <a:rPr lang="en-US" sz="2400" b="0" i="0" dirty="0">
                <a:solidFill>
                  <a:schemeClr val="bg1"/>
                </a:solidFill>
                <a:effectLst/>
                <a:latin typeface="Arial"/>
                <a:cs typeface="Arial"/>
              </a:rPr>
              <a:t>​</a:t>
            </a:r>
          </a:p>
          <a:p>
            <a:pPr marL="800100" lvl="1" indent="-342900" fontAlgn="base">
              <a:spcAft>
                <a:spcPts val="600"/>
              </a:spcAft>
              <a:buFont typeface="Courier New" panose="02070309020205020404" pitchFamily="49" charset="0"/>
              <a:buChar char="o"/>
            </a:pPr>
            <a:r>
              <a:rPr lang="en-US" sz="2400" b="0" i="0" u="none" strike="noStrike" dirty="0">
                <a:solidFill>
                  <a:schemeClr val="bg1"/>
                </a:solidFill>
                <a:effectLst/>
                <a:latin typeface="Arial"/>
                <a:cs typeface="Arial"/>
              </a:rPr>
              <a:t>Develop concepts for Frontage Road </a:t>
            </a:r>
            <a:r>
              <a:rPr lang="en-US" sz="2400" b="0" i="0" dirty="0">
                <a:solidFill>
                  <a:schemeClr val="bg1"/>
                </a:solidFill>
                <a:effectLst/>
                <a:latin typeface="Arial"/>
                <a:cs typeface="Arial"/>
              </a:rPr>
              <a:t>​</a:t>
            </a:r>
          </a:p>
          <a:p>
            <a:pPr marL="800100" lvl="1" indent="-342900" fontAlgn="base">
              <a:spcAft>
                <a:spcPts val="600"/>
              </a:spcAft>
              <a:buFont typeface="Courier New" panose="02070309020205020404" pitchFamily="49" charset="0"/>
              <a:buChar char="o"/>
            </a:pPr>
            <a:r>
              <a:rPr lang="en-US" sz="2400" b="0" i="0" u="none" strike="noStrike" dirty="0">
                <a:solidFill>
                  <a:schemeClr val="bg1"/>
                </a:solidFill>
                <a:effectLst/>
                <a:latin typeface="Arial"/>
                <a:cs typeface="Arial"/>
              </a:rPr>
              <a:t>Implement Frontage Road improvements to address truck traffic impacts and other community concerns</a:t>
            </a:r>
            <a:r>
              <a:rPr lang="en-US" sz="2400" b="0" i="0" dirty="0">
                <a:solidFill>
                  <a:schemeClr val="bg1"/>
                </a:solidFill>
                <a:effectLst/>
                <a:latin typeface="Arial"/>
                <a:cs typeface="Arial"/>
              </a:rPr>
              <a:t>​</a:t>
            </a:r>
          </a:p>
          <a:p>
            <a:pPr marL="800100" lvl="1" indent="-342900" fontAlgn="base">
              <a:buFont typeface="Courier New" panose="02070309020205020404" pitchFamily="49" charset="0"/>
              <a:buChar char="o"/>
            </a:pPr>
            <a:r>
              <a:rPr lang="en-US" sz="2400" b="0" i="1" u="none" strike="noStrike" dirty="0">
                <a:solidFill>
                  <a:schemeClr val="bg1"/>
                </a:solidFill>
                <a:effectLst/>
                <a:latin typeface="Arial"/>
                <a:cs typeface="Arial"/>
              </a:rPr>
              <a:t>Project is </a:t>
            </a:r>
            <a:r>
              <a:rPr lang="en-US" sz="2400" b="0" i="1" u="none" strike="noStrike" dirty="0">
                <a:solidFill>
                  <a:schemeClr val="bg1"/>
                </a:solidFill>
                <a:effectLst/>
                <a:highlight>
                  <a:srgbClr val="808080"/>
                </a:highlight>
                <a:latin typeface="Arial"/>
                <a:cs typeface="Arial"/>
              </a:rPr>
              <a:t>not subject to City CIP prioritization process</a:t>
            </a:r>
            <a:r>
              <a:rPr lang="en-US" sz="2400" b="0" i="1" u="none" strike="noStrike" dirty="0">
                <a:solidFill>
                  <a:schemeClr val="bg1"/>
                </a:solidFill>
                <a:effectLst/>
                <a:latin typeface="Arial"/>
                <a:cs typeface="Arial"/>
              </a:rPr>
              <a:t>; note City/Port Agreement Memo</a:t>
            </a:r>
            <a:endParaRPr lang="en-US" sz="2400" b="0" i="0" dirty="0">
              <a:solidFill>
                <a:schemeClr val="bg1"/>
              </a:solidFill>
              <a:effectLst/>
              <a:latin typeface="Arial"/>
              <a:cs typeface="Arial"/>
            </a:endParaRPr>
          </a:p>
          <a:p>
            <a:endParaRPr lang="en-US" dirty="0"/>
          </a:p>
        </p:txBody>
      </p:sp>
    </p:spTree>
    <p:extLst>
      <p:ext uri="{BB962C8B-B14F-4D97-AF65-F5344CB8AC3E}">
        <p14:creationId xmlns:p14="http://schemas.microsoft.com/office/powerpoint/2010/main" val="322369126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035D3E-6E23-45BB-9B01-8102D87F0412}"/>
              </a:ext>
            </a:extLst>
          </p:cNvPr>
          <p:cNvSpPr>
            <a:spLocks noGrp="1"/>
          </p:cNvSpPr>
          <p:nvPr>
            <p:ph type="title"/>
          </p:nvPr>
        </p:nvSpPr>
        <p:spPr>
          <a:xfrm>
            <a:off x="850221" y="412000"/>
            <a:ext cx="9600124" cy="952500"/>
          </a:xfrm>
        </p:spPr>
        <p:txBody>
          <a:bodyPr>
            <a:normAutofit/>
          </a:bodyPr>
          <a:lstStyle/>
          <a:p>
            <a:r>
              <a:rPr lang="en-US" b="1" dirty="0">
                <a:solidFill>
                  <a:srgbClr val="FFFFFF"/>
                </a:solidFill>
                <a:latin typeface="Arial"/>
                <a:cs typeface="Arial"/>
              </a:rPr>
              <a:t>Frontage Road</a:t>
            </a:r>
            <a:r>
              <a:rPr lang="en-US" b="0" i="0" dirty="0">
                <a:solidFill>
                  <a:srgbClr val="000000"/>
                </a:solidFill>
                <a:effectLst/>
                <a:latin typeface="Arial"/>
                <a:cs typeface="Arial"/>
              </a:rPr>
              <a:t>​ </a:t>
            </a:r>
            <a:r>
              <a:rPr lang="en-US" b="1" dirty="0">
                <a:solidFill>
                  <a:srgbClr val="FFFFFF"/>
                </a:solidFill>
                <a:latin typeface="Arial"/>
                <a:cs typeface="Arial"/>
              </a:rPr>
              <a:t>Decision</a:t>
            </a:r>
          </a:p>
        </p:txBody>
      </p:sp>
      <p:sp>
        <p:nvSpPr>
          <p:cNvPr id="2" name="TextBox 1">
            <a:extLst>
              <a:ext uri="{FF2B5EF4-FFF2-40B4-BE49-F238E27FC236}">
                <a16:creationId xmlns:a16="http://schemas.microsoft.com/office/drawing/2014/main" id="{89B5B140-79B8-4532-873E-38195E45DC56}"/>
              </a:ext>
            </a:extLst>
          </p:cNvPr>
          <p:cNvSpPr txBox="1"/>
          <p:nvPr/>
        </p:nvSpPr>
        <p:spPr>
          <a:xfrm>
            <a:off x="1168400" y="1624235"/>
            <a:ext cx="9855200" cy="738664"/>
          </a:xfrm>
          <a:prstGeom prst="rect">
            <a:avLst/>
          </a:prstGeom>
          <a:noFill/>
        </p:spPr>
        <p:txBody>
          <a:bodyPr wrap="square" lIns="91440" tIns="45720" rIns="91440" bIns="45720" rtlCol="0" anchor="t">
            <a:spAutoFit/>
          </a:bodyPr>
          <a:lstStyle/>
          <a:p>
            <a:pPr fontAlgn="base"/>
            <a:r>
              <a:rPr lang="en-US" sz="2400" b="0" i="0" u="none" strike="noStrike" dirty="0">
                <a:solidFill>
                  <a:schemeClr val="bg1"/>
                </a:solidFill>
                <a:effectLst/>
                <a:latin typeface="Arial"/>
                <a:cs typeface="Arial"/>
              </a:rPr>
              <a:t>City Council will decide on either:</a:t>
            </a:r>
            <a:endParaRPr lang="en-US" sz="2400" b="0" i="0" dirty="0">
              <a:solidFill>
                <a:schemeClr val="bg1"/>
              </a:solidFill>
              <a:effectLst/>
              <a:latin typeface="Arial"/>
              <a:cs typeface="Arial"/>
            </a:endParaRPr>
          </a:p>
          <a:p>
            <a:endParaRPr lang="en-US" dirty="0"/>
          </a:p>
        </p:txBody>
      </p:sp>
      <p:sp>
        <p:nvSpPr>
          <p:cNvPr id="3" name="TextBox 2">
            <a:extLst>
              <a:ext uri="{FF2B5EF4-FFF2-40B4-BE49-F238E27FC236}">
                <a16:creationId xmlns:a16="http://schemas.microsoft.com/office/drawing/2014/main" id="{DDC7082F-068C-44D4-9C19-1E1E177D4F4E}"/>
              </a:ext>
            </a:extLst>
          </p:cNvPr>
          <p:cNvSpPr txBox="1"/>
          <p:nvPr/>
        </p:nvSpPr>
        <p:spPr>
          <a:xfrm>
            <a:off x="1359568" y="2554340"/>
            <a:ext cx="4574647" cy="2616101"/>
          </a:xfrm>
          <a:prstGeom prst="rect">
            <a:avLst/>
          </a:prstGeom>
          <a:noFill/>
        </p:spPr>
        <p:txBody>
          <a:bodyPr wrap="square" rtlCol="0">
            <a:spAutoFit/>
          </a:bodyPr>
          <a:lstStyle/>
          <a:p>
            <a:r>
              <a:rPr lang="en-US" sz="3400" dirty="0">
                <a:solidFill>
                  <a:schemeClr val="bg1"/>
                </a:solidFill>
              </a:rPr>
              <a:t>Staff Recommendation</a:t>
            </a:r>
          </a:p>
          <a:p>
            <a:pPr marL="342900" indent="-342900">
              <a:spcAft>
                <a:spcPts val="1200"/>
              </a:spcAft>
              <a:buFont typeface="Arial" panose="020B0604020202020204" pitchFamily="34" charset="0"/>
              <a:buChar char="•"/>
            </a:pPr>
            <a:r>
              <a:rPr lang="en-US" sz="2400" dirty="0">
                <a:solidFill>
                  <a:schemeClr val="bg1"/>
                </a:solidFill>
              </a:rPr>
              <a:t>Designate as a truck route &amp; Port leads a community-focused redesign process</a:t>
            </a:r>
          </a:p>
          <a:p>
            <a:pPr marL="342900" indent="-342900">
              <a:buFont typeface="Arial" panose="020B0604020202020204" pitchFamily="34" charset="0"/>
              <a:buChar char="•"/>
            </a:pPr>
            <a:r>
              <a:rPr lang="en-US" sz="2400" dirty="0">
                <a:solidFill>
                  <a:schemeClr val="bg1"/>
                </a:solidFill>
              </a:rPr>
              <a:t>Project becomes eligible for freight-related funding</a:t>
            </a:r>
          </a:p>
        </p:txBody>
      </p:sp>
      <p:sp>
        <p:nvSpPr>
          <p:cNvPr id="5" name="TextBox 4">
            <a:extLst>
              <a:ext uri="{FF2B5EF4-FFF2-40B4-BE49-F238E27FC236}">
                <a16:creationId xmlns:a16="http://schemas.microsoft.com/office/drawing/2014/main" id="{C6AA18B8-17D0-49A5-B782-4FBCA987DC94}"/>
              </a:ext>
            </a:extLst>
          </p:cNvPr>
          <p:cNvSpPr txBox="1"/>
          <p:nvPr/>
        </p:nvSpPr>
        <p:spPr>
          <a:xfrm>
            <a:off x="6257786" y="2554340"/>
            <a:ext cx="3690885" cy="2985433"/>
          </a:xfrm>
          <a:prstGeom prst="rect">
            <a:avLst/>
          </a:prstGeom>
          <a:noFill/>
        </p:spPr>
        <p:txBody>
          <a:bodyPr wrap="square" rtlCol="0">
            <a:spAutoFit/>
          </a:bodyPr>
          <a:lstStyle/>
          <a:p>
            <a:r>
              <a:rPr lang="en-US" sz="3400" dirty="0">
                <a:solidFill>
                  <a:schemeClr val="bg1"/>
                </a:solidFill>
              </a:rPr>
              <a:t>Status Quo</a:t>
            </a:r>
          </a:p>
          <a:p>
            <a:pPr marL="342900" indent="-342900">
              <a:spcAft>
                <a:spcPts val="1200"/>
              </a:spcAft>
              <a:buFont typeface="Arial" panose="020B0604020202020204" pitchFamily="34" charset="0"/>
              <a:buChar char="•"/>
            </a:pPr>
            <a:r>
              <a:rPr lang="en-US" sz="2400" dirty="0">
                <a:solidFill>
                  <a:schemeClr val="bg1"/>
                </a:solidFill>
              </a:rPr>
              <a:t>trucks traveling on frontage without livability enhancements moving forward</a:t>
            </a:r>
          </a:p>
          <a:p>
            <a:pPr marL="342900" indent="-342900">
              <a:buFont typeface="Arial" panose="020B0604020202020204" pitchFamily="34" charset="0"/>
              <a:buChar char="•"/>
            </a:pPr>
            <a:r>
              <a:rPr lang="en-US" sz="2400" dirty="0">
                <a:solidFill>
                  <a:schemeClr val="bg1"/>
                </a:solidFill>
              </a:rPr>
              <a:t>No mechanism to deliver improvements</a:t>
            </a:r>
          </a:p>
        </p:txBody>
      </p:sp>
    </p:spTree>
    <p:extLst>
      <p:ext uri="{BB962C8B-B14F-4D97-AF65-F5344CB8AC3E}">
        <p14:creationId xmlns:p14="http://schemas.microsoft.com/office/powerpoint/2010/main" val="328946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E558A718-5123-4C46-A88D-AB7F2D3B7CD4}"/>
              </a:ext>
            </a:extLst>
          </p:cNvPr>
          <p:cNvSpPr>
            <a:spLocks noGrp="1"/>
          </p:cNvSpPr>
          <p:nvPr>
            <p:ph type="title"/>
          </p:nvPr>
        </p:nvSpPr>
        <p:spPr>
          <a:xfrm>
            <a:off x="854674" y="238006"/>
            <a:ext cx="8761227" cy="1294514"/>
          </a:xfrm>
        </p:spPr>
        <p:txBody>
          <a:bodyPr>
            <a:normAutofit fontScale="90000"/>
          </a:bodyPr>
          <a:lstStyle/>
          <a:p>
            <a:r>
              <a:rPr lang="en-US" b="1">
                <a:solidFill>
                  <a:schemeClr val="bg1"/>
                </a:solidFill>
                <a:latin typeface="Arial" panose="020B0604020202020204" pitchFamily="34" charset="0"/>
                <a:cs typeface="Arial" panose="020B0604020202020204" pitchFamily="34" charset="0"/>
              </a:rPr>
              <a:t>Steps to Reduce Effects of Trucks</a:t>
            </a:r>
            <a:endParaRPr lang="en-US" b="1" strike="sngStrike">
              <a:solidFill>
                <a:schemeClr val="bg1"/>
              </a:solidFill>
              <a:latin typeface="Arial" panose="020B0604020202020204" pitchFamily="34" charset="0"/>
              <a:cs typeface="Arial" panose="020B0604020202020204" pitchFamily="34" charset="0"/>
            </a:endParaRPr>
          </a:p>
        </p:txBody>
      </p:sp>
      <p:sp>
        <p:nvSpPr>
          <p:cNvPr id="37" name="Content Placeholder 2">
            <a:extLst>
              <a:ext uri="{FF2B5EF4-FFF2-40B4-BE49-F238E27FC236}">
                <a16:creationId xmlns:a16="http://schemas.microsoft.com/office/drawing/2014/main" id="{3EA7770A-F2A8-48C8-931B-FF8A86282DA1}"/>
              </a:ext>
            </a:extLst>
          </p:cNvPr>
          <p:cNvSpPr>
            <a:spLocks noGrp="1"/>
          </p:cNvSpPr>
          <p:nvPr>
            <p:ph idx="1"/>
          </p:nvPr>
        </p:nvSpPr>
        <p:spPr>
          <a:xfrm>
            <a:off x="1637530" y="1577121"/>
            <a:ext cx="8761227" cy="3305775"/>
          </a:xfrm>
        </p:spPr>
        <p:txBody>
          <a:bodyPr>
            <a:normAutofit/>
          </a:bodyPr>
          <a:lstStyle/>
          <a:p>
            <a:r>
              <a:rPr lang="en-US" b="1" dirty="0">
                <a:solidFill>
                  <a:schemeClr val="bg1"/>
                </a:solidFill>
              </a:rPr>
              <a:t>Projects Underway Part of TMP: </a:t>
            </a:r>
          </a:p>
          <a:p>
            <a:pPr lvl="1"/>
            <a:r>
              <a:rPr lang="en-US" dirty="0">
                <a:solidFill>
                  <a:schemeClr val="bg1"/>
                </a:solidFill>
              </a:rPr>
              <a:t>No parking and no idling signs</a:t>
            </a:r>
          </a:p>
          <a:p>
            <a:pPr lvl="1"/>
            <a:r>
              <a:rPr lang="en-US" dirty="0">
                <a:solidFill>
                  <a:schemeClr val="bg1"/>
                </a:solidFill>
              </a:rPr>
              <a:t>Truck Driver Outreach and Education</a:t>
            </a:r>
          </a:p>
          <a:p>
            <a:pPr marL="457200" lvl="1" indent="0">
              <a:buNone/>
            </a:pPr>
            <a:endParaRPr lang="en-US" sz="600" b="1" dirty="0">
              <a:solidFill>
                <a:schemeClr val="bg1"/>
              </a:solidFill>
            </a:endParaRPr>
          </a:p>
          <a:p>
            <a:pPr marL="344488" lvl="1" indent="-344488">
              <a:buFont typeface="Arial" panose="020B0604020202020204" pitchFamily="34" charset="0"/>
              <a:buChar char="•"/>
            </a:pPr>
            <a:r>
              <a:rPr lang="en-US" sz="2800" b="1" dirty="0">
                <a:solidFill>
                  <a:schemeClr val="bg1"/>
                </a:solidFill>
              </a:rPr>
              <a:t>Other Projects Underway:</a:t>
            </a:r>
          </a:p>
          <a:p>
            <a:pPr lvl="1"/>
            <a:r>
              <a:rPr lang="en-US" dirty="0">
                <a:solidFill>
                  <a:schemeClr val="bg1"/>
                </a:solidFill>
              </a:rPr>
              <a:t>Prescott Green Buffer (WOCAP)</a:t>
            </a:r>
          </a:p>
        </p:txBody>
      </p:sp>
      <p:pic>
        <p:nvPicPr>
          <p:cNvPr id="41" name="Picture 40" descr="A picture containing icon&#10;&#10;Description automatically generated">
            <a:extLst>
              <a:ext uri="{FF2B5EF4-FFF2-40B4-BE49-F238E27FC236}">
                <a16:creationId xmlns:a16="http://schemas.microsoft.com/office/drawing/2014/main" id="{A8F7A915-96F3-4576-A032-A09EA591F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632" y="3471474"/>
            <a:ext cx="283012" cy="283012"/>
          </a:xfrm>
          <a:prstGeom prst="rect">
            <a:avLst/>
          </a:prstGeom>
        </p:spPr>
      </p:pic>
      <p:pic>
        <p:nvPicPr>
          <p:cNvPr id="42" name="Picture 41" descr="Icon&#10;&#10;Description automatically generated">
            <a:extLst>
              <a:ext uri="{FF2B5EF4-FFF2-40B4-BE49-F238E27FC236}">
                <a16:creationId xmlns:a16="http://schemas.microsoft.com/office/drawing/2014/main" id="{ECE9FECE-C727-4EE8-8BC3-6D49979FD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000" y="2118980"/>
            <a:ext cx="291711" cy="291711"/>
          </a:xfrm>
          <a:prstGeom prst="rect">
            <a:avLst/>
          </a:prstGeom>
        </p:spPr>
      </p:pic>
      <p:pic>
        <p:nvPicPr>
          <p:cNvPr id="43" name="Picture 42" descr="A picture containing graphical user interface&#10;&#10;Description automatically generated">
            <a:extLst>
              <a:ext uri="{FF2B5EF4-FFF2-40B4-BE49-F238E27FC236}">
                <a16:creationId xmlns:a16="http://schemas.microsoft.com/office/drawing/2014/main" id="{CF5E1824-5711-4CA3-9584-70B653AE1D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052"/>
          <a:stretch/>
        </p:blipFill>
        <p:spPr>
          <a:xfrm>
            <a:off x="6340769" y="2118982"/>
            <a:ext cx="300006" cy="291710"/>
          </a:xfrm>
          <a:prstGeom prst="rect">
            <a:avLst/>
          </a:prstGeom>
        </p:spPr>
      </p:pic>
      <p:pic>
        <p:nvPicPr>
          <p:cNvPr id="44" name="Picture 43" descr="Text, application&#10;&#10;Description automatically generated">
            <a:extLst>
              <a:ext uri="{FF2B5EF4-FFF2-40B4-BE49-F238E27FC236}">
                <a16:creationId xmlns:a16="http://schemas.microsoft.com/office/drawing/2014/main" id="{1EAEB205-1418-47B5-A198-AFFD7A703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415" y="519424"/>
            <a:ext cx="2128778" cy="5421168"/>
          </a:xfrm>
          <a:prstGeom prst="rect">
            <a:avLst/>
          </a:prstGeom>
        </p:spPr>
      </p:pic>
      <p:pic>
        <p:nvPicPr>
          <p:cNvPr id="45" name="Picture 44" descr="Shape, arrow&#10;&#10;Description automatically generated">
            <a:extLst>
              <a:ext uri="{FF2B5EF4-FFF2-40B4-BE49-F238E27FC236}">
                <a16:creationId xmlns:a16="http://schemas.microsoft.com/office/drawing/2014/main" id="{1F559D94-DBB7-4F6E-89C3-1B6FD757D43F}"/>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23985" y="2710142"/>
            <a:ext cx="356066" cy="356066"/>
          </a:xfrm>
          <a:prstGeom prst="rect">
            <a:avLst/>
          </a:prstGeom>
        </p:spPr>
      </p:pic>
      <p:pic>
        <p:nvPicPr>
          <p:cNvPr id="46" name="Picture 45" descr="Shape, arrow&#10;&#10;Description automatically generated">
            <a:extLst>
              <a:ext uri="{FF2B5EF4-FFF2-40B4-BE49-F238E27FC236}">
                <a16:creationId xmlns:a16="http://schemas.microsoft.com/office/drawing/2014/main" id="{018BBCC5-6931-465A-B1EC-2CF21D690FD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23985" y="3899734"/>
            <a:ext cx="356066" cy="356066"/>
          </a:xfrm>
          <a:prstGeom prst="rect">
            <a:avLst/>
          </a:prstGeom>
        </p:spPr>
      </p:pic>
      <p:pic>
        <p:nvPicPr>
          <p:cNvPr id="47" name="Picture 46" descr="Shape, arrow&#10;&#10;Description automatically generated">
            <a:extLst>
              <a:ext uri="{FF2B5EF4-FFF2-40B4-BE49-F238E27FC236}">
                <a16:creationId xmlns:a16="http://schemas.microsoft.com/office/drawing/2014/main" id="{45B5EE03-486B-4A38-8894-77752280801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59692" y="5163100"/>
            <a:ext cx="356066" cy="356066"/>
          </a:xfrm>
          <a:prstGeom prst="rect">
            <a:avLst/>
          </a:prstGeom>
        </p:spPr>
      </p:pic>
      <p:sp>
        <p:nvSpPr>
          <p:cNvPr id="48" name="TextBox 47">
            <a:extLst>
              <a:ext uri="{FF2B5EF4-FFF2-40B4-BE49-F238E27FC236}">
                <a16:creationId xmlns:a16="http://schemas.microsoft.com/office/drawing/2014/main" id="{008B8245-6536-4B7A-88DD-A955AE0F35B6}"/>
              </a:ext>
            </a:extLst>
          </p:cNvPr>
          <p:cNvSpPr txBox="1"/>
          <p:nvPr/>
        </p:nvSpPr>
        <p:spPr>
          <a:xfrm>
            <a:off x="10096836" y="6076966"/>
            <a:ext cx="945935" cy="523220"/>
          </a:xfrm>
          <a:prstGeom prst="rect">
            <a:avLst/>
          </a:prstGeom>
          <a:noFill/>
        </p:spPr>
        <p:txBody>
          <a:bodyPr wrap="square" rtlCol="0">
            <a:spAutoFit/>
          </a:bodyPr>
          <a:lstStyle/>
          <a:p>
            <a:pPr algn="ctr"/>
            <a:r>
              <a:rPr lang="en-US" sz="1400">
                <a:solidFill>
                  <a:schemeClr val="bg1"/>
                </a:solidFill>
              </a:rPr>
              <a:t>Key indicators</a:t>
            </a:r>
          </a:p>
        </p:txBody>
      </p:sp>
      <p:pic>
        <p:nvPicPr>
          <p:cNvPr id="49" name="Picture 48" descr="Shape, arrow&#10;&#10;Description automatically generated">
            <a:extLst>
              <a:ext uri="{FF2B5EF4-FFF2-40B4-BE49-F238E27FC236}">
                <a16:creationId xmlns:a16="http://schemas.microsoft.com/office/drawing/2014/main" id="{12ADB90F-544D-4854-AEA3-0512857CFB8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89310" y="1579435"/>
            <a:ext cx="356066" cy="356066"/>
          </a:xfrm>
          <a:prstGeom prst="rect">
            <a:avLst/>
          </a:prstGeom>
        </p:spPr>
      </p:pic>
      <p:sp>
        <p:nvSpPr>
          <p:cNvPr id="50" name="TextBox 49">
            <a:extLst>
              <a:ext uri="{FF2B5EF4-FFF2-40B4-BE49-F238E27FC236}">
                <a16:creationId xmlns:a16="http://schemas.microsoft.com/office/drawing/2014/main" id="{C58B7CFE-74E1-4DA7-A20D-48E910EADA3B}"/>
              </a:ext>
            </a:extLst>
          </p:cNvPr>
          <p:cNvSpPr txBox="1"/>
          <p:nvPr/>
        </p:nvSpPr>
        <p:spPr>
          <a:xfrm>
            <a:off x="1943191" y="3747875"/>
            <a:ext cx="652593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Physical deterrents to prohibit trucks from parking in the median</a:t>
            </a:r>
            <a:endParaRPr lang="en-US" dirty="0">
              <a:solidFill>
                <a:schemeClr val="bg1"/>
              </a:solidFill>
            </a:endParaRPr>
          </a:p>
        </p:txBody>
      </p:sp>
      <p:pic>
        <p:nvPicPr>
          <p:cNvPr id="51" name="Picture 50" descr="Text, application&#10;&#10;Description automatically generated">
            <a:extLst>
              <a:ext uri="{FF2B5EF4-FFF2-40B4-BE49-F238E27FC236}">
                <a16:creationId xmlns:a16="http://schemas.microsoft.com/office/drawing/2014/main" id="{9F9245A0-BD46-4A9C-8E7A-BF10B577E6F5}"/>
              </a:ext>
            </a:extLst>
          </p:cNvPr>
          <p:cNvPicPr>
            <a:picLocks noChangeAspect="1"/>
          </p:cNvPicPr>
          <p:nvPr/>
        </p:nvPicPr>
        <p:blipFill rotWithShape="1">
          <a:blip r:embed="rId6">
            <a:extLst>
              <a:ext uri="{28A0092B-C50C-407E-A947-70E740481C1C}">
                <a14:useLocalDpi xmlns:a14="http://schemas.microsoft.com/office/drawing/2010/main" val="0"/>
              </a:ext>
            </a:extLst>
          </a:blip>
          <a:srcRect l="32381" t="6739" r="27875" b="81212"/>
          <a:stretch/>
        </p:blipFill>
        <p:spPr>
          <a:xfrm>
            <a:off x="7126382" y="2118980"/>
            <a:ext cx="377835" cy="291711"/>
          </a:xfrm>
          <a:prstGeom prst="rect">
            <a:avLst/>
          </a:prstGeom>
        </p:spPr>
      </p:pic>
      <p:pic>
        <p:nvPicPr>
          <p:cNvPr id="52" name="Picture 51" descr="Icon&#10;&#10;Description automatically generated">
            <a:extLst>
              <a:ext uri="{FF2B5EF4-FFF2-40B4-BE49-F238E27FC236}">
                <a16:creationId xmlns:a16="http://schemas.microsoft.com/office/drawing/2014/main" id="{FEE47EF1-BC38-4E4F-8074-87042502D8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006" y="3462774"/>
            <a:ext cx="291711" cy="291711"/>
          </a:xfrm>
          <a:prstGeom prst="rect">
            <a:avLst/>
          </a:prstGeom>
        </p:spPr>
      </p:pic>
      <p:pic>
        <p:nvPicPr>
          <p:cNvPr id="53" name="Picture 52" descr="Text, application&#10;&#10;Description automatically generated">
            <a:extLst>
              <a:ext uri="{FF2B5EF4-FFF2-40B4-BE49-F238E27FC236}">
                <a16:creationId xmlns:a16="http://schemas.microsoft.com/office/drawing/2014/main" id="{21877FE6-5E1B-4296-92E6-F3DE7F0B20F2}"/>
              </a:ext>
            </a:extLst>
          </p:cNvPr>
          <p:cNvPicPr>
            <a:picLocks noChangeAspect="1"/>
          </p:cNvPicPr>
          <p:nvPr/>
        </p:nvPicPr>
        <p:blipFill rotWithShape="1">
          <a:blip r:embed="rId6">
            <a:extLst>
              <a:ext uri="{28A0092B-C50C-407E-A947-70E740481C1C}">
                <a14:useLocalDpi xmlns:a14="http://schemas.microsoft.com/office/drawing/2010/main" val="0"/>
              </a:ext>
            </a:extLst>
          </a:blip>
          <a:srcRect l="32381" t="6739" r="27875" b="81212"/>
          <a:stretch/>
        </p:blipFill>
        <p:spPr>
          <a:xfrm>
            <a:off x="7228559" y="3471472"/>
            <a:ext cx="377835" cy="291711"/>
          </a:xfrm>
          <a:prstGeom prst="rect">
            <a:avLst/>
          </a:prstGeom>
        </p:spPr>
      </p:pic>
      <p:pic>
        <p:nvPicPr>
          <p:cNvPr id="55" name="Picture 54" descr="A picture containing graphical user interface&#10;&#10;Description automatically generated">
            <a:extLst>
              <a:ext uri="{FF2B5EF4-FFF2-40B4-BE49-F238E27FC236}">
                <a16:creationId xmlns:a16="http://schemas.microsoft.com/office/drawing/2014/main" id="{C1E88C2B-97C1-4C9A-BC62-C146D011B7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052"/>
          <a:stretch/>
        </p:blipFill>
        <p:spPr>
          <a:xfrm>
            <a:off x="5219063" y="4234780"/>
            <a:ext cx="300006" cy="291710"/>
          </a:xfrm>
          <a:prstGeom prst="rect">
            <a:avLst/>
          </a:prstGeom>
        </p:spPr>
      </p:pic>
    </p:spTree>
    <p:extLst>
      <p:ext uri="{BB962C8B-B14F-4D97-AF65-F5344CB8AC3E}">
        <p14:creationId xmlns:p14="http://schemas.microsoft.com/office/powerpoint/2010/main" val="53678881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5122CBB-3D29-464B-8BF4-626BA55359D9}"/>
              </a:ext>
            </a:extLst>
          </p:cNvPr>
          <p:cNvSpPr/>
          <p:nvPr/>
        </p:nvSpPr>
        <p:spPr>
          <a:xfrm>
            <a:off x="5082699" y="-13891"/>
            <a:ext cx="3178653" cy="6310922"/>
          </a:xfrm>
          <a:prstGeom prst="rect">
            <a:avLst/>
          </a:prstGeom>
          <a:solidFill>
            <a:schemeClr val="tx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A933CD7-45E1-488B-A539-D784F5D3E200}"/>
              </a:ext>
            </a:extLst>
          </p:cNvPr>
          <p:cNvSpPr/>
          <p:nvPr/>
        </p:nvSpPr>
        <p:spPr>
          <a:xfrm>
            <a:off x="3595137" y="3071306"/>
            <a:ext cx="1426750" cy="658442"/>
          </a:xfrm>
          <a:prstGeom prst="roundRect">
            <a:avLst/>
          </a:prstGeom>
          <a:solidFill>
            <a:srgbClr val="2B5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Rounded Corners 2">
            <a:extLst>
              <a:ext uri="{FF2B5EF4-FFF2-40B4-BE49-F238E27FC236}">
                <a16:creationId xmlns:a16="http://schemas.microsoft.com/office/drawing/2014/main" id="{F0B7445F-24CF-49B7-B6ED-680650B1359A}"/>
              </a:ext>
            </a:extLst>
          </p:cNvPr>
          <p:cNvSpPr/>
          <p:nvPr/>
        </p:nvSpPr>
        <p:spPr>
          <a:xfrm>
            <a:off x="2029788" y="3071305"/>
            <a:ext cx="1426750" cy="650087"/>
          </a:xfrm>
          <a:prstGeom prst="roundRect">
            <a:avLst/>
          </a:prstGeom>
          <a:solidFill>
            <a:srgbClr val="2B5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20917173-5B3B-43BE-9351-FB01ABB2978E}"/>
              </a:ext>
            </a:extLst>
          </p:cNvPr>
          <p:cNvSpPr txBox="1"/>
          <p:nvPr/>
        </p:nvSpPr>
        <p:spPr>
          <a:xfrm>
            <a:off x="1986584" y="3092643"/>
            <a:ext cx="1517992" cy="646331"/>
          </a:xfrm>
          <a:prstGeom prst="rect">
            <a:avLst/>
          </a:prstGeom>
          <a:noFill/>
          <a:ln>
            <a:noFill/>
          </a:ln>
        </p:spPr>
        <p:txBody>
          <a:bodyPr wrap="square" rtlCol="0">
            <a:spAutoFit/>
          </a:bodyPr>
          <a:lstStyle/>
          <a:p>
            <a:pPr algn="ctr"/>
            <a:r>
              <a:rPr lang="en-US" dirty="0">
                <a:solidFill>
                  <a:schemeClr val="bg1"/>
                </a:solidFill>
              </a:rPr>
              <a:t>Jun. 2019 - </a:t>
            </a:r>
          </a:p>
          <a:p>
            <a:pPr algn="ctr"/>
            <a:r>
              <a:rPr lang="en-US" dirty="0">
                <a:solidFill>
                  <a:schemeClr val="bg1"/>
                </a:solidFill>
              </a:rPr>
              <a:t>Aug. 2020</a:t>
            </a:r>
          </a:p>
        </p:txBody>
      </p:sp>
      <p:sp>
        <p:nvSpPr>
          <p:cNvPr id="5" name="TextBox 4">
            <a:extLst>
              <a:ext uri="{FF2B5EF4-FFF2-40B4-BE49-F238E27FC236}">
                <a16:creationId xmlns:a16="http://schemas.microsoft.com/office/drawing/2014/main" id="{5B213A4D-3F25-40D8-A8FC-46E6360F5ADC}"/>
              </a:ext>
            </a:extLst>
          </p:cNvPr>
          <p:cNvSpPr txBox="1"/>
          <p:nvPr/>
        </p:nvSpPr>
        <p:spPr>
          <a:xfrm>
            <a:off x="3534933" y="3119049"/>
            <a:ext cx="1426750" cy="646331"/>
          </a:xfrm>
          <a:prstGeom prst="rect">
            <a:avLst/>
          </a:prstGeom>
          <a:noFill/>
        </p:spPr>
        <p:txBody>
          <a:bodyPr wrap="square" rtlCol="0">
            <a:spAutoFit/>
          </a:bodyPr>
          <a:lstStyle/>
          <a:p>
            <a:pPr algn="ctr"/>
            <a:r>
              <a:rPr lang="en-US" dirty="0">
                <a:solidFill>
                  <a:schemeClr val="bg1"/>
                </a:solidFill>
              </a:rPr>
              <a:t>Oct. 2020 - </a:t>
            </a:r>
          </a:p>
          <a:p>
            <a:pPr algn="ctr"/>
            <a:r>
              <a:rPr lang="en-US" dirty="0">
                <a:solidFill>
                  <a:schemeClr val="bg1"/>
                </a:solidFill>
              </a:rPr>
              <a:t>Feb. 2022</a:t>
            </a:r>
          </a:p>
        </p:txBody>
      </p:sp>
      <p:sp>
        <p:nvSpPr>
          <p:cNvPr id="6" name="TextBox 5">
            <a:extLst>
              <a:ext uri="{FF2B5EF4-FFF2-40B4-BE49-F238E27FC236}">
                <a16:creationId xmlns:a16="http://schemas.microsoft.com/office/drawing/2014/main" id="{C927B0C9-16FC-4689-823C-365E06356BC9}"/>
              </a:ext>
            </a:extLst>
          </p:cNvPr>
          <p:cNvSpPr txBox="1"/>
          <p:nvPr/>
        </p:nvSpPr>
        <p:spPr>
          <a:xfrm>
            <a:off x="518479" y="4210045"/>
            <a:ext cx="1566860" cy="369332"/>
          </a:xfrm>
          <a:prstGeom prst="rect">
            <a:avLst/>
          </a:prstGeom>
          <a:noFill/>
        </p:spPr>
        <p:txBody>
          <a:bodyPr wrap="square" lIns="91440" tIns="45720" rIns="91440" bIns="45720" rtlCol="0" anchor="t">
            <a:spAutoFit/>
          </a:bodyPr>
          <a:lstStyle/>
          <a:p>
            <a:r>
              <a:rPr lang="en-US">
                <a:solidFill>
                  <a:schemeClr val="bg1"/>
                </a:solidFill>
              </a:rPr>
              <a:t>TMP Approved</a:t>
            </a:r>
          </a:p>
        </p:txBody>
      </p:sp>
      <p:sp>
        <p:nvSpPr>
          <p:cNvPr id="7" name="TextBox 6">
            <a:extLst>
              <a:ext uri="{FF2B5EF4-FFF2-40B4-BE49-F238E27FC236}">
                <a16:creationId xmlns:a16="http://schemas.microsoft.com/office/drawing/2014/main" id="{CF6088C6-C7B7-4729-89D9-293F4BED5000}"/>
              </a:ext>
            </a:extLst>
          </p:cNvPr>
          <p:cNvSpPr txBox="1"/>
          <p:nvPr/>
        </p:nvSpPr>
        <p:spPr>
          <a:xfrm>
            <a:off x="1980521" y="539037"/>
            <a:ext cx="1566860" cy="2031325"/>
          </a:xfrm>
          <a:prstGeom prst="rect">
            <a:avLst/>
          </a:prstGeom>
          <a:noFill/>
        </p:spPr>
        <p:txBody>
          <a:bodyPr wrap="square" rtlCol="0">
            <a:spAutoFit/>
          </a:bodyPr>
          <a:lstStyle/>
          <a:p>
            <a:pPr algn="ctr"/>
            <a:r>
              <a:rPr lang="en-US">
                <a:solidFill>
                  <a:schemeClr val="bg1"/>
                </a:solidFill>
              </a:rPr>
              <a:t>Refinement of TMP truck route and truck parking strategies and community engagement</a:t>
            </a:r>
          </a:p>
        </p:txBody>
      </p:sp>
      <p:sp>
        <p:nvSpPr>
          <p:cNvPr id="8" name="TextBox 7">
            <a:extLst>
              <a:ext uri="{FF2B5EF4-FFF2-40B4-BE49-F238E27FC236}">
                <a16:creationId xmlns:a16="http://schemas.microsoft.com/office/drawing/2014/main" id="{11A3ACA6-CF17-4247-8FBB-3D528A1AC411}"/>
              </a:ext>
            </a:extLst>
          </p:cNvPr>
          <p:cNvSpPr txBox="1"/>
          <p:nvPr/>
        </p:nvSpPr>
        <p:spPr>
          <a:xfrm>
            <a:off x="3512533" y="4204131"/>
            <a:ext cx="1566860" cy="1477328"/>
          </a:xfrm>
          <a:prstGeom prst="rect">
            <a:avLst/>
          </a:prstGeom>
          <a:noFill/>
        </p:spPr>
        <p:txBody>
          <a:bodyPr wrap="square" rtlCol="0">
            <a:spAutoFit/>
          </a:bodyPr>
          <a:lstStyle/>
          <a:p>
            <a:pPr algn="ctr"/>
            <a:r>
              <a:rPr lang="en-US">
                <a:solidFill>
                  <a:schemeClr val="bg1"/>
                </a:solidFill>
              </a:rPr>
              <a:t>Frontage Road Study &amp; Related Community Engagement</a:t>
            </a:r>
          </a:p>
        </p:txBody>
      </p:sp>
      <p:sp>
        <p:nvSpPr>
          <p:cNvPr id="9" name="TextBox 8">
            <a:extLst>
              <a:ext uri="{FF2B5EF4-FFF2-40B4-BE49-F238E27FC236}">
                <a16:creationId xmlns:a16="http://schemas.microsoft.com/office/drawing/2014/main" id="{BC1324F2-9E66-4006-A2E6-59BCF14EE3B8}"/>
              </a:ext>
            </a:extLst>
          </p:cNvPr>
          <p:cNvSpPr txBox="1"/>
          <p:nvPr/>
        </p:nvSpPr>
        <p:spPr>
          <a:xfrm>
            <a:off x="4991831" y="1310581"/>
            <a:ext cx="1566860" cy="1200329"/>
          </a:xfrm>
          <a:prstGeom prst="rect">
            <a:avLst/>
          </a:prstGeom>
          <a:noFill/>
        </p:spPr>
        <p:txBody>
          <a:bodyPr wrap="square" rtlCol="0">
            <a:spAutoFit/>
          </a:bodyPr>
          <a:lstStyle/>
          <a:p>
            <a:pPr algn="ctr"/>
            <a:r>
              <a:rPr lang="en-US">
                <a:solidFill>
                  <a:schemeClr val="bg1"/>
                </a:solidFill>
              </a:rPr>
              <a:t>City Council adoption of truck routes &amp; truck parking</a:t>
            </a:r>
          </a:p>
        </p:txBody>
      </p:sp>
      <p:sp>
        <p:nvSpPr>
          <p:cNvPr id="10" name="Rectangle: Rounded Corners 9">
            <a:extLst>
              <a:ext uri="{FF2B5EF4-FFF2-40B4-BE49-F238E27FC236}">
                <a16:creationId xmlns:a16="http://schemas.microsoft.com/office/drawing/2014/main" id="{E6D6BACA-9E73-4FE5-962F-E9EB1C028384}"/>
              </a:ext>
            </a:extLst>
          </p:cNvPr>
          <p:cNvSpPr/>
          <p:nvPr/>
        </p:nvSpPr>
        <p:spPr>
          <a:xfrm>
            <a:off x="446533" y="3071305"/>
            <a:ext cx="1426750" cy="650087"/>
          </a:xfrm>
          <a:prstGeom prst="roundRect">
            <a:avLst/>
          </a:prstGeom>
          <a:solidFill>
            <a:srgbClr val="2B5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AC723376-7F5D-4482-88CB-5DBD1FC84DAB}"/>
              </a:ext>
            </a:extLst>
          </p:cNvPr>
          <p:cNvSpPr txBox="1"/>
          <p:nvPr/>
        </p:nvSpPr>
        <p:spPr>
          <a:xfrm>
            <a:off x="414889" y="3194569"/>
            <a:ext cx="1554480" cy="369332"/>
          </a:xfrm>
          <a:prstGeom prst="rect">
            <a:avLst/>
          </a:prstGeom>
          <a:noFill/>
        </p:spPr>
        <p:txBody>
          <a:bodyPr wrap="square" rtlCol="0">
            <a:spAutoFit/>
          </a:bodyPr>
          <a:lstStyle/>
          <a:p>
            <a:pPr algn="ctr"/>
            <a:r>
              <a:rPr lang="en-US">
                <a:solidFill>
                  <a:schemeClr val="bg1"/>
                </a:solidFill>
              </a:rPr>
              <a:t>Apr. 2019</a:t>
            </a:r>
          </a:p>
        </p:txBody>
      </p:sp>
      <p:sp>
        <p:nvSpPr>
          <p:cNvPr id="12" name="Rectangle: Rounded Corners 11">
            <a:extLst>
              <a:ext uri="{FF2B5EF4-FFF2-40B4-BE49-F238E27FC236}">
                <a16:creationId xmlns:a16="http://schemas.microsoft.com/office/drawing/2014/main" id="{91E51A25-6F51-4552-8DBC-D16D192D3898}"/>
              </a:ext>
            </a:extLst>
          </p:cNvPr>
          <p:cNvSpPr/>
          <p:nvPr/>
        </p:nvSpPr>
        <p:spPr>
          <a:xfrm>
            <a:off x="5136638" y="3059984"/>
            <a:ext cx="1426750" cy="658442"/>
          </a:xfrm>
          <a:prstGeom prst="roundRect">
            <a:avLst/>
          </a:prstGeom>
          <a:solidFill>
            <a:srgbClr val="2B5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2035E9AA-E423-46F7-980C-0DCD91F9B6FB}"/>
              </a:ext>
            </a:extLst>
          </p:cNvPr>
          <p:cNvSpPr txBox="1"/>
          <p:nvPr/>
        </p:nvSpPr>
        <p:spPr>
          <a:xfrm>
            <a:off x="5185139" y="3052945"/>
            <a:ext cx="1244412" cy="646331"/>
          </a:xfrm>
          <a:prstGeom prst="rect">
            <a:avLst/>
          </a:prstGeom>
          <a:noFill/>
        </p:spPr>
        <p:txBody>
          <a:bodyPr wrap="square" rtlCol="0">
            <a:spAutoFit/>
          </a:bodyPr>
          <a:lstStyle/>
          <a:p>
            <a:pPr algn="ctr"/>
            <a:r>
              <a:rPr lang="en-US">
                <a:solidFill>
                  <a:schemeClr val="bg1"/>
                </a:solidFill>
              </a:rPr>
              <a:t>Feb. – Mar.  2022</a:t>
            </a:r>
          </a:p>
        </p:txBody>
      </p:sp>
      <p:sp>
        <p:nvSpPr>
          <p:cNvPr id="14" name="Rectangle: Rounded Corners 13">
            <a:extLst>
              <a:ext uri="{FF2B5EF4-FFF2-40B4-BE49-F238E27FC236}">
                <a16:creationId xmlns:a16="http://schemas.microsoft.com/office/drawing/2014/main" id="{7E8DD24F-2D7F-4E79-B752-1C18C4995028}"/>
              </a:ext>
            </a:extLst>
          </p:cNvPr>
          <p:cNvSpPr/>
          <p:nvPr/>
        </p:nvSpPr>
        <p:spPr>
          <a:xfrm>
            <a:off x="6747382" y="3077480"/>
            <a:ext cx="1426750" cy="658442"/>
          </a:xfrm>
          <a:prstGeom prst="roundRect">
            <a:avLst/>
          </a:prstGeom>
          <a:solidFill>
            <a:srgbClr val="2B5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Mar. – Jul. 2022 </a:t>
            </a:r>
          </a:p>
        </p:txBody>
      </p:sp>
      <p:sp>
        <p:nvSpPr>
          <p:cNvPr id="15" name="TextBox 14">
            <a:extLst>
              <a:ext uri="{FF2B5EF4-FFF2-40B4-BE49-F238E27FC236}">
                <a16:creationId xmlns:a16="http://schemas.microsoft.com/office/drawing/2014/main" id="{42F3046E-4CDC-4462-B6B1-26B3826223B0}"/>
              </a:ext>
            </a:extLst>
          </p:cNvPr>
          <p:cNvSpPr txBox="1"/>
          <p:nvPr/>
        </p:nvSpPr>
        <p:spPr>
          <a:xfrm>
            <a:off x="6504329" y="4210046"/>
            <a:ext cx="1912856" cy="1477328"/>
          </a:xfrm>
          <a:prstGeom prst="rect">
            <a:avLst/>
          </a:prstGeom>
          <a:noFill/>
        </p:spPr>
        <p:txBody>
          <a:bodyPr wrap="square" rtlCol="0">
            <a:spAutoFit/>
          </a:bodyPr>
          <a:lstStyle/>
          <a:p>
            <a:pPr algn="ctr"/>
            <a:r>
              <a:rPr lang="en-US">
                <a:solidFill>
                  <a:schemeClr val="bg1"/>
                </a:solidFill>
              </a:rPr>
              <a:t>TMP-related truck parking, truck prohibited streets and truck routes sign installation</a:t>
            </a:r>
          </a:p>
        </p:txBody>
      </p:sp>
      <p:sp>
        <p:nvSpPr>
          <p:cNvPr id="16" name="TextBox 15">
            <a:extLst>
              <a:ext uri="{FF2B5EF4-FFF2-40B4-BE49-F238E27FC236}">
                <a16:creationId xmlns:a16="http://schemas.microsoft.com/office/drawing/2014/main" id="{DA2670D1-5E79-4253-BC64-25B9BC197A89}"/>
              </a:ext>
            </a:extLst>
          </p:cNvPr>
          <p:cNvSpPr txBox="1"/>
          <p:nvPr/>
        </p:nvSpPr>
        <p:spPr>
          <a:xfrm>
            <a:off x="8924740" y="818750"/>
            <a:ext cx="1740271" cy="1754326"/>
          </a:xfrm>
          <a:prstGeom prst="rect">
            <a:avLst/>
          </a:prstGeom>
          <a:noFill/>
        </p:spPr>
        <p:txBody>
          <a:bodyPr wrap="square" rtlCol="0">
            <a:spAutoFit/>
          </a:bodyPr>
          <a:lstStyle/>
          <a:p>
            <a:pPr algn="ctr"/>
            <a:r>
              <a:rPr lang="en-US">
                <a:solidFill>
                  <a:schemeClr val="bg1"/>
                </a:solidFill>
              </a:rPr>
              <a:t>Port-led community visioning &amp; conceptual design work for Frontage Rd.</a:t>
            </a:r>
          </a:p>
        </p:txBody>
      </p:sp>
      <p:sp>
        <p:nvSpPr>
          <p:cNvPr id="17" name="Rectangle: Rounded Corners 16">
            <a:extLst>
              <a:ext uri="{FF2B5EF4-FFF2-40B4-BE49-F238E27FC236}">
                <a16:creationId xmlns:a16="http://schemas.microsoft.com/office/drawing/2014/main" id="{EEE63BF4-DD70-4EE4-9E15-75B569A100F3}"/>
              </a:ext>
            </a:extLst>
          </p:cNvPr>
          <p:cNvSpPr/>
          <p:nvPr/>
        </p:nvSpPr>
        <p:spPr>
          <a:xfrm>
            <a:off x="9170939" y="3073977"/>
            <a:ext cx="908574" cy="661945"/>
          </a:xfrm>
          <a:prstGeom prst="roundRect">
            <a:avLst/>
          </a:prstGeom>
          <a:solidFill>
            <a:srgbClr val="8D0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Isosceles Triangle 17">
            <a:extLst>
              <a:ext uri="{FF2B5EF4-FFF2-40B4-BE49-F238E27FC236}">
                <a16:creationId xmlns:a16="http://schemas.microsoft.com/office/drawing/2014/main" id="{4D1C9288-2FC3-47C5-8329-640EC5AACB74}"/>
              </a:ext>
            </a:extLst>
          </p:cNvPr>
          <p:cNvSpPr/>
          <p:nvPr/>
        </p:nvSpPr>
        <p:spPr>
          <a:xfrm rot="5247089">
            <a:off x="9898224" y="3013506"/>
            <a:ext cx="892821" cy="742247"/>
          </a:xfrm>
          <a:prstGeom prst="triangle">
            <a:avLst/>
          </a:prstGeom>
          <a:solidFill>
            <a:srgbClr val="8D0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 name="Group 19">
            <a:extLst>
              <a:ext uri="{FF2B5EF4-FFF2-40B4-BE49-F238E27FC236}">
                <a16:creationId xmlns:a16="http://schemas.microsoft.com/office/drawing/2014/main" id="{73DD5FA9-BDC0-4A5B-9E20-2CBEA3967618}"/>
              </a:ext>
            </a:extLst>
          </p:cNvPr>
          <p:cNvGrpSpPr/>
          <p:nvPr/>
        </p:nvGrpSpPr>
        <p:grpSpPr>
          <a:xfrm>
            <a:off x="1060549" y="3758806"/>
            <a:ext cx="99359" cy="460414"/>
            <a:chOff x="857349" y="2864726"/>
            <a:chExt cx="99359" cy="460414"/>
          </a:xfrm>
        </p:grpSpPr>
        <p:cxnSp>
          <p:nvCxnSpPr>
            <p:cNvPr id="21" name="Straight Connector 20">
              <a:extLst>
                <a:ext uri="{FF2B5EF4-FFF2-40B4-BE49-F238E27FC236}">
                  <a16:creationId xmlns:a16="http://schemas.microsoft.com/office/drawing/2014/main" id="{0BE79064-33E0-4339-9CC9-A2CFA1FDBCBA}"/>
                </a:ext>
              </a:extLst>
            </p:cNvPr>
            <p:cNvCxnSpPr>
              <a:cxnSpLocks/>
            </p:cNvCxnSpPr>
            <p:nvPr/>
          </p:nvCxnSpPr>
          <p:spPr>
            <a:xfrm>
              <a:off x="907029" y="2864726"/>
              <a:ext cx="0" cy="355814"/>
            </a:xfrm>
            <a:prstGeom prst="line">
              <a:avLst/>
            </a:prstGeom>
            <a:ln w="38100">
              <a:solidFill>
                <a:srgbClr val="2B5681"/>
              </a:solidFill>
              <a:prstDash val="sysDot"/>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DBB1DC04-4A27-407D-8B46-A071D8061C15}"/>
                </a:ext>
              </a:extLst>
            </p:cNvPr>
            <p:cNvSpPr/>
            <p:nvPr/>
          </p:nvSpPr>
          <p:spPr>
            <a:xfrm>
              <a:off x="857349" y="3229890"/>
              <a:ext cx="99359" cy="95250"/>
            </a:xfrm>
            <a:prstGeom prst="flowChartConnector">
              <a:avLst/>
            </a:prstGeom>
            <a:noFill/>
            <a:ln w="38100">
              <a:solidFill>
                <a:srgbClr val="2B5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 name="Group 22">
            <a:extLst>
              <a:ext uri="{FF2B5EF4-FFF2-40B4-BE49-F238E27FC236}">
                <a16:creationId xmlns:a16="http://schemas.microsoft.com/office/drawing/2014/main" id="{598C6E75-4D55-4403-862F-A16230453314}"/>
              </a:ext>
            </a:extLst>
          </p:cNvPr>
          <p:cNvGrpSpPr/>
          <p:nvPr/>
        </p:nvGrpSpPr>
        <p:grpSpPr>
          <a:xfrm>
            <a:off x="4162707" y="3802333"/>
            <a:ext cx="99359" cy="446527"/>
            <a:chOff x="3932613" y="2887933"/>
            <a:chExt cx="99359" cy="446527"/>
          </a:xfrm>
        </p:grpSpPr>
        <p:cxnSp>
          <p:nvCxnSpPr>
            <p:cNvPr id="24" name="Straight Connector 23">
              <a:extLst>
                <a:ext uri="{FF2B5EF4-FFF2-40B4-BE49-F238E27FC236}">
                  <a16:creationId xmlns:a16="http://schemas.microsoft.com/office/drawing/2014/main" id="{20390B19-FD83-462B-80C2-0936C1700AE2}"/>
                </a:ext>
              </a:extLst>
            </p:cNvPr>
            <p:cNvCxnSpPr>
              <a:cxnSpLocks/>
            </p:cNvCxnSpPr>
            <p:nvPr/>
          </p:nvCxnSpPr>
          <p:spPr>
            <a:xfrm>
              <a:off x="3985393" y="2887933"/>
              <a:ext cx="0" cy="355814"/>
            </a:xfrm>
            <a:prstGeom prst="line">
              <a:avLst/>
            </a:prstGeom>
            <a:ln w="38100">
              <a:solidFill>
                <a:srgbClr val="2B5681"/>
              </a:solidFill>
              <a:prstDash val="sysDot"/>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12B2C71-9FC5-4982-9EE7-02C6C54A7DE2}"/>
                </a:ext>
              </a:extLst>
            </p:cNvPr>
            <p:cNvSpPr/>
            <p:nvPr/>
          </p:nvSpPr>
          <p:spPr>
            <a:xfrm>
              <a:off x="3932613" y="3239210"/>
              <a:ext cx="99359" cy="95250"/>
            </a:xfrm>
            <a:prstGeom prst="flowChartConnector">
              <a:avLst/>
            </a:prstGeom>
            <a:noFill/>
            <a:ln w="38100">
              <a:solidFill>
                <a:srgbClr val="2B5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oup 25">
            <a:extLst>
              <a:ext uri="{FF2B5EF4-FFF2-40B4-BE49-F238E27FC236}">
                <a16:creationId xmlns:a16="http://schemas.microsoft.com/office/drawing/2014/main" id="{A5EC71DF-6F45-49E9-BD84-D0DDB8026D69}"/>
              </a:ext>
            </a:extLst>
          </p:cNvPr>
          <p:cNvGrpSpPr/>
          <p:nvPr/>
        </p:nvGrpSpPr>
        <p:grpSpPr>
          <a:xfrm>
            <a:off x="7411077" y="3780521"/>
            <a:ext cx="99359" cy="456629"/>
            <a:chOff x="7083815" y="2868511"/>
            <a:chExt cx="99359" cy="456629"/>
          </a:xfrm>
        </p:grpSpPr>
        <p:cxnSp>
          <p:nvCxnSpPr>
            <p:cNvPr id="27" name="Straight Connector 26">
              <a:extLst>
                <a:ext uri="{FF2B5EF4-FFF2-40B4-BE49-F238E27FC236}">
                  <a16:creationId xmlns:a16="http://schemas.microsoft.com/office/drawing/2014/main" id="{36FFF0F1-C076-48CA-B144-FEFE55006701}"/>
                </a:ext>
              </a:extLst>
            </p:cNvPr>
            <p:cNvCxnSpPr>
              <a:cxnSpLocks/>
            </p:cNvCxnSpPr>
            <p:nvPr/>
          </p:nvCxnSpPr>
          <p:spPr>
            <a:xfrm>
              <a:off x="7133495" y="2868511"/>
              <a:ext cx="0" cy="355814"/>
            </a:xfrm>
            <a:prstGeom prst="line">
              <a:avLst/>
            </a:prstGeom>
            <a:ln w="38100">
              <a:solidFill>
                <a:srgbClr val="2B5681"/>
              </a:solidFill>
              <a:prstDash val="sysDot"/>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058DF61C-8CE7-4151-B0F4-BB47FD8B9268}"/>
                </a:ext>
              </a:extLst>
            </p:cNvPr>
            <p:cNvSpPr/>
            <p:nvPr/>
          </p:nvSpPr>
          <p:spPr>
            <a:xfrm>
              <a:off x="7083815" y="3229890"/>
              <a:ext cx="99359" cy="95250"/>
            </a:xfrm>
            <a:prstGeom prst="flowChartConnector">
              <a:avLst/>
            </a:prstGeom>
            <a:noFill/>
            <a:ln w="38100">
              <a:solidFill>
                <a:srgbClr val="2B5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9" name="Group 28">
            <a:extLst>
              <a:ext uri="{FF2B5EF4-FFF2-40B4-BE49-F238E27FC236}">
                <a16:creationId xmlns:a16="http://schemas.microsoft.com/office/drawing/2014/main" id="{48D572E0-DEC5-492C-9762-60F30B871E27}"/>
              </a:ext>
            </a:extLst>
          </p:cNvPr>
          <p:cNvGrpSpPr/>
          <p:nvPr/>
        </p:nvGrpSpPr>
        <p:grpSpPr>
          <a:xfrm>
            <a:off x="2656528" y="2617635"/>
            <a:ext cx="99359" cy="451596"/>
            <a:chOff x="2453328" y="1907630"/>
            <a:chExt cx="99359" cy="451596"/>
          </a:xfrm>
        </p:grpSpPr>
        <p:cxnSp>
          <p:nvCxnSpPr>
            <p:cNvPr id="30" name="Straight Connector 29">
              <a:extLst>
                <a:ext uri="{FF2B5EF4-FFF2-40B4-BE49-F238E27FC236}">
                  <a16:creationId xmlns:a16="http://schemas.microsoft.com/office/drawing/2014/main" id="{94C20CB1-6B72-4F68-8B31-1EA1FF748C5D}"/>
                </a:ext>
              </a:extLst>
            </p:cNvPr>
            <p:cNvCxnSpPr>
              <a:cxnSpLocks/>
            </p:cNvCxnSpPr>
            <p:nvPr/>
          </p:nvCxnSpPr>
          <p:spPr>
            <a:xfrm>
              <a:off x="2504333" y="2003412"/>
              <a:ext cx="0" cy="355814"/>
            </a:xfrm>
            <a:prstGeom prst="line">
              <a:avLst/>
            </a:prstGeom>
            <a:ln w="38100">
              <a:solidFill>
                <a:srgbClr val="2B5681"/>
              </a:solidFill>
              <a:prstDash val="sysDot"/>
            </a:ln>
          </p:spPr>
          <p:style>
            <a:lnRef idx="1">
              <a:schemeClr val="accent1"/>
            </a:lnRef>
            <a:fillRef idx="0">
              <a:schemeClr val="accent1"/>
            </a:fillRef>
            <a:effectRef idx="0">
              <a:schemeClr val="accent1"/>
            </a:effectRef>
            <a:fontRef idx="minor">
              <a:schemeClr val="tx1"/>
            </a:fontRef>
          </p:style>
        </p:cxnSp>
        <p:sp>
          <p:nvSpPr>
            <p:cNvPr id="31" name="Flowchart: Connector 30">
              <a:extLst>
                <a:ext uri="{FF2B5EF4-FFF2-40B4-BE49-F238E27FC236}">
                  <a16:creationId xmlns:a16="http://schemas.microsoft.com/office/drawing/2014/main" id="{CD898336-EEE0-4400-9FAC-5A907EC1651F}"/>
                </a:ext>
              </a:extLst>
            </p:cNvPr>
            <p:cNvSpPr/>
            <p:nvPr/>
          </p:nvSpPr>
          <p:spPr>
            <a:xfrm>
              <a:off x="2453328" y="1907630"/>
              <a:ext cx="99359" cy="95250"/>
            </a:xfrm>
            <a:prstGeom prst="flowChartConnector">
              <a:avLst/>
            </a:prstGeom>
            <a:noFill/>
            <a:ln w="38100">
              <a:solidFill>
                <a:srgbClr val="2B5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AEDA40FF-31BC-477B-9CFF-690E5F410839}"/>
              </a:ext>
            </a:extLst>
          </p:cNvPr>
          <p:cNvGrpSpPr/>
          <p:nvPr/>
        </p:nvGrpSpPr>
        <p:grpSpPr>
          <a:xfrm>
            <a:off x="5717114" y="2608670"/>
            <a:ext cx="99359" cy="452128"/>
            <a:chOff x="5502146" y="1907630"/>
            <a:chExt cx="99359" cy="452128"/>
          </a:xfrm>
        </p:grpSpPr>
        <p:cxnSp>
          <p:nvCxnSpPr>
            <p:cNvPr id="33" name="Straight Connector 32">
              <a:extLst>
                <a:ext uri="{FF2B5EF4-FFF2-40B4-BE49-F238E27FC236}">
                  <a16:creationId xmlns:a16="http://schemas.microsoft.com/office/drawing/2014/main" id="{DBAE3992-F88F-4072-A1CB-41EC2C4CC462}"/>
                </a:ext>
              </a:extLst>
            </p:cNvPr>
            <p:cNvCxnSpPr>
              <a:cxnSpLocks/>
            </p:cNvCxnSpPr>
            <p:nvPr/>
          </p:nvCxnSpPr>
          <p:spPr>
            <a:xfrm>
              <a:off x="5554112" y="2003944"/>
              <a:ext cx="0" cy="355814"/>
            </a:xfrm>
            <a:prstGeom prst="line">
              <a:avLst/>
            </a:prstGeom>
            <a:ln w="38100">
              <a:solidFill>
                <a:srgbClr val="2B5681"/>
              </a:solidFill>
              <a:prstDash val="sysDot"/>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a16="http://schemas.microsoft.com/office/drawing/2014/main" id="{AFDE5911-BDBD-443E-BDF5-D2FBE503F666}"/>
                </a:ext>
              </a:extLst>
            </p:cNvPr>
            <p:cNvSpPr/>
            <p:nvPr/>
          </p:nvSpPr>
          <p:spPr>
            <a:xfrm>
              <a:off x="5502146" y="1907630"/>
              <a:ext cx="99359" cy="95250"/>
            </a:xfrm>
            <a:prstGeom prst="flowChartConnector">
              <a:avLst/>
            </a:prstGeom>
            <a:noFill/>
            <a:ln w="38100">
              <a:solidFill>
                <a:srgbClr val="2B5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a:extLst>
              <a:ext uri="{FF2B5EF4-FFF2-40B4-BE49-F238E27FC236}">
                <a16:creationId xmlns:a16="http://schemas.microsoft.com/office/drawing/2014/main" id="{69D10672-770D-44E0-B4E5-DECBA1FD7C20}"/>
              </a:ext>
            </a:extLst>
          </p:cNvPr>
          <p:cNvGrpSpPr/>
          <p:nvPr/>
        </p:nvGrpSpPr>
        <p:grpSpPr>
          <a:xfrm>
            <a:off x="9695517" y="2604078"/>
            <a:ext cx="99359" cy="473483"/>
            <a:chOff x="8334607" y="1895268"/>
            <a:chExt cx="99359" cy="473483"/>
          </a:xfrm>
        </p:grpSpPr>
        <p:cxnSp>
          <p:nvCxnSpPr>
            <p:cNvPr id="36" name="Straight Connector 35">
              <a:extLst>
                <a:ext uri="{FF2B5EF4-FFF2-40B4-BE49-F238E27FC236}">
                  <a16:creationId xmlns:a16="http://schemas.microsoft.com/office/drawing/2014/main" id="{1A7111A4-57E6-4223-9415-C6D13B9170E8}"/>
                </a:ext>
              </a:extLst>
            </p:cNvPr>
            <p:cNvCxnSpPr>
              <a:cxnSpLocks/>
            </p:cNvCxnSpPr>
            <p:nvPr/>
          </p:nvCxnSpPr>
          <p:spPr>
            <a:xfrm>
              <a:off x="8384287" y="1990728"/>
              <a:ext cx="0" cy="378023"/>
            </a:xfrm>
            <a:prstGeom prst="line">
              <a:avLst/>
            </a:prstGeom>
            <a:ln w="38100">
              <a:solidFill>
                <a:srgbClr val="2B5681"/>
              </a:solidFill>
              <a:prstDash val="sysDot"/>
            </a:ln>
          </p:spPr>
          <p:style>
            <a:lnRef idx="1">
              <a:schemeClr val="accent1"/>
            </a:lnRef>
            <a:fillRef idx="0">
              <a:schemeClr val="accent1"/>
            </a:fillRef>
            <a:effectRef idx="0">
              <a:schemeClr val="accent1"/>
            </a:effectRef>
            <a:fontRef idx="minor">
              <a:schemeClr val="tx1"/>
            </a:fontRef>
          </p:style>
        </p:cxnSp>
        <p:sp>
          <p:nvSpPr>
            <p:cNvPr id="37" name="Flowchart: Connector 36">
              <a:extLst>
                <a:ext uri="{FF2B5EF4-FFF2-40B4-BE49-F238E27FC236}">
                  <a16:creationId xmlns:a16="http://schemas.microsoft.com/office/drawing/2014/main" id="{F2C9CD34-5D0E-4547-90F6-143A7D5A58C1}"/>
                </a:ext>
              </a:extLst>
            </p:cNvPr>
            <p:cNvSpPr/>
            <p:nvPr/>
          </p:nvSpPr>
          <p:spPr>
            <a:xfrm>
              <a:off x="8334607" y="1895268"/>
              <a:ext cx="99359" cy="95250"/>
            </a:xfrm>
            <a:prstGeom prst="flowChartConnector">
              <a:avLst/>
            </a:prstGeom>
            <a:noFill/>
            <a:ln w="38100">
              <a:solidFill>
                <a:srgbClr val="2B5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Title 1">
            <a:extLst>
              <a:ext uri="{FF2B5EF4-FFF2-40B4-BE49-F238E27FC236}">
                <a16:creationId xmlns:a16="http://schemas.microsoft.com/office/drawing/2014/main" id="{EB2DB792-DD97-46A9-A0B8-9C4070E98CD4}"/>
              </a:ext>
            </a:extLst>
          </p:cNvPr>
          <p:cNvSpPr txBox="1">
            <a:spLocks/>
          </p:cNvSpPr>
          <p:nvPr/>
        </p:nvSpPr>
        <p:spPr>
          <a:xfrm>
            <a:off x="0" y="5767534"/>
            <a:ext cx="8273033" cy="532550"/>
          </a:xfrm>
          <a:prstGeom prst="rect">
            <a:avLst/>
          </a:prstGeom>
          <a:solidFill>
            <a:srgbClr val="2B5681"/>
          </a:solidFill>
        </p:spPr>
        <p:txBody>
          <a:bodyPr/>
          <a:lstStyle>
            <a:lvl1pPr algn="l" defTabSz="914400" rtl="0" eaLnBrk="1" latinLnBrk="0" hangingPunct="1">
              <a:spcBef>
                <a:spcPct val="0"/>
              </a:spcBef>
              <a:buNone/>
              <a:defRPr sz="4000" b="1" kern="1200">
                <a:solidFill>
                  <a:schemeClr val="bg2"/>
                </a:solidFill>
                <a:latin typeface="+mn-lt"/>
                <a:ea typeface="+mj-ea"/>
                <a:cs typeface="+mj-cs"/>
              </a:defRPr>
            </a:lvl1pPr>
          </a:lstStyle>
          <a:p>
            <a:pPr algn="ctr"/>
            <a:r>
              <a:rPr lang="en-US" sz="2600"/>
              <a:t>TMP-Related Actions</a:t>
            </a:r>
          </a:p>
        </p:txBody>
      </p:sp>
      <p:sp>
        <p:nvSpPr>
          <p:cNvPr id="40" name="TextBox 39">
            <a:extLst>
              <a:ext uri="{FF2B5EF4-FFF2-40B4-BE49-F238E27FC236}">
                <a16:creationId xmlns:a16="http://schemas.microsoft.com/office/drawing/2014/main" id="{CF67E18C-AF01-4E31-A336-196D9E617EF7}"/>
              </a:ext>
            </a:extLst>
          </p:cNvPr>
          <p:cNvSpPr txBox="1"/>
          <p:nvPr/>
        </p:nvSpPr>
        <p:spPr>
          <a:xfrm>
            <a:off x="8997662" y="3220283"/>
            <a:ext cx="1554480" cy="369332"/>
          </a:xfrm>
          <a:prstGeom prst="rect">
            <a:avLst/>
          </a:prstGeom>
          <a:noFill/>
        </p:spPr>
        <p:txBody>
          <a:bodyPr wrap="square" rtlCol="0">
            <a:spAutoFit/>
          </a:bodyPr>
          <a:lstStyle/>
          <a:p>
            <a:pPr algn="ctr"/>
            <a:r>
              <a:rPr lang="en-US" dirty="0">
                <a:solidFill>
                  <a:schemeClr val="bg1"/>
                </a:solidFill>
              </a:rPr>
              <a:t>2022+           </a:t>
            </a:r>
          </a:p>
        </p:txBody>
      </p:sp>
      <p:sp>
        <p:nvSpPr>
          <p:cNvPr id="41" name="TextBox 40">
            <a:extLst>
              <a:ext uri="{FF2B5EF4-FFF2-40B4-BE49-F238E27FC236}">
                <a16:creationId xmlns:a16="http://schemas.microsoft.com/office/drawing/2014/main" id="{793A7221-EF55-4197-BA82-3B0015BCC2E1}"/>
              </a:ext>
            </a:extLst>
          </p:cNvPr>
          <p:cNvSpPr txBox="1"/>
          <p:nvPr/>
        </p:nvSpPr>
        <p:spPr>
          <a:xfrm>
            <a:off x="4907789" y="90233"/>
            <a:ext cx="3543258" cy="523220"/>
          </a:xfrm>
          <a:prstGeom prst="rect">
            <a:avLst/>
          </a:prstGeom>
          <a:noFill/>
        </p:spPr>
        <p:txBody>
          <a:bodyPr wrap="square" rtlCol="0">
            <a:spAutoFit/>
          </a:bodyPr>
          <a:lstStyle/>
          <a:p>
            <a:pPr algn="ctr"/>
            <a:r>
              <a:rPr lang="en-US" sz="2800" b="1">
                <a:solidFill>
                  <a:srgbClr val="8D0990"/>
                </a:solidFill>
              </a:rPr>
              <a:t>Immediate Next Steps</a:t>
            </a:r>
          </a:p>
        </p:txBody>
      </p:sp>
      <p:sp>
        <p:nvSpPr>
          <p:cNvPr id="42" name="Title 1">
            <a:extLst>
              <a:ext uri="{FF2B5EF4-FFF2-40B4-BE49-F238E27FC236}">
                <a16:creationId xmlns:a16="http://schemas.microsoft.com/office/drawing/2014/main" id="{EEA1EFFD-AD08-4C58-9F78-2C0868C142F2}"/>
              </a:ext>
            </a:extLst>
          </p:cNvPr>
          <p:cNvSpPr txBox="1">
            <a:spLocks/>
          </p:cNvSpPr>
          <p:nvPr/>
        </p:nvSpPr>
        <p:spPr>
          <a:xfrm>
            <a:off x="8273033" y="5773811"/>
            <a:ext cx="3918967" cy="523220"/>
          </a:xfrm>
          <a:prstGeom prst="rect">
            <a:avLst/>
          </a:prstGeom>
          <a:solidFill>
            <a:srgbClr val="8D0990"/>
          </a:solidFill>
        </p:spPr>
        <p:txBody>
          <a:bodyPr/>
          <a:lstStyle>
            <a:lvl1pPr algn="l" defTabSz="914400" rtl="0" eaLnBrk="1" latinLnBrk="0" hangingPunct="1">
              <a:spcBef>
                <a:spcPct val="0"/>
              </a:spcBef>
              <a:buNone/>
              <a:defRPr sz="4000" b="1" kern="1200">
                <a:solidFill>
                  <a:schemeClr val="bg2"/>
                </a:solidFill>
                <a:latin typeface="+mn-lt"/>
                <a:ea typeface="+mj-ea"/>
                <a:cs typeface="+mj-cs"/>
              </a:defRPr>
            </a:lvl1pPr>
          </a:lstStyle>
          <a:p>
            <a:r>
              <a:rPr lang="en-US" sz="2600"/>
              <a:t>New Frontage Road Project                                                                              </a:t>
            </a:r>
          </a:p>
        </p:txBody>
      </p:sp>
    </p:spTree>
    <p:extLst>
      <p:ext uri="{BB962C8B-B14F-4D97-AF65-F5344CB8AC3E}">
        <p14:creationId xmlns:p14="http://schemas.microsoft.com/office/powerpoint/2010/main" val="4056094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8A8D80B-FCBE-443B-8AF7-2D5ACB774CF7}"/>
              </a:ext>
            </a:extLst>
          </p:cNvPr>
          <p:cNvSpPr>
            <a:spLocks noGrp="1"/>
          </p:cNvSpPr>
          <p:nvPr>
            <p:ph type="ctrTitle"/>
          </p:nvPr>
        </p:nvSpPr>
        <p:spPr>
          <a:xfrm>
            <a:off x="3215729" y="1643605"/>
            <a:ext cx="5760846" cy="2639028"/>
          </a:xfrm>
        </p:spPr>
        <p:txBody>
          <a:bodyPr>
            <a:normAutofit fontScale="90000"/>
          </a:bodyPr>
          <a:lstStyle/>
          <a:p>
            <a:r>
              <a:rPr lang="en-US" sz="4400" b="1" dirty="0">
                <a:solidFill>
                  <a:schemeClr val="tx2"/>
                </a:solidFill>
              </a:rPr>
              <a:t>Frontage Road Improvements Project</a:t>
            </a:r>
            <a:br>
              <a:rPr lang="en-US" sz="4400" dirty="0">
                <a:solidFill>
                  <a:schemeClr val="tx2"/>
                </a:solidFill>
              </a:rPr>
            </a:br>
            <a:br>
              <a:rPr lang="en-US" sz="4400" dirty="0">
                <a:solidFill>
                  <a:schemeClr val="tx2"/>
                </a:solidFill>
              </a:rPr>
            </a:br>
            <a:r>
              <a:rPr lang="en-US" sz="3600" b="1" dirty="0">
                <a:solidFill>
                  <a:schemeClr val="tx2"/>
                </a:solidFill>
              </a:rPr>
              <a:t>Conceptual Models (Examples)</a:t>
            </a:r>
            <a:br>
              <a:rPr lang="en-US" sz="3600" b="1" dirty="0">
                <a:solidFill>
                  <a:schemeClr val="tx2"/>
                </a:solidFill>
              </a:rPr>
            </a:br>
            <a:r>
              <a:rPr lang="en-US" sz="5200" dirty="0">
                <a:solidFill>
                  <a:schemeClr val="tx2"/>
                </a:solidFill>
              </a:rPr>
              <a:t> </a:t>
            </a:r>
          </a:p>
        </p:txBody>
      </p:sp>
      <p:sp>
        <p:nvSpPr>
          <p:cNvPr id="3" name="Subtitle 2">
            <a:extLst>
              <a:ext uri="{FF2B5EF4-FFF2-40B4-BE49-F238E27FC236}">
                <a16:creationId xmlns:a16="http://schemas.microsoft.com/office/drawing/2014/main" id="{215025C6-03E3-4136-B3D6-EBB53EC627CE}"/>
              </a:ext>
            </a:extLst>
          </p:cNvPr>
          <p:cNvSpPr>
            <a:spLocks noGrp="1"/>
          </p:cNvSpPr>
          <p:nvPr>
            <p:ph type="subTitle" idx="1"/>
          </p:nvPr>
        </p:nvSpPr>
        <p:spPr>
          <a:xfrm>
            <a:off x="3215729" y="4165152"/>
            <a:ext cx="5760846" cy="1421609"/>
          </a:xfrm>
        </p:spPr>
        <p:txBody>
          <a:bodyPr>
            <a:normAutofit fontScale="92500" lnSpcReduction="20000"/>
          </a:bodyPr>
          <a:lstStyle/>
          <a:p>
            <a:r>
              <a:rPr lang="en-US" dirty="0">
                <a:solidFill>
                  <a:schemeClr val="tx2"/>
                </a:solidFill>
              </a:rPr>
              <a:t>Oakland City Council</a:t>
            </a:r>
          </a:p>
          <a:p>
            <a:r>
              <a:rPr lang="en-US" dirty="0">
                <a:solidFill>
                  <a:schemeClr val="tx2"/>
                </a:solidFill>
              </a:rPr>
              <a:t>Tuesday, March 15, 2022</a:t>
            </a:r>
          </a:p>
          <a:p>
            <a:r>
              <a:rPr lang="en-US" dirty="0">
                <a:solidFill>
                  <a:schemeClr val="tx2"/>
                </a:solidFill>
              </a:rPr>
              <a:t>(In support of Amendment to OMC 10.28.145 </a:t>
            </a:r>
            <a:r>
              <a:rPr lang="en-US">
                <a:solidFill>
                  <a:schemeClr val="tx2"/>
                </a:solidFill>
              </a:rPr>
              <a:t>and 10.28.160)</a:t>
            </a:r>
            <a:endParaRPr lang="en-US" dirty="0">
              <a:solidFill>
                <a:schemeClr val="tx2"/>
              </a:solidFill>
            </a:endParaRPr>
          </a:p>
        </p:txBody>
      </p:sp>
    </p:spTree>
    <p:extLst>
      <p:ext uri="{BB962C8B-B14F-4D97-AF65-F5344CB8AC3E}">
        <p14:creationId xmlns:p14="http://schemas.microsoft.com/office/powerpoint/2010/main" val="3415405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Content Placeholder 1031">
            <a:extLst>
              <a:ext uri="{FF2B5EF4-FFF2-40B4-BE49-F238E27FC236}">
                <a16:creationId xmlns:a16="http://schemas.microsoft.com/office/drawing/2014/main" id="{8F8817D8-88E6-55DF-C0A4-67F587C84E80}"/>
              </a:ext>
            </a:extLst>
          </p:cNvPr>
          <p:cNvSpPr>
            <a:spLocks noGrp="1"/>
          </p:cNvSpPr>
          <p:nvPr>
            <p:ph idx="1"/>
          </p:nvPr>
        </p:nvSpPr>
        <p:spPr>
          <a:xfrm>
            <a:off x="648930" y="856528"/>
            <a:ext cx="3667037" cy="5367292"/>
          </a:xfrm>
        </p:spPr>
        <p:txBody>
          <a:bodyPr>
            <a:normAutofit/>
          </a:bodyPr>
          <a:lstStyle/>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3200" dirty="0"/>
              <a:t>Multi-Modal Road with Vegetative Buffer</a:t>
            </a:r>
          </a:p>
          <a:p>
            <a:pPr marL="0" indent="0">
              <a:buNone/>
            </a:pPr>
            <a:endParaRPr lang="en-US" sz="3200" dirty="0"/>
          </a:p>
          <a:p>
            <a:pPr marL="0" indent="0">
              <a:buNone/>
            </a:pPr>
            <a:r>
              <a:rPr lang="en-US" sz="2400" dirty="0"/>
              <a:t>Source: </a:t>
            </a:r>
          </a:p>
          <a:p>
            <a:pPr marL="0" indent="0">
              <a:buNone/>
            </a:pPr>
            <a:r>
              <a:rPr lang="en-US" sz="2400" i="1" dirty="0"/>
              <a:t>Adapt Oakland </a:t>
            </a:r>
            <a:r>
              <a:rPr lang="en-US" sz="2400" dirty="0"/>
              <a:t>(2014)</a:t>
            </a:r>
          </a:p>
        </p:txBody>
      </p:sp>
      <p:pic>
        <p:nvPicPr>
          <p:cNvPr id="1026" name="Picture 2">
            <a:extLst>
              <a:ext uri="{FF2B5EF4-FFF2-40B4-BE49-F238E27FC236}">
                <a16:creationId xmlns:a16="http://schemas.microsoft.com/office/drawing/2014/main" id="{70550D89-56A2-4C1F-8C23-F8D6A2E26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23" b="1"/>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709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Title 1">
            <a:extLst>
              <a:ext uri="{FF2B5EF4-FFF2-40B4-BE49-F238E27FC236}">
                <a16:creationId xmlns:a16="http://schemas.microsoft.com/office/drawing/2014/main" id="{20D0E852-D135-44D1-B6E4-F4089C721675}"/>
              </a:ext>
            </a:extLst>
          </p:cNvPr>
          <p:cNvSpPr>
            <a:spLocks noGrp="1"/>
          </p:cNvSpPr>
          <p:nvPr>
            <p:ph type="title"/>
          </p:nvPr>
        </p:nvSpPr>
        <p:spPr>
          <a:xfrm>
            <a:off x="409575" y="978618"/>
            <a:ext cx="3842384" cy="2030799"/>
          </a:xfrm>
        </p:spPr>
        <p:txBody>
          <a:bodyPr>
            <a:normAutofit/>
          </a:bodyPr>
          <a:lstStyle/>
          <a:p>
            <a:r>
              <a:rPr lang="en-US" sz="3200" b="1" dirty="0"/>
              <a:t>Multi-Way Boulevards</a:t>
            </a:r>
          </a:p>
        </p:txBody>
      </p:sp>
      <p:sp>
        <p:nvSpPr>
          <p:cNvPr id="1056" name="Content Placeholder 1029">
            <a:extLst>
              <a:ext uri="{FF2B5EF4-FFF2-40B4-BE49-F238E27FC236}">
                <a16:creationId xmlns:a16="http://schemas.microsoft.com/office/drawing/2014/main" id="{5A85F4C6-6328-EBB8-5A08-B0A04DBCED0C}"/>
              </a:ext>
            </a:extLst>
          </p:cNvPr>
          <p:cNvSpPr>
            <a:spLocks noGrp="1"/>
          </p:cNvSpPr>
          <p:nvPr>
            <p:ph idx="1"/>
          </p:nvPr>
        </p:nvSpPr>
        <p:spPr>
          <a:xfrm>
            <a:off x="409575" y="2764171"/>
            <a:ext cx="3842384" cy="3020024"/>
          </a:xfrm>
        </p:spPr>
        <p:txBody>
          <a:bodyPr>
            <a:normAutofit/>
          </a:bodyPr>
          <a:lstStyle/>
          <a:p>
            <a:endParaRPr lang="en-US" sz="1700" dirty="0"/>
          </a:p>
          <a:p>
            <a:endParaRPr lang="en-US" sz="1700" dirty="0"/>
          </a:p>
          <a:p>
            <a:endParaRPr lang="en-US" sz="1700" dirty="0"/>
          </a:p>
          <a:p>
            <a:pPr marL="0" indent="0">
              <a:buNone/>
            </a:pPr>
            <a:r>
              <a:rPr lang="en-US" sz="2400" dirty="0"/>
              <a:t>Source: </a:t>
            </a:r>
          </a:p>
          <a:p>
            <a:pPr marL="0" indent="0">
              <a:buNone/>
            </a:pPr>
            <a:r>
              <a:rPr lang="en-US" sz="2400" i="1" dirty="0"/>
              <a:t>San Francisco Better Streets</a:t>
            </a:r>
          </a:p>
        </p:txBody>
      </p:sp>
      <p:pic>
        <p:nvPicPr>
          <p:cNvPr id="1026" name="Picture 2" descr="Multi-way Boulevards | SF Better Streets">
            <a:extLst>
              <a:ext uri="{FF2B5EF4-FFF2-40B4-BE49-F238E27FC236}">
                <a16:creationId xmlns:a16="http://schemas.microsoft.com/office/drawing/2014/main" id="{A531F5A9-7906-46EB-A8A1-4D6F5FA79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6" b="1"/>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092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1C30-7D74-46D6-8ADA-C060DBCBF289}"/>
              </a:ext>
            </a:extLst>
          </p:cNvPr>
          <p:cNvSpPr>
            <a:spLocks noGrp="1"/>
          </p:cNvSpPr>
          <p:nvPr>
            <p:ph type="title"/>
          </p:nvPr>
        </p:nvSpPr>
        <p:spPr>
          <a:xfrm>
            <a:off x="1092200" y="1089025"/>
            <a:ext cx="2951163" cy="3482975"/>
          </a:xfrm>
        </p:spPr>
        <p:txBody>
          <a:bodyPr vert="horz" wrap="square" lIns="91440" tIns="45720" rIns="91440" bIns="45720" rtlCol="0" anchor="b">
            <a:normAutofit/>
          </a:bodyPr>
          <a:lstStyle/>
          <a:p>
            <a:r>
              <a:rPr lang="en-US" sz="3200" b="1" dirty="0"/>
              <a:t>Octavia Boulevard</a:t>
            </a:r>
            <a:br>
              <a:rPr lang="en-US" sz="3200" dirty="0"/>
            </a:br>
            <a:br>
              <a:rPr lang="en-US" sz="3200" dirty="0"/>
            </a:br>
            <a:r>
              <a:rPr lang="en-US" sz="2400" b="1" dirty="0"/>
              <a:t>San Francisco MTA</a:t>
            </a:r>
          </a:p>
        </p:txBody>
      </p:sp>
      <p:pic>
        <p:nvPicPr>
          <p:cNvPr id="2050" name="Picture 2" descr="Next Urbanism Lab 02: Planning trends captivate, but... | San francisco  streets, Bay area california, Views">
            <a:extLst>
              <a:ext uri="{FF2B5EF4-FFF2-40B4-BE49-F238E27FC236}">
                <a16:creationId xmlns:a16="http://schemas.microsoft.com/office/drawing/2014/main" id="{67F2D55C-AD7D-4F55-92F1-97A4446240B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65" r="3979"/>
          <a:stretch/>
        </p:blipFill>
        <p:spPr bwMode="auto">
          <a:xfrm>
            <a:off x="4619625" y="549274"/>
            <a:ext cx="7019924" cy="575792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500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ADAD-1EAF-4C14-87E2-D0635F8D41F5}"/>
              </a:ext>
            </a:extLst>
          </p:cNvPr>
          <p:cNvSpPr>
            <a:spLocks noGrp="1"/>
          </p:cNvSpPr>
          <p:nvPr>
            <p:ph type="title"/>
          </p:nvPr>
        </p:nvSpPr>
        <p:spPr>
          <a:xfrm>
            <a:off x="97972" y="7317"/>
            <a:ext cx="10313037" cy="1325563"/>
          </a:xfrm>
        </p:spPr>
        <p:txBody>
          <a:bodyPr>
            <a:normAutofit/>
          </a:bodyPr>
          <a:lstStyle/>
          <a:p>
            <a:pPr algn="r"/>
            <a:r>
              <a:rPr lang="en-US" sz="3200" b="1" dirty="0">
                <a:solidFill>
                  <a:schemeClr val="bg1"/>
                </a:solidFill>
                <a:latin typeface="Arial" panose="020B0604020202020204" pitchFamily="34" charset="0"/>
                <a:cs typeface="Arial" panose="020B0604020202020204" pitchFamily="34" charset="0"/>
              </a:rPr>
              <a:t>May to Aug. 2020 Community Engagement </a:t>
            </a:r>
          </a:p>
        </p:txBody>
      </p:sp>
      <p:sp>
        <p:nvSpPr>
          <p:cNvPr id="4" name="Rectangle: Single Corner Snipped 3">
            <a:extLst>
              <a:ext uri="{FF2B5EF4-FFF2-40B4-BE49-F238E27FC236}">
                <a16:creationId xmlns:a16="http://schemas.microsoft.com/office/drawing/2014/main" id="{90078446-E115-4300-ABB6-FFF5DB20594A}"/>
              </a:ext>
            </a:extLst>
          </p:cNvPr>
          <p:cNvSpPr/>
          <p:nvPr/>
        </p:nvSpPr>
        <p:spPr>
          <a:xfrm flipH="1">
            <a:off x="7656576" y="6083808"/>
            <a:ext cx="3115973" cy="774192"/>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5" name="Picture 4" descr="Background pattern&#10;&#10;Description automatically generated">
            <a:extLst>
              <a:ext uri="{FF2B5EF4-FFF2-40B4-BE49-F238E27FC236}">
                <a16:creationId xmlns:a16="http://schemas.microsoft.com/office/drawing/2014/main" id="{75F49846-A1AE-4C6F-9383-1606A7112E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139" y="6193273"/>
            <a:ext cx="768486" cy="598291"/>
          </a:xfrm>
          <a:prstGeom prst="rect">
            <a:avLst/>
          </a:prstGeom>
        </p:spPr>
      </p:pic>
      <p:pic>
        <p:nvPicPr>
          <p:cNvPr id="6" name="Picture 5" descr="A picture containing text, clipart, window, vector graphics&#10;&#10;Description automatically generated">
            <a:extLst>
              <a:ext uri="{FF2B5EF4-FFF2-40B4-BE49-F238E27FC236}">
                <a16:creationId xmlns:a16="http://schemas.microsoft.com/office/drawing/2014/main" id="{EA17D6BF-916E-4E20-A72A-FC2E0F11D8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5283" y="6219424"/>
            <a:ext cx="1663249" cy="545990"/>
          </a:xfrm>
          <a:prstGeom prst="rect">
            <a:avLst/>
          </a:prstGeom>
        </p:spPr>
      </p:pic>
      <p:sp>
        <p:nvSpPr>
          <p:cNvPr id="10" name="Rectangle: Rounded Corners 9">
            <a:extLst>
              <a:ext uri="{FF2B5EF4-FFF2-40B4-BE49-F238E27FC236}">
                <a16:creationId xmlns:a16="http://schemas.microsoft.com/office/drawing/2014/main" id="{FAA4D5A0-5CC8-4B8F-BFEF-902E6FEB49FA}"/>
              </a:ext>
            </a:extLst>
          </p:cNvPr>
          <p:cNvSpPr/>
          <p:nvPr/>
        </p:nvSpPr>
        <p:spPr>
          <a:xfrm>
            <a:off x="1263160" y="1447800"/>
            <a:ext cx="2283869" cy="640080"/>
          </a:xfrm>
          <a:prstGeom prst="roundRect">
            <a:avLst/>
          </a:prstGeom>
          <a:solidFill>
            <a:srgbClr val="0066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lnSpc>
                <a:spcPct val="120000"/>
              </a:lnSpc>
            </a:pPr>
            <a:r>
              <a:rPr lang="en-US" sz="2160" dirty="0"/>
              <a:t>Email blasts</a:t>
            </a:r>
          </a:p>
        </p:txBody>
      </p:sp>
      <p:sp>
        <p:nvSpPr>
          <p:cNvPr id="11" name="Rectangle: Rounded Corners 10">
            <a:extLst>
              <a:ext uri="{FF2B5EF4-FFF2-40B4-BE49-F238E27FC236}">
                <a16:creationId xmlns:a16="http://schemas.microsoft.com/office/drawing/2014/main" id="{67714FBA-3CCB-442A-9DF3-4082BA991BCF}"/>
              </a:ext>
            </a:extLst>
          </p:cNvPr>
          <p:cNvSpPr/>
          <p:nvPr/>
        </p:nvSpPr>
        <p:spPr>
          <a:xfrm>
            <a:off x="3703320" y="1447800"/>
            <a:ext cx="2283869" cy="640080"/>
          </a:xfrm>
          <a:prstGeom prst="roundRect">
            <a:avLst/>
          </a:prstGeom>
          <a:solidFill>
            <a:srgbClr val="0066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lnSpc>
                <a:spcPct val="120000"/>
              </a:lnSpc>
            </a:pPr>
            <a:r>
              <a:rPr lang="en-US" sz="2160" dirty="0"/>
              <a:t>Website</a:t>
            </a:r>
          </a:p>
        </p:txBody>
      </p:sp>
      <p:sp>
        <p:nvSpPr>
          <p:cNvPr id="12" name="Rectangle: Rounded Corners 11">
            <a:extLst>
              <a:ext uri="{FF2B5EF4-FFF2-40B4-BE49-F238E27FC236}">
                <a16:creationId xmlns:a16="http://schemas.microsoft.com/office/drawing/2014/main" id="{D3A055F7-10E9-4909-B722-A0DB01E9CE6A}"/>
              </a:ext>
            </a:extLst>
          </p:cNvPr>
          <p:cNvSpPr/>
          <p:nvPr/>
        </p:nvSpPr>
        <p:spPr>
          <a:xfrm>
            <a:off x="6174145" y="1447800"/>
            <a:ext cx="2283869" cy="640080"/>
          </a:xfrm>
          <a:prstGeom prst="roundRect">
            <a:avLst/>
          </a:prstGeom>
          <a:solidFill>
            <a:srgbClr val="0066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a:t>Survey</a:t>
            </a:r>
          </a:p>
        </p:txBody>
      </p:sp>
      <p:sp>
        <p:nvSpPr>
          <p:cNvPr id="13" name="Rectangle: Rounded Corners 12">
            <a:extLst>
              <a:ext uri="{FF2B5EF4-FFF2-40B4-BE49-F238E27FC236}">
                <a16:creationId xmlns:a16="http://schemas.microsoft.com/office/drawing/2014/main" id="{47D8AD60-5E3C-48E6-ABEC-5193DA405738}"/>
              </a:ext>
            </a:extLst>
          </p:cNvPr>
          <p:cNvSpPr/>
          <p:nvPr/>
        </p:nvSpPr>
        <p:spPr>
          <a:xfrm>
            <a:off x="8644973" y="1447800"/>
            <a:ext cx="1973560" cy="640080"/>
          </a:xfrm>
          <a:prstGeom prst="roundRect">
            <a:avLst/>
          </a:prstGeom>
          <a:solidFill>
            <a:srgbClr val="0066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a:t>Flyer</a:t>
            </a:r>
          </a:p>
        </p:txBody>
      </p:sp>
      <p:sp>
        <p:nvSpPr>
          <p:cNvPr id="14" name="Rectangle: Rounded Corners 13">
            <a:extLst>
              <a:ext uri="{FF2B5EF4-FFF2-40B4-BE49-F238E27FC236}">
                <a16:creationId xmlns:a16="http://schemas.microsoft.com/office/drawing/2014/main" id="{FEAD4377-8190-4E44-8B99-B4D2B7C67300}"/>
              </a:ext>
            </a:extLst>
          </p:cNvPr>
          <p:cNvSpPr/>
          <p:nvPr/>
        </p:nvSpPr>
        <p:spPr>
          <a:xfrm>
            <a:off x="609601" y="2619650"/>
            <a:ext cx="5547671" cy="4238351"/>
          </a:xfrm>
          <a:prstGeom prst="roundRect">
            <a:avLst/>
          </a:prstGeom>
          <a:solidFill>
            <a:srgbClr val="0066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5" name="Rectangle: Rounded Corners 14">
            <a:extLst>
              <a:ext uri="{FF2B5EF4-FFF2-40B4-BE49-F238E27FC236}">
                <a16:creationId xmlns:a16="http://schemas.microsoft.com/office/drawing/2014/main" id="{4C8247F7-0845-4A57-B4FF-A0B90E9A113E}"/>
              </a:ext>
            </a:extLst>
          </p:cNvPr>
          <p:cNvSpPr/>
          <p:nvPr/>
        </p:nvSpPr>
        <p:spPr>
          <a:xfrm>
            <a:off x="6509261" y="2619650"/>
            <a:ext cx="5073138" cy="4238351"/>
          </a:xfrm>
          <a:prstGeom prst="roundRect">
            <a:avLst/>
          </a:prstGeom>
          <a:solidFill>
            <a:srgbClr val="0066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6" name="Subtitle 2">
            <a:extLst>
              <a:ext uri="{FF2B5EF4-FFF2-40B4-BE49-F238E27FC236}">
                <a16:creationId xmlns:a16="http://schemas.microsoft.com/office/drawing/2014/main" id="{4D9B303B-A131-4549-8973-921810D463D1}"/>
              </a:ext>
            </a:extLst>
          </p:cNvPr>
          <p:cNvSpPr txBox="1">
            <a:spLocks/>
          </p:cNvSpPr>
          <p:nvPr/>
        </p:nvSpPr>
        <p:spPr>
          <a:xfrm>
            <a:off x="676536" y="2875176"/>
            <a:ext cx="2141052" cy="1267296"/>
          </a:xfrm>
          <a:prstGeom prst="rect">
            <a:avLst/>
          </a:prstGeom>
        </p:spPr>
        <p:txBody>
          <a:bodyPr vert="horz" lIns="109728" tIns="54864" rIns="109728" bIns="54864"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920" b="1" dirty="0"/>
              <a:t>Industry/Trade Group      Meetings</a:t>
            </a:r>
          </a:p>
        </p:txBody>
      </p:sp>
      <p:sp>
        <p:nvSpPr>
          <p:cNvPr id="17" name="TextBox 16">
            <a:extLst>
              <a:ext uri="{FF2B5EF4-FFF2-40B4-BE49-F238E27FC236}">
                <a16:creationId xmlns:a16="http://schemas.microsoft.com/office/drawing/2014/main" id="{C8AA816D-8AD9-4322-92E8-5F2B92C2EDA5}"/>
              </a:ext>
            </a:extLst>
          </p:cNvPr>
          <p:cNvSpPr txBox="1"/>
          <p:nvPr/>
        </p:nvSpPr>
        <p:spPr>
          <a:xfrm>
            <a:off x="609600" y="3995357"/>
            <a:ext cx="2141052" cy="1015663"/>
          </a:xfrm>
          <a:prstGeom prst="rect">
            <a:avLst/>
          </a:prstGeom>
          <a:noFill/>
        </p:spPr>
        <p:txBody>
          <a:bodyPr wrap="square" rtlCol="0">
            <a:spAutoFit/>
          </a:bodyPr>
          <a:lstStyle/>
          <a:p>
            <a:r>
              <a:rPr lang="en-US" sz="1920" b="1" dirty="0">
                <a:solidFill>
                  <a:schemeClr val="bg1"/>
                </a:solidFill>
              </a:rPr>
              <a:t>Stakeholder Group Meetings</a:t>
            </a:r>
          </a:p>
          <a:p>
            <a:endParaRPr lang="en-US" sz="2160" dirty="0"/>
          </a:p>
        </p:txBody>
      </p:sp>
      <p:sp>
        <p:nvSpPr>
          <p:cNvPr id="18" name="TextBox 17">
            <a:extLst>
              <a:ext uri="{FF2B5EF4-FFF2-40B4-BE49-F238E27FC236}">
                <a16:creationId xmlns:a16="http://schemas.microsoft.com/office/drawing/2014/main" id="{59517BD4-6FD6-485E-AEF5-8E6CCC2AAF03}"/>
              </a:ext>
            </a:extLst>
          </p:cNvPr>
          <p:cNvSpPr txBox="1"/>
          <p:nvPr/>
        </p:nvSpPr>
        <p:spPr>
          <a:xfrm>
            <a:off x="609600" y="5273858"/>
            <a:ext cx="2293452" cy="683264"/>
          </a:xfrm>
          <a:prstGeom prst="rect">
            <a:avLst/>
          </a:prstGeom>
          <a:noFill/>
        </p:spPr>
        <p:txBody>
          <a:bodyPr wrap="square" rtlCol="0">
            <a:spAutoFit/>
          </a:bodyPr>
          <a:lstStyle/>
          <a:p>
            <a:r>
              <a:rPr lang="en-US" sz="1920" b="1" dirty="0">
                <a:solidFill>
                  <a:schemeClr val="bg1"/>
                </a:solidFill>
              </a:rPr>
              <a:t>Neighborhood Group  Meetings</a:t>
            </a:r>
          </a:p>
        </p:txBody>
      </p:sp>
      <p:sp>
        <p:nvSpPr>
          <p:cNvPr id="19" name="Subtitle 2">
            <a:extLst>
              <a:ext uri="{FF2B5EF4-FFF2-40B4-BE49-F238E27FC236}">
                <a16:creationId xmlns:a16="http://schemas.microsoft.com/office/drawing/2014/main" id="{75ABE936-EC7F-48AD-94E8-5929128D5E28}"/>
              </a:ext>
            </a:extLst>
          </p:cNvPr>
          <p:cNvSpPr txBox="1">
            <a:spLocks/>
          </p:cNvSpPr>
          <p:nvPr/>
        </p:nvSpPr>
        <p:spPr>
          <a:xfrm>
            <a:off x="2534653" y="2932074"/>
            <a:ext cx="3892798" cy="996416"/>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11480" indent="-411480" algn="l">
              <a:buFont typeface="Arial" panose="020B0604020202020204" pitchFamily="34" charset="0"/>
              <a:buChar char="•"/>
            </a:pPr>
            <a:r>
              <a:rPr lang="en-US" sz="1920" dirty="0"/>
              <a:t>Trucker Work Group</a:t>
            </a:r>
          </a:p>
          <a:p>
            <a:pPr marL="411480" indent="-411480" algn="l">
              <a:buFont typeface="Arial" panose="020B0604020202020204" pitchFamily="34" charset="0"/>
              <a:buChar char="•"/>
            </a:pPr>
            <a:r>
              <a:rPr lang="en-US" sz="1920" dirty="0"/>
              <a:t>Harbor Trucking Assoc.</a:t>
            </a:r>
          </a:p>
        </p:txBody>
      </p:sp>
      <p:sp>
        <p:nvSpPr>
          <p:cNvPr id="20" name="Subtitle 2">
            <a:extLst>
              <a:ext uri="{FF2B5EF4-FFF2-40B4-BE49-F238E27FC236}">
                <a16:creationId xmlns:a16="http://schemas.microsoft.com/office/drawing/2014/main" id="{35CA9FB5-F9D8-4384-B3E4-40C788D41D26}"/>
              </a:ext>
            </a:extLst>
          </p:cNvPr>
          <p:cNvSpPr txBox="1">
            <a:spLocks/>
          </p:cNvSpPr>
          <p:nvPr/>
        </p:nvSpPr>
        <p:spPr>
          <a:xfrm>
            <a:off x="2534654" y="3974701"/>
            <a:ext cx="3540808" cy="996416"/>
          </a:xfrm>
          <a:prstGeom prst="rect">
            <a:avLst/>
          </a:prstGeom>
        </p:spPr>
        <p:txBody>
          <a:bodyPr vert="horz" lIns="109728" tIns="54864" rIns="109728" bIns="54864"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11480" indent="-411480" algn="l">
              <a:buFont typeface="Arial" panose="020B0604020202020204" pitchFamily="34" charset="0"/>
              <a:buChar char="•"/>
            </a:pPr>
            <a:r>
              <a:rPr lang="en-US" sz="1920" dirty="0"/>
              <a:t>WOEIP &amp; WOCAP</a:t>
            </a:r>
          </a:p>
          <a:p>
            <a:pPr marL="411480" indent="-411480" algn="l">
              <a:buFont typeface="Arial" panose="020B0604020202020204" pitchFamily="34" charset="0"/>
              <a:buChar char="•"/>
            </a:pPr>
            <a:r>
              <a:rPr lang="en-US" sz="1920" dirty="0"/>
              <a:t>WOCAG</a:t>
            </a:r>
          </a:p>
          <a:p>
            <a:pPr marL="411480" indent="-411480" algn="l">
              <a:buFont typeface="Arial" panose="020B0604020202020204" pitchFamily="34" charset="0"/>
              <a:buChar char="•"/>
            </a:pPr>
            <a:r>
              <a:rPr lang="en-US" sz="1920" dirty="0"/>
              <a:t>Howard Terminal CBA</a:t>
            </a:r>
          </a:p>
        </p:txBody>
      </p:sp>
      <p:sp>
        <p:nvSpPr>
          <p:cNvPr id="21" name="TextBox 20">
            <a:extLst>
              <a:ext uri="{FF2B5EF4-FFF2-40B4-BE49-F238E27FC236}">
                <a16:creationId xmlns:a16="http://schemas.microsoft.com/office/drawing/2014/main" id="{236E1887-82C8-44F2-9DD8-1B77ED7B4D8A}"/>
              </a:ext>
            </a:extLst>
          </p:cNvPr>
          <p:cNvSpPr txBox="1"/>
          <p:nvPr/>
        </p:nvSpPr>
        <p:spPr>
          <a:xfrm>
            <a:off x="609601" y="2221924"/>
            <a:ext cx="5547671" cy="461665"/>
          </a:xfrm>
          <a:prstGeom prst="rect">
            <a:avLst/>
          </a:prstGeom>
          <a:noFill/>
        </p:spPr>
        <p:txBody>
          <a:bodyPr wrap="square" rtlCol="0">
            <a:spAutoFit/>
          </a:bodyPr>
          <a:lstStyle/>
          <a:p>
            <a:pPr algn="ctr"/>
            <a:r>
              <a:rPr lang="en-US" sz="2400" b="1" dirty="0">
                <a:solidFill>
                  <a:srgbClr val="FFFF99"/>
                </a:solidFill>
              </a:rPr>
              <a:t>Virtual Meetings</a:t>
            </a:r>
          </a:p>
        </p:txBody>
      </p:sp>
      <p:sp>
        <p:nvSpPr>
          <p:cNvPr id="23" name="TextBox 22">
            <a:extLst>
              <a:ext uri="{FF2B5EF4-FFF2-40B4-BE49-F238E27FC236}">
                <a16:creationId xmlns:a16="http://schemas.microsoft.com/office/drawing/2014/main" id="{D9C0A74F-1C58-4F99-A48C-BF17D2E102D3}"/>
              </a:ext>
            </a:extLst>
          </p:cNvPr>
          <p:cNvSpPr txBox="1"/>
          <p:nvPr/>
        </p:nvSpPr>
        <p:spPr>
          <a:xfrm>
            <a:off x="6597086" y="2227671"/>
            <a:ext cx="4804217" cy="461665"/>
          </a:xfrm>
          <a:prstGeom prst="rect">
            <a:avLst/>
          </a:prstGeom>
          <a:noFill/>
        </p:spPr>
        <p:txBody>
          <a:bodyPr wrap="square">
            <a:spAutoFit/>
          </a:bodyPr>
          <a:lstStyle/>
          <a:p>
            <a:pPr algn="ctr"/>
            <a:r>
              <a:rPr lang="en-US" sz="2400" b="1" dirty="0">
                <a:solidFill>
                  <a:srgbClr val="FFFF99"/>
                </a:solidFill>
              </a:rPr>
              <a:t>Truck–Related Business  Follow up*</a:t>
            </a:r>
          </a:p>
        </p:txBody>
      </p:sp>
      <p:sp>
        <p:nvSpPr>
          <p:cNvPr id="24" name="TextBox 23">
            <a:extLst>
              <a:ext uri="{FF2B5EF4-FFF2-40B4-BE49-F238E27FC236}">
                <a16:creationId xmlns:a16="http://schemas.microsoft.com/office/drawing/2014/main" id="{E4DBECB9-1655-4965-9193-199CD170E654}"/>
              </a:ext>
            </a:extLst>
          </p:cNvPr>
          <p:cNvSpPr txBox="1"/>
          <p:nvPr/>
        </p:nvSpPr>
        <p:spPr>
          <a:xfrm>
            <a:off x="1109157" y="1002843"/>
            <a:ext cx="4208000" cy="461665"/>
          </a:xfrm>
          <a:prstGeom prst="rect">
            <a:avLst/>
          </a:prstGeom>
          <a:noFill/>
        </p:spPr>
        <p:txBody>
          <a:bodyPr wrap="square" rtlCol="0">
            <a:spAutoFit/>
          </a:bodyPr>
          <a:lstStyle/>
          <a:p>
            <a:pPr algn="ctr"/>
            <a:r>
              <a:rPr lang="en-US" sz="2400" b="1" dirty="0">
                <a:solidFill>
                  <a:srgbClr val="FFFF99"/>
                </a:solidFill>
              </a:rPr>
              <a:t>Communication Channels</a:t>
            </a:r>
          </a:p>
        </p:txBody>
      </p:sp>
      <p:sp>
        <p:nvSpPr>
          <p:cNvPr id="25" name="Subtitle 2">
            <a:extLst>
              <a:ext uri="{FF2B5EF4-FFF2-40B4-BE49-F238E27FC236}">
                <a16:creationId xmlns:a16="http://schemas.microsoft.com/office/drawing/2014/main" id="{4DF85B66-8BD5-4BB7-81B9-23FCF8DEF588}"/>
              </a:ext>
            </a:extLst>
          </p:cNvPr>
          <p:cNvSpPr txBox="1">
            <a:spLocks/>
          </p:cNvSpPr>
          <p:nvPr/>
        </p:nvSpPr>
        <p:spPr>
          <a:xfrm>
            <a:off x="6768542" y="2943883"/>
            <a:ext cx="4892040" cy="3311718"/>
          </a:xfrm>
          <a:prstGeom prst="rect">
            <a:avLst/>
          </a:prstGeom>
        </p:spPr>
        <p:txBody>
          <a:bodyPr vert="horz" lIns="109728" tIns="54864" rIns="109728" bIns="54864"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11480" indent="-411480" algn="l">
              <a:buFont typeface="Arial" panose="020B0604020202020204" pitchFamily="34" charset="0"/>
              <a:buChar char="•"/>
            </a:pPr>
            <a:r>
              <a:rPr lang="en-US" sz="1920" dirty="0"/>
              <a:t>Phone calls to individual businesses</a:t>
            </a:r>
          </a:p>
          <a:p>
            <a:pPr marL="411480" indent="-411480" algn="l">
              <a:buFont typeface="Arial" panose="020B0604020202020204" pitchFamily="34" charset="0"/>
              <a:buChar char="•"/>
            </a:pPr>
            <a:r>
              <a:rPr lang="en-US" sz="1920" dirty="0"/>
              <a:t>Flyers emailed to:</a:t>
            </a:r>
          </a:p>
          <a:p>
            <a:pPr marL="1097280" lvl="1" indent="-548640" algn="l">
              <a:buFont typeface="Courier New" panose="02070309020205020404" pitchFamily="49" charset="0"/>
              <a:buChar char="o"/>
            </a:pPr>
            <a:r>
              <a:rPr lang="en-US" sz="1920" dirty="0">
                <a:solidFill>
                  <a:schemeClr val="bg1"/>
                </a:solidFill>
              </a:rPr>
              <a:t>Biz Alert</a:t>
            </a:r>
          </a:p>
          <a:p>
            <a:pPr marL="1097280" lvl="1" indent="-548640" algn="l">
              <a:buFont typeface="Courier New" panose="02070309020205020404" pitchFamily="49" charset="0"/>
              <a:buChar char="o"/>
            </a:pPr>
            <a:r>
              <a:rPr lang="en-US" sz="1920" dirty="0">
                <a:solidFill>
                  <a:schemeClr val="bg1"/>
                </a:solidFill>
              </a:rPr>
              <a:t>Western State Trucking Association e-newsletter</a:t>
            </a:r>
          </a:p>
          <a:p>
            <a:pPr marL="1097280" lvl="1" indent="-548640" algn="l">
              <a:buFont typeface="Courier New" panose="02070309020205020404" pitchFamily="49" charset="0"/>
              <a:buChar char="o"/>
            </a:pPr>
            <a:r>
              <a:rPr lang="en-US" sz="1920" dirty="0">
                <a:solidFill>
                  <a:schemeClr val="bg1"/>
                </a:solidFill>
              </a:rPr>
              <a:t>Truck Driver Facebook Groups &amp; Bill Aboudi Yahoo Group</a:t>
            </a:r>
          </a:p>
          <a:p>
            <a:pPr marL="1097280" lvl="1" indent="-548640" algn="l">
              <a:buFont typeface="Courier New" panose="02070309020205020404" pitchFamily="49" charset="0"/>
              <a:buChar char="o"/>
            </a:pPr>
            <a:r>
              <a:rPr lang="en-US" sz="1920" dirty="0">
                <a:solidFill>
                  <a:schemeClr val="bg1"/>
                </a:solidFill>
              </a:rPr>
              <a:t>Flyer at Port STEP CSC</a:t>
            </a:r>
          </a:p>
          <a:p>
            <a:pPr algn="l"/>
            <a:endParaRPr lang="en-US" sz="3480" dirty="0"/>
          </a:p>
          <a:p>
            <a:pPr marL="411480" indent="-411480">
              <a:buFont typeface="Arial" panose="020B0604020202020204" pitchFamily="34" charset="0"/>
              <a:buChar char="•"/>
            </a:pPr>
            <a:endParaRPr lang="en-US" dirty="0"/>
          </a:p>
        </p:txBody>
      </p:sp>
      <p:sp>
        <p:nvSpPr>
          <p:cNvPr id="26" name="TextBox 25">
            <a:extLst>
              <a:ext uri="{FF2B5EF4-FFF2-40B4-BE49-F238E27FC236}">
                <a16:creationId xmlns:a16="http://schemas.microsoft.com/office/drawing/2014/main" id="{3230C587-26C8-478C-8C19-F4B86218094C}"/>
              </a:ext>
            </a:extLst>
          </p:cNvPr>
          <p:cNvSpPr txBox="1"/>
          <p:nvPr/>
        </p:nvSpPr>
        <p:spPr>
          <a:xfrm>
            <a:off x="2534653" y="5266321"/>
            <a:ext cx="3541968" cy="1902059"/>
          </a:xfrm>
          <a:prstGeom prst="rect">
            <a:avLst/>
          </a:prstGeom>
          <a:noFill/>
        </p:spPr>
        <p:txBody>
          <a:bodyPr wrap="square" rtlCol="0">
            <a:spAutoFit/>
          </a:bodyPr>
          <a:lstStyle/>
          <a:p>
            <a:pPr marL="411480" indent="-411480">
              <a:buFont typeface="Arial" panose="020B0604020202020204" pitchFamily="34" charset="0"/>
              <a:buChar char="•"/>
            </a:pPr>
            <a:r>
              <a:rPr lang="en-US" sz="1920" dirty="0">
                <a:solidFill>
                  <a:schemeClr val="bg1"/>
                </a:solidFill>
              </a:rPr>
              <a:t>Prescott Neighborhood Council</a:t>
            </a:r>
          </a:p>
          <a:p>
            <a:pPr marL="411480" indent="-411480">
              <a:buFont typeface="Arial" panose="020B0604020202020204" pitchFamily="34" charset="0"/>
              <a:buChar char="•"/>
            </a:pPr>
            <a:r>
              <a:rPr lang="en-US" sz="1920" dirty="0">
                <a:solidFill>
                  <a:schemeClr val="bg1"/>
                </a:solidFill>
              </a:rPr>
              <a:t>West Oakland Neighbors</a:t>
            </a:r>
          </a:p>
          <a:p>
            <a:pPr marL="411480" indent="-411480">
              <a:buFont typeface="Arial" panose="020B0604020202020204" pitchFamily="34" charset="0"/>
              <a:buChar char="•"/>
            </a:pPr>
            <a:r>
              <a:rPr lang="en-US" sz="1920" dirty="0">
                <a:solidFill>
                  <a:schemeClr val="bg1"/>
                </a:solidFill>
              </a:rPr>
              <a:t>Field visit to Prescott Neighborhood</a:t>
            </a:r>
          </a:p>
          <a:p>
            <a:endParaRPr lang="en-US" sz="2160" dirty="0"/>
          </a:p>
        </p:txBody>
      </p:sp>
      <p:sp>
        <p:nvSpPr>
          <p:cNvPr id="28" name="Rectangle 27">
            <a:extLst>
              <a:ext uri="{FF2B5EF4-FFF2-40B4-BE49-F238E27FC236}">
                <a16:creationId xmlns:a16="http://schemas.microsoft.com/office/drawing/2014/main" id="{95D4E805-C027-4F04-8FFC-C9871C57B091}"/>
              </a:ext>
            </a:extLst>
          </p:cNvPr>
          <p:cNvSpPr/>
          <p:nvPr/>
        </p:nvSpPr>
        <p:spPr>
          <a:xfrm>
            <a:off x="609600" y="3994047"/>
            <a:ext cx="5553306" cy="115008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29" name="Subtitle 2">
            <a:extLst>
              <a:ext uri="{FF2B5EF4-FFF2-40B4-BE49-F238E27FC236}">
                <a16:creationId xmlns:a16="http://schemas.microsoft.com/office/drawing/2014/main" id="{AF10F90E-698E-448F-A920-4134BAB5CCFE}"/>
              </a:ext>
            </a:extLst>
          </p:cNvPr>
          <p:cNvSpPr txBox="1">
            <a:spLocks/>
          </p:cNvSpPr>
          <p:nvPr/>
        </p:nvSpPr>
        <p:spPr>
          <a:xfrm>
            <a:off x="6768543" y="5855158"/>
            <a:ext cx="4813856" cy="1002842"/>
          </a:xfrm>
          <a:prstGeom prst="rect">
            <a:avLst/>
          </a:prstGeom>
        </p:spPr>
        <p:txBody>
          <a:bodyPr vert="horz" lIns="109728" tIns="54864" rIns="109728" bIns="54864"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80" dirty="0">
                <a:solidFill>
                  <a:srgbClr val="FFFF99"/>
                </a:solidFill>
              </a:rPr>
              <a:t>*Due to low turn out at virtual meetings and the important role that truck operators and industrial community have in ensuring success of changes</a:t>
            </a:r>
          </a:p>
        </p:txBody>
      </p:sp>
      <p:sp>
        <p:nvSpPr>
          <p:cNvPr id="30" name="Star: 10 Points 29">
            <a:extLst>
              <a:ext uri="{FF2B5EF4-FFF2-40B4-BE49-F238E27FC236}">
                <a16:creationId xmlns:a16="http://schemas.microsoft.com/office/drawing/2014/main" id="{7F2A1992-C027-4C35-A9E7-19A8C9C49E13}"/>
              </a:ext>
            </a:extLst>
          </p:cNvPr>
          <p:cNvSpPr/>
          <p:nvPr/>
        </p:nvSpPr>
        <p:spPr>
          <a:xfrm>
            <a:off x="10411009" y="142627"/>
            <a:ext cx="1683020" cy="1687286"/>
          </a:xfrm>
          <a:prstGeom prst="star10">
            <a:avLst/>
          </a:prstGeom>
          <a:solidFill>
            <a:schemeClr val="accent6">
              <a:lumMod val="60000"/>
              <a:lumOff val="4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1D6CDF6-FAFB-41CC-8A9B-D5BBDBA5B446}"/>
              </a:ext>
            </a:extLst>
          </p:cNvPr>
          <p:cNvSpPr txBox="1"/>
          <p:nvPr/>
        </p:nvSpPr>
        <p:spPr>
          <a:xfrm>
            <a:off x="10411009" y="257622"/>
            <a:ext cx="1683020" cy="1292662"/>
          </a:xfrm>
          <a:prstGeom prst="rect">
            <a:avLst/>
          </a:prstGeom>
          <a:noFill/>
        </p:spPr>
        <p:txBody>
          <a:bodyPr wrap="square" rtlCol="0">
            <a:spAutoFit/>
          </a:bodyPr>
          <a:lstStyle/>
          <a:p>
            <a:pPr algn="ctr"/>
            <a:r>
              <a:rPr lang="en-US" sz="2600" b="1" dirty="0">
                <a:solidFill>
                  <a:schemeClr val="bg1"/>
                </a:solidFill>
              </a:rPr>
              <a:t>Refine TMP proposals</a:t>
            </a:r>
          </a:p>
        </p:txBody>
      </p:sp>
    </p:spTree>
    <p:extLst>
      <p:ext uri="{BB962C8B-B14F-4D97-AF65-F5344CB8AC3E}">
        <p14:creationId xmlns:p14="http://schemas.microsoft.com/office/powerpoint/2010/main" val="213350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CEB6-4015-4E6B-9C54-343B46F1B29F}"/>
              </a:ext>
            </a:extLst>
          </p:cNvPr>
          <p:cNvSpPr>
            <a:spLocks noGrp="1"/>
          </p:cNvSpPr>
          <p:nvPr>
            <p:ph type="ctrTitle"/>
          </p:nvPr>
        </p:nvSpPr>
        <p:spPr>
          <a:xfrm>
            <a:off x="0" y="959803"/>
            <a:ext cx="12192000" cy="2387600"/>
          </a:xfrm>
        </p:spPr>
        <p:txBody>
          <a:bodyPr/>
          <a:lstStyle/>
          <a:p>
            <a:r>
              <a:rPr lang="en-US" b="1" dirty="0">
                <a:solidFill>
                  <a:schemeClr val="bg1"/>
                </a:solidFill>
              </a:rPr>
              <a:t>Proposal 1</a:t>
            </a:r>
          </a:p>
        </p:txBody>
      </p:sp>
      <p:sp>
        <p:nvSpPr>
          <p:cNvPr id="3" name="Subtitle 2">
            <a:extLst>
              <a:ext uri="{FF2B5EF4-FFF2-40B4-BE49-F238E27FC236}">
                <a16:creationId xmlns:a16="http://schemas.microsoft.com/office/drawing/2014/main" id="{1F2BF9C5-D09A-4CAC-A462-B70C13EFD9AF}"/>
              </a:ext>
            </a:extLst>
          </p:cNvPr>
          <p:cNvSpPr>
            <a:spLocks noGrp="1"/>
          </p:cNvSpPr>
          <p:nvPr>
            <p:ph type="subTitle" idx="1"/>
          </p:nvPr>
        </p:nvSpPr>
        <p:spPr>
          <a:xfrm>
            <a:off x="2046514" y="3602038"/>
            <a:ext cx="7814662" cy="1655762"/>
          </a:xfrm>
        </p:spPr>
        <p:txBody>
          <a:bodyPr>
            <a:normAutofit/>
          </a:bodyPr>
          <a:lstStyle/>
          <a:p>
            <a:r>
              <a:rPr lang="en-US" sz="3600" dirty="0">
                <a:solidFill>
                  <a:schemeClr val="bg1"/>
                </a:solidFill>
              </a:rPr>
              <a:t>Update truck parking regulations to limit extent of truck parking in West Oakland</a:t>
            </a:r>
          </a:p>
        </p:txBody>
      </p:sp>
    </p:spTree>
    <p:extLst>
      <p:ext uri="{BB962C8B-B14F-4D97-AF65-F5344CB8AC3E}">
        <p14:creationId xmlns:p14="http://schemas.microsoft.com/office/powerpoint/2010/main" val="364412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60B61-29A1-4C7B-A988-CEFA6CC74FF3}"/>
              </a:ext>
            </a:extLst>
          </p:cNvPr>
          <p:cNvPicPr>
            <a:picLocks noChangeAspect="1"/>
          </p:cNvPicPr>
          <p:nvPr/>
        </p:nvPicPr>
        <p:blipFill>
          <a:blip r:embed="rId3"/>
          <a:stretch>
            <a:fillRect/>
          </a:stretch>
        </p:blipFill>
        <p:spPr>
          <a:xfrm>
            <a:off x="176169" y="-92673"/>
            <a:ext cx="6221604" cy="6858000"/>
          </a:xfrm>
          <a:prstGeom prst="rect">
            <a:avLst/>
          </a:prstGeom>
        </p:spPr>
      </p:pic>
      <p:pic>
        <p:nvPicPr>
          <p:cNvPr id="5" name="Picture 4">
            <a:extLst>
              <a:ext uri="{FF2B5EF4-FFF2-40B4-BE49-F238E27FC236}">
                <a16:creationId xmlns:a16="http://schemas.microsoft.com/office/drawing/2014/main" id="{DC320858-4232-490F-B912-3AF1C199D7C3}"/>
              </a:ext>
            </a:extLst>
          </p:cNvPr>
          <p:cNvPicPr>
            <a:picLocks noChangeAspect="1"/>
          </p:cNvPicPr>
          <p:nvPr/>
        </p:nvPicPr>
        <p:blipFill rotWithShape="1">
          <a:blip r:embed="rId4"/>
          <a:srcRect l="3634"/>
          <a:stretch/>
        </p:blipFill>
        <p:spPr>
          <a:xfrm>
            <a:off x="6501107" y="3253018"/>
            <a:ext cx="3327428" cy="3166418"/>
          </a:xfrm>
          <a:prstGeom prst="rect">
            <a:avLst/>
          </a:prstGeom>
        </p:spPr>
      </p:pic>
      <p:sp>
        <p:nvSpPr>
          <p:cNvPr id="2" name="TextBox 1">
            <a:extLst>
              <a:ext uri="{FF2B5EF4-FFF2-40B4-BE49-F238E27FC236}">
                <a16:creationId xmlns:a16="http://schemas.microsoft.com/office/drawing/2014/main" id="{0CCD9564-7616-48B9-B272-EC2465781740}"/>
              </a:ext>
            </a:extLst>
          </p:cNvPr>
          <p:cNvSpPr txBox="1"/>
          <p:nvPr/>
        </p:nvSpPr>
        <p:spPr>
          <a:xfrm>
            <a:off x="7155179" y="537210"/>
            <a:ext cx="4860651" cy="461665"/>
          </a:xfrm>
          <a:prstGeom prst="rect">
            <a:avLst/>
          </a:prstGeom>
          <a:noFill/>
        </p:spPr>
        <p:txBody>
          <a:bodyPr wrap="square" rtlCol="0">
            <a:spAutoFit/>
          </a:bodyPr>
          <a:lstStyle/>
          <a:p>
            <a:r>
              <a:rPr lang="en-US" sz="2400" dirty="0">
                <a:solidFill>
                  <a:schemeClr val="bg1"/>
                </a:solidFill>
              </a:rPr>
              <a:t>Current Truck Parking Regulations </a:t>
            </a:r>
          </a:p>
        </p:txBody>
      </p:sp>
      <p:pic>
        <p:nvPicPr>
          <p:cNvPr id="8" name="Picture 7">
            <a:extLst>
              <a:ext uri="{FF2B5EF4-FFF2-40B4-BE49-F238E27FC236}">
                <a16:creationId xmlns:a16="http://schemas.microsoft.com/office/drawing/2014/main" id="{C5BEA387-BA3E-4CC8-99DE-6096EEBB9AD6}"/>
              </a:ext>
            </a:extLst>
          </p:cNvPr>
          <p:cNvPicPr>
            <a:picLocks noChangeAspect="1"/>
          </p:cNvPicPr>
          <p:nvPr/>
        </p:nvPicPr>
        <p:blipFill rotWithShape="1">
          <a:blip r:embed="rId5"/>
          <a:srcRect l="48488" r="3469" b="3762"/>
          <a:stretch/>
        </p:blipFill>
        <p:spPr>
          <a:xfrm>
            <a:off x="9892675" y="3900304"/>
            <a:ext cx="2242175" cy="2523356"/>
          </a:xfrm>
          <a:prstGeom prst="rect">
            <a:avLst/>
          </a:prstGeom>
        </p:spPr>
      </p:pic>
    </p:spTree>
    <p:extLst>
      <p:ext uri="{BB962C8B-B14F-4D97-AF65-F5344CB8AC3E}">
        <p14:creationId xmlns:p14="http://schemas.microsoft.com/office/powerpoint/2010/main" val="174639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4C969-0250-4B44-A62D-9FBE61B4A73C}"/>
              </a:ext>
            </a:extLst>
          </p:cNvPr>
          <p:cNvSpPr txBox="1"/>
          <p:nvPr/>
        </p:nvSpPr>
        <p:spPr>
          <a:xfrm>
            <a:off x="48551" y="260350"/>
            <a:ext cx="2902662" cy="830997"/>
          </a:xfrm>
          <a:prstGeom prst="rect">
            <a:avLst/>
          </a:prstGeom>
          <a:noFill/>
        </p:spPr>
        <p:txBody>
          <a:bodyPr wrap="square" rtlCol="0">
            <a:spAutoFit/>
          </a:bodyPr>
          <a:lstStyle/>
          <a:p>
            <a:r>
              <a:rPr lang="en-US" sz="2400" dirty="0">
                <a:solidFill>
                  <a:schemeClr val="bg1"/>
                </a:solidFill>
              </a:rPr>
              <a:t>Proposed Truck Parking Regulations </a:t>
            </a:r>
          </a:p>
        </p:txBody>
      </p:sp>
      <p:pic>
        <p:nvPicPr>
          <p:cNvPr id="3" name="Picture 2">
            <a:extLst>
              <a:ext uri="{FF2B5EF4-FFF2-40B4-BE49-F238E27FC236}">
                <a16:creationId xmlns:a16="http://schemas.microsoft.com/office/drawing/2014/main" id="{CD40EA65-F34C-43B2-AC60-58B89B76909F}"/>
              </a:ext>
            </a:extLst>
          </p:cNvPr>
          <p:cNvPicPr>
            <a:picLocks noChangeAspect="1"/>
          </p:cNvPicPr>
          <p:nvPr/>
        </p:nvPicPr>
        <p:blipFill>
          <a:blip r:embed="rId3"/>
          <a:stretch>
            <a:fillRect/>
          </a:stretch>
        </p:blipFill>
        <p:spPr>
          <a:xfrm>
            <a:off x="3800745" y="0"/>
            <a:ext cx="4590510" cy="6858000"/>
          </a:xfrm>
          <a:prstGeom prst="rect">
            <a:avLst/>
          </a:prstGeom>
        </p:spPr>
      </p:pic>
      <p:pic>
        <p:nvPicPr>
          <p:cNvPr id="6" name="Picture 5">
            <a:extLst>
              <a:ext uri="{FF2B5EF4-FFF2-40B4-BE49-F238E27FC236}">
                <a16:creationId xmlns:a16="http://schemas.microsoft.com/office/drawing/2014/main" id="{894A2A9C-DC29-4F55-A959-83F606263B82}"/>
              </a:ext>
            </a:extLst>
          </p:cNvPr>
          <p:cNvPicPr>
            <a:picLocks noChangeAspect="1"/>
          </p:cNvPicPr>
          <p:nvPr/>
        </p:nvPicPr>
        <p:blipFill>
          <a:blip r:embed="rId3"/>
          <a:stretch>
            <a:fillRect/>
          </a:stretch>
        </p:blipFill>
        <p:spPr>
          <a:xfrm>
            <a:off x="2951213" y="-1003684"/>
            <a:ext cx="6537483" cy="9766684"/>
          </a:xfrm>
          <a:prstGeom prst="rect">
            <a:avLst/>
          </a:prstGeom>
        </p:spPr>
      </p:pic>
      <p:sp>
        <p:nvSpPr>
          <p:cNvPr id="13" name="TextBox 12">
            <a:extLst>
              <a:ext uri="{FF2B5EF4-FFF2-40B4-BE49-F238E27FC236}">
                <a16:creationId xmlns:a16="http://schemas.microsoft.com/office/drawing/2014/main" id="{FE053CD4-F1BD-4B7F-9FE7-F89EC03ECCB1}"/>
              </a:ext>
            </a:extLst>
          </p:cNvPr>
          <p:cNvSpPr txBox="1"/>
          <p:nvPr/>
        </p:nvSpPr>
        <p:spPr>
          <a:xfrm>
            <a:off x="137451" y="1823303"/>
            <a:ext cx="2902662" cy="4154984"/>
          </a:xfrm>
          <a:prstGeom prst="rect">
            <a:avLst/>
          </a:prstGeom>
          <a:noFill/>
        </p:spPr>
        <p:txBody>
          <a:bodyPr wrap="square" rtlCol="0">
            <a:spAutoFit/>
          </a:bodyPr>
          <a:lstStyle/>
          <a:p>
            <a:r>
              <a:rPr lang="en-US" sz="2400" dirty="0">
                <a:solidFill>
                  <a:schemeClr val="bg1"/>
                </a:solidFill>
              </a:rPr>
              <a:t>Prohibit truck parking in West Oakland except where specifically allowed by posted signs. </a:t>
            </a:r>
          </a:p>
          <a:p>
            <a:endParaRPr lang="en-US" sz="2400" dirty="0">
              <a:solidFill>
                <a:schemeClr val="bg1"/>
              </a:solidFill>
            </a:endParaRPr>
          </a:p>
          <a:p>
            <a:r>
              <a:rPr lang="en-US" sz="2400" dirty="0">
                <a:solidFill>
                  <a:schemeClr val="bg1"/>
                </a:solidFill>
              </a:rPr>
              <a:t>Streets selected based on stakeholder feedback on where to prevent truck parking.</a:t>
            </a:r>
          </a:p>
        </p:txBody>
      </p:sp>
      <p:pic>
        <p:nvPicPr>
          <p:cNvPr id="8" name="Picture 7">
            <a:extLst>
              <a:ext uri="{FF2B5EF4-FFF2-40B4-BE49-F238E27FC236}">
                <a16:creationId xmlns:a16="http://schemas.microsoft.com/office/drawing/2014/main" id="{AA6D2ACD-9675-44E2-BB91-8E5DD38692B3}"/>
              </a:ext>
            </a:extLst>
          </p:cNvPr>
          <p:cNvPicPr>
            <a:picLocks noChangeAspect="1"/>
          </p:cNvPicPr>
          <p:nvPr/>
        </p:nvPicPr>
        <p:blipFill>
          <a:blip r:embed="rId4"/>
          <a:stretch>
            <a:fillRect/>
          </a:stretch>
        </p:blipFill>
        <p:spPr>
          <a:xfrm>
            <a:off x="8365854" y="3841558"/>
            <a:ext cx="3827211" cy="1936942"/>
          </a:xfrm>
          <a:prstGeom prst="rect">
            <a:avLst/>
          </a:prstGeom>
        </p:spPr>
      </p:pic>
    </p:spTree>
    <p:extLst>
      <p:ext uri="{BB962C8B-B14F-4D97-AF65-F5344CB8AC3E}">
        <p14:creationId xmlns:p14="http://schemas.microsoft.com/office/powerpoint/2010/main" val="364108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CEB6-4015-4E6B-9C54-343B46F1B29F}"/>
              </a:ext>
            </a:extLst>
          </p:cNvPr>
          <p:cNvSpPr>
            <a:spLocks noGrp="1"/>
          </p:cNvSpPr>
          <p:nvPr>
            <p:ph type="ctrTitle"/>
          </p:nvPr>
        </p:nvSpPr>
        <p:spPr>
          <a:xfrm>
            <a:off x="0" y="959803"/>
            <a:ext cx="12192000" cy="2387600"/>
          </a:xfrm>
        </p:spPr>
        <p:txBody>
          <a:bodyPr/>
          <a:lstStyle/>
          <a:p>
            <a:r>
              <a:rPr lang="en-US" b="1" dirty="0">
                <a:solidFill>
                  <a:schemeClr val="bg1"/>
                </a:solidFill>
              </a:rPr>
              <a:t>Proposal 2</a:t>
            </a:r>
          </a:p>
        </p:txBody>
      </p:sp>
      <p:sp>
        <p:nvSpPr>
          <p:cNvPr id="3" name="Subtitle 2">
            <a:extLst>
              <a:ext uri="{FF2B5EF4-FFF2-40B4-BE49-F238E27FC236}">
                <a16:creationId xmlns:a16="http://schemas.microsoft.com/office/drawing/2014/main" id="{1F2BF9C5-D09A-4CAC-A462-B70C13EFD9AF}"/>
              </a:ext>
            </a:extLst>
          </p:cNvPr>
          <p:cNvSpPr>
            <a:spLocks noGrp="1"/>
          </p:cNvSpPr>
          <p:nvPr>
            <p:ph type="subTitle" idx="1"/>
          </p:nvPr>
        </p:nvSpPr>
        <p:spPr>
          <a:xfrm>
            <a:off x="2046514" y="3602038"/>
            <a:ext cx="8850086" cy="1655762"/>
          </a:xfrm>
        </p:spPr>
        <p:txBody>
          <a:bodyPr>
            <a:normAutofit/>
          </a:bodyPr>
          <a:lstStyle/>
          <a:p>
            <a:r>
              <a:rPr lang="en-US" sz="3600" dirty="0">
                <a:solidFill>
                  <a:schemeClr val="bg1"/>
                </a:solidFill>
              </a:rPr>
              <a:t>Prohibit unattached trailer parking citywide</a:t>
            </a:r>
          </a:p>
        </p:txBody>
      </p:sp>
    </p:spTree>
    <p:extLst>
      <p:ext uri="{BB962C8B-B14F-4D97-AF65-F5344CB8AC3E}">
        <p14:creationId xmlns:p14="http://schemas.microsoft.com/office/powerpoint/2010/main" val="40762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F0AEA-07BA-4063-9806-22CEF77F2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156" y="2071838"/>
            <a:ext cx="5120640" cy="3840480"/>
          </a:xfrm>
          <a:prstGeom prst="rect">
            <a:avLst/>
          </a:prstGeom>
        </p:spPr>
      </p:pic>
      <p:sp>
        <p:nvSpPr>
          <p:cNvPr id="5" name="Subtitle 2">
            <a:extLst>
              <a:ext uri="{FF2B5EF4-FFF2-40B4-BE49-F238E27FC236}">
                <a16:creationId xmlns:a16="http://schemas.microsoft.com/office/drawing/2014/main" id="{F2A33249-738E-4297-9349-BAF30CB5EE58}"/>
              </a:ext>
            </a:extLst>
          </p:cNvPr>
          <p:cNvSpPr>
            <a:spLocks noGrp="1"/>
          </p:cNvSpPr>
          <p:nvPr>
            <p:ph type="subTitle" idx="1"/>
          </p:nvPr>
        </p:nvSpPr>
        <p:spPr>
          <a:xfrm>
            <a:off x="6997700" y="3602038"/>
            <a:ext cx="3898900" cy="1655762"/>
          </a:xfrm>
        </p:spPr>
        <p:txBody>
          <a:bodyPr>
            <a:normAutofit/>
          </a:bodyPr>
          <a:lstStyle/>
          <a:p>
            <a:pPr algn="l"/>
            <a:r>
              <a:rPr lang="en-US" sz="3600" dirty="0">
                <a:solidFill>
                  <a:schemeClr val="bg1"/>
                </a:solidFill>
              </a:rPr>
              <a:t>Prohibit unattached trailer parking citywide</a:t>
            </a:r>
          </a:p>
        </p:txBody>
      </p:sp>
    </p:spTree>
    <p:extLst>
      <p:ext uri="{BB962C8B-B14F-4D97-AF65-F5344CB8AC3E}">
        <p14:creationId xmlns:p14="http://schemas.microsoft.com/office/powerpoint/2010/main" val="337509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CEB6-4015-4E6B-9C54-343B46F1B29F}"/>
              </a:ext>
            </a:extLst>
          </p:cNvPr>
          <p:cNvSpPr>
            <a:spLocks noGrp="1"/>
          </p:cNvSpPr>
          <p:nvPr>
            <p:ph type="ctrTitle"/>
          </p:nvPr>
        </p:nvSpPr>
        <p:spPr>
          <a:xfrm>
            <a:off x="0" y="959803"/>
            <a:ext cx="12192000" cy="2387600"/>
          </a:xfrm>
        </p:spPr>
        <p:txBody>
          <a:bodyPr/>
          <a:lstStyle/>
          <a:p>
            <a:r>
              <a:rPr lang="en-US" b="1" dirty="0">
                <a:solidFill>
                  <a:schemeClr val="bg1"/>
                </a:solidFill>
              </a:rPr>
              <a:t>Proposal 3</a:t>
            </a:r>
          </a:p>
        </p:txBody>
      </p:sp>
      <p:sp>
        <p:nvSpPr>
          <p:cNvPr id="3" name="Subtitle 2">
            <a:extLst>
              <a:ext uri="{FF2B5EF4-FFF2-40B4-BE49-F238E27FC236}">
                <a16:creationId xmlns:a16="http://schemas.microsoft.com/office/drawing/2014/main" id="{1F2BF9C5-D09A-4CAC-A462-B70C13EFD9AF}"/>
              </a:ext>
            </a:extLst>
          </p:cNvPr>
          <p:cNvSpPr>
            <a:spLocks noGrp="1"/>
          </p:cNvSpPr>
          <p:nvPr>
            <p:ph type="subTitle" idx="1"/>
          </p:nvPr>
        </p:nvSpPr>
        <p:spPr>
          <a:xfrm>
            <a:off x="2046514" y="3602038"/>
            <a:ext cx="8850086" cy="1655762"/>
          </a:xfrm>
        </p:spPr>
        <p:txBody>
          <a:bodyPr>
            <a:normAutofit/>
          </a:bodyPr>
          <a:lstStyle/>
          <a:p>
            <a:r>
              <a:rPr lang="en-US" sz="3600" dirty="0">
                <a:solidFill>
                  <a:schemeClr val="bg1"/>
                </a:solidFill>
              </a:rPr>
              <a:t>Update the network of truck routes and truck prohibited streets in West Oakland</a:t>
            </a:r>
          </a:p>
        </p:txBody>
      </p:sp>
    </p:spTree>
    <p:extLst>
      <p:ext uri="{BB962C8B-B14F-4D97-AF65-F5344CB8AC3E}">
        <p14:creationId xmlns:p14="http://schemas.microsoft.com/office/powerpoint/2010/main" val="5835821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021E7E3602B349B2ED7923740CF6B2" ma:contentTypeVersion="14" ma:contentTypeDescription="Create a new document." ma:contentTypeScope="" ma:versionID="2c44ffc0fc8647648472cad152cb4875">
  <xsd:schema xmlns:xsd="http://www.w3.org/2001/XMLSchema" xmlns:xs="http://www.w3.org/2001/XMLSchema" xmlns:p="http://schemas.microsoft.com/office/2006/metadata/properties" xmlns:ns2="c16aab23-6371-4434-96de-5abee345d13d" xmlns:ns3="c212665c-0bbd-4610-9b66-52710950f5f2" targetNamespace="http://schemas.microsoft.com/office/2006/metadata/properties" ma:root="true" ma:fieldsID="11c6a8f382d96d3c940206ef71a0b6bb" ns2:_="" ns3:_="">
    <xsd:import namespace="c16aab23-6371-4434-96de-5abee345d13d"/>
    <xsd:import namespace="c212665c-0bbd-4610-9b66-52710950f5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6aab23-6371-4434-96de-5abee345d1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d5dd8a-13d8-44a5-8836-7d7dd3e4539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12665c-0bbd-4610-9b66-52710950f5f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2b9a88d-4853-419d-8c2c-c6289f0923e8}" ma:internalName="TaxCatchAll" ma:showField="CatchAllData" ma:web="c212665c-0bbd-4610-9b66-52710950f5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212665c-0bbd-4610-9b66-52710950f5f2">
      <UserInfo>
        <DisplayName>Kelley, Fred</DisplayName>
        <AccountId>380</AccountId>
        <AccountType/>
      </UserInfo>
      <UserInfo>
        <DisplayName>Wier, Megan</DisplayName>
        <AccountId>399</AccountId>
        <AccountType/>
      </UserInfo>
      <UserInfo>
        <DisplayName>Wang, Joe</DisplayName>
        <AccountId>383</AccountId>
        <AccountType/>
      </UserInfo>
      <UserInfo>
        <DisplayName>Ford, Michael</DisplayName>
        <AccountId>460</AccountId>
        <AccountType/>
      </UserInfo>
      <UserInfo>
        <DisplayName>Ehlers, Emily</DisplayName>
        <AccountId>130</AccountId>
        <AccountType/>
      </UserInfo>
      <UserInfo>
        <DisplayName>Parker, Alicia</DisplayName>
        <AccountId>113</AccountId>
        <AccountType/>
      </UserInfo>
      <UserInfo>
        <DisplayName>Andrea Gardner</DisplayName>
        <AccountId>421</AccountId>
        <AccountType/>
      </UserInfo>
      <UserInfo>
        <DisplayName>Chan, Celina</DisplayName>
        <AccountId>1776</AccountId>
        <AccountType/>
      </UserInfo>
    </SharedWithUsers>
    <TaxCatchAll xmlns="c212665c-0bbd-4610-9b66-52710950f5f2" xsi:nil="true"/>
    <lcf76f155ced4ddcb4097134ff3c332f xmlns="c16aab23-6371-4434-96de-5abee345d13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446235-EDE4-4277-A63D-05D28FC346F2}"/>
</file>

<file path=customXml/itemProps2.xml><?xml version="1.0" encoding="utf-8"?>
<ds:datastoreItem xmlns:ds="http://schemas.openxmlformats.org/officeDocument/2006/customXml" ds:itemID="{9EBFF7BA-2D2C-4591-A027-B2111B674468}">
  <ds:schemaRefs>
    <ds:schemaRef ds:uri="c212665c-0bbd-4610-9b66-52710950f5f2"/>
    <ds:schemaRef ds:uri="http://purl.org/dc/elements/1.1/"/>
    <ds:schemaRef ds:uri="http://purl.org/dc/dcmitype/"/>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c16aab23-6371-4434-96de-5abee345d13d"/>
    <ds:schemaRef ds:uri="http://schemas.microsoft.com/office/2006/metadata/properties"/>
  </ds:schemaRefs>
</ds:datastoreItem>
</file>

<file path=customXml/itemProps3.xml><?xml version="1.0" encoding="utf-8"?>
<ds:datastoreItem xmlns:ds="http://schemas.openxmlformats.org/officeDocument/2006/customXml" ds:itemID="{B6A60841-C5DD-46E8-9E27-CEEA342491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17211</TotalTime>
  <Words>1577</Words>
  <Application>Microsoft Office PowerPoint</Application>
  <PresentationFormat>Widescreen</PresentationFormat>
  <Paragraphs>223</Paragraphs>
  <Slides>27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Calibri Light</vt:lpstr>
      <vt:lpstr>Courier New</vt:lpstr>
      <vt:lpstr>Segoe UI</vt:lpstr>
      <vt:lpstr>Office Theme</vt:lpstr>
      <vt:lpstr>1_Office Theme</vt:lpstr>
      <vt:lpstr>West Oakland Truck Management Plan  (TMP)</vt:lpstr>
      <vt:lpstr>PowerPoint Presentation</vt:lpstr>
      <vt:lpstr>May to Aug. 2020 Community Engagement </vt:lpstr>
      <vt:lpstr>Proposal 1</vt:lpstr>
      <vt:lpstr>PowerPoint Presentation</vt:lpstr>
      <vt:lpstr>PowerPoint Presentation</vt:lpstr>
      <vt:lpstr>Proposal 2</vt:lpstr>
      <vt:lpstr>PowerPoint Presentation</vt:lpstr>
      <vt:lpstr>Proposal 3</vt:lpstr>
      <vt:lpstr>PowerPoint Presentation</vt:lpstr>
      <vt:lpstr>Frontage Road </vt:lpstr>
      <vt:lpstr>PowerPoint Presentation</vt:lpstr>
      <vt:lpstr>PowerPoint Presentation</vt:lpstr>
      <vt:lpstr>PowerPoint Presentation</vt:lpstr>
      <vt:lpstr>PowerPoint Presentation</vt:lpstr>
      <vt:lpstr>Frontage Road Study</vt:lpstr>
      <vt:lpstr>PowerPoint Presentation</vt:lpstr>
      <vt:lpstr>PowerPoint Presentation</vt:lpstr>
      <vt:lpstr>PowerPoint Presentation</vt:lpstr>
      <vt:lpstr>Staff Recommendation for Frontage Road​</vt:lpstr>
      <vt:lpstr>Frontage Road​ Decision</vt:lpstr>
      <vt:lpstr>Steps to Reduce Effects of Trucks</vt:lpstr>
      <vt:lpstr>PowerPoint Presentation</vt:lpstr>
      <vt:lpstr>Frontage Road Improvements Project  Conceptual Models (Examples)  </vt:lpstr>
      <vt:lpstr>PowerPoint Presentation</vt:lpstr>
      <vt:lpstr>Multi-Way Boulevards</vt:lpstr>
      <vt:lpstr>Octavia Boulevard  San Francisco MTA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Truck Management Plan (TMP) Status Update</dc:title>
  <dc:creator>Parker, Alicia</dc:creator>
  <cp:lastModifiedBy>Parker, Alicia</cp:lastModifiedBy>
  <cp:revision>12</cp:revision>
  <cp:lastPrinted>2022-02-22T14:39:59Z</cp:lastPrinted>
  <dcterms:created xsi:type="dcterms:W3CDTF">2022-02-08T05:29:13Z</dcterms:created>
  <dcterms:modified xsi:type="dcterms:W3CDTF">2022-04-06T23:48:15Z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0x01010028021E7E3602B349B2ED7923740CF6B2</vt:lpwstr>
  </property>
  <property fmtid="{D5CDD505-2E9C-101B-9397-08002B2CF9AE}" pid="3" name="MediaServiceImageTags">
    <vt:lpwstr/>
  </property>
</Properties>
</file>