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60" r:id="rId6"/>
    <p:sldId id="261" r:id="rId7"/>
    <p:sldId id="262" r:id="rId8"/>
    <p:sldId id="263" r:id="rId9"/>
    <p:sldId id="265" r:id="rId10"/>
    <p:sldId id="264" r:id="rId11"/>
    <p:sldId id="266" r:id="rId12"/>
    <p:sldId id="257" r:id="rId13"/>
    <p:sldId id="258" r:id="rId14"/>
    <p:sldId id="259" r:id="rId15"/>
    <p:sldId id="267" r:id="rId16"/>
    <p:sldId id="268" r:id="rId17"/>
  </p:sldIdLst>
  <p:sldSz cx="18288000" cy="10287000"/>
  <p:notesSz cx="7010400" cy="9296400"/>
  <p:embeddedFontLst>
    <p:embeddedFont>
      <p:font typeface="Calibri" panose="020F0502020204030204" pitchFamily="34" charset="0"/>
      <p:regular r:id="rId19"/>
      <p:bold r:id="rId20"/>
      <p:italic r:id="rId21"/>
      <p:boldItalic r:id="rId22"/>
    </p:embeddedFont>
    <p:embeddedFont>
      <p:font typeface="Montserrat" pitchFamily="2" charset="77"/>
      <p:regular r:id="rId23"/>
      <p:bold r:id="rId24"/>
      <p:italic r:id="rId25"/>
      <p:boldItalic r:id="rId26"/>
    </p:embeddedFont>
    <p:embeddedFont>
      <p:font typeface="Montserrat Bold" pitchFamily="2" charset="77"/>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4"/>
    <p:restoredTop sz="94626"/>
  </p:normalViewPr>
  <p:slideViewPr>
    <p:cSldViewPr snapToGrid="0">
      <p:cViewPr varScale="1">
        <p:scale>
          <a:sx n="77" d="100"/>
          <a:sy n="77" d="100"/>
        </p:scale>
        <p:origin x="1136" y="2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5DD8BA5-79CC-A34F-A78E-303CF260F4B4}" type="datetimeFigureOut">
              <a:rPr lang="en-US" smtClean="0"/>
              <a:t>9/18/23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91CEFCE-B4C9-8E40-A985-4A2CB987F9DF}" type="slidenum">
              <a:rPr lang="en-US" smtClean="0"/>
              <a:t>‹#›</a:t>
            </a:fld>
            <a:endParaRPr lang="en-US"/>
          </a:p>
        </p:txBody>
      </p:sp>
    </p:spTree>
    <p:extLst>
      <p:ext uri="{BB962C8B-B14F-4D97-AF65-F5344CB8AC3E}">
        <p14:creationId xmlns:p14="http://schemas.microsoft.com/office/powerpoint/2010/main" val="898285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CEFCE-B4C9-8E40-A985-4A2CB987F9DF}" type="slidenum">
              <a:rPr lang="en-US" smtClean="0"/>
              <a:t>2</a:t>
            </a:fld>
            <a:endParaRPr lang="en-US"/>
          </a:p>
        </p:txBody>
      </p:sp>
    </p:spTree>
    <p:extLst>
      <p:ext uri="{BB962C8B-B14F-4D97-AF65-F5344CB8AC3E}">
        <p14:creationId xmlns:p14="http://schemas.microsoft.com/office/powerpoint/2010/main" val="377240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CEFCE-B4C9-8E40-A985-4A2CB987F9DF}" type="slidenum">
              <a:rPr lang="en-US" smtClean="0"/>
              <a:t>11</a:t>
            </a:fld>
            <a:endParaRPr lang="en-US"/>
          </a:p>
        </p:txBody>
      </p:sp>
    </p:spTree>
    <p:extLst>
      <p:ext uri="{BB962C8B-B14F-4D97-AF65-F5344CB8AC3E}">
        <p14:creationId xmlns:p14="http://schemas.microsoft.com/office/powerpoint/2010/main" val="1500852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CEFCE-B4C9-8E40-A985-4A2CB987F9DF}" type="slidenum">
              <a:rPr lang="en-US" smtClean="0"/>
              <a:t>12</a:t>
            </a:fld>
            <a:endParaRPr lang="en-US"/>
          </a:p>
        </p:txBody>
      </p:sp>
    </p:spTree>
    <p:extLst>
      <p:ext uri="{BB962C8B-B14F-4D97-AF65-F5344CB8AC3E}">
        <p14:creationId xmlns:p14="http://schemas.microsoft.com/office/powerpoint/2010/main" val="868795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CEFCE-B4C9-8E40-A985-4A2CB987F9DF}" type="slidenum">
              <a:rPr lang="en-US" smtClean="0"/>
              <a:t>13</a:t>
            </a:fld>
            <a:endParaRPr lang="en-US"/>
          </a:p>
        </p:txBody>
      </p:sp>
    </p:spTree>
    <p:extLst>
      <p:ext uri="{BB962C8B-B14F-4D97-AF65-F5344CB8AC3E}">
        <p14:creationId xmlns:p14="http://schemas.microsoft.com/office/powerpoint/2010/main" val="1197665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CEFCE-B4C9-8E40-A985-4A2CB987F9DF}" type="slidenum">
              <a:rPr lang="en-US" smtClean="0"/>
              <a:t>3</a:t>
            </a:fld>
            <a:endParaRPr lang="en-US"/>
          </a:p>
        </p:txBody>
      </p:sp>
    </p:spTree>
    <p:extLst>
      <p:ext uri="{BB962C8B-B14F-4D97-AF65-F5344CB8AC3E}">
        <p14:creationId xmlns:p14="http://schemas.microsoft.com/office/powerpoint/2010/main" val="8916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CEFCE-B4C9-8E40-A985-4A2CB987F9DF}" type="slidenum">
              <a:rPr lang="en-US" smtClean="0"/>
              <a:t>4</a:t>
            </a:fld>
            <a:endParaRPr lang="en-US"/>
          </a:p>
        </p:txBody>
      </p:sp>
    </p:spTree>
    <p:extLst>
      <p:ext uri="{BB962C8B-B14F-4D97-AF65-F5344CB8AC3E}">
        <p14:creationId xmlns:p14="http://schemas.microsoft.com/office/powerpoint/2010/main" val="1379872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CEFCE-B4C9-8E40-A985-4A2CB987F9DF}" type="slidenum">
              <a:rPr lang="en-US" smtClean="0"/>
              <a:t>5</a:t>
            </a:fld>
            <a:endParaRPr lang="en-US"/>
          </a:p>
        </p:txBody>
      </p:sp>
    </p:spTree>
    <p:extLst>
      <p:ext uri="{BB962C8B-B14F-4D97-AF65-F5344CB8AC3E}">
        <p14:creationId xmlns:p14="http://schemas.microsoft.com/office/powerpoint/2010/main" val="140803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CEFCE-B4C9-8E40-A985-4A2CB987F9DF}" type="slidenum">
              <a:rPr lang="en-US" smtClean="0"/>
              <a:t>6</a:t>
            </a:fld>
            <a:endParaRPr lang="en-US"/>
          </a:p>
        </p:txBody>
      </p:sp>
    </p:spTree>
    <p:extLst>
      <p:ext uri="{BB962C8B-B14F-4D97-AF65-F5344CB8AC3E}">
        <p14:creationId xmlns:p14="http://schemas.microsoft.com/office/powerpoint/2010/main" val="50281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CEFCE-B4C9-8E40-A985-4A2CB987F9DF}" type="slidenum">
              <a:rPr lang="en-US" smtClean="0"/>
              <a:t>7</a:t>
            </a:fld>
            <a:endParaRPr lang="en-US"/>
          </a:p>
        </p:txBody>
      </p:sp>
    </p:spTree>
    <p:extLst>
      <p:ext uri="{BB962C8B-B14F-4D97-AF65-F5344CB8AC3E}">
        <p14:creationId xmlns:p14="http://schemas.microsoft.com/office/powerpoint/2010/main" val="1313100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CEFCE-B4C9-8E40-A985-4A2CB987F9DF}" type="slidenum">
              <a:rPr lang="en-US" smtClean="0"/>
              <a:t>8</a:t>
            </a:fld>
            <a:endParaRPr lang="en-US"/>
          </a:p>
        </p:txBody>
      </p:sp>
    </p:spTree>
    <p:extLst>
      <p:ext uri="{BB962C8B-B14F-4D97-AF65-F5344CB8AC3E}">
        <p14:creationId xmlns:p14="http://schemas.microsoft.com/office/powerpoint/2010/main" val="2462320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CEFCE-B4C9-8E40-A985-4A2CB987F9DF}" type="slidenum">
              <a:rPr lang="en-US" smtClean="0"/>
              <a:t>9</a:t>
            </a:fld>
            <a:endParaRPr lang="en-US"/>
          </a:p>
        </p:txBody>
      </p:sp>
    </p:spTree>
    <p:extLst>
      <p:ext uri="{BB962C8B-B14F-4D97-AF65-F5344CB8AC3E}">
        <p14:creationId xmlns:p14="http://schemas.microsoft.com/office/powerpoint/2010/main" val="4185150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CEFCE-B4C9-8E40-A985-4A2CB987F9DF}" type="slidenum">
              <a:rPr lang="en-US" smtClean="0"/>
              <a:t>10</a:t>
            </a:fld>
            <a:endParaRPr lang="en-US"/>
          </a:p>
        </p:txBody>
      </p:sp>
    </p:spTree>
    <p:extLst>
      <p:ext uri="{BB962C8B-B14F-4D97-AF65-F5344CB8AC3E}">
        <p14:creationId xmlns:p14="http://schemas.microsoft.com/office/powerpoint/2010/main" val="1343106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A023E5-0DA3-6747-B76F-9928E208A5D4}" type="datetime1">
              <a:rPr lang="en-US" smtClean="0"/>
              <a:t>9/18/23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96C898-F2FF-7B47-9467-D558EF870366}" type="datetime1">
              <a:rPr lang="en-US" smtClean="0"/>
              <a:t>9/18/23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351507-5C28-854C-8992-395816E5A283}" type="datetime1">
              <a:rPr lang="en-US" smtClean="0"/>
              <a:t>9/18/23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DCF2B-444A-274E-8DC1-D03F10FC0E37}" type="datetime1">
              <a:rPr lang="en-US" smtClean="0"/>
              <a:t>9/18/23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606FD7-2485-6546-9C47-8FD74CDED506}" type="datetime1">
              <a:rPr lang="en-US" smtClean="0"/>
              <a:t>9/18/23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66586E-EADC-4145-9A07-6CB7F0D1F22B}" type="datetime1">
              <a:rPr lang="en-US" smtClean="0"/>
              <a:t>9/18/23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42680E-42B9-D040-8306-63AB7FD633E3}" type="datetime1">
              <a:rPr lang="en-US" smtClean="0"/>
              <a:t>9/18/23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CB38CD-4E8C-7346-8169-B6C32E5CF577}" type="datetime1">
              <a:rPr lang="en-US" smtClean="0"/>
              <a:t>9/18/23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4638D-9FC2-3A41-BD67-2ED71185FC33}" type="datetime1">
              <a:rPr lang="en-US" smtClean="0"/>
              <a:t>9/18/23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0782EF-4674-3040-992E-63344934453A}" type="datetime1">
              <a:rPr lang="en-US" smtClean="0"/>
              <a:t>9/18/23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186855-5DD8-B044-B8E0-F196D374C5AC}" type="datetime1">
              <a:rPr lang="en-US" smtClean="0"/>
              <a:t>9/18/23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2D836-E4F1-F449-AEBC-8FE4A308B464}" type="datetime1">
              <a:rPr lang="en-US" smtClean="0"/>
              <a:t>9/18/23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565151"/>
            <a:ext cx="18288000" cy="721849"/>
            <a:chOff x="0" y="0"/>
            <a:chExt cx="6186311" cy="244181"/>
          </a:xfrm>
        </p:grpSpPr>
        <p:sp>
          <p:nvSpPr>
            <p:cNvPr id="3" name="Freeform 3"/>
            <p:cNvSpPr/>
            <p:nvPr/>
          </p:nvSpPr>
          <p:spPr>
            <a:xfrm>
              <a:off x="0" y="0"/>
              <a:ext cx="6186311" cy="244181"/>
            </a:xfrm>
            <a:custGeom>
              <a:avLst/>
              <a:gdLst/>
              <a:ahLst/>
              <a:cxnLst/>
              <a:rect l="l" t="t" r="r" b="b"/>
              <a:pathLst>
                <a:path w="6186311" h="244181">
                  <a:moveTo>
                    <a:pt x="0" y="0"/>
                  </a:moveTo>
                  <a:lnTo>
                    <a:pt x="6186311" y="0"/>
                  </a:lnTo>
                  <a:lnTo>
                    <a:pt x="6186311" y="244181"/>
                  </a:lnTo>
                  <a:lnTo>
                    <a:pt x="0" y="244181"/>
                  </a:lnTo>
                  <a:close/>
                </a:path>
              </a:pathLst>
            </a:custGeom>
            <a:solidFill>
              <a:srgbClr val="00505E"/>
            </a:solidFill>
          </p:spPr>
          <p:txBody>
            <a:bodyPr/>
            <a:lstStyle/>
            <a:p>
              <a:endParaRPr lang="en-US" dirty="0"/>
            </a:p>
          </p:txBody>
        </p:sp>
      </p:grpSp>
      <p:pic>
        <p:nvPicPr>
          <p:cNvPr id="4" name="Picture 4"/>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80342"/>
          <a:stretch/>
        </p:blipFill>
        <p:spPr>
          <a:xfrm>
            <a:off x="10794199" y="796085"/>
            <a:ext cx="7580524" cy="8974604"/>
          </a:xfrm>
          <a:prstGeom prst="rect">
            <a:avLst/>
          </a:prstGeom>
        </p:spPr>
      </p:pic>
      <p:sp>
        <p:nvSpPr>
          <p:cNvPr id="6" name="TextBox 6"/>
          <p:cNvSpPr txBox="1"/>
          <p:nvPr/>
        </p:nvSpPr>
        <p:spPr>
          <a:xfrm>
            <a:off x="1028699" y="1098768"/>
            <a:ext cx="9870949" cy="3270126"/>
          </a:xfrm>
          <a:prstGeom prst="rect">
            <a:avLst/>
          </a:prstGeom>
        </p:spPr>
        <p:txBody>
          <a:bodyPr wrap="square" lIns="0" tIns="0" rIns="0" bIns="0" rtlCol="0" anchor="t">
            <a:spAutoFit/>
          </a:bodyPr>
          <a:lstStyle/>
          <a:p>
            <a:pPr>
              <a:lnSpc>
                <a:spcPts val="8498"/>
              </a:lnSpc>
            </a:pPr>
            <a:r>
              <a:rPr lang="en-US" sz="7725" dirty="0">
                <a:solidFill>
                  <a:srgbClr val="00505E"/>
                </a:solidFill>
                <a:latin typeface="Montserrat Bold"/>
              </a:rPr>
              <a:t>The Search for Oakland’s Next Chief of Police</a:t>
            </a:r>
          </a:p>
        </p:txBody>
      </p:sp>
      <p:pic>
        <p:nvPicPr>
          <p:cNvPr id="8" name="Picture 7">
            <a:extLst>
              <a:ext uri="{FF2B5EF4-FFF2-40B4-BE49-F238E27FC236}">
                <a16:creationId xmlns:a16="http://schemas.microsoft.com/office/drawing/2014/main" id="{C0402342-C25C-78FA-CFEE-C6BA6B2D929E}"/>
              </a:ext>
            </a:extLst>
          </p:cNvPr>
          <p:cNvPicPr>
            <a:picLocks noChangeAspect="1"/>
          </p:cNvPicPr>
          <p:nvPr/>
        </p:nvPicPr>
        <p:blipFill>
          <a:blip r:embed="rId4"/>
          <a:stretch>
            <a:fillRect/>
          </a:stretch>
        </p:blipFill>
        <p:spPr>
          <a:xfrm>
            <a:off x="663122" y="7562281"/>
            <a:ext cx="5943798" cy="1448489"/>
          </a:xfrm>
          <a:prstGeom prst="rect">
            <a:avLst/>
          </a:prstGeom>
        </p:spPr>
      </p:pic>
      <p:sp>
        <p:nvSpPr>
          <p:cNvPr id="5" name="TextBox 4">
            <a:extLst>
              <a:ext uri="{FF2B5EF4-FFF2-40B4-BE49-F238E27FC236}">
                <a16:creationId xmlns:a16="http://schemas.microsoft.com/office/drawing/2014/main" id="{8C19C75F-FD00-5232-343A-F1E1BB3FCCC0}"/>
              </a:ext>
            </a:extLst>
          </p:cNvPr>
          <p:cNvSpPr txBox="1"/>
          <p:nvPr/>
        </p:nvSpPr>
        <p:spPr>
          <a:xfrm>
            <a:off x="1202267" y="4673600"/>
            <a:ext cx="7450666" cy="1938992"/>
          </a:xfrm>
          <a:prstGeom prst="rect">
            <a:avLst/>
          </a:prstGeom>
          <a:noFill/>
        </p:spPr>
        <p:txBody>
          <a:bodyPr wrap="square" rtlCol="0">
            <a:spAutoFit/>
          </a:bodyPr>
          <a:lstStyle/>
          <a:p>
            <a:r>
              <a:rPr lang="en-US" sz="3000" dirty="0">
                <a:solidFill>
                  <a:srgbClr val="00505E"/>
                </a:solidFill>
                <a:latin typeface="Montserrat Bold"/>
              </a:rPr>
              <a:t>Staff Searches Ad Hoc Committee:</a:t>
            </a:r>
          </a:p>
          <a:p>
            <a:pPr marL="457200" indent="-457200">
              <a:buFont typeface="Arial" panose="020B0604020202020204" pitchFamily="34" charset="0"/>
              <a:buChar char="•"/>
            </a:pPr>
            <a:r>
              <a:rPr lang="en-US" sz="3000" dirty="0">
                <a:solidFill>
                  <a:srgbClr val="00505E"/>
                </a:solidFill>
                <a:latin typeface="Montserrat Bold"/>
              </a:rPr>
              <a:t>Chair </a:t>
            </a:r>
            <a:r>
              <a:rPr lang="en-US" sz="3000" dirty="0" err="1">
                <a:solidFill>
                  <a:srgbClr val="00505E"/>
                </a:solidFill>
                <a:latin typeface="Montserrat Bold"/>
              </a:rPr>
              <a:t>Milele</a:t>
            </a:r>
            <a:endParaRPr lang="en-US" sz="3000" dirty="0">
              <a:solidFill>
                <a:srgbClr val="00505E"/>
              </a:solidFill>
              <a:latin typeface="Montserrat Bold"/>
            </a:endParaRPr>
          </a:p>
          <a:p>
            <a:pPr marL="457200" indent="-457200">
              <a:buFont typeface="Arial" panose="020B0604020202020204" pitchFamily="34" charset="0"/>
              <a:buChar char="•"/>
            </a:pPr>
            <a:r>
              <a:rPr lang="en-US" sz="3000" dirty="0">
                <a:solidFill>
                  <a:srgbClr val="00505E"/>
                </a:solidFill>
                <a:latin typeface="Montserrat Bold"/>
              </a:rPr>
              <a:t>Vice Chair Jordan</a:t>
            </a:r>
          </a:p>
          <a:p>
            <a:pPr marL="457200" indent="-457200">
              <a:buFont typeface="Arial" panose="020B0604020202020204" pitchFamily="34" charset="0"/>
              <a:buChar char="•"/>
            </a:pPr>
            <a:r>
              <a:rPr lang="en-US" sz="3000" dirty="0">
                <a:solidFill>
                  <a:srgbClr val="00505E"/>
                </a:solidFill>
                <a:latin typeface="Montserrat Bold"/>
              </a:rPr>
              <a:t>Commissioner Howell</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18" y="720090"/>
            <a:ext cx="16856964" cy="8846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2A0B91E-E003-62BB-D071-E5F73F17D260}"/>
              </a:ext>
            </a:extLst>
          </p:cNvPr>
          <p:cNvPicPr>
            <a:picLocks noChangeAspect="1"/>
          </p:cNvPicPr>
          <p:nvPr/>
        </p:nvPicPr>
        <p:blipFill rotWithShape="1">
          <a:blip r:embed="rId3"/>
          <a:srcRect t="8685" r="1" b="1"/>
          <a:stretch/>
        </p:blipFill>
        <p:spPr>
          <a:xfrm>
            <a:off x="961914" y="965200"/>
            <a:ext cx="6019530" cy="4053837"/>
          </a:xfrm>
          <a:prstGeom prst="rect">
            <a:avLst/>
          </a:prstGeom>
        </p:spPr>
      </p:pic>
      <p:pic>
        <p:nvPicPr>
          <p:cNvPr id="7" name="Picture 6">
            <a:extLst>
              <a:ext uri="{FF2B5EF4-FFF2-40B4-BE49-F238E27FC236}">
                <a16:creationId xmlns:a16="http://schemas.microsoft.com/office/drawing/2014/main" id="{7980A5D1-8902-5F76-33B4-E2631C71EF97}"/>
              </a:ext>
            </a:extLst>
          </p:cNvPr>
          <p:cNvPicPr>
            <a:picLocks noChangeAspect="1"/>
          </p:cNvPicPr>
          <p:nvPr/>
        </p:nvPicPr>
        <p:blipFill rotWithShape="1">
          <a:blip r:embed="rId4"/>
          <a:srcRect t="2957" r="3" b="3"/>
          <a:stretch/>
        </p:blipFill>
        <p:spPr>
          <a:xfrm>
            <a:off x="965200" y="5264149"/>
            <a:ext cx="6016245" cy="4057649"/>
          </a:xfrm>
          <a:prstGeom prst="rect">
            <a:avLst/>
          </a:prstGeom>
        </p:spPr>
      </p:pic>
      <p:pic>
        <p:nvPicPr>
          <p:cNvPr id="8" name="Picture 7">
            <a:extLst>
              <a:ext uri="{FF2B5EF4-FFF2-40B4-BE49-F238E27FC236}">
                <a16:creationId xmlns:a16="http://schemas.microsoft.com/office/drawing/2014/main" id="{015A1D3E-662B-A463-720F-006C069D407A}"/>
              </a:ext>
            </a:extLst>
          </p:cNvPr>
          <p:cNvPicPr>
            <a:picLocks noChangeAspect="1"/>
          </p:cNvPicPr>
          <p:nvPr/>
        </p:nvPicPr>
        <p:blipFill rotWithShape="1">
          <a:blip r:embed="rId5"/>
          <a:srcRect r="5085" b="-1"/>
          <a:stretch/>
        </p:blipFill>
        <p:spPr>
          <a:xfrm>
            <a:off x="7218949" y="965200"/>
            <a:ext cx="10103850" cy="8356599"/>
          </a:xfrm>
          <a:prstGeom prst="rect">
            <a:avLst/>
          </a:prstGeom>
        </p:spPr>
      </p:pic>
    </p:spTree>
    <p:extLst>
      <p:ext uri="{BB962C8B-B14F-4D97-AF65-F5344CB8AC3E}">
        <p14:creationId xmlns:p14="http://schemas.microsoft.com/office/powerpoint/2010/main" val="344672132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5">
            <a:extLst>
              <a:ext uri="{FF2B5EF4-FFF2-40B4-BE49-F238E27FC236}">
                <a16:creationId xmlns:a16="http://schemas.microsoft.com/office/drawing/2014/main" id="{BBCF3024-34BA-08C5-1561-C62D671E4DAB}"/>
              </a:ext>
            </a:extLst>
          </p:cNvPr>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b="1" kern="1200">
                <a:solidFill>
                  <a:schemeClr val="bg1"/>
                </a:solidFill>
                <a:latin typeface="+mj-lt"/>
                <a:ea typeface="+mj-ea"/>
                <a:cs typeface="+mj-cs"/>
              </a:rPr>
              <a:t>OaklandCA.gov/POLICECOMMISSION</a:t>
            </a:r>
          </a:p>
        </p:txBody>
      </p:sp>
      <p:pic>
        <p:nvPicPr>
          <p:cNvPr id="2" name="Picture 1">
            <a:extLst>
              <a:ext uri="{FF2B5EF4-FFF2-40B4-BE49-F238E27FC236}">
                <a16:creationId xmlns:a16="http://schemas.microsoft.com/office/drawing/2014/main" id="{B0C75DAA-5B38-9D9D-1604-32218F20F695}"/>
              </a:ext>
            </a:extLst>
          </p:cNvPr>
          <p:cNvPicPr>
            <a:picLocks noChangeAspect="1"/>
          </p:cNvPicPr>
          <p:nvPr/>
        </p:nvPicPr>
        <p:blipFill>
          <a:blip r:embed="rId3"/>
          <a:stretch>
            <a:fillRect/>
          </a:stretch>
        </p:blipFill>
        <p:spPr>
          <a:xfrm>
            <a:off x="2892055" y="2158677"/>
            <a:ext cx="12503889" cy="7980950"/>
          </a:xfrm>
          <a:prstGeom prst="rect">
            <a:avLst/>
          </a:prstGeom>
        </p:spPr>
      </p:pic>
    </p:spTree>
    <p:extLst>
      <p:ext uri="{BB962C8B-B14F-4D97-AF65-F5344CB8AC3E}">
        <p14:creationId xmlns:p14="http://schemas.microsoft.com/office/powerpoint/2010/main" val="342095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565151"/>
            <a:ext cx="18288000" cy="721849"/>
            <a:chOff x="0" y="0"/>
            <a:chExt cx="6186311" cy="244181"/>
          </a:xfrm>
        </p:grpSpPr>
        <p:sp>
          <p:nvSpPr>
            <p:cNvPr id="3" name="Freeform 3"/>
            <p:cNvSpPr/>
            <p:nvPr/>
          </p:nvSpPr>
          <p:spPr>
            <a:xfrm>
              <a:off x="0" y="0"/>
              <a:ext cx="6186311" cy="244181"/>
            </a:xfrm>
            <a:custGeom>
              <a:avLst/>
              <a:gdLst/>
              <a:ahLst/>
              <a:cxnLst/>
              <a:rect l="l" t="t" r="r" b="b"/>
              <a:pathLst>
                <a:path w="6186311" h="244181">
                  <a:moveTo>
                    <a:pt x="0" y="0"/>
                  </a:moveTo>
                  <a:lnTo>
                    <a:pt x="6186311" y="0"/>
                  </a:lnTo>
                  <a:lnTo>
                    <a:pt x="6186311" y="244181"/>
                  </a:lnTo>
                  <a:lnTo>
                    <a:pt x="0" y="244181"/>
                  </a:lnTo>
                  <a:close/>
                </a:path>
              </a:pathLst>
            </a:custGeom>
            <a:solidFill>
              <a:srgbClr val="00505E"/>
            </a:solidFill>
          </p:spPr>
          <p:txBody>
            <a:bodyPr/>
            <a:lstStyle/>
            <a:p>
              <a:endParaRPr lang="en-US" dirty="0"/>
            </a:p>
          </p:txBody>
        </p:sp>
      </p:grpSp>
      <p:sp>
        <p:nvSpPr>
          <p:cNvPr id="5" name="TextBox 5"/>
          <p:cNvSpPr txBox="1"/>
          <p:nvPr/>
        </p:nvSpPr>
        <p:spPr>
          <a:xfrm>
            <a:off x="3430863" y="638556"/>
            <a:ext cx="11426274" cy="1096318"/>
          </a:xfrm>
          <a:prstGeom prst="rect">
            <a:avLst/>
          </a:prstGeom>
        </p:spPr>
        <p:txBody>
          <a:bodyPr lIns="0" tIns="0" rIns="0" bIns="0" rtlCol="0" anchor="t">
            <a:spAutoFit/>
          </a:bodyPr>
          <a:lstStyle/>
          <a:p>
            <a:pPr algn="ctr">
              <a:lnSpc>
                <a:spcPts val="8498"/>
              </a:lnSpc>
            </a:pPr>
            <a:r>
              <a:rPr lang="en-US" sz="7725" dirty="0">
                <a:solidFill>
                  <a:srgbClr val="00505E"/>
                </a:solidFill>
                <a:latin typeface="Montserrat Bold"/>
              </a:rPr>
              <a:t>September — Present</a:t>
            </a:r>
          </a:p>
        </p:txBody>
      </p:sp>
      <p:sp>
        <p:nvSpPr>
          <p:cNvPr id="4" name="TextBox 6">
            <a:extLst>
              <a:ext uri="{FF2B5EF4-FFF2-40B4-BE49-F238E27FC236}">
                <a16:creationId xmlns:a16="http://schemas.microsoft.com/office/drawing/2014/main" id="{DE1B9672-0139-8D91-F73E-CD11264612D2}"/>
              </a:ext>
            </a:extLst>
          </p:cNvPr>
          <p:cNvSpPr txBox="1"/>
          <p:nvPr/>
        </p:nvSpPr>
        <p:spPr>
          <a:xfrm>
            <a:off x="1114436" y="2160238"/>
            <a:ext cx="16651049" cy="5200078"/>
          </a:xfrm>
          <a:prstGeom prst="rect">
            <a:avLst/>
          </a:prstGeom>
        </p:spPr>
        <p:txBody>
          <a:bodyPr wrap="square" lIns="0" tIns="0" rIns="0" bIns="0" rtlCol="0" anchor="t">
            <a:spAutoFit/>
          </a:bodyPr>
          <a:lstStyle/>
          <a:p>
            <a:pPr marL="323850" lvl="1">
              <a:lnSpc>
                <a:spcPct val="150000"/>
              </a:lnSpc>
            </a:pPr>
            <a:r>
              <a:rPr lang="en-US" sz="3600" b="1" spc="242" dirty="0">
                <a:solidFill>
                  <a:srgbClr val="000000"/>
                </a:solidFill>
                <a:latin typeface="Montserrat"/>
              </a:rPr>
              <a:t>Key Dates:</a:t>
            </a:r>
          </a:p>
          <a:p>
            <a:pPr marL="571500" marR="0" indent="-571500">
              <a:lnSpc>
                <a:spcPct val="150000"/>
              </a:lnSpc>
              <a:spcBef>
                <a:spcPts val="0"/>
              </a:spcBef>
              <a:spcAft>
                <a:spcPts val="800"/>
              </a:spcAft>
              <a:buFont typeface="Arial" panose="020B0604020202020204" pitchFamily="34" charset="0"/>
              <a:buChar char="•"/>
            </a:pPr>
            <a:r>
              <a:rPr lang="en-US" sz="36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9/5</a:t>
            </a:r>
            <a:r>
              <a:rPr lang="en-US" sz="3600" dirty="0">
                <a:effectLst/>
                <a:latin typeface="Montserrat" pitchFamily="2" charset="77"/>
                <a:ea typeface="Calibri" panose="020F0502020204030204" pitchFamily="34" charset="0"/>
                <a:cs typeface="Times New Roman" panose="02020603050405020304" pitchFamily="18" charset="0"/>
              </a:rPr>
              <a:t>: City of Oakland Chief of Police 2023 Job Description announced</a:t>
            </a:r>
          </a:p>
          <a:p>
            <a:pPr marL="571500" marR="0" indent="-571500">
              <a:lnSpc>
                <a:spcPct val="150000"/>
              </a:lnSpc>
              <a:spcBef>
                <a:spcPts val="0"/>
              </a:spcBef>
              <a:spcAft>
                <a:spcPts val="800"/>
              </a:spcAft>
              <a:buFont typeface="Arial" panose="020B0604020202020204" pitchFamily="34" charset="0"/>
              <a:buChar char="•"/>
            </a:pPr>
            <a:r>
              <a:rPr lang="en-US" sz="36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9/7</a:t>
            </a:r>
            <a:r>
              <a:rPr lang="en-US" sz="3600" dirty="0">
                <a:effectLst/>
                <a:latin typeface="Montserrat" pitchFamily="2" charset="77"/>
                <a:ea typeface="Calibri" panose="020F0502020204030204" pitchFamily="34" charset="0"/>
                <a:cs typeface="Times New Roman" panose="02020603050405020304" pitchFamily="18" charset="0"/>
              </a:rPr>
              <a:t>: Ad Hoc meets with Byers Group to discuss progress</a:t>
            </a:r>
          </a:p>
          <a:p>
            <a:pPr marL="571500" marR="0" indent="-571500">
              <a:lnSpc>
                <a:spcPct val="150000"/>
              </a:lnSpc>
              <a:spcBef>
                <a:spcPts val="0"/>
              </a:spcBef>
              <a:spcAft>
                <a:spcPts val="800"/>
              </a:spcAft>
              <a:buFont typeface="Arial" panose="020B0604020202020204" pitchFamily="34" charset="0"/>
              <a:buChar char="•"/>
            </a:pPr>
            <a:r>
              <a:rPr lang="en-US" sz="36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9/14</a:t>
            </a:r>
            <a:r>
              <a:rPr lang="en-US" sz="3600" dirty="0">
                <a:effectLst/>
                <a:latin typeface="Montserrat" pitchFamily="2" charset="77"/>
                <a:ea typeface="Calibri" panose="020F0502020204030204" pitchFamily="34" charset="0"/>
                <a:cs typeface="Times New Roman" panose="02020603050405020304" pitchFamily="18" charset="0"/>
              </a:rPr>
              <a:t>: Ad Hoc, staff, and Byers Group check in and </a:t>
            </a:r>
            <a:r>
              <a:rPr lang="en-US" sz="3600" dirty="0">
                <a:latin typeface="Montserrat" pitchFamily="2" charset="77"/>
                <a:ea typeface="Calibri" panose="020F0502020204030204" pitchFamily="34" charset="0"/>
                <a:cs typeface="Times New Roman" panose="02020603050405020304" pitchFamily="18" charset="0"/>
              </a:rPr>
              <a:t>intend to </a:t>
            </a:r>
            <a:r>
              <a:rPr lang="en-US" sz="3600" dirty="0">
                <a:effectLst/>
                <a:latin typeface="Montserrat" pitchFamily="2" charset="77"/>
                <a:ea typeface="Calibri" panose="020F0502020204030204" pitchFamily="34" charset="0"/>
                <a:cs typeface="Times New Roman" panose="02020603050405020304" pitchFamily="18" charset="0"/>
              </a:rPr>
              <a:t>provide update at the 9/14 Police Commission Meeting (cancelled)</a:t>
            </a:r>
          </a:p>
          <a:p>
            <a:pPr marL="571500" marR="0" indent="-571500">
              <a:lnSpc>
                <a:spcPct val="150000"/>
              </a:lnSpc>
              <a:spcBef>
                <a:spcPts val="0"/>
              </a:spcBef>
              <a:spcAft>
                <a:spcPts val="800"/>
              </a:spcAft>
              <a:buFont typeface="Arial" panose="020B0604020202020204" pitchFamily="34" charset="0"/>
              <a:buChar char="•"/>
            </a:pPr>
            <a:r>
              <a:rPr lang="en-US" sz="36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9/18</a:t>
            </a:r>
            <a:r>
              <a:rPr lang="en-US" sz="3600" dirty="0">
                <a:effectLst/>
                <a:latin typeface="Montserrat" pitchFamily="2" charset="77"/>
                <a:ea typeface="Calibri" panose="020F0502020204030204" pitchFamily="34" charset="0"/>
                <a:cs typeface="Times New Roman" panose="02020603050405020304" pitchFamily="18" charset="0"/>
              </a:rPr>
              <a:t>: Ad Hoc shares update at 9/18 Police Commission Meeting</a:t>
            </a:r>
          </a:p>
        </p:txBody>
      </p:sp>
    </p:spTree>
    <p:extLst>
      <p:ext uri="{BB962C8B-B14F-4D97-AF65-F5344CB8AC3E}">
        <p14:creationId xmlns:p14="http://schemas.microsoft.com/office/powerpoint/2010/main" val="4165901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a16="http://schemas.microsoft.com/office/drawing/2014/main" id="{CE23A6B8-9BF4-872A-C628-9C3F0130D419}"/>
              </a:ext>
            </a:extLst>
          </p:cNvPr>
          <p:cNvPicPr>
            <a:picLocks noChangeAspect="1"/>
          </p:cNvPicPr>
          <p:nvPr/>
        </p:nvPicPr>
        <p:blipFill>
          <a:blip r:embed="rId3"/>
          <a:stretch>
            <a:fillRect/>
          </a:stretch>
        </p:blipFill>
        <p:spPr>
          <a:xfrm>
            <a:off x="6103160" y="819639"/>
            <a:ext cx="11938165" cy="7938879"/>
          </a:xfrm>
          <a:prstGeom prst="rect">
            <a:avLst/>
          </a:prstGeom>
        </p:spPr>
      </p:pic>
      <p:grpSp>
        <p:nvGrpSpPr>
          <p:cNvPr id="2" name="Group 2"/>
          <p:cNvGrpSpPr/>
          <p:nvPr/>
        </p:nvGrpSpPr>
        <p:grpSpPr>
          <a:xfrm>
            <a:off x="0" y="9565151"/>
            <a:ext cx="18288000" cy="721849"/>
            <a:chOff x="0" y="0"/>
            <a:chExt cx="6186311" cy="244181"/>
          </a:xfrm>
        </p:grpSpPr>
        <p:sp>
          <p:nvSpPr>
            <p:cNvPr id="3" name="Freeform 3"/>
            <p:cNvSpPr/>
            <p:nvPr/>
          </p:nvSpPr>
          <p:spPr>
            <a:xfrm>
              <a:off x="0" y="0"/>
              <a:ext cx="6186311" cy="244181"/>
            </a:xfrm>
            <a:custGeom>
              <a:avLst/>
              <a:gdLst/>
              <a:ahLst/>
              <a:cxnLst/>
              <a:rect l="l" t="t" r="r" b="b"/>
              <a:pathLst>
                <a:path w="6186311" h="244181">
                  <a:moveTo>
                    <a:pt x="0" y="0"/>
                  </a:moveTo>
                  <a:lnTo>
                    <a:pt x="6186311" y="0"/>
                  </a:lnTo>
                  <a:lnTo>
                    <a:pt x="6186311" y="244181"/>
                  </a:lnTo>
                  <a:lnTo>
                    <a:pt x="0" y="244181"/>
                  </a:lnTo>
                  <a:close/>
                </a:path>
              </a:pathLst>
            </a:custGeom>
            <a:solidFill>
              <a:srgbClr val="00505E"/>
            </a:solidFill>
          </p:spPr>
          <p:txBody>
            <a:bodyPr/>
            <a:lstStyle/>
            <a:p>
              <a:endParaRPr lang="en-US" dirty="0"/>
            </a:p>
          </p:txBody>
        </p:sp>
      </p:grpSp>
      <p:sp>
        <p:nvSpPr>
          <p:cNvPr id="5" name="TextBox 5"/>
          <p:cNvSpPr txBox="1"/>
          <p:nvPr/>
        </p:nvSpPr>
        <p:spPr>
          <a:xfrm>
            <a:off x="990061" y="4150659"/>
            <a:ext cx="4321242" cy="460785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6000" kern="1200">
                <a:solidFill>
                  <a:srgbClr val="FFFFFF"/>
                </a:solidFill>
                <a:latin typeface="+mj-lt"/>
                <a:ea typeface="+mj-ea"/>
                <a:cs typeface="+mj-cs"/>
              </a:rPr>
              <a:t>Next Steps</a:t>
            </a:r>
          </a:p>
        </p:txBody>
      </p:sp>
    </p:spTree>
    <p:extLst>
      <p:ext uri="{BB962C8B-B14F-4D97-AF65-F5344CB8AC3E}">
        <p14:creationId xmlns:p14="http://schemas.microsoft.com/office/powerpoint/2010/main" val="351682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565151"/>
            <a:ext cx="18288000" cy="721849"/>
            <a:chOff x="0" y="0"/>
            <a:chExt cx="6186311" cy="244181"/>
          </a:xfrm>
        </p:grpSpPr>
        <p:sp>
          <p:nvSpPr>
            <p:cNvPr id="3" name="Freeform 3"/>
            <p:cNvSpPr/>
            <p:nvPr/>
          </p:nvSpPr>
          <p:spPr>
            <a:xfrm>
              <a:off x="0" y="0"/>
              <a:ext cx="6186311" cy="244181"/>
            </a:xfrm>
            <a:custGeom>
              <a:avLst/>
              <a:gdLst/>
              <a:ahLst/>
              <a:cxnLst/>
              <a:rect l="l" t="t" r="r" b="b"/>
              <a:pathLst>
                <a:path w="6186311" h="244181">
                  <a:moveTo>
                    <a:pt x="0" y="0"/>
                  </a:moveTo>
                  <a:lnTo>
                    <a:pt x="6186311" y="0"/>
                  </a:lnTo>
                  <a:lnTo>
                    <a:pt x="6186311" y="244181"/>
                  </a:lnTo>
                  <a:lnTo>
                    <a:pt x="0" y="244181"/>
                  </a:lnTo>
                  <a:close/>
                </a:path>
              </a:pathLst>
            </a:custGeom>
            <a:solidFill>
              <a:srgbClr val="00505E"/>
            </a:solidFill>
          </p:spPr>
          <p:txBody>
            <a:bodyPr/>
            <a:lstStyle/>
            <a:p>
              <a:endParaRPr lang="en-US" dirty="0"/>
            </a:p>
          </p:txBody>
        </p:sp>
      </p:grpSp>
      <p:sp>
        <p:nvSpPr>
          <p:cNvPr id="5" name="TextBox 5"/>
          <p:cNvSpPr txBox="1"/>
          <p:nvPr/>
        </p:nvSpPr>
        <p:spPr>
          <a:xfrm>
            <a:off x="3430863" y="638556"/>
            <a:ext cx="11426274" cy="1096318"/>
          </a:xfrm>
          <a:prstGeom prst="rect">
            <a:avLst/>
          </a:prstGeom>
        </p:spPr>
        <p:txBody>
          <a:bodyPr lIns="0" tIns="0" rIns="0" bIns="0" rtlCol="0" anchor="t">
            <a:spAutoFit/>
          </a:bodyPr>
          <a:lstStyle/>
          <a:p>
            <a:pPr algn="ctr">
              <a:lnSpc>
                <a:spcPts val="8498"/>
              </a:lnSpc>
            </a:pPr>
            <a:r>
              <a:rPr lang="en-US" sz="7725" dirty="0">
                <a:solidFill>
                  <a:srgbClr val="00505E"/>
                </a:solidFill>
                <a:latin typeface="Montserrat Bold"/>
              </a:rPr>
              <a:t>Timeline</a:t>
            </a:r>
          </a:p>
        </p:txBody>
      </p:sp>
      <p:sp>
        <p:nvSpPr>
          <p:cNvPr id="6" name="TextBox 6"/>
          <p:cNvSpPr txBox="1"/>
          <p:nvPr/>
        </p:nvSpPr>
        <p:spPr>
          <a:xfrm>
            <a:off x="809244" y="1734874"/>
            <a:ext cx="16268130" cy="2399311"/>
          </a:xfrm>
          <a:prstGeom prst="rect">
            <a:avLst/>
          </a:prstGeom>
        </p:spPr>
        <p:txBody>
          <a:bodyPr wrap="square" lIns="0" tIns="0" rIns="0" bIns="0" rtlCol="0" anchor="t">
            <a:spAutoFit/>
          </a:bodyPr>
          <a:lstStyle/>
          <a:p>
            <a:pPr marL="323850" lvl="1" algn="ctr">
              <a:lnSpc>
                <a:spcPct val="150000"/>
              </a:lnSpc>
            </a:pPr>
            <a:r>
              <a:rPr lang="en-US" sz="3600" spc="242" dirty="0">
                <a:solidFill>
                  <a:srgbClr val="000000"/>
                </a:solidFill>
                <a:latin typeface="Montserrat"/>
              </a:rPr>
              <a:t>The Staff Searches Ad Hoc Committee would like to present a brief update and timeline of events in response to concerns over the timeliness of the Commission’s work in this process.</a:t>
            </a:r>
            <a:endParaRPr lang="en-US" sz="1200" spc="242" dirty="0">
              <a:solidFill>
                <a:srgbClr val="000000"/>
              </a:solidFill>
              <a:latin typeface="Montserrat"/>
            </a:endParaRPr>
          </a:p>
        </p:txBody>
      </p:sp>
      <p:pic>
        <p:nvPicPr>
          <p:cNvPr id="7" name="Picture 2" descr="Calendar Royalty Free Vector Image - VectorStock">
            <a:extLst>
              <a:ext uri="{FF2B5EF4-FFF2-40B4-BE49-F238E27FC236}">
                <a16:creationId xmlns:a16="http://schemas.microsoft.com/office/drawing/2014/main" id="{A7A5C33E-CFF6-86C0-15C3-5812030D28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256"/>
          <a:stretch/>
        </p:blipFill>
        <p:spPr bwMode="auto">
          <a:xfrm>
            <a:off x="13795750" y="5209293"/>
            <a:ext cx="3789314" cy="37136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6">
            <a:extLst>
              <a:ext uri="{FF2B5EF4-FFF2-40B4-BE49-F238E27FC236}">
                <a16:creationId xmlns:a16="http://schemas.microsoft.com/office/drawing/2014/main" id="{209ABB5F-0AB7-CA5C-D098-69678ADDD9E4}"/>
              </a:ext>
            </a:extLst>
          </p:cNvPr>
          <p:cNvSpPr txBox="1"/>
          <p:nvPr/>
        </p:nvSpPr>
        <p:spPr>
          <a:xfrm>
            <a:off x="1009935" y="4537678"/>
            <a:ext cx="13359208" cy="4400757"/>
          </a:xfrm>
          <a:prstGeom prst="rect">
            <a:avLst/>
          </a:prstGeom>
        </p:spPr>
        <p:txBody>
          <a:bodyPr wrap="square" lIns="0" tIns="0" rIns="0" bIns="0" rtlCol="0" anchor="t">
            <a:spAutoFit/>
          </a:bodyPr>
          <a:lstStyle/>
          <a:p>
            <a:pPr marL="323850" lvl="1">
              <a:lnSpc>
                <a:spcPct val="150000"/>
              </a:lnSpc>
            </a:pPr>
            <a:r>
              <a:rPr lang="en-US" sz="3600" b="1" spc="242" dirty="0">
                <a:solidFill>
                  <a:srgbClr val="000000"/>
                </a:solidFill>
                <a:latin typeface="Montserrat"/>
              </a:rPr>
              <a:t>Goals:</a:t>
            </a:r>
          </a:p>
          <a:p>
            <a:pPr marL="495300" lvl="1" indent="-171450">
              <a:lnSpc>
                <a:spcPct val="150000"/>
              </a:lnSpc>
              <a:buFont typeface="Arial" panose="020B0604020202020204" pitchFamily="34" charset="0"/>
              <a:buChar char="•"/>
            </a:pPr>
            <a:r>
              <a:rPr lang="en-US" sz="3600" b="1" spc="242" dirty="0">
                <a:solidFill>
                  <a:schemeClr val="accent5">
                    <a:lumMod val="50000"/>
                  </a:schemeClr>
                </a:solidFill>
                <a:latin typeface="Montserrat"/>
              </a:rPr>
              <a:t>Quality</a:t>
            </a:r>
            <a:r>
              <a:rPr lang="en-US" sz="3600" spc="242" dirty="0">
                <a:solidFill>
                  <a:srgbClr val="000000"/>
                </a:solidFill>
                <a:latin typeface="Montserrat"/>
              </a:rPr>
              <a:t> recruitment ensuring best candidates</a:t>
            </a:r>
          </a:p>
          <a:p>
            <a:pPr marL="495300" lvl="1" indent="-171450">
              <a:lnSpc>
                <a:spcPct val="150000"/>
              </a:lnSpc>
              <a:buFont typeface="Arial" panose="020B0604020202020204" pitchFamily="34" charset="0"/>
              <a:buChar char="•"/>
            </a:pPr>
            <a:r>
              <a:rPr lang="en-US" sz="3600" b="1" spc="242" dirty="0">
                <a:solidFill>
                  <a:schemeClr val="accent5">
                    <a:lumMod val="50000"/>
                  </a:schemeClr>
                </a:solidFill>
                <a:latin typeface="Montserrat"/>
              </a:rPr>
              <a:t>Community</a:t>
            </a:r>
            <a:r>
              <a:rPr lang="en-US" sz="3600" spc="242" dirty="0">
                <a:solidFill>
                  <a:srgbClr val="000000"/>
                </a:solidFill>
                <a:latin typeface="Montserrat"/>
              </a:rPr>
              <a:t> engagement and feedback</a:t>
            </a:r>
          </a:p>
          <a:p>
            <a:pPr marL="495300" lvl="1" indent="-171450">
              <a:lnSpc>
                <a:spcPct val="150000"/>
              </a:lnSpc>
              <a:buFont typeface="Arial" panose="020B0604020202020204" pitchFamily="34" charset="0"/>
              <a:buChar char="•"/>
            </a:pPr>
            <a:r>
              <a:rPr lang="en-US" sz="3600" b="1" spc="242" dirty="0">
                <a:solidFill>
                  <a:schemeClr val="accent5">
                    <a:lumMod val="50000"/>
                  </a:schemeClr>
                </a:solidFill>
                <a:latin typeface="Montserrat"/>
              </a:rPr>
              <a:t>Transparency</a:t>
            </a:r>
            <a:r>
              <a:rPr lang="en-US" sz="3600" spc="242" dirty="0">
                <a:solidFill>
                  <a:srgbClr val="000000"/>
                </a:solidFill>
                <a:latin typeface="Montserrat"/>
              </a:rPr>
              <a:t> and communication</a:t>
            </a:r>
          </a:p>
          <a:p>
            <a:pPr marL="495300" lvl="1" indent="-171450">
              <a:lnSpc>
                <a:spcPct val="150000"/>
              </a:lnSpc>
              <a:buFont typeface="Arial" panose="020B0604020202020204" pitchFamily="34" charset="0"/>
              <a:buChar char="•"/>
            </a:pPr>
            <a:r>
              <a:rPr lang="en-US" sz="3600" b="1" spc="242" dirty="0">
                <a:solidFill>
                  <a:schemeClr val="accent5">
                    <a:lumMod val="50000"/>
                  </a:schemeClr>
                </a:solidFill>
                <a:latin typeface="Montserrat"/>
              </a:rPr>
              <a:t>Efficiency</a:t>
            </a:r>
            <a:r>
              <a:rPr lang="en-US" sz="3600" spc="242" dirty="0">
                <a:solidFill>
                  <a:srgbClr val="000000"/>
                </a:solidFill>
                <a:latin typeface="Montserrat"/>
              </a:rPr>
              <a:t> without compromise to quality</a:t>
            </a:r>
          </a:p>
          <a:p>
            <a:pPr marL="495300" lvl="1" indent="-171450">
              <a:lnSpc>
                <a:spcPct val="150000"/>
              </a:lnSpc>
              <a:buFont typeface="Arial" panose="020B0604020202020204" pitchFamily="34" charset="0"/>
              <a:buChar char="•"/>
            </a:pPr>
            <a:endParaRPr lang="en-US" sz="1200" spc="242" dirty="0">
              <a:solidFill>
                <a:srgbClr val="000000"/>
              </a:solidFill>
              <a:latin typeface="Montserrat"/>
            </a:endParaRPr>
          </a:p>
        </p:txBody>
      </p:sp>
    </p:spTree>
    <p:extLst>
      <p:ext uri="{BB962C8B-B14F-4D97-AF65-F5344CB8AC3E}">
        <p14:creationId xmlns:p14="http://schemas.microsoft.com/office/powerpoint/2010/main" val="1777473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565151"/>
            <a:ext cx="18288000" cy="721849"/>
            <a:chOff x="0" y="0"/>
            <a:chExt cx="6186311" cy="244181"/>
          </a:xfrm>
        </p:grpSpPr>
        <p:sp>
          <p:nvSpPr>
            <p:cNvPr id="3" name="Freeform 3"/>
            <p:cNvSpPr/>
            <p:nvPr/>
          </p:nvSpPr>
          <p:spPr>
            <a:xfrm>
              <a:off x="0" y="0"/>
              <a:ext cx="6186311" cy="244181"/>
            </a:xfrm>
            <a:custGeom>
              <a:avLst/>
              <a:gdLst/>
              <a:ahLst/>
              <a:cxnLst/>
              <a:rect l="l" t="t" r="r" b="b"/>
              <a:pathLst>
                <a:path w="6186311" h="244181">
                  <a:moveTo>
                    <a:pt x="0" y="0"/>
                  </a:moveTo>
                  <a:lnTo>
                    <a:pt x="6186311" y="0"/>
                  </a:lnTo>
                  <a:lnTo>
                    <a:pt x="6186311" y="244181"/>
                  </a:lnTo>
                  <a:lnTo>
                    <a:pt x="0" y="244181"/>
                  </a:lnTo>
                  <a:close/>
                </a:path>
              </a:pathLst>
            </a:custGeom>
            <a:solidFill>
              <a:srgbClr val="00505E"/>
            </a:solidFill>
          </p:spPr>
          <p:txBody>
            <a:bodyPr/>
            <a:lstStyle/>
            <a:p>
              <a:endParaRPr lang="en-US" dirty="0"/>
            </a:p>
          </p:txBody>
        </p:sp>
      </p:grpSp>
      <p:sp>
        <p:nvSpPr>
          <p:cNvPr id="5" name="TextBox 5"/>
          <p:cNvSpPr txBox="1"/>
          <p:nvPr/>
        </p:nvSpPr>
        <p:spPr>
          <a:xfrm>
            <a:off x="3430863" y="638556"/>
            <a:ext cx="11426274" cy="1096318"/>
          </a:xfrm>
          <a:prstGeom prst="rect">
            <a:avLst/>
          </a:prstGeom>
        </p:spPr>
        <p:txBody>
          <a:bodyPr lIns="0" tIns="0" rIns="0" bIns="0" rtlCol="0" anchor="t">
            <a:spAutoFit/>
          </a:bodyPr>
          <a:lstStyle/>
          <a:p>
            <a:pPr algn="ctr">
              <a:lnSpc>
                <a:spcPts val="8498"/>
              </a:lnSpc>
            </a:pPr>
            <a:r>
              <a:rPr lang="en-US" sz="7725" dirty="0">
                <a:solidFill>
                  <a:srgbClr val="00505E"/>
                </a:solidFill>
                <a:latin typeface="Montserrat Bold"/>
              </a:rPr>
              <a:t>February / March</a:t>
            </a:r>
          </a:p>
        </p:txBody>
      </p:sp>
      <p:sp>
        <p:nvSpPr>
          <p:cNvPr id="8" name="TextBox 6">
            <a:extLst>
              <a:ext uri="{FF2B5EF4-FFF2-40B4-BE49-F238E27FC236}">
                <a16:creationId xmlns:a16="http://schemas.microsoft.com/office/drawing/2014/main" id="{209ABB5F-0AB7-CA5C-D098-69678ADDD9E4}"/>
              </a:ext>
            </a:extLst>
          </p:cNvPr>
          <p:cNvSpPr txBox="1"/>
          <p:nvPr/>
        </p:nvSpPr>
        <p:spPr>
          <a:xfrm>
            <a:off x="1114437" y="2160238"/>
            <a:ext cx="16337540" cy="5723298"/>
          </a:xfrm>
          <a:prstGeom prst="rect">
            <a:avLst/>
          </a:prstGeom>
        </p:spPr>
        <p:txBody>
          <a:bodyPr wrap="square" lIns="0" tIns="0" rIns="0" bIns="0" rtlCol="0" anchor="t">
            <a:spAutoFit/>
          </a:bodyPr>
          <a:lstStyle/>
          <a:p>
            <a:pPr marL="323850" lvl="1">
              <a:lnSpc>
                <a:spcPct val="150000"/>
              </a:lnSpc>
            </a:pPr>
            <a:r>
              <a:rPr lang="en-US" sz="3600" b="1" spc="242" dirty="0">
                <a:solidFill>
                  <a:srgbClr val="000000"/>
                </a:solidFill>
                <a:latin typeface="Montserrat"/>
              </a:rPr>
              <a:t>Key Dates:</a:t>
            </a:r>
          </a:p>
          <a:p>
            <a:pPr marL="495300" lvl="1" indent="-171450">
              <a:lnSpc>
                <a:spcPct val="150000"/>
              </a:lnSpc>
              <a:buFont typeface="Arial" panose="020B0604020202020204" pitchFamily="34" charset="0"/>
              <a:buChar char="•"/>
            </a:pPr>
            <a:r>
              <a:rPr lang="en-US" sz="3600" b="1" spc="242" dirty="0">
                <a:solidFill>
                  <a:schemeClr val="accent5">
                    <a:lumMod val="50000"/>
                  </a:schemeClr>
                </a:solidFill>
                <a:latin typeface="Montserrat"/>
              </a:rPr>
              <a:t>2/15:</a:t>
            </a:r>
            <a:r>
              <a:rPr lang="en-US" sz="3600" spc="242" dirty="0">
                <a:solidFill>
                  <a:srgbClr val="000000"/>
                </a:solidFill>
                <a:latin typeface="Montserrat"/>
              </a:rPr>
              <a:t> Chief </a:t>
            </a:r>
            <a:r>
              <a:rPr lang="en-US" sz="3600" spc="242" dirty="0" err="1">
                <a:solidFill>
                  <a:srgbClr val="000000"/>
                </a:solidFill>
                <a:latin typeface="Montserrat"/>
              </a:rPr>
              <a:t>LeRonne</a:t>
            </a:r>
            <a:r>
              <a:rPr lang="en-US" sz="3600" spc="242" dirty="0">
                <a:solidFill>
                  <a:srgbClr val="000000"/>
                </a:solidFill>
                <a:latin typeface="Montserrat"/>
              </a:rPr>
              <a:t> Armstrong terminated without cause</a:t>
            </a:r>
          </a:p>
          <a:p>
            <a:pPr marL="495300" lvl="1" indent="-171450">
              <a:lnSpc>
                <a:spcPct val="150000"/>
              </a:lnSpc>
              <a:buFont typeface="Arial" panose="020B0604020202020204" pitchFamily="34" charset="0"/>
              <a:buChar char="•"/>
            </a:pPr>
            <a:r>
              <a:rPr lang="en-US" sz="3600" b="1" spc="242" dirty="0">
                <a:solidFill>
                  <a:schemeClr val="accent5">
                    <a:lumMod val="50000"/>
                  </a:schemeClr>
                </a:solidFill>
                <a:latin typeface="Montserrat"/>
              </a:rPr>
              <a:t>3/15: </a:t>
            </a:r>
            <a:r>
              <a:rPr lang="en-US" sz="3600" spc="242" dirty="0">
                <a:solidFill>
                  <a:srgbClr val="000000"/>
                </a:solidFill>
                <a:latin typeface="Montserrat"/>
              </a:rPr>
              <a:t>Letter to Mayor Thao requesting meeting to discuss initiating the critical selection process</a:t>
            </a:r>
          </a:p>
          <a:p>
            <a:pPr marL="495300" lvl="1" indent="-171450">
              <a:lnSpc>
                <a:spcPct val="150000"/>
              </a:lnSpc>
              <a:buFont typeface="Arial" panose="020B0604020202020204" pitchFamily="34" charset="0"/>
              <a:buChar char="•"/>
            </a:pPr>
            <a:r>
              <a:rPr lang="en-US" sz="3600" b="1" spc="242" dirty="0">
                <a:solidFill>
                  <a:schemeClr val="accent5">
                    <a:lumMod val="50000"/>
                  </a:schemeClr>
                </a:solidFill>
                <a:latin typeface="Montserrat"/>
              </a:rPr>
              <a:t>3/23: </a:t>
            </a:r>
            <a:r>
              <a:rPr lang="en-US" sz="3600" spc="242" dirty="0">
                <a:solidFill>
                  <a:srgbClr val="000000"/>
                </a:solidFill>
                <a:latin typeface="Montserrat"/>
              </a:rPr>
              <a:t>Follow-up email to Mayor Thao urging meeting</a:t>
            </a:r>
          </a:p>
          <a:p>
            <a:pPr marL="495300" lvl="1" indent="-171450">
              <a:lnSpc>
                <a:spcPct val="150000"/>
              </a:lnSpc>
              <a:buFont typeface="Arial" panose="020B0604020202020204" pitchFamily="34" charset="0"/>
              <a:buChar char="•"/>
            </a:pPr>
            <a:r>
              <a:rPr lang="en-US" sz="3600" b="1" spc="242" dirty="0">
                <a:solidFill>
                  <a:schemeClr val="accent5">
                    <a:lumMod val="50000"/>
                  </a:schemeClr>
                </a:solidFill>
                <a:latin typeface="Montserrat"/>
              </a:rPr>
              <a:t>3/23:  </a:t>
            </a:r>
            <a:r>
              <a:rPr lang="en-US" sz="3600" spc="242" dirty="0">
                <a:solidFill>
                  <a:srgbClr val="000000"/>
                </a:solidFill>
                <a:latin typeface="Montserrat"/>
              </a:rPr>
              <a:t>Chair provides update at Commission Meeting on attempts to initiate the search and meet with Mayor Thao</a:t>
            </a:r>
          </a:p>
        </p:txBody>
      </p:sp>
    </p:spTree>
    <p:extLst>
      <p:ext uri="{BB962C8B-B14F-4D97-AF65-F5344CB8AC3E}">
        <p14:creationId xmlns:p14="http://schemas.microsoft.com/office/powerpoint/2010/main" val="3614402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565151"/>
            <a:ext cx="18288000" cy="721849"/>
            <a:chOff x="0" y="0"/>
            <a:chExt cx="6186311" cy="244181"/>
          </a:xfrm>
        </p:grpSpPr>
        <p:sp>
          <p:nvSpPr>
            <p:cNvPr id="3" name="Freeform 3"/>
            <p:cNvSpPr/>
            <p:nvPr/>
          </p:nvSpPr>
          <p:spPr>
            <a:xfrm>
              <a:off x="0" y="0"/>
              <a:ext cx="6186311" cy="244181"/>
            </a:xfrm>
            <a:custGeom>
              <a:avLst/>
              <a:gdLst/>
              <a:ahLst/>
              <a:cxnLst/>
              <a:rect l="l" t="t" r="r" b="b"/>
              <a:pathLst>
                <a:path w="6186311" h="244181">
                  <a:moveTo>
                    <a:pt x="0" y="0"/>
                  </a:moveTo>
                  <a:lnTo>
                    <a:pt x="6186311" y="0"/>
                  </a:lnTo>
                  <a:lnTo>
                    <a:pt x="6186311" y="244181"/>
                  </a:lnTo>
                  <a:lnTo>
                    <a:pt x="0" y="244181"/>
                  </a:lnTo>
                  <a:close/>
                </a:path>
              </a:pathLst>
            </a:custGeom>
            <a:solidFill>
              <a:srgbClr val="00505E"/>
            </a:solidFill>
          </p:spPr>
          <p:txBody>
            <a:bodyPr/>
            <a:lstStyle/>
            <a:p>
              <a:endParaRPr lang="en-US" dirty="0"/>
            </a:p>
          </p:txBody>
        </p:sp>
      </p:grpSp>
      <p:sp>
        <p:nvSpPr>
          <p:cNvPr id="5" name="TextBox 5"/>
          <p:cNvSpPr txBox="1"/>
          <p:nvPr/>
        </p:nvSpPr>
        <p:spPr>
          <a:xfrm>
            <a:off x="3430863" y="638556"/>
            <a:ext cx="11426274" cy="1096318"/>
          </a:xfrm>
          <a:prstGeom prst="rect">
            <a:avLst/>
          </a:prstGeom>
        </p:spPr>
        <p:txBody>
          <a:bodyPr lIns="0" tIns="0" rIns="0" bIns="0" rtlCol="0" anchor="t">
            <a:spAutoFit/>
          </a:bodyPr>
          <a:lstStyle/>
          <a:p>
            <a:pPr algn="ctr">
              <a:lnSpc>
                <a:spcPts val="8498"/>
              </a:lnSpc>
            </a:pPr>
            <a:r>
              <a:rPr lang="en-US" sz="7725" dirty="0">
                <a:solidFill>
                  <a:srgbClr val="00505E"/>
                </a:solidFill>
                <a:latin typeface="Montserrat Bold"/>
              </a:rPr>
              <a:t>April</a:t>
            </a:r>
          </a:p>
        </p:txBody>
      </p:sp>
      <p:sp>
        <p:nvSpPr>
          <p:cNvPr id="8" name="TextBox 6">
            <a:extLst>
              <a:ext uri="{FF2B5EF4-FFF2-40B4-BE49-F238E27FC236}">
                <a16:creationId xmlns:a16="http://schemas.microsoft.com/office/drawing/2014/main" id="{209ABB5F-0AB7-CA5C-D098-69678ADDD9E4}"/>
              </a:ext>
            </a:extLst>
          </p:cNvPr>
          <p:cNvSpPr txBox="1"/>
          <p:nvPr/>
        </p:nvSpPr>
        <p:spPr>
          <a:xfrm>
            <a:off x="1114436" y="2160238"/>
            <a:ext cx="16651049" cy="6554295"/>
          </a:xfrm>
          <a:prstGeom prst="rect">
            <a:avLst/>
          </a:prstGeom>
        </p:spPr>
        <p:txBody>
          <a:bodyPr wrap="square" lIns="0" tIns="0" rIns="0" bIns="0" rtlCol="0" anchor="t">
            <a:spAutoFit/>
          </a:bodyPr>
          <a:lstStyle/>
          <a:p>
            <a:pPr marL="323850" lvl="1">
              <a:lnSpc>
                <a:spcPct val="150000"/>
              </a:lnSpc>
            </a:pPr>
            <a:r>
              <a:rPr lang="en-US" sz="3600" b="1" spc="242" dirty="0">
                <a:solidFill>
                  <a:srgbClr val="000000"/>
                </a:solidFill>
                <a:latin typeface="Montserrat"/>
              </a:rPr>
              <a:t>Key Dates:</a:t>
            </a:r>
          </a:p>
          <a:p>
            <a:pPr marL="495300" lvl="1" indent="-171450">
              <a:lnSpc>
                <a:spcPct val="150000"/>
              </a:lnSpc>
              <a:buFont typeface="Arial" panose="020B0604020202020204" pitchFamily="34" charset="0"/>
              <a:buChar char="•"/>
            </a:pPr>
            <a:r>
              <a:rPr lang="en-US" sz="3600" b="1" spc="242" dirty="0">
                <a:solidFill>
                  <a:schemeClr val="accent5">
                    <a:lumMod val="50000"/>
                  </a:schemeClr>
                </a:solidFill>
                <a:latin typeface="Montserrat"/>
              </a:rPr>
              <a:t>4/3</a:t>
            </a:r>
            <a:r>
              <a:rPr lang="en-US" sz="3600" spc="242" dirty="0">
                <a:solidFill>
                  <a:srgbClr val="000000"/>
                </a:solidFill>
                <a:latin typeface="Montserrat"/>
              </a:rPr>
              <a:t>: Second follow-up to Mayor’s office to set meeting</a:t>
            </a:r>
          </a:p>
          <a:p>
            <a:pPr marL="495300" lvl="1" indent="-171450">
              <a:lnSpc>
                <a:spcPct val="150000"/>
              </a:lnSpc>
              <a:buFont typeface="Arial" panose="020B0604020202020204" pitchFamily="34" charset="0"/>
              <a:buChar char="•"/>
            </a:pPr>
            <a:r>
              <a:rPr lang="en-US" sz="3600" b="1" spc="242" dirty="0">
                <a:solidFill>
                  <a:schemeClr val="accent5">
                    <a:lumMod val="50000"/>
                  </a:schemeClr>
                </a:solidFill>
                <a:latin typeface="Montserrat"/>
              </a:rPr>
              <a:t>4/4: </a:t>
            </a:r>
            <a:r>
              <a:rPr lang="en-US" sz="3600" spc="242" dirty="0">
                <a:solidFill>
                  <a:srgbClr val="000000"/>
                </a:solidFill>
                <a:latin typeface="Montserrat"/>
              </a:rPr>
              <a:t>Mayor’s Office sets meeting for 4/18</a:t>
            </a:r>
          </a:p>
          <a:p>
            <a:pPr marL="495300" lvl="1" indent="-171450">
              <a:lnSpc>
                <a:spcPct val="150000"/>
              </a:lnSpc>
              <a:buFont typeface="Arial" panose="020B0604020202020204" pitchFamily="34" charset="0"/>
              <a:buChar char="•"/>
            </a:pPr>
            <a:r>
              <a:rPr lang="en-US" sz="3600" b="1" spc="242" dirty="0">
                <a:solidFill>
                  <a:schemeClr val="accent5">
                    <a:lumMod val="50000"/>
                  </a:schemeClr>
                </a:solidFill>
                <a:latin typeface="Montserrat"/>
              </a:rPr>
              <a:t>4/18: </a:t>
            </a:r>
            <a:r>
              <a:rPr lang="en-US" sz="3600" spc="242" dirty="0">
                <a:solidFill>
                  <a:srgbClr val="000000"/>
                </a:solidFill>
                <a:latin typeface="Montserrat"/>
              </a:rPr>
              <a:t>Meeting with Mayor and staff to discuss Commission’s role in the search and the next steps</a:t>
            </a:r>
          </a:p>
          <a:p>
            <a:pPr marL="495300" lvl="1" indent="-171450">
              <a:lnSpc>
                <a:spcPct val="150000"/>
              </a:lnSpc>
              <a:buFont typeface="Arial" panose="020B0604020202020204" pitchFamily="34" charset="0"/>
              <a:buChar char="•"/>
            </a:pPr>
            <a:r>
              <a:rPr lang="en-US" sz="3600" b="1" spc="242" dirty="0">
                <a:solidFill>
                  <a:schemeClr val="accent5">
                    <a:lumMod val="50000"/>
                  </a:schemeClr>
                </a:solidFill>
                <a:latin typeface="Montserrat"/>
              </a:rPr>
              <a:t>4/27: </a:t>
            </a:r>
            <a:r>
              <a:rPr lang="en-US" sz="3600" spc="242" dirty="0">
                <a:solidFill>
                  <a:srgbClr val="000000"/>
                </a:solidFill>
                <a:latin typeface="Montserrat"/>
              </a:rPr>
              <a:t>Mayor’s staff reaches out to connect Police Commission with search firms. Chair updates Commissioners and public that she has met with the Mayor regarding the process</a:t>
            </a:r>
          </a:p>
        </p:txBody>
      </p:sp>
    </p:spTree>
    <p:extLst>
      <p:ext uri="{BB962C8B-B14F-4D97-AF65-F5344CB8AC3E}">
        <p14:creationId xmlns:p14="http://schemas.microsoft.com/office/powerpoint/2010/main" val="25084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565151"/>
            <a:ext cx="18288000" cy="721849"/>
            <a:chOff x="0" y="0"/>
            <a:chExt cx="6186311" cy="244181"/>
          </a:xfrm>
        </p:grpSpPr>
        <p:sp>
          <p:nvSpPr>
            <p:cNvPr id="3" name="Freeform 3"/>
            <p:cNvSpPr/>
            <p:nvPr/>
          </p:nvSpPr>
          <p:spPr>
            <a:xfrm>
              <a:off x="0" y="0"/>
              <a:ext cx="6186311" cy="244181"/>
            </a:xfrm>
            <a:custGeom>
              <a:avLst/>
              <a:gdLst/>
              <a:ahLst/>
              <a:cxnLst/>
              <a:rect l="l" t="t" r="r" b="b"/>
              <a:pathLst>
                <a:path w="6186311" h="244181">
                  <a:moveTo>
                    <a:pt x="0" y="0"/>
                  </a:moveTo>
                  <a:lnTo>
                    <a:pt x="6186311" y="0"/>
                  </a:lnTo>
                  <a:lnTo>
                    <a:pt x="6186311" y="244181"/>
                  </a:lnTo>
                  <a:lnTo>
                    <a:pt x="0" y="244181"/>
                  </a:lnTo>
                  <a:close/>
                </a:path>
              </a:pathLst>
            </a:custGeom>
            <a:solidFill>
              <a:srgbClr val="00505E"/>
            </a:solidFill>
          </p:spPr>
          <p:txBody>
            <a:bodyPr/>
            <a:lstStyle/>
            <a:p>
              <a:endParaRPr lang="en-US" dirty="0"/>
            </a:p>
          </p:txBody>
        </p:sp>
      </p:grpSp>
      <p:sp>
        <p:nvSpPr>
          <p:cNvPr id="5" name="TextBox 5"/>
          <p:cNvSpPr txBox="1"/>
          <p:nvPr/>
        </p:nvSpPr>
        <p:spPr>
          <a:xfrm>
            <a:off x="3430863" y="638556"/>
            <a:ext cx="11426274" cy="1096318"/>
          </a:xfrm>
          <a:prstGeom prst="rect">
            <a:avLst/>
          </a:prstGeom>
        </p:spPr>
        <p:txBody>
          <a:bodyPr lIns="0" tIns="0" rIns="0" bIns="0" rtlCol="0" anchor="t">
            <a:spAutoFit/>
          </a:bodyPr>
          <a:lstStyle/>
          <a:p>
            <a:pPr algn="ctr">
              <a:lnSpc>
                <a:spcPts val="8498"/>
              </a:lnSpc>
            </a:pPr>
            <a:r>
              <a:rPr lang="en-US" sz="7725" dirty="0">
                <a:solidFill>
                  <a:srgbClr val="00505E"/>
                </a:solidFill>
                <a:latin typeface="Montserrat Bold"/>
              </a:rPr>
              <a:t>May</a:t>
            </a:r>
          </a:p>
        </p:txBody>
      </p:sp>
      <p:sp>
        <p:nvSpPr>
          <p:cNvPr id="8" name="TextBox 6">
            <a:extLst>
              <a:ext uri="{FF2B5EF4-FFF2-40B4-BE49-F238E27FC236}">
                <a16:creationId xmlns:a16="http://schemas.microsoft.com/office/drawing/2014/main" id="{209ABB5F-0AB7-CA5C-D098-69678ADDD9E4}"/>
              </a:ext>
            </a:extLst>
          </p:cNvPr>
          <p:cNvSpPr txBox="1"/>
          <p:nvPr/>
        </p:nvSpPr>
        <p:spPr>
          <a:xfrm>
            <a:off x="1114436" y="2004121"/>
            <a:ext cx="16651049" cy="6908494"/>
          </a:xfrm>
          <a:prstGeom prst="rect">
            <a:avLst/>
          </a:prstGeom>
        </p:spPr>
        <p:txBody>
          <a:bodyPr wrap="square" lIns="0" tIns="0" rIns="0" bIns="0" rtlCol="0" anchor="t">
            <a:spAutoFit/>
          </a:bodyPr>
          <a:lstStyle/>
          <a:p>
            <a:pPr marL="323850" lvl="1">
              <a:lnSpc>
                <a:spcPct val="150000"/>
              </a:lnSpc>
            </a:pPr>
            <a:r>
              <a:rPr lang="en-US" sz="3600" b="1" spc="242" dirty="0">
                <a:solidFill>
                  <a:srgbClr val="000000"/>
                </a:solidFill>
                <a:latin typeface="Montserrat"/>
              </a:rPr>
              <a:t>Key Dates:</a:t>
            </a:r>
          </a:p>
          <a:p>
            <a:pPr marL="285750" marR="0" indent="-285750">
              <a:lnSpc>
                <a:spcPct val="150000"/>
              </a:lnSpc>
              <a:spcBef>
                <a:spcPts val="0"/>
              </a:spcBef>
              <a:spcAft>
                <a:spcPts val="800"/>
              </a:spcAft>
              <a:buFont typeface="Arial" panose="020B0604020202020204" pitchFamily="34" charset="0"/>
              <a:buChar char="•"/>
            </a:pPr>
            <a:r>
              <a:rPr lang="en-US" sz="30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5/2</a:t>
            </a:r>
            <a:r>
              <a:rPr lang="en-US" sz="3000" dirty="0">
                <a:effectLst/>
                <a:latin typeface="Montserrat" pitchFamily="2" charset="77"/>
                <a:ea typeface="Calibri" panose="020F0502020204030204" pitchFamily="34" charset="0"/>
                <a:cs typeface="Times New Roman" panose="02020603050405020304" pitchFamily="18" charset="0"/>
              </a:rPr>
              <a:t>: Ad Hoc receives list of five (5) preapproved consulting firms from HR</a:t>
            </a:r>
          </a:p>
          <a:p>
            <a:pPr marL="285750" marR="0" indent="-285750">
              <a:lnSpc>
                <a:spcPct val="150000"/>
              </a:lnSpc>
              <a:spcBef>
                <a:spcPts val="0"/>
              </a:spcBef>
              <a:spcAft>
                <a:spcPts val="800"/>
              </a:spcAft>
              <a:buFont typeface="Arial" panose="020B0604020202020204" pitchFamily="34" charset="0"/>
              <a:buChar char="•"/>
            </a:pPr>
            <a:r>
              <a:rPr lang="en-US" sz="30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5/11</a:t>
            </a:r>
            <a:r>
              <a:rPr lang="en-US" sz="3000" dirty="0">
                <a:effectLst/>
                <a:latin typeface="Montserrat" pitchFamily="2" charset="77"/>
                <a:ea typeface="Calibri" panose="020F0502020204030204" pitchFamily="34" charset="0"/>
                <a:cs typeface="Times New Roman" panose="02020603050405020304" pitchFamily="18" charset="0"/>
              </a:rPr>
              <a:t>: At Commission meeting, Chair provides status report</a:t>
            </a:r>
          </a:p>
          <a:p>
            <a:pPr marL="285750" marR="0" indent="-285750">
              <a:lnSpc>
                <a:spcPct val="150000"/>
              </a:lnSpc>
              <a:spcBef>
                <a:spcPts val="0"/>
              </a:spcBef>
              <a:spcAft>
                <a:spcPts val="800"/>
              </a:spcAft>
              <a:buFont typeface="Arial" panose="020B0604020202020204" pitchFamily="34" charset="0"/>
              <a:buChar char="•"/>
            </a:pPr>
            <a:r>
              <a:rPr lang="en-US" sz="30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5/15</a:t>
            </a:r>
            <a:r>
              <a:rPr lang="en-US" sz="3000" dirty="0">
                <a:effectLst/>
                <a:latin typeface="Montserrat" pitchFamily="2" charset="77"/>
                <a:ea typeface="Calibri" panose="020F0502020204030204" pitchFamily="34" charset="0"/>
                <a:cs typeface="Times New Roman" panose="02020603050405020304" pitchFamily="18" charset="0"/>
              </a:rPr>
              <a:t>: Ad Hoc meets to discuss research on firms’ experience, qualifications, and commitment to diversity, equity, and inclusions, narrowing down to two (2) firms</a:t>
            </a:r>
          </a:p>
          <a:p>
            <a:pPr marL="285750" marR="0" indent="-285750">
              <a:lnSpc>
                <a:spcPct val="150000"/>
              </a:lnSpc>
              <a:spcBef>
                <a:spcPts val="0"/>
              </a:spcBef>
              <a:spcAft>
                <a:spcPts val="800"/>
              </a:spcAft>
              <a:buFont typeface="Arial" panose="020B0604020202020204" pitchFamily="34" charset="0"/>
              <a:buChar char="•"/>
            </a:pPr>
            <a:r>
              <a:rPr lang="en-US" sz="30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5/19</a:t>
            </a:r>
            <a:r>
              <a:rPr lang="en-US" sz="3000" dirty="0">
                <a:effectLst/>
                <a:latin typeface="Montserrat" pitchFamily="2" charset="77"/>
                <a:ea typeface="Calibri" panose="020F0502020204030204" pitchFamily="34" charset="0"/>
                <a:cs typeface="Times New Roman" panose="02020603050405020304" pitchFamily="18" charset="0"/>
              </a:rPr>
              <a:t>: Commission staff meets with HR to discuss next steps to engage search firms</a:t>
            </a:r>
          </a:p>
          <a:p>
            <a:pPr marL="285750" marR="0" indent="-285750">
              <a:lnSpc>
                <a:spcPct val="150000"/>
              </a:lnSpc>
              <a:spcBef>
                <a:spcPts val="0"/>
              </a:spcBef>
              <a:spcAft>
                <a:spcPts val="800"/>
              </a:spcAft>
              <a:buFont typeface="Arial" panose="020B0604020202020204" pitchFamily="34" charset="0"/>
              <a:buChar char="•"/>
            </a:pPr>
            <a:r>
              <a:rPr lang="en-US" sz="30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5/24</a:t>
            </a:r>
            <a:r>
              <a:rPr lang="en-US" sz="3000" dirty="0">
                <a:effectLst/>
                <a:latin typeface="Montserrat" pitchFamily="2" charset="77"/>
                <a:ea typeface="Calibri" panose="020F0502020204030204" pitchFamily="34" charset="0"/>
                <a:cs typeface="Times New Roman" panose="02020603050405020304" pitchFamily="18" charset="0"/>
              </a:rPr>
              <a:t>: Ad Hoc is informed that one of the prospective search firms declines</a:t>
            </a:r>
          </a:p>
          <a:p>
            <a:pPr marL="285750" marR="0" indent="-285750">
              <a:lnSpc>
                <a:spcPct val="150000"/>
              </a:lnSpc>
              <a:spcBef>
                <a:spcPts val="0"/>
              </a:spcBef>
              <a:spcAft>
                <a:spcPts val="800"/>
              </a:spcAft>
              <a:buFont typeface="Arial" panose="020B0604020202020204" pitchFamily="34" charset="0"/>
              <a:buChar char="•"/>
            </a:pPr>
            <a:r>
              <a:rPr lang="en-US" sz="30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5/25</a:t>
            </a:r>
            <a:r>
              <a:rPr lang="en-US" sz="3000" dirty="0">
                <a:effectLst/>
                <a:latin typeface="Montserrat" pitchFamily="2" charset="77"/>
                <a:ea typeface="Calibri" panose="020F0502020204030204" pitchFamily="34" charset="0"/>
                <a:cs typeface="Times New Roman" panose="02020603050405020304" pitchFamily="18" charset="0"/>
              </a:rPr>
              <a:t>: Remaining search firm agrees to submit proposal and requests meeting</a:t>
            </a:r>
          </a:p>
          <a:p>
            <a:pPr marL="285750" indent="-285750">
              <a:lnSpc>
                <a:spcPct val="150000"/>
              </a:lnSpc>
              <a:buFont typeface="Arial" panose="020B0604020202020204" pitchFamily="34" charset="0"/>
              <a:buChar char="•"/>
            </a:pPr>
            <a:r>
              <a:rPr lang="en-US" sz="30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5/25</a:t>
            </a:r>
            <a:r>
              <a:rPr lang="en-US" sz="3000" dirty="0">
                <a:effectLst/>
                <a:latin typeface="Montserrat" pitchFamily="2" charset="77"/>
                <a:ea typeface="Calibri" panose="020F0502020204030204" pitchFamily="34" charset="0"/>
                <a:cs typeface="Times New Roman" panose="02020603050405020304" pitchFamily="18" charset="0"/>
              </a:rPr>
              <a:t>:  At Commission meeting, Chair provides status report</a:t>
            </a:r>
            <a:endParaRPr lang="en-US" sz="3000" spc="242" dirty="0">
              <a:solidFill>
                <a:srgbClr val="000000"/>
              </a:solidFill>
              <a:latin typeface="Montserrat" pitchFamily="2" charset="77"/>
            </a:endParaRPr>
          </a:p>
        </p:txBody>
      </p:sp>
    </p:spTree>
    <p:extLst>
      <p:ext uri="{BB962C8B-B14F-4D97-AF65-F5344CB8AC3E}">
        <p14:creationId xmlns:p14="http://schemas.microsoft.com/office/powerpoint/2010/main" val="2761656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565151"/>
            <a:ext cx="18288000" cy="721849"/>
            <a:chOff x="0" y="0"/>
            <a:chExt cx="6186311" cy="244181"/>
          </a:xfrm>
        </p:grpSpPr>
        <p:sp>
          <p:nvSpPr>
            <p:cNvPr id="3" name="Freeform 3"/>
            <p:cNvSpPr/>
            <p:nvPr/>
          </p:nvSpPr>
          <p:spPr>
            <a:xfrm>
              <a:off x="0" y="0"/>
              <a:ext cx="6186311" cy="244181"/>
            </a:xfrm>
            <a:custGeom>
              <a:avLst/>
              <a:gdLst/>
              <a:ahLst/>
              <a:cxnLst/>
              <a:rect l="l" t="t" r="r" b="b"/>
              <a:pathLst>
                <a:path w="6186311" h="244181">
                  <a:moveTo>
                    <a:pt x="0" y="0"/>
                  </a:moveTo>
                  <a:lnTo>
                    <a:pt x="6186311" y="0"/>
                  </a:lnTo>
                  <a:lnTo>
                    <a:pt x="6186311" y="244181"/>
                  </a:lnTo>
                  <a:lnTo>
                    <a:pt x="0" y="244181"/>
                  </a:lnTo>
                  <a:close/>
                </a:path>
              </a:pathLst>
            </a:custGeom>
            <a:solidFill>
              <a:srgbClr val="00505E"/>
            </a:solidFill>
          </p:spPr>
          <p:txBody>
            <a:bodyPr/>
            <a:lstStyle/>
            <a:p>
              <a:endParaRPr lang="en-US" dirty="0"/>
            </a:p>
          </p:txBody>
        </p:sp>
      </p:grpSp>
      <p:sp>
        <p:nvSpPr>
          <p:cNvPr id="5" name="TextBox 5"/>
          <p:cNvSpPr txBox="1"/>
          <p:nvPr/>
        </p:nvSpPr>
        <p:spPr>
          <a:xfrm>
            <a:off x="3430863" y="638556"/>
            <a:ext cx="11426274" cy="1096318"/>
          </a:xfrm>
          <a:prstGeom prst="rect">
            <a:avLst/>
          </a:prstGeom>
        </p:spPr>
        <p:txBody>
          <a:bodyPr lIns="0" tIns="0" rIns="0" bIns="0" rtlCol="0" anchor="t">
            <a:spAutoFit/>
          </a:bodyPr>
          <a:lstStyle/>
          <a:p>
            <a:pPr algn="ctr">
              <a:lnSpc>
                <a:spcPts val="8498"/>
              </a:lnSpc>
            </a:pPr>
            <a:r>
              <a:rPr lang="en-US" sz="7725" dirty="0">
                <a:solidFill>
                  <a:srgbClr val="00505E"/>
                </a:solidFill>
                <a:latin typeface="Montserrat Bold"/>
              </a:rPr>
              <a:t>June</a:t>
            </a:r>
          </a:p>
        </p:txBody>
      </p:sp>
      <p:sp>
        <p:nvSpPr>
          <p:cNvPr id="8" name="TextBox 6">
            <a:extLst>
              <a:ext uri="{FF2B5EF4-FFF2-40B4-BE49-F238E27FC236}">
                <a16:creationId xmlns:a16="http://schemas.microsoft.com/office/drawing/2014/main" id="{209ABB5F-0AB7-CA5C-D098-69678ADDD9E4}"/>
              </a:ext>
            </a:extLst>
          </p:cNvPr>
          <p:cNvSpPr txBox="1"/>
          <p:nvPr/>
        </p:nvSpPr>
        <p:spPr>
          <a:xfrm>
            <a:off x="1114436" y="2160238"/>
            <a:ext cx="16651049" cy="6133667"/>
          </a:xfrm>
          <a:prstGeom prst="rect">
            <a:avLst/>
          </a:prstGeom>
        </p:spPr>
        <p:txBody>
          <a:bodyPr wrap="square" lIns="0" tIns="0" rIns="0" bIns="0" rtlCol="0" anchor="t">
            <a:spAutoFit/>
          </a:bodyPr>
          <a:lstStyle/>
          <a:p>
            <a:pPr marL="323850" lvl="1">
              <a:lnSpc>
                <a:spcPct val="150000"/>
              </a:lnSpc>
            </a:pPr>
            <a:r>
              <a:rPr lang="en-US" sz="3600" b="1" spc="242" dirty="0">
                <a:solidFill>
                  <a:srgbClr val="000000"/>
                </a:solidFill>
                <a:latin typeface="Montserrat"/>
              </a:rPr>
              <a:t>Key Dates:</a:t>
            </a:r>
          </a:p>
          <a:p>
            <a:pPr marL="571500" marR="0" indent="-571500">
              <a:lnSpc>
                <a:spcPct val="150000"/>
              </a:lnSpc>
              <a:spcBef>
                <a:spcPts val="0"/>
              </a:spcBef>
              <a:spcAft>
                <a:spcPts val="800"/>
              </a:spcAft>
              <a:buFont typeface="Arial" panose="020B0604020202020204" pitchFamily="34" charset="0"/>
              <a:buChar char="•"/>
            </a:pPr>
            <a:r>
              <a:rPr lang="en-US" sz="36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6/5</a:t>
            </a:r>
            <a:r>
              <a:rPr lang="en-US" sz="3600" dirty="0">
                <a:effectLst/>
                <a:latin typeface="Montserrat" pitchFamily="2" charset="77"/>
                <a:ea typeface="Calibri" panose="020F0502020204030204" pitchFamily="34" charset="0"/>
                <a:cs typeface="Times New Roman" panose="02020603050405020304" pitchFamily="18" charset="0"/>
              </a:rPr>
              <a:t>: June 8 meeting cancelled. Commission set to approve selection of search firm at June 22</a:t>
            </a:r>
            <a:r>
              <a:rPr lang="en-US" sz="3600" baseline="30000" dirty="0">
                <a:effectLst/>
                <a:latin typeface="Montserrat" pitchFamily="2" charset="77"/>
                <a:ea typeface="Calibri" panose="020F0502020204030204" pitchFamily="34" charset="0"/>
                <a:cs typeface="Times New Roman" panose="02020603050405020304" pitchFamily="18" charset="0"/>
              </a:rPr>
              <a:t>nd</a:t>
            </a:r>
            <a:r>
              <a:rPr lang="en-US" sz="3600" dirty="0">
                <a:effectLst/>
                <a:latin typeface="Montserrat" pitchFamily="2" charset="77"/>
                <a:ea typeface="Calibri" panose="020F0502020204030204" pitchFamily="34" charset="0"/>
                <a:cs typeface="Times New Roman" panose="02020603050405020304" pitchFamily="18" charset="0"/>
              </a:rPr>
              <a:t> Commission meeting</a:t>
            </a:r>
          </a:p>
          <a:p>
            <a:pPr marL="571500" marR="0" indent="-571500">
              <a:lnSpc>
                <a:spcPct val="150000"/>
              </a:lnSpc>
              <a:spcBef>
                <a:spcPts val="0"/>
              </a:spcBef>
              <a:spcAft>
                <a:spcPts val="800"/>
              </a:spcAft>
              <a:buFont typeface="Arial" panose="020B0604020202020204" pitchFamily="34" charset="0"/>
              <a:buChar char="•"/>
            </a:pPr>
            <a:r>
              <a:rPr lang="en-US" sz="36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6/6</a:t>
            </a:r>
            <a:r>
              <a:rPr lang="en-US" sz="3600" dirty="0">
                <a:effectLst/>
                <a:latin typeface="Montserrat" pitchFamily="2" charset="77"/>
                <a:ea typeface="Calibri" panose="020F0502020204030204" pitchFamily="34" charset="0"/>
                <a:cs typeface="Times New Roman" panose="02020603050405020304" pitchFamily="18" charset="0"/>
              </a:rPr>
              <a:t>: Ad Hoc, staff, and HR meet with nominee search firm </a:t>
            </a:r>
          </a:p>
          <a:p>
            <a:pPr marL="571500" marR="0" indent="-571500">
              <a:lnSpc>
                <a:spcPct val="150000"/>
              </a:lnSpc>
              <a:spcBef>
                <a:spcPts val="0"/>
              </a:spcBef>
              <a:spcAft>
                <a:spcPts val="800"/>
              </a:spcAft>
              <a:buFont typeface="Arial" panose="020B0604020202020204" pitchFamily="34" charset="0"/>
              <a:buChar char="•"/>
            </a:pPr>
            <a:r>
              <a:rPr lang="en-US" sz="36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6/12</a:t>
            </a:r>
            <a:r>
              <a:rPr lang="en-US" sz="3600" dirty="0">
                <a:effectLst/>
                <a:latin typeface="Montserrat" pitchFamily="2" charset="77"/>
                <a:ea typeface="Calibri" panose="020F0502020204030204" pitchFamily="34" charset="0"/>
                <a:cs typeface="Times New Roman" panose="02020603050405020304" pitchFamily="18" charset="0"/>
              </a:rPr>
              <a:t>: Nominee search firm calls Chair with follow-up questions  </a:t>
            </a:r>
          </a:p>
          <a:p>
            <a:pPr marL="571500" marR="0" indent="-571500">
              <a:lnSpc>
                <a:spcPct val="150000"/>
              </a:lnSpc>
              <a:spcBef>
                <a:spcPts val="0"/>
              </a:spcBef>
              <a:spcAft>
                <a:spcPts val="800"/>
              </a:spcAft>
              <a:buFont typeface="Arial" panose="020B0604020202020204" pitchFamily="34" charset="0"/>
              <a:buChar char="•"/>
            </a:pPr>
            <a:r>
              <a:rPr lang="en-US" sz="36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6/15</a:t>
            </a:r>
            <a:r>
              <a:rPr lang="en-US" sz="3600" dirty="0">
                <a:effectLst/>
                <a:latin typeface="Montserrat" pitchFamily="2" charset="77"/>
                <a:ea typeface="Calibri" panose="020F0502020204030204" pitchFamily="34" charset="0"/>
                <a:cs typeface="Times New Roman" panose="02020603050405020304" pitchFamily="18" charset="0"/>
              </a:rPr>
              <a:t>: Follow-up meeting scheduled with Ad Hoc and search firm</a:t>
            </a:r>
          </a:p>
          <a:p>
            <a:pPr marL="571500" indent="-571500">
              <a:lnSpc>
                <a:spcPct val="150000"/>
              </a:lnSpc>
              <a:buFont typeface="Arial" panose="020B0604020202020204" pitchFamily="34" charset="0"/>
              <a:buChar char="•"/>
            </a:pPr>
            <a:r>
              <a:rPr lang="en-US" sz="36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6/22</a:t>
            </a:r>
            <a:r>
              <a:rPr lang="en-US" sz="3600" dirty="0">
                <a:effectLst/>
                <a:latin typeface="Montserrat" pitchFamily="2" charset="77"/>
                <a:ea typeface="Calibri" panose="020F0502020204030204" pitchFamily="34" charset="0"/>
                <a:cs typeface="Times New Roman" panose="02020603050405020304" pitchFamily="18" charset="0"/>
              </a:rPr>
              <a:t>: Commission votes and </a:t>
            </a:r>
            <a:r>
              <a:rPr lang="en-US" sz="3600" dirty="0">
                <a:latin typeface="Montserrat" pitchFamily="2" charset="77"/>
                <a:ea typeface="Calibri" panose="020F0502020204030204" pitchFamily="34" charset="0"/>
                <a:cs typeface="Times New Roman" panose="02020603050405020304" pitchFamily="18" charset="0"/>
              </a:rPr>
              <a:t>approves hiring </a:t>
            </a:r>
            <a:r>
              <a:rPr lang="en-US" sz="3600" dirty="0">
                <a:effectLst/>
                <a:latin typeface="Montserrat" pitchFamily="2" charset="77"/>
                <a:ea typeface="Calibri" panose="020F0502020204030204" pitchFamily="34" charset="0"/>
                <a:cs typeface="Times New Roman" panose="02020603050405020304" pitchFamily="18" charset="0"/>
              </a:rPr>
              <a:t>of Byers Group firm</a:t>
            </a:r>
            <a:endParaRPr lang="en-US" sz="3600" spc="242" dirty="0">
              <a:solidFill>
                <a:srgbClr val="000000"/>
              </a:solidFill>
              <a:latin typeface="Montserrat" pitchFamily="2" charset="77"/>
            </a:endParaRPr>
          </a:p>
        </p:txBody>
      </p:sp>
    </p:spTree>
    <p:extLst>
      <p:ext uri="{BB962C8B-B14F-4D97-AF65-F5344CB8AC3E}">
        <p14:creationId xmlns:p14="http://schemas.microsoft.com/office/powerpoint/2010/main" val="119341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565151"/>
            <a:ext cx="18288000" cy="721849"/>
            <a:chOff x="0" y="0"/>
            <a:chExt cx="6186311" cy="244181"/>
          </a:xfrm>
        </p:grpSpPr>
        <p:sp>
          <p:nvSpPr>
            <p:cNvPr id="3" name="Freeform 3"/>
            <p:cNvSpPr/>
            <p:nvPr/>
          </p:nvSpPr>
          <p:spPr>
            <a:xfrm>
              <a:off x="0" y="0"/>
              <a:ext cx="6186311" cy="244181"/>
            </a:xfrm>
            <a:custGeom>
              <a:avLst/>
              <a:gdLst/>
              <a:ahLst/>
              <a:cxnLst/>
              <a:rect l="l" t="t" r="r" b="b"/>
              <a:pathLst>
                <a:path w="6186311" h="244181">
                  <a:moveTo>
                    <a:pt x="0" y="0"/>
                  </a:moveTo>
                  <a:lnTo>
                    <a:pt x="6186311" y="0"/>
                  </a:lnTo>
                  <a:lnTo>
                    <a:pt x="6186311" y="244181"/>
                  </a:lnTo>
                  <a:lnTo>
                    <a:pt x="0" y="244181"/>
                  </a:lnTo>
                  <a:close/>
                </a:path>
              </a:pathLst>
            </a:custGeom>
            <a:solidFill>
              <a:srgbClr val="00505E"/>
            </a:solidFill>
          </p:spPr>
          <p:txBody>
            <a:bodyPr/>
            <a:lstStyle/>
            <a:p>
              <a:endParaRPr lang="en-US" dirty="0"/>
            </a:p>
          </p:txBody>
        </p:sp>
      </p:grpSp>
      <p:sp>
        <p:nvSpPr>
          <p:cNvPr id="5" name="TextBox 5"/>
          <p:cNvSpPr txBox="1"/>
          <p:nvPr/>
        </p:nvSpPr>
        <p:spPr>
          <a:xfrm>
            <a:off x="3430863" y="638556"/>
            <a:ext cx="11426274" cy="1096318"/>
          </a:xfrm>
          <a:prstGeom prst="rect">
            <a:avLst/>
          </a:prstGeom>
        </p:spPr>
        <p:txBody>
          <a:bodyPr lIns="0" tIns="0" rIns="0" bIns="0" rtlCol="0" anchor="t">
            <a:spAutoFit/>
          </a:bodyPr>
          <a:lstStyle/>
          <a:p>
            <a:pPr algn="ctr">
              <a:lnSpc>
                <a:spcPts val="8498"/>
              </a:lnSpc>
            </a:pPr>
            <a:r>
              <a:rPr lang="en-US" sz="7725" dirty="0">
                <a:solidFill>
                  <a:srgbClr val="00505E"/>
                </a:solidFill>
                <a:latin typeface="Montserrat Bold"/>
              </a:rPr>
              <a:t>July</a:t>
            </a:r>
          </a:p>
        </p:txBody>
      </p:sp>
      <p:sp>
        <p:nvSpPr>
          <p:cNvPr id="8" name="TextBox 6">
            <a:extLst>
              <a:ext uri="{FF2B5EF4-FFF2-40B4-BE49-F238E27FC236}">
                <a16:creationId xmlns:a16="http://schemas.microsoft.com/office/drawing/2014/main" id="{209ABB5F-0AB7-CA5C-D098-69678ADDD9E4}"/>
              </a:ext>
            </a:extLst>
          </p:cNvPr>
          <p:cNvSpPr txBox="1"/>
          <p:nvPr/>
        </p:nvSpPr>
        <p:spPr>
          <a:xfrm>
            <a:off x="1114436" y="2160238"/>
            <a:ext cx="16651049" cy="6862071"/>
          </a:xfrm>
          <a:prstGeom prst="rect">
            <a:avLst/>
          </a:prstGeom>
        </p:spPr>
        <p:txBody>
          <a:bodyPr wrap="square" lIns="0" tIns="0" rIns="0" bIns="0" rtlCol="0" anchor="t">
            <a:spAutoFit/>
          </a:bodyPr>
          <a:lstStyle/>
          <a:p>
            <a:pPr marL="323850" lvl="1">
              <a:lnSpc>
                <a:spcPct val="150000"/>
              </a:lnSpc>
            </a:pPr>
            <a:r>
              <a:rPr lang="en-US" sz="3600" b="1" spc="242" dirty="0">
                <a:solidFill>
                  <a:srgbClr val="000000"/>
                </a:solidFill>
                <a:latin typeface="Montserrat"/>
              </a:rPr>
              <a:t>Key Dates:</a:t>
            </a:r>
          </a:p>
          <a:p>
            <a:pPr marL="571500" marR="0" indent="-571500">
              <a:lnSpc>
                <a:spcPct val="150000"/>
              </a:lnSpc>
              <a:spcBef>
                <a:spcPts val="0"/>
              </a:spcBef>
              <a:spcAft>
                <a:spcPts val="800"/>
              </a:spcAft>
              <a:buFont typeface="Arial" panose="020B0604020202020204" pitchFamily="34" charset="0"/>
              <a:buChar char="•"/>
            </a:pPr>
            <a:r>
              <a:rPr lang="en-US" sz="36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7/6</a:t>
            </a:r>
            <a:r>
              <a:rPr lang="en-US" sz="3600" dirty="0">
                <a:effectLst/>
                <a:latin typeface="Montserrat" pitchFamily="2" charset="77"/>
                <a:ea typeface="Calibri" panose="020F0502020204030204" pitchFamily="34" charset="0"/>
                <a:cs typeface="Times New Roman" panose="02020603050405020304" pitchFamily="18" charset="0"/>
              </a:rPr>
              <a:t>: Ad Hoc and staff meet with Byers Group to establish process and plan for next steps, including key stakeholder interviews, online survey, and community engagement forums. Weekly meetings set.</a:t>
            </a:r>
          </a:p>
          <a:p>
            <a:pPr marL="571500" marR="0" indent="-571500">
              <a:lnSpc>
                <a:spcPct val="150000"/>
              </a:lnSpc>
              <a:spcBef>
                <a:spcPts val="0"/>
              </a:spcBef>
              <a:spcAft>
                <a:spcPts val="800"/>
              </a:spcAft>
              <a:buFont typeface="Arial" panose="020B0604020202020204" pitchFamily="34" charset="0"/>
              <a:buChar char="•"/>
            </a:pPr>
            <a:r>
              <a:rPr lang="en-US" sz="36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7/13</a:t>
            </a:r>
            <a:r>
              <a:rPr lang="en-US" sz="3600" dirty="0">
                <a:effectLst/>
                <a:latin typeface="Montserrat" pitchFamily="2" charset="77"/>
                <a:ea typeface="Calibri" panose="020F0502020204030204" pitchFamily="34" charset="0"/>
                <a:cs typeface="Times New Roman" panose="02020603050405020304" pitchFamily="18" charset="0"/>
              </a:rPr>
              <a:t>: Ad Hoc, staff, and Byers Group plan series of public forums </a:t>
            </a:r>
          </a:p>
          <a:p>
            <a:pPr marL="571500" marR="0" indent="-571500">
              <a:lnSpc>
                <a:spcPct val="150000"/>
              </a:lnSpc>
              <a:spcBef>
                <a:spcPts val="0"/>
              </a:spcBef>
              <a:spcAft>
                <a:spcPts val="800"/>
              </a:spcAft>
              <a:buFont typeface="Arial" panose="020B0604020202020204" pitchFamily="34" charset="0"/>
              <a:buChar char="•"/>
            </a:pPr>
            <a:r>
              <a:rPr lang="en-US" sz="36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7/20</a:t>
            </a:r>
            <a:r>
              <a:rPr lang="en-US" sz="3600" dirty="0">
                <a:effectLst/>
                <a:latin typeface="Montserrat" pitchFamily="2" charset="77"/>
                <a:ea typeface="Calibri" panose="020F0502020204030204" pitchFamily="34" charset="0"/>
                <a:cs typeface="Times New Roman" panose="02020603050405020304" pitchFamily="18" charset="0"/>
              </a:rPr>
              <a:t>: Ad Hoc, staff, and Byers Group meet to check in on progress of survey responses, </a:t>
            </a:r>
            <a:r>
              <a:rPr lang="en-US" sz="3600" dirty="0">
                <a:latin typeface="Montserrat" pitchFamily="2" charset="77"/>
                <a:ea typeface="Calibri" panose="020F0502020204030204" pitchFamily="34" charset="0"/>
                <a:cs typeface="Times New Roman" panose="02020603050405020304" pitchFamily="18" charset="0"/>
              </a:rPr>
              <a:t>stakeholder interviews, and community meetings</a:t>
            </a:r>
            <a:endParaRPr lang="en-US" sz="3600" dirty="0">
              <a:effectLst/>
              <a:latin typeface="Montserrat" pitchFamily="2" charset="77"/>
              <a:ea typeface="Calibri" panose="020F0502020204030204" pitchFamily="34" charset="0"/>
              <a:cs typeface="Times New Roman" panose="02020603050405020304" pitchFamily="18" charset="0"/>
            </a:endParaRPr>
          </a:p>
          <a:p>
            <a:pPr marL="571500" marR="0" indent="-571500">
              <a:lnSpc>
                <a:spcPct val="150000"/>
              </a:lnSpc>
              <a:spcBef>
                <a:spcPts val="0"/>
              </a:spcBef>
              <a:spcAft>
                <a:spcPts val="800"/>
              </a:spcAft>
              <a:buFont typeface="Arial" panose="020B0604020202020204" pitchFamily="34" charset="0"/>
              <a:buChar char="•"/>
            </a:pPr>
            <a:r>
              <a:rPr lang="en-US" sz="3600" b="1" dirty="0">
                <a:solidFill>
                  <a:schemeClr val="accent5">
                    <a:lumMod val="50000"/>
                  </a:schemeClr>
                </a:solidFill>
                <a:effectLst/>
                <a:latin typeface="Montserrat" pitchFamily="2" charset="77"/>
                <a:ea typeface="Calibri" panose="020F0502020204030204" pitchFamily="34" charset="0"/>
                <a:cs typeface="Times New Roman" panose="02020603050405020304" pitchFamily="18" charset="0"/>
              </a:rPr>
              <a:t>7/27</a:t>
            </a:r>
            <a:r>
              <a:rPr lang="en-US" sz="3600" dirty="0">
                <a:effectLst/>
                <a:latin typeface="Montserrat" pitchFamily="2" charset="77"/>
                <a:ea typeface="Calibri" panose="020F0502020204030204" pitchFamily="34" charset="0"/>
                <a:cs typeface="Times New Roman" panose="02020603050405020304" pitchFamily="18" charset="0"/>
              </a:rPr>
              <a:t>: Dates, locations, and plans for community forums finalized </a:t>
            </a:r>
            <a:endParaRPr lang="en-US" sz="3600" spc="242" dirty="0">
              <a:solidFill>
                <a:srgbClr val="000000"/>
              </a:solidFill>
              <a:latin typeface="Montserrat" pitchFamily="2" charset="77"/>
            </a:endParaRPr>
          </a:p>
        </p:txBody>
      </p:sp>
    </p:spTree>
    <p:extLst>
      <p:ext uri="{BB962C8B-B14F-4D97-AF65-F5344CB8AC3E}">
        <p14:creationId xmlns:p14="http://schemas.microsoft.com/office/powerpoint/2010/main" val="302612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565151"/>
            <a:ext cx="18288000" cy="721849"/>
            <a:chOff x="0" y="0"/>
            <a:chExt cx="6186311" cy="244181"/>
          </a:xfrm>
        </p:grpSpPr>
        <p:sp>
          <p:nvSpPr>
            <p:cNvPr id="3" name="Freeform 3"/>
            <p:cNvSpPr/>
            <p:nvPr/>
          </p:nvSpPr>
          <p:spPr>
            <a:xfrm>
              <a:off x="0" y="0"/>
              <a:ext cx="6186311" cy="244181"/>
            </a:xfrm>
            <a:custGeom>
              <a:avLst/>
              <a:gdLst/>
              <a:ahLst/>
              <a:cxnLst/>
              <a:rect l="l" t="t" r="r" b="b"/>
              <a:pathLst>
                <a:path w="6186311" h="244181">
                  <a:moveTo>
                    <a:pt x="0" y="0"/>
                  </a:moveTo>
                  <a:lnTo>
                    <a:pt x="6186311" y="0"/>
                  </a:lnTo>
                  <a:lnTo>
                    <a:pt x="6186311" y="244181"/>
                  </a:lnTo>
                  <a:lnTo>
                    <a:pt x="0" y="244181"/>
                  </a:lnTo>
                  <a:close/>
                </a:path>
              </a:pathLst>
            </a:custGeom>
            <a:solidFill>
              <a:srgbClr val="00505E"/>
            </a:solidFill>
          </p:spPr>
          <p:txBody>
            <a:bodyPr/>
            <a:lstStyle/>
            <a:p>
              <a:endParaRPr lang="en-US" dirty="0"/>
            </a:p>
          </p:txBody>
        </p:sp>
      </p:grpSp>
      <p:sp>
        <p:nvSpPr>
          <p:cNvPr id="5" name="TextBox 5"/>
          <p:cNvSpPr txBox="1"/>
          <p:nvPr/>
        </p:nvSpPr>
        <p:spPr>
          <a:xfrm>
            <a:off x="3430863" y="638556"/>
            <a:ext cx="11426274" cy="1096318"/>
          </a:xfrm>
          <a:prstGeom prst="rect">
            <a:avLst/>
          </a:prstGeom>
        </p:spPr>
        <p:txBody>
          <a:bodyPr lIns="0" tIns="0" rIns="0" bIns="0" rtlCol="0" anchor="t">
            <a:spAutoFit/>
          </a:bodyPr>
          <a:lstStyle/>
          <a:p>
            <a:pPr algn="ctr">
              <a:lnSpc>
                <a:spcPts val="8498"/>
              </a:lnSpc>
            </a:pPr>
            <a:r>
              <a:rPr lang="en-US" sz="7725" dirty="0">
                <a:solidFill>
                  <a:srgbClr val="00505E"/>
                </a:solidFill>
                <a:latin typeface="Montserrat Bold"/>
              </a:rPr>
              <a:t>August</a:t>
            </a:r>
          </a:p>
        </p:txBody>
      </p:sp>
      <p:sp>
        <p:nvSpPr>
          <p:cNvPr id="8" name="TextBox 6">
            <a:extLst>
              <a:ext uri="{FF2B5EF4-FFF2-40B4-BE49-F238E27FC236}">
                <a16:creationId xmlns:a16="http://schemas.microsoft.com/office/drawing/2014/main" id="{209ABB5F-0AB7-CA5C-D098-69678ADDD9E4}"/>
              </a:ext>
            </a:extLst>
          </p:cNvPr>
          <p:cNvSpPr txBox="1"/>
          <p:nvPr/>
        </p:nvSpPr>
        <p:spPr>
          <a:xfrm>
            <a:off x="802202" y="1884065"/>
            <a:ext cx="16459886" cy="7303346"/>
          </a:xfrm>
          <a:prstGeom prst="rect">
            <a:avLst/>
          </a:prstGeom>
        </p:spPr>
        <p:txBody>
          <a:bodyPr wrap="square" lIns="0" tIns="0" rIns="0" bIns="0" rtlCol="0" anchor="t">
            <a:spAutoFit/>
          </a:bodyPr>
          <a:lstStyle/>
          <a:p>
            <a:pPr marL="323850" lvl="1">
              <a:lnSpc>
                <a:spcPct val="150000"/>
              </a:lnSpc>
            </a:pPr>
            <a:r>
              <a:rPr lang="en-US" sz="3200" spc="242" dirty="0">
                <a:solidFill>
                  <a:srgbClr val="000000"/>
                </a:solidFill>
                <a:latin typeface="Montserrat" pitchFamily="2" charset="77"/>
              </a:rPr>
              <a:t>In addition to the ongoing weekly meetings, the Staff Searches Ad Hoc held a series of public forums both in person and virtually with multilingual options. These forums were in effort to include community voices in the thoughtful and intentional crafting of the candidate profile. </a:t>
            </a:r>
          </a:p>
          <a:p>
            <a:pPr marL="323850" lvl="1">
              <a:lnSpc>
                <a:spcPct val="150000"/>
              </a:lnSpc>
            </a:pPr>
            <a:endParaRPr lang="en-US" sz="3200" spc="242" dirty="0">
              <a:solidFill>
                <a:srgbClr val="000000"/>
              </a:solidFill>
              <a:latin typeface="Montserrat" pitchFamily="2" charset="77"/>
            </a:endParaRPr>
          </a:p>
          <a:p>
            <a:pPr marL="323850" lvl="1">
              <a:lnSpc>
                <a:spcPct val="150000"/>
              </a:lnSpc>
            </a:pPr>
            <a:r>
              <a:rPr lang="en-US" sz="3200" spc="242" dirty="0">
                <a:solidFill>
                  <a:srgbClr val="000000"/>
                </a:solidFill>
                <a:latin typeface="Montserrat" pitchFamily="2" charset="77"/>
              </a:rPr>
              <a:t>Following the series of meetings, interviews, and survey responses, </a:t>
            </a:r>
            <a:r>
              <a:rPr lang="en-US" sz="3200" b="1" u="sng" spc="242" dirty="0">
                <a:solidFill>
                  <a:srgbClr val="000000"/>
                </a:solidFill>
                <a:latin typeface="Montserrat" pitchFamily="2" charset="77"/>
              </a:rPr>
              <a:t>more than 350 Oaklanders</a:t>
            </a:r>
            <a:r>
              <a:rPr lang="en-US" sz="3200" b="1" spc="242" dirty="0">
                <a:solidFill>
                  <a:srgbClr val="000000"/>
                </a:solidFill>
                <a:latin typeface="Montserrat" pitchFamily="2" charset="77"/>
              </a:rPr>
              <a:t> </a:t>
            </a:r>
            <a:r>
              <a:rPr lang="en-US" sz="3200" spc="242" dirty="0">
                <a:solidFill>
                  <a:srgbClr val="000000"/>
                </a:solidFill>
                <a:latin typeface="Montserrat" pitchFamily="2" charset="77"/>
              </a:rPr>
              <a:t>were engaged. The Ad Hoc provided committee reports at Commission meetings and met with the search firm to discuss results in the drafting of the candidate profile.</a:t>
            </a:r>
          </a:p>
        </p:txBody>
      </p:sp>
    </p:spTree>
    <p:extLst>
      <p:ext uri="{BB962C8B-B14F-4D97-AF65-F5344CB8AC3E}">
        <p14:creationId xmlns:p14="http://schemas.microsoft.com/office/powerpoint/2010/main" val="1627949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FA62F8D-7E3E-1388-DF6B-4277FF2CD09F}"/>
              </a:ext>
            </a:extLst>
          </p:cNvPr>
          <p:cNvPicPr>
            <a:picLocks noChangeAspect="1"/>
          </p:cNvPicPr>
          <p:nvPr/>
        </p:nvPicPr>
        <p:blipFill>
          <a:blip r:embed="rId3"/>
          <a:stretch>
            <a:fillRect/>
          </a:stretch>
        </p:blipFill>
        <p:spPr>
          <a:xfrm>
            <a:off x="3140363" y="685800"/>
            <a:ext cx="12007274" cy="8915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8A7A130AC36343B8BDCFAB1A897A5F" ma:contentTypeVersion="4" ma:contentTypeDescription="Create a new document." ma:contentTypeScope="" ma:versionID="d4851e8219e112ad00826ec0f88ad44b">
  <xsd:schema xmlns:xsd="http://www.w3.org/2001/XMLSchema" xmlns:xs="http://www.w3.org/2001/XMLSchema" xmlns:p="http://schemas.microsoft.com/office/2006/metadata/properties" xmlns:ns2="50d0883b-4d06-4d9a-97fa-0e87ce701b1e" xmlns:ns3="9cc81e9d-ed37-4ac9-8444-f2ec58e58af3" targetNamespace="http://schemas.microsoft.com/office/2006/metadata/properties" ma:root="true" ma:fieldsID="29e01cc12c73ed2f475aee606a074406" ns2:_="" ns3:_="">
    <xsd:import namespace="50d0883b-4d06-4d9a-97fa-0e87ce701b1e"/>
    <xsd:import namespace="9cc81e9d-ed37-4ac9-8444-f2ec58e58a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d0883b-4d06-4d9a-97fa-0e87ce701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c81e9d-ed37-4ac9-8444-f2ec58e58a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662A45-84C7-470F-899B-1EBA73B5D756}">
  <ds:schemaRefs>
    <ds:schemaRef ds:uri="http://schemas.microsoft.com/sharepoint/v3/contenttype/forms"/>
  </ds:schemaRefs>
</ds:datastoreItem>
</file>

<file path=customXml/itemProps2.xml><?xml version="1.0" encoding="utf-8"?>
<ds:datastoreItem xmlns:ds="http://schemas.openxmlformats.org/officeDocument/2006/customXml" ds:itemID="{DB54F816-A135-46DA-836D-BAECCE236062}">
  <ds:schemaRefs>
    <ds:schemaRef ds:uri="50d0883b-4d06-4d9a-97fa-0e87ce701b1e"/>
    <ds:schemaRef ds:uri="9cc81e9d-ed37-4ac9-8444-f2ec58e58af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558E0C7-9EC2-4974-8FDC-1A72A8805CD2}">
  <ds:schemaRefs>
    <ds:schemaRef ds:uri="50d0883b-4d06-4d9a-97fa-0e87ce701b1e"/>
    <ds:schemaRef ds:uri="9cc81e9d-ed37-4ac9-8444-f2ec58e58a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1898</TotalTime>
  <Words>655</Words>
  <Application>Microsoft Macintosh PowerPoint</Application>
  <PresentationFormat>Custom</PresentationFormat>
  <Paragraphs>70</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Montserrat</vt:lpstr>
      <vt:lpstr>Calibri</vt:lpstr>
      <vt:lpstr>Montserrat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should be the title of your presentation</dc:title>
  <cp:lastModifiedBy>OPC  General Mailbox</cp:lastModifiedBy>
  <cp:revision>23</cp:revision>
  <cp:lastPrinted>2022-12-07T19:26:00Z</cp:lastPrinted>
  <dcterms:created xsi:type="dcterms:W3CDTF">2006-08-16T00:00:00Z</dcterms:created>
  <dcterms:modified xsi:type="dcterms:W3CDTF">2023-09-18T18:00:24Z</dcterms:modified>
  <dc:identifier>DAEZD3f4y88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0x010100048A7A130AC36343B8BDCFAB1A897A5F</vt:lpwstr>
  </property>
</Properties>
</file>