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1" r:id="rId5"/>
  </p:sldMasterIdLst>
  <p:notesMasterIdLst>
    <p:notesMasterId r:id="rId2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Lato Light" panose="020B0604020202020204" charset="0"/>
      <p:regular r:id="rId30"/>
      <p:bold r:id="rId31"/>
      <p:italic r:id="rId32"/>
      <p:boldItalic r:id="rId33"/>
    </p:embeddedFont>
    <p:embeddedFont>
      <p:font typeface="Open Sans" panose="020B0604020202020204" charset="0"/>
      <p:regular r:id="rId34"/>
      <p:bold r:id="rId35"/>
      <p:italic r:id="rId36"/>
      <p:boldItalic r:id="rId37"/>
    </p:embeddedFont>
    <p:embeddedFont>
      <p:font typeface="Poppins" panose="020B060402020202020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gGOrVtCtuZpwJWzqcG2Q0ZrjMdP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B6DF6FD-A44C-4C71-8F00-1680D8B2BF68}">
  <a:tblStyle styleId="{7B6DF6FD-A44C-4C71-8F00-1680D8B2BF68}"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5A975A1-25E7-4B49-92AE-CF65DCB33B1E}" styleName="Table_1">
    <a:wholeTbl>
      <a:tcTxStyle>
        <a:font>
          <a:latin typeface="Arial"/>
          <a:ea typeface="Arial"/>
          <a:cs typeface="Arial"/>
        </a:font>
        <a:srgbClr val="000000"/>
      </a:tcTxStyle>
      <a:tcStyle>
        <a:tcBdr>
          <a:left>
            <a:ln cap="flat" cmpd="sng">
              <a:solidFill>
                <a:srgbClr val="000000"/>
              </a:solidFill>
              <a:prstDash val="solid"/>
              <a:round/>
              <a:headEnd type="none" w="sm" len="sm"/>
              <a:tailEnd type="none" w="sm" len="sm"/>
            </a:ln>
          </a:left>
          <a:right>
            <a:ln cap="flat" cmpd="sng">
              <a:solidFill>
                <a:srgbClr val="000000"/>
              </a:solidFill>
              <a:prstDash val="solid"/>
              <a:round/>
              <a:headEnd type="none" w="sm" len="sm"/>
              <a:tailEnd type="none" w="sm" len="sm"/>
            </a:ln>
          </a:right>
          <a:top>
            <a:ln cap="flat" cmpd="sng">
              <a:solidFill>
                <a:srgbClr val="000000"/>
              </a:solidFill>
              <a:prstDash val="solid"/>
              <a:round/>
              <a:headEnd type="none" w="sm" len="sm"/>
              <a:tailEnd type="none" w="sm" len="sm"/>
            </a:ln>
          </a:top>
          <a:bottom>
            <a:ln cap="flat" cmpd="sng">
              <a:solidFill>
                <a:srgbClr val="000000"/>
              </a:solidFill>
              <a:prstDash val="solid"/>
              <a:round/>
              <a:headEnd type="none" w="sm" len="sm"/>
              <a:tailEnd type="none" w="sm" len="sm"/>
            </a:ln>
          </a:bottom>
          <a:insideH>
            <a:ln cap="flat" cmpd="sng">
              <a:solidFill>
                <a:srgbClr val="000000"/>
              </a:solidFill>
              <a:prstDash val="solid"/>
              <a:round/>
              <a:headEnd type="none" w="sm" len="sm"/>
              <a:tailEnd type="none" w="sm" len="sm"/>
            </a:ln>
          </a:insideH>
          <a:insideV>
            <a:ln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2" d="100"/>
          <a:sy n="122" d="100"/>
        </p:scale>
        <p:origin x="11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9.fntdata"/><Relationship Id="rId42" Type="http://customschemas.google.com/relationships/presentationmetadata" Target="meta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kalw.org/show/crosscurrents/2018-12-13/living-with-lead-poisoning-in-the-san-francisco-bay-area"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kalw.org/show/crosscurrents/2018-12-13/living-with-lead-poisoning-in-the-san-francisco-bay-are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American Community Survey</a:t>
            </a:r>
            <a:endParaRPr/>
          </a:p>
        </p:txBody>
      </p:sp>
      <p:sp>
        <p:nvSpPr>
          <p:cNvPr id="231" name="Google Shape;23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e9667ecd0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e9667ecd0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1200"/>
              </a:spcBef>
              <a:spcAft>
                <a:spcPts val="800"/>
              </a:spcAft>
              <a:buClr>
                <a:schemeClr val="dk1"/>
              </a:buClr>
              <a:buSzPts val="1100"/>
              <a:buFont typeface="Arial"/>
              <a:buNone/>
            </a:pPr>
            <a:endParaRPr sz="1650">
              <a:latin typeface="Open Sans"/>
              <a:ea typeface="Open Sans"/>
              <a:cs typeface="Open Sans"/>
              <a:sym typeface="Open Sans"/>
            </a:endParaRPr>
          </a:p>
        </p:txBody>
      </p:sp>
      <p:sp>
        <p:nvSpPr>
          <p:cNvPr id="249" name="Google Shape;249;ge9667ecd0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e89f3e9124_0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ge89f3e9124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e89f3e9124_0_1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ge89f3e9124_0_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e89f3e9124_0_1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27000"/>
              </a:lnSpc>
              <a:spcBef>
                <a:spcPts val="400"/>
              </a:spcBef>
              <a:spcAft>
                <a:spcPts val="0"/>
              </a:spcAft>
              <a:buClr>
                <a:schemeClr val="dk1"/>
              </a:buClr>
              <a:buSzPts val="1100"/>
              <a:buFont typeface="Arial"/>
              <a:buNone/>
            </a:pPr>
            <a:r>
              <a:rPr lang="en-US" sz="1100" i="1">
                <a:highlight>
                  <a:srgbClr val="FFFFFF"/>
                </a:highlight>
              </a:rPr>
              <a:t>Credit Marissa Ortega-Welch/KALW</a:t>
            </a:r>
            <a:endParaRPr sz="1100" i="1">
              <a:highlight>
                <a:srgbClr val="FFFFFF"/>
              </a:highlight>
            </a:endParaRPr>
          </a:p>
          <a:p>
            <a:pPr marL="0" lvl="0" indent="0" algn="l" rtl="0">
              <a:spcBef>
                <a:spcPts val="400"/>
              </a:spcBef>
              <a:spcAft>
                <a:spcPts val="0"/>
              </a:spcAft>
              <a:buNone/>
            </a:pPr>
            <a:r>
              <a:rPr lang="en-US" sz="1050">
                <a:highlight>
                  <a:srgbClr val="FFFFFF"/>
                </a:highlight>
              </a:rPr>
              <a:t>Anabel Razo holds her one year old son, Alex, while nurses at Highland Hospital draw his blood to test for lead.</a:t>
            </a:r>
            <a:endParaRPr/>
          </a:p>
        </p:txBody>
      </p:sp>
      <p:sp>
        <p:nvSpPr>
          <p:cNvPr id="298" name="Google Shape;298;ge89f3e9124_0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i="1">
                <a:latin typeface="Open Sans"/>
                <a:ea typeface="Open Sans"/>
                <a:cs typeface="Open Sans"/>
                <a:sym typeface="Open Sans"/>
              </a:rPr>
              <a:t>Source: Draft CalEnviroScreen 4.0 - Lead Indicator </a:t>
            </a:r>
            <a:endParaRPr b="1" i="1">
              <a:latin typeface="Open Sans"/>
              <a:ea typeface="Open Sans"/>
              <a:cs typeface="Open Sans"/>
              <a:sym typeface="Open Sans"/>
            </a:endParaRPr>
          </a:p>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eba764b6fc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eba764b6fc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geba764b6fc_0_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b861ca710f_2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050">
                <a:solidFill>
                  <a:srgbClr val="767676"/>
                </a:solidFill>
                <a:highlight>
                  <a:srgbClr val="FFFFFF"/>
                </a:highlight>
              </a:rPr>
              <a:t>Anabel Razo holds her two youngest kids in front of the Oakland home that may have been the cause of her son Antonio's lead poisoning. </a:t>
            </a:r>
            <a:r>
              <a:rPr lang="en-US" sz="1050" u="sng">
                <a:solidFill>
                  <a:schemeClr val="hlink"/>
                </a:solidFill>
                <a:highlight>
                  <a:srgbClr val="FFFFFF"/>
                </a:highlight>
                <a:hlinkClick r:id="rId3"/>
              </a:rPr>
              <a:t>https://www.kalw.org/show/crosscurrents/2018-12-13/living-with-lead-poisoning-in-the-san-francisco-bay-area</a:t>
            </a:r>
            <a:r>
              <a:rPr lang="en-US" sz="1050">
                <a:solidFill>
                  <a:srgbClr val="767676"/>
                </a:solidFill>
                <a:highlight>
                  <a:srgbClr val="FFFFFF"/>
                </a:highlight>
              </a:rPr>
              <a:t> </a:t>
            </a:r>
            <a:endParaRPr sz="1050">
              <a:solidFill>
                <a:srgbClr val="767676"/>
              </a:solidFill>
              <a:highlight>
                <a:srgbClr val="FFFFFF"/>
              </a:highlight>
            </a:endParaRPr>
          </a:p>
          <a:p>
            <a:pPr marL="0" lvl="0" indent="0" algn="l" rtl="0">
              <a:spcBef>
                <a:spcPts val="0"/>
              </a:spcBef>
              <a:spcAft>
                <a:spcPts val="0"/>
              </a:spcAft>
              <a:buNone/>
            </a:pPr>
            <a:endParaRPr sz="1050">
              <a:solidFill>
                <a:srgbClr val="767676"/>
              </a:solidFill>
              <a:highlight>
                <a:srgbClr val="FFFFFF"/>
              </a:highlight>
            </a:endParaRPr>
          </a:p>
          <a:p>
            <a:pPr marL="0" lvl="0" indent="0" algn="l" rtl="0">
              <a:spcBef>
                <a:spcPts val="0"/>
              </a:spcBef>
              <a:spcAft>
                <a:spcPts val="0"/>
              </a:spcAft>
              <a:buNone/>
            </a:pPr>
            <a:r>
              <a:rPr lang="en-US" sz="1050">
                <a:solidFill>
                  <a:srgbClr val="767676"/>
                </a:solidFill>
                <a:highlight>
                  <a:srgbClr val="FFFFFF"/>
                </a:highlight>
              </a:rPr>
              <a:t>Pair SVI with </a:t>
            </a:r>
            <a:endParaRPr sz="1050">
              <a:solidFill>
                <a:srgbClr val="767676"/>
              </a:solidFill>
              <a:highlight>
                <a:srgbClr val="FFFFFF"/>
              </a:highlight>
            </a:endParaRPr>
          </a:p>
        </p:txBody>
      </p:sp>
      <p:sp>
        <p:nvSpPr>
          <p:cNvPr id="214" name="Google Shape;214;gb861ca710f_2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eba764b6fc_0_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050">
                <a:solidFill>
                  <a:srgbClr val="767676"/>
                </a:solidFill>
                <a:highlight>
                  <a:srgbClr val="FFFFFF"/>
                </a:highlight>
              </a:rPr>
              <a:t>Anabel Razo holds her two youngest kids in front of the Oakland home that may have been the cause of her son Antonio's lead poisoning. </a:t>
            </a:r>
            <a:r>
              <a:rPr lang="en-US" sz="1050" u="sng">
                <a:solidFill>
                  <a:schemeClr val="hlink"/>
                </a:solidFill>
                <a:highlight>
                  <a:srgbClr val="FFFFFF"/>
                </a:highlight>
                <a:hlinkClick r:id="rId3"/>
              </a:rPr>
              <a:t>https://www.kalw.org/show/crosscurrents/2018-12-13/living-with-lead-poisoning-in-the-san-francisco-bay-area</a:t>
            </a:r>
            <a:r>
              <a:rPr lang="en-US" sz="1050">
                <a:solidFill>
                  <a:srgbClr val="767676"/>
                </a:solidFill>
                <a:highlight>
                  <a:srgbClr val="FFFFFF"/>
                </a:highlight>
              </a:rPr>
              <a:t> </a:t>
            </a:r>
            <a:endParaRPr/>
          </a:p>
        </p:txBody>
      </p:sp>
      <p:sp>
        <p:nvSpPr>
          <p:cNvPr id="223" name="Google Shape;223;geba764b6fc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84"/>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1"/>
        <p:cNvGrpSpPr/>
        <p:nvPr/>
      </p:nvGrpSpPr>
      <p:grpSpPr>
        <a:xfrm>
          <a:off x="0" y="0"/>
          <a:ext cx="0" cy="0"/>
          <a:chOff x="0" y="0"/>
          <a:chExt cx="0" cy="0"/>
        </a:xfrm>
      </p:grpSpPr>
      <p:sp>
        <p:nvSpPr>
          <p:cNvPr id="92" name="Google Shape;92;ge89f3e9124_0_9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3" name="Google Shape;93;ge89f3e9124_0_95"/>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94" name="Google Shape;94;ge89f3e9124_0_9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ge89f3e9124_0_9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6" name="Google Shape;96;ge89f3e9124_0_9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7"/>
        <p:cNvGrpSpPr/>
        <p:nvPr/>
      </p:nvGrpSpPr>
      <p:grpSpPr>
        <a:xfrm>
          <a:off x="0" y="0"/>
          <a:ext cx="0" cy="0"/>
          <a:chOff x="0" y="0"/>
          <a:chExt cx="0" cy="0"/>
        </a:xfrm>
      </p:grpSpPr>
      <p:sp>
        <p:nvSpPr>
          <p:cNvPr id="98" name="Google Shape;98;ge89f3e9124_0_10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9" name="Google Shape;99;ge89f3e9124_0_10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0" name="Google Shape;100;ge89f3e9124_0_10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ge89f3e9124_0_10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 name="Google Shape;102;ge89f3e9124_0_10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3"/>
        <p:cNvGrpSpPr/>
        <p:nvPr/>
      </p:nvGrpSpPr>
      <p:grpSpPr>
        <a:xfrm>
          <a:off x="0" y="0"/>
          <a:ext cx="0" cy="0"/>
          <a:chOff x="0" y="0"/>
          <a:chExt cx="0" cy="0"/>
        </a:xfrm>
      </p:grpSpPr>
      <p:sp>
        <p:nvSpPr>
          <p:cNvPr id="104" name="Google Shape;104;ge89f3e9124_0_10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5" name="Google Shape;105;ge89f3e9124_0_107"/>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6" name="Google Shape;106;ge89f3e9124_0_107"/>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7" name="Google Shape;107;ge89f3e9124_0_10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8" name="Google Shape;108;ge89f3e9124_0_10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9" name="Google Shape;109;ge89f3e9124_0_10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0"/>
        <p:cNvGrpSpPr/>
        <p:nvPr/>
      </p:nvGrpSpPr>
      <p:grpSpPr>
        <a:xfrm>
          <a:off x="0" y="0"/>
          <a:ext cx="0" cy="0"/>
          <a:chOff x="0" y="0"/>
          <a:chExt cx="0" cy="0"/>
        </a:xfrm>
      </p:grpSpPr>
      <p:sp>
        <p:nvSpPr>
          <p:cNvPr id="111" name="Google Shape;111;ge89f3e9124_0_11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 name="Google Shape;112;ge89f3e9124_0_11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3" name="Google Shape;113;ge89f3e9124_0_1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4" name="Google Shape;114;ge89f3e9124_0_11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5" name="Google Shape;115;ge89f3e9124_0_1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6"/>
        <p:cNvGrpSpPr/>
        <p:nvPr/>
      </p:nvGrpSpPr>
      <p:grpSpPr>
        <a:xfrm>
          <a:off x="0" y="0"/>
          <a:ext cx="0" cy="0"/>
          <a:chOff x="0" y="0"/>
          <a:chExt cx="0" cy="0"/>
        </a:xfrm>
      </p:grpSpPr>
      <p:sp>
        <p:nvSpPr>
          <p:cNvPr id="117" name="Google Shape;117;ge89f3e9124_0_120"/>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8" name="Google Shape;118;ge89f3e9124_0_120"/>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9" name="Google Shape;119;ge89f3e9124_0_120"/>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0" name="Google Shape;120;ge89f3e9124_0_120"/>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21" name="Google Shape;121;ge89f3e9124_0_120"/>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2" name="Google Shape;122;ge89f3e9124_0_1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3" name="Google Shape;123;ge89f3e9124_0_12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4" name="Google Shape;124;ge89f3e9124_0_1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5"/>
        <p:cNvGrpSpPr/>
        <p:nvPr/>
      </p:nvGrpSpPr>
      <p:grpSpPr>
        <a:xfrm>
          <a:off x="0" y="0"/>
          <a:ext cx="0" cy="0"/>
          <a:chOff x="0" y="0"/>
          <a:chExt cx="0" cy="0"/>
        </a:xfrm>
      </p:grpSpPr>
      <p:sp>
        <p:nvSpPr>
          <p:cNvPr id="126" name="Google Shape;126;ge89f3e9124_0_1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 name="Google Shape;127;ge89f3e9124_0_1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8" name="Google Shape;128;ge89f3e9124_0_12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 name="Google Shape;129;ge89f3e9124_0_1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0"/>
        <p:cNvGrpSpPr/>
        <p:nvPr/>
      </p:nvGrpSpPr>
      <p:grpSpPr>
        <a:xfrm>
          <a:off x="0" y="0"/>
          <a:ext cx="0" cy="0"/>
          <a:chOff x="0" y="0"/>
          <a:chExt cx="0" cy="0"/>
        </a:xfrm>
      </p:grpSpPr>
      <p:sp>
        <p:nvSpPr>
          <p:cNvPr id="131" name="Google Shape;131;ge89f3e9124_0_13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 name="Google Shape;132;ge89f3e9124_0_13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3" name="Google Shape;133;ge89f3e9124_0_13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4"/>
        <p:cNvGrpSpPr/>
        <p:nvPr/>
      </p:nvGrpSpPr>
      <p:grpSpPr>
        <a:xfrm>
          <a:off x="0" y="0"/>
          <a:ext cx="0" cy="0"/>
          <a:chOff x="0" y="0"/>
          <a:chExt cx="0" cy="0"/>
        </a:xfrm>
      </p:grpSpPr>
      <p:sp>
        <p:nvSpPr>
          <p:cNvPr id="135" name="Google Shape;135;ge89f3e9124_0_13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6" name="Google Shape;136;ge89f3e9124_0_138"/>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37" name="Google Shape;137;ge89f3e9124_0_138"/>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8" name="Google Shape;138;ge89f3e9124_0_1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9" name="Google Shape;139;ge89f3e9124_0_13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0" name="Google Shape;140;ge89f3e9124_0_13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1"/>
        <p:cNvGrpSpPr/>
        <p:nvPr/>
      </p:nvGrpSpPr>
      <p:grpSpPr>
        <a:xfrm>
          <a:off x="0" y="0"/>
          <a:ext cx="0" cy="0"/>
          <a:chOff x="0" y="0"/>
          <a:chExt cx="0" cy="0"/>
        </a:xfrm>
      </p:grpSpPr>
      <p:sp>
        <p:nvSpPr>
          <p:cNvPr id="142" name="Google Shape;142;ge89f3e9124_0_14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3" name="Google Shape;143;ge89f3e9124_0_145"/>
          <p:cNvSpPr>
            <a:spLocks noGrp="1"/>
          </p:cNvSpPr>
          <p:nvPr>
            <p:ph type="pic" idx="2"/>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4" name="Google Shape;144;ge89f3e9124_0_145"/>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45" name="Google Shape;145;ge89f3e9124_0_14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6" name="Google Shape;146;ge89f3e9124_0_14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7" name="Google Shape;147;ge89f3e9124_0_14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8"/>
        <p:cNvGrpSpPr/>
        <p:nvPr/>
      </p:nvGrpSpPr>
      <p:grpSpPr>
        <a:xfrm>
          <a:off x="0" y="0"/>
          <a:ext cx="0" cy="0"/>
          <a:chOff x="0" y="0"/>
          <a:chExt cx="0" cy="0"/>
        </a:xfrm>
      </p:grpSpPr>
      <p:sp>
        <p:nvSpPr>
          <p:cNvPr id="149" name="Google Shape;149;ge89f3e9124_0_15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0" name="Google Shape;150;ge89f3e9124_0_152"/>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1" name="Google Shape;151;ge89f3e9124_0_15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2" name="Google Shape;152;ge89f3e9124_0_15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3" name="Google Shape;153;ge89f3e9124_0_15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4"/>
        <p:cNvGrpSpPr/>
        <p:nvPr/>
      </p:nvGrpSpPr>
      <p:grpSpPr>
        <a:xfrm>
          <a:off x="0" y="0"/>
          <a:ext cx="0" cy="0"/>
          <a:chOff x="0" y="0"/>
          <a:chExt cx="0" cy="0"/>
        </a:xfrm>
      </p:grpSpPr>
      <p:sp>
        <p:nvSpPr>
          <p:cNvPr id="155" name="Google Shape;155;ge89f3e9124_0_158"/>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6" name="Google Shape;156;ge89f3e9124_0_158"/>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7" name="Google Shape;157;ge89f3e9124_0_15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8" name="Google Shape;158;ge89f3e9124_0_15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9" name="Google Shape;159;ge89f3e9124_0_1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Google Shape;6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
        <p:cNvGrpSpPr/>
        <p:nvPr/>
      </p:nvGrpSpPr>
      <p:grpSpPr>
        <a:xfrm>
          <a:off x="0" y="0"/>
          <a:ext cx="0" cy="0"/>
          <a:chOff x="0" y="0"/>
          <a:chExt cx="0" cy="0"/>
        </a:xfrm>
      </p:grpSpPr>
      <p:sp>
        <p:nvSpPr>
          <p:cNvPr id="86" name="Google Shape;86;ge89f3e9124_0_8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7" name="Google Shape;87;ge89f3e9124_0_8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ge89f3e9124_0_8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ge89f3e9124_0_8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0" name="Google Shape;90;ge89f3e9124_0_8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experience.arcgis.com/experience/5764b91c4c8a461693487c17b8859976/page/page_0/?views=view_17"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library.municode.com/ca/oakland/codes/code_of_ordinances?nodeId=TIT2ADPE_CH2.29CIAGDEOF_2.29.060OAPUWODE&amp;showChanges=tru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
          <p:cNvPicPr preferRelativeResize="0"/>
          <p:nvPr/>
        </p:nvPicPr>
        <p:blipFill>
          <a:blip r:embed="rId3">
            <a:alphaModFix/>
          </a:blip>
          <a:stretch>
            <a:fillRect/>
          </a:stretch>
        </p:blipFill>
        <p:spPr>
          <a:xfrm>
            <a:off x="4070525" y="152400"/>
            <a:ext cx="7969075" cy="5312725"/>
          </a:xfrm>
          <a:prstGeom prst="rect">
            <a:avLst/>
          </a:prstGeom>
          <a:noFill/>
          <a:ln>
            <a:noFill/>
          </a:ln>
        </p:spPr>
      </p:pic>
      <p:sp>
        <p:nvSpPr>
          <p:cNvPr id="165" name="Google Shape;165;p1"/>
          <p:cNvSpPr txBox="1">
            <a:spLocks noGrp="1"/>
          </p:cNvSpPr>
          <p:nvPr>
            <p:ph type="ctrTitle"/>
          </p:nvPr>
        </p:nvSpPr>
        <p:spPr>
          <a:xfrm>
            <a:off x="497425" y="1172450"/>
            <a:ext cx="8396700" cy="2247300"/>
          </a:xfrm>
          <a:prstGeom prst="rect">
            <a:avLst/>
          </a:prstGeom>
          <a:noFill/>
          <a:ln>
            <a:noFill/>
          </a:ln>
        </p:spPr>
        <p:txBody>
          <a:bodyPr spcFirstLastPara="1" wrap="square" lIns="91425" tIns="45700" rIns="91425" bIns="45700" anchor="ctr" anchorCtr="0">
            <a:spAutoFit/>
          </a:bodyPr>
          <a:lstStyle/>
          <a:p>
            <a:pPr marL="0" marR="0" lvl="0" indent="0" algn="just" rtl="0">
              <a:lnSpc>
                <a:spcPct val="100000"/>
              </a:lnSpc>
              <a:spcBef>
                <a:spcPts val="0"/>
              </a:spcBef>
              <a:spcAft>
                <a:spcPts val="0"/>
              </a:spcAft>
              <a:buClr>
                <a:srgbClr val="274E13"/>
              </a:buClr>
              <a:buSzPts val="2000"/>
              <a:buFont typeface="Arial"/>
              <a:buNone/>
            </a:pPr>
            <a:r>
              <a:rPr lang="en-US" sz="2000" b="1" i="0" u="none" strike="noStrike" cap="none">
                <a:solidFill>
                  <a:srgbClr val="274E13"/>
                </a:solidFill>
                <a:latin typeface="Calibri"/>
                <a:ea typeface="Calibri"/>
                <a:cs typeface="Calibri"/>
                <a:sym typeface="Calibri"/>
              </a:rPr>
              <a:t>Racial Equity</a:t>
            </a:r>
            <a:r>
              <a:rPr lang="en-US" sz="2000" b="1">
                <a:solidFill>
                  <a:srgbClr val="274E13"/>
                </a:solidFill>
                <a:latin typeface="Calibri"/>
                <a:ea typeface="Calibri"/>
                <a:cs typeface="Calibri"/>
                <a:sym typeface="Calibri"/>
              </a:rPr>
              <a:t> Impact Analysis: </a:t>
            </a:r>
            <a:endParaRPr sz="800" b="1"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274E13"/>
              </a:buClr>
              <a:buSzPts val="3500"/>
              <a:buFont typeface="Arial"/>
              <a:buNone/>
            </a:pPr>
            <a:r>
              <a:rPr lang="en-US" sz="3500" b="1" i="0" u="none" strike="noStrike" cap="none">
                <a:solidFill>
                  <a:srgbClr val="274E13"/>
                </a:solidFill>
                <a:latin typeface="Calibri"/>
                <a:ea typeface="Calibri"/>
                <a:cs typeface="Calibri"/>
                <a:sym typeface="Calibri"/>
              </a:rPr>
              <a:t>Abating Lead Paint </a:t>
            </a:r>
            <a:r>
              <a:rPr lang="en-US" sz="3500" b="1" i="0" u="none" strike="noStrike" cap="none">
                <a:solidFill>
                  <a:schemeClr val="lt1"/>
                </a:solidFill>
                <a:latin typeface="Calibri"/>
                <a:ea typeface="Calibri"/>
                <a:cs typeface="Calibri"/>
                <a:sym typeface="Calibri"/>
              </a:rPr>
              <a:t>Hazards</a:t>
            </a:r>
            <a:r>
              <a:rPr lang="en-US" sz="3500" b="1" i="0" u="none" strike="noStrike" cap="none">
                <a:solidFill>
                  <a:srgbClr val="274E13"/>
                </a:solidFill>
                <a:latin typeface="Calibri"/>
                <a:ea typeface="Calibri"/>
                <a:cs typeface="Calibri"/>
                <a:sym typeface="Calibri"/>
              </a:rPr>
              <a:t> </a:t>
            </a:r>
            <a:r>
              <a:rPr lang="en-US" sz="3500" b="1" i="0" u="none" strike="noStrike" cap="none">
                <a:solidFill>
                  <a:schemeClr val="lt1"/>
                </a:solidFill>
                <a:latin typeface="Calibri"/>
                <a:ea typeface="Calibri"/>
                <a:cs typeface="Calibri"/>
                <a:sym typeface="Calibri"/>
              </a:rPr>
              <a:t>Equitably </a:t>
            </a:r>
            <a:endParaRPr sz="800" b="1" i="0" u="none" strike="noStrike" cap="none">
              <a:solidFill>
                <a:schemeClr val="lt1"/>
              </a:solidFill>
              <a:latin typeface="Calibri"/>
              <a:ea typeface="Calibri"/>
              <a:cs typeface="Calibri"/>
              <a:sym typeface="Calibri"/>
            </a:endParaRPr>
          </a:p>
          <a:p>
            <a:pPr marL="0" marR="0" lvl="0" indent="0" algn="just" rtl="0">
              <a:lnSpc>
                <a:spcPct val="100000"/>
              </a:lnSpc>
              <a:spcBef>
                <a:spcPts val="0"/>
              </a:spcBef>
              <a:spcAft>
                <a:spcPts val="0"/>
              </a:spcAft>
              <a:buClr>
                <a:srgbClr val="274E13"/>
              </a:buClr>
              <a:buSzPts val="3500"/>
              <a:buFont typeface="Arial"/>
              <a:buNone/>
            </a:pPr>
            <a:r>
              <a:rPr lang="en-US" sz="3500" b="1" i="0" u="none" strike="noStrike" cap="none">
                <a:solidFill>
                  <a:srgbClr val="274E13"/>
                </a:solidFill>
                <a:latin typeface="Calibri"/>
                <a:ea typeface="Calibri"/>
                <a:cs typeface="Calibri"/>
                <a:sym typeface="Calibri"/>
              </a:rPr>
              <a:t>in Oakland &amp; Alam</a:t>
            </a:r>
            <a:r>
              <a:rPr lang="en-US" sz="3500" b="1" i="0" u="none" strike="noStrike" cap="none">
                <a:solidFill>
                  <a:schemeClr val="lt1"/>
                </a:solidFill>
                <a:latin typeface="Calibri"/>
                <a:ea typeface="Calibri"/>
                <a:cs typeface="Calibri"/>
                <a:sym typeface="Calibri"/>
              </a:rPr>
              <a:t>eda County</a:t>
            </a:r>
            <a:endParaRPr sz="800" b="1" i="0" u="none" strike="noStrike" cap="none">
              <a:solidFill>
                <a:schemeClr val="lt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400"/>
              <a:buFont typeface="Arial"/>
              <a:buNone/>
            </a:pPr>
            <a:r>
              <a:rPr lang="en-US" sz="1400" b="1" i="1" u="none" strike="noStrike" cap="none">
                <a:solidFill>
                  <a:schemeClr val="dk1"/>
                </a:solidFill>
                <a:latin typeface="Arial"/>
                <a:ea typeface="Arial"/>
                <a:cs typeface="Arial"/>
                <a:sym typeface="Arial"/>
              </a:rPr>
              <a:t> </a:t>
            </a:r>
            <a:endParaRPr sz="800" b="1"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1000"/>
              <a:buFont typeface="Arial"/>
              <a:buNone/>
            </a:pPr>
            <a:br>
              <a:rPr lang="en-US" sz="1000" b="1" i="0" u="none" strike="noStrike" cap="none">
                <a:solidFill>
                  <a:schemeClr val="dk1"/>
                </a:solidFill>
                <a:latin typeface="Arial"/>
                <a:ea typeface="Arial"/>
                <a:cs typeface="Arial"/>
                <a:sym typeface="Arial"/>
              </a:rPr>
            </a:br>
            <a:endParaRPr sz="800" b="1"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Arial"/>
              <a:ea typeface="Arial"/>
              <a:cs typeface="Arial"/>
              <a:sym typeface="Arial"/>
            </a:endParaRPr>
          </a:p>
        </p:txBody>
      </p:sp>
      <p:sp>
        <p:nvSpPr>
          <p:cNvPr id="166" name="Google Shape;166;p1"/>
          <p:cNvSpPr txBox="1">
            <a:spLocks noGrp="1"/>
          </p:cNvSpPr>
          <p:nvPr>
            <p:ph type="subTitle" idx="1"/>
          </p:nvPr>
        </p:nvSpPr>
        <p:spPr>
          <a:xfrm>
            <a:off x="497425" y="3440725"/>
            <a:ext cx="4425900" cy="2655300"/>
          </a:xfrm>
          <a:prstGeom prst="rect">
            <a:avLst/>
          </a:prstGeom>
          <a:solidFill>
            <a:srgbClr val="274E13"/>
          </a:solidFill>
          <a:ln>
            <a:noFill/>
          </a:ln>
        </p:spPr>
        <p:txBody>
          <a:bodyPr spcFirstLastPara="1" wrap="square" lIns="91425" tIns="45700" rIns="91425" bIns="45700" anchor="t" anchorCtr="0">
            <a:normAutofit fontScale="77500" lnSpcReduction="20000"/>
          </a:bodyPr>
          <a:lstStyle/>
          <a:p>
            <a:pPr marL="0" lvl="0" indent="0" algn="just" rtl="0">
              <a:lnSpc>
                <a:spcPct val="100000"/>
              </a:lnSpc>
              <a:spcBef>
                <a:spcPts val="0"/>
              </a:spcBef>
              <a:spcAft>
                <a:spcPts val="0"/>
              </a:spcAft>
              <a:buClr>
                <a:srgbClr val="274E13"/>
              </a:buClr>
              <a:buSzPct val="109090"/>
              <a:buNone/>
            </a:pPr>
            <a:r>
              <a:rPr lang="en-US" sz="2200">
                <a:solidFill>
                  <a:schemeClr val="lt1"/>
                </a:solidFill>
                <a:latin typeface="Calibri"/>
                <a:ea typeface="Calibri"/>
                <a:cs typeface="Calibri"/>
                <a:sym typeface="Calibri"/>
              </a:rPr>
              <a:t>September 8, 2021</a:t>
            </a:r>
            <a:endParaRPr sz="2200">
              <a:solidFill>
                <a:schemeClr val="lt1"/>
              </a:solidFill>
              <a:latin typeface="Calibri"/>
              <a:ea typeface="Calibri"/>
              <a:cs typeface="Calibri"/>
              <a:sym typeface="Calibri"/>
            </a:endParaRPr>
          </a:p>
          <a:p>
            <a:pPr marL="0" lvl="0" indent="0" algn="just" rtl="0">
              <a:lnSpc>
                <a:spcPct val="100000"/>
              </a:lnSpc>
              <a:spcBef>
                <a:spcPts val="0"/>
              </a:spcBef>
              <a:spcAft>
                <a:spcPts val="0"/>
              </a:spcAft>
              <a:buClr>
                <a:srgbClr val="274E13"/>
              </a:buClr>
              <a:buSzPct val="109090"/>
              <a:buNone/>
            </a:pPr>
            <a:r>
              <a:rPr lang="en-US" sz="2200">
                <a:solidFill>
                  <a:schemeClr val="lt1"/>
                </a:solidFill>
                <a:latin typeface="Calibri"/>
                <a:ea typeface="Calibri"/>
                <a:cs typeface="Calibri"/>
                <a:sym typeface="Calibri"/>
              </a:rPr>
              <a:t>Joint Powers Authority</a:t>
            </a:r>
            <a:endParaRPr sz="2200">
              <a:solidFill>
                <a:schemeClr val="lt1"/>
              </a:solidFill>
              <a:latin typeface="Calibri"/>
              <a:ea typeface="Calibri"/>
              <a:cs typeface="Calibri"/>
              <a:sym typeface="Calibri"/>
            </a:endParaRPr>
          </a:p>
          <a:p>
            <a:pPr marL="0" lvl="0" indent="0" algn="just" rtl="0">
              <a:lnSpc>
                <a:spcPct val="100000"/>
              </a:lnSpc>
              <a:spcBef>
                <a:spcPts val="0"/>
              </a:spcBef>
              <a:spcAft>
                <a:spcPts val="0"/>
              </a:spcAft>
              <a:buClr>
                <a:srgbClr val="274E13"/>
              </a:buClr>
              <a:buSzPct val="109090"/>
              <a:buNone/>
            </a:pPr>
            <a:endParaRPr sz="2200" b="1">
              <a:solidFill>
                <a:schemeClr val="lt1"/>
              </a:solidFill>
              <a:latin typeface="Calibri"/>
              <a:ea typeface="Calibri"/>
              <a:cs typeface="Calibri"/>
              <a:sym typeface="Calibri"/>
            </a:endParaRPr>
          </a:p>
          <a:p>
            <a:pPr marL="0" lvl="0" indent="0" algn="just" rtl="0">
              <a:lnSpc>
                <a:spcPct val="100000"/>
              </a:lnSpc>
              <a:spcBef>
                <a:spcPts val="0"/>
              </a:spcBef>
              <a:spcAft>
                <a:spcPts val="0"/>
              </a:spcAft>
              <a:buClr>
                <a:srgbClr val="274E13"/>
              </a:buClr>
              <a:buSzPct val="109090"/>
              <a:buNone/>
            </a:pPr>
            <a:r>
              <a:rPr lang="en-US" sz="2200" b="1">
                <a:solidFill>
                  <a:schemeClr val="lt1"/>
                </a:solidFill>
                <a:latin typeface="Calibri"/>
                <a:ea typeface="Calibri"/>
                <a:cs typeface="Calibri"/>
                <a:sym typeface="Calibri"/>
              </a:rPr>
              <a:t>Darlene Flynn</a:t>
            </a:r>
            <a:endParaRPr sz="2200" b="1" i="0" u="none" strike="noStrike" cap="none">
              <a:solidFill>
                <a:schemeClr val="lt1"/>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ct val="109090"/>
              <a:buNone/>
            </a:pPr>
            <a:r>
              <a:rPr lang="en-US" sz="2200">
                <a:solidFill>
                  <a:schemeClr val="lt1"/>
                </a:solidFill>
                <a:latin typeface="Calibri"/>
                <a:ea typeface="Calibri"/>
                <a:cs typeface="Calibri"/>
                <a:sym typeface="Calibri"/>
              </a:rPr>
              <a:t>Director, Oakland Department of Race &amp; Equity</a:t>
            </a:r>
            <a:endParaRPr sz="2200" i="0" u="none" strike="noStrike" cap="none">
              <a:solidFill>
                <a:schemeClr val="lt1"/>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ct val="109090"/>
              <a:buNone/>
            </a:pPr>
            <a:endParaRPr sz="2200">
              <a:solidFill>
                <a:schemeClr val="lt1"/>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ct val="109090"/>
              <a:buNone/>
            </a:pPr>
            <a:r>
              <a:rPr lang="en-US" sz="2200" b="1">
                <a:solidFill>
                  <a:schemeClr val="lt1"/>
                </a:solidFill>
                <a:latin typeface="Calibri"/>
                <a:ea typeface="Calibri"/>
                <a:cs typeface="Calibri"/>
                <a:sym typeface="Calibri"/>
              </a:rPr>
              <a:t>Marybelle Tobias</a:t>
            </a:r>
            <a:endParaRPr sz="2200" b="1">
              <a:solidFill>
                <a:schemeClr val="lt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ct val="109090"/>
              <a:buNone/>
            </a:pPr>
            <a:r>
              <a:rPr lang="en-US" sz="2200">
                <a:solidFill>
                  <a:schemeClr val="lt1"/>
                </a:solidFill>
                <a:latin typeface="Calibri"/>
                <a:ea typeface="Calibri"/>
                <a:cs typeface="Calibri"/>
                <a:sym typeface="Calibri"/>
              </a:rPr>
              <a:t>Author, Racial Equity Impact Analysis</a:t>
            </a:r>
            <a:endParaRPr sz="2200">
              <a:solidFill>
                <a:schemeClr val="lt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ct val="109090"/>
              <a:buNone/>
            </a:pPr>
            <a:r>
              <a:rPr lang="en-US" sz="2200">
                <a:solidFill>
                  <a:schemeClr val="lt1"/>
                </a:solidFill>
                <a:latin typeface="Calibri"/>
                <a:ea typeface="Calibri"/>
                <a:cs typeface="Calibri"/>
                <a:sym typeface="Calibri"/>
              </a:rPr>
              <a:t>Principal, Environmental/Justice Solutions</a:t>
            </a:r>
            <a:endParaRPr sz="2200">
              <a:solidFill>
                <a:schemeClr val="lt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ct val="109090"/>
              <a:buNone/>
            </a:pPr>
            <a:endParaRPr sz="2200" b="1">
              <a:solidFill>
                <a:schemeClr val="lt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ct val="109090"/>
              <a:buNone/>
            </a:pPr>
            <a:r>
              <a:rPr lang="en-US" sz="2200" b="1">
                <a:solidFill>
                  <a:schemeClr val="lt1"/>
                </a:solidFill>
                <a:latin typeface="Calibri"/>
                <a:ea typeface="Calibri"/>
                <a:cs typeface="Calibri"/>
                <a:sym typeface="Calibri"/>
              </a:rPr>
              <a:t>Bill Gilchrist</a:t>
            </a:r>
            <a:endParaRPr sz="2200" b="1">
              <a:solidFill>
                <a:schemeClr val="lt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ct val="109090"/>
              <a:buNone/>
            </a:pPr>
            <a:r>
              <a:rPr lang="en-US" sz="2200">
                <a:solidFill>
                  <a:schemeClr val="lt1"/>
                </a:solidFill>
                <a:latin typeface="Calibri"/>
                <a:ea typeface="Calibri"/>
                <a:cs typeface="Calibri"/>
                <a:sym typeface="Calibri"/>
              </a:rPr>
              <a:t>Director, Building &amp; Planning</a:t>
            </a:r>
            <a:endParaRPr sz="22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0"/>
          <p:cNvSpPr txBox="1">
            <a:spLocks noGrp="1"/>
          </p:cNvSpPr>
          <p:nvPr>
            <p:ph type="title"/>
          </p:nvPr>
        </p:nvSpPr>
        <p:spPr>
          <a:xfrm>
            <a:off x="243281" y="-17616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sz="3400" b="1">
                <a:latin typeface="Calibri"/>
                <a:ea typeface="Calibri"/>
                <a:cs typeface="Calibri"/>
                <a:sym typeface="Calibri"/>
              </a:rPr>
              <a:t>Predominant Age of Housing Units</a:t>
            </a:r>
            <a:endParaRPr sz="4600">
              <a:latin typeface="Calibri"/>
              <a:ea typeface="Calibri"/>
              <a:cs typeface="Calibri"/>
              <a:sym typeface="Calibri"/>
            </a:endParaRPr>
          </a:p>
        </p:txBody>
      </p:sp>
      <p:pic>
        <p:nvPicPr>
          <p:cNvPr id="234" name="Google Shape;234;p10"/>
          <p:cNvPicPr preferRelativeResize="0"/>
          <p:nvPr/>
        </p:nvPicPr>
        <p:blipFill>
          <a:blip r:embed="rId3">
            <a:alphaModFix/>
          </a:blip>
          <a:stretch>
            <a:fillRect/>
          </a:stretch>
        </p:blipFill>
        <p:spPr>
          <a:xfrm>
            <a:off x="152400" y="826350"/>
            <a:ext cx="9528401" cy="5969425"/>
          </a:xfrm>
          <a:prstGeom prst="rect">
            <a:avLst/>
          </a:prstGeom>
          <a:noFill/>
          <a:ln>
            <a:noFill/>
          </a:ln>
        </p:spPr>
      </p:pic>
      <p:sp>
        <p:nvSpPr>
          <p:cNvPr id="235" name="Google Shape;235;p10"/>
          <p:cNvSpPr txBox="1"/>
          <p:nvPr/>
        </p:nvSpPr>
        <p:spPr>
          <a:xfrm>
            <a:off x="7043100" y="4306175"/>
            <a:ext cx="4858800" cy="2360100"/>
          </a:xfrm>
          <a:prstGeom prst="rect">
            <a:avLst/>
          </a:prstGeom>
          <a:solidFill>
            <a:srgbClr val="F4CCCC"/>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2000">
                <a:solidFill>
                  <a:schemeClr val="dk1"/>
                </a:solidFill>
                <a:latin typeface="Calibri"/>
                <a:ea typeface="Calibri"/>
                <a:cs typeface="Calibri"/>
                <a:sym typeface="Calibri"/>
              </a:rPr>
              <a:t>Census tracts where the majority of units were constructed after 1979 did not receive a color. </a:t>
            </a:r>
            <a:endParaRPr sz="2000">
              <a:solidFill>
                <a:schemeClr val="dk1"/>
              </a:solidFill>
              <a:latin typeface="Calibri"/>
              <a:ea typeface="Calibri"/>
              <a:cs typeface="Calibri"/>
              <a:sym typeface="Calibri"/>
            </a:endParaRPr>
          </a:p>
          <a:p>
            <a:pPr marL="0" lvl="0" indent="0" algn="l" rtl="0">
              <a:lnSpc>
                <a:spcPct val="115000"/>
              </a:lnSpc>
              <a:spcBef>
                <a:spcPts val="800"/>
              </a:spcBef>
              <a:spcAft>
                <a:spcPts val="800"/>
              </a:spcAft>
              <a:buClr>
                <a:schemeClr val="dk1"/>
              </a:buClr>
              <a:buSzPts val="1100"/>
              <a:buFont typeface="Arial"/>
              <a:buNone/>
            </a:pPr>
            <a:r>
              <a:rPr lang="en-US" sz="2000">
                <a:solidFill>
                  <a:schemeClr val="dk1"/>
                </a:solidFill>
                <a:latin typeface="Calibri"/>
                <a:ea typeface="Calibri"/>
                <a:cs typeface="Calibri"/>
                <a:sym typeface="Calibri"/>
              </a:rPr>
              <a:t>Census tracts with the darkest red coloring have the highest percentage of pre-1939 housing units.</a:t>
            </a:r>
            <a:endParaRPr sz="2000">
              <a:latin typeface="Calibri"/>
              <a:ea typeface="Calibri"/>
              <a:cs typeface="Calibri"/>
              <a:sym typeface="Calibri"/>
            </a:endParaRPr>
          </a:p>
        </p:txBody>
      </p:sp>
      <p:pic>
        <p:nvPicPr>
          <p:cNvPr id="236" name="Google Shape;236;p10"/>
          <p:cNvPicPr preferRelativeResize="0"/>
          <p:nvPr/>
        </p:nvPicPr>
        <p:blipFill>
          <a:blip r:embed="rId4">
            <a:alphaModFix/>
          </a:blip>
          <a:stretch>
            <a:fillRect/>
          </a:stretch>
        </p:blipFill>
        <p:spPr>
          <a:xfrm>
            <a:off x="9722525" y="785751"/>
            <a:ext cx="1975900" cy="3298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9"/>
          <p:cNvSpPr txBox="1">
            <a:spLocks noGrp="1"/>
          </p:cNvSpPr>
          <p:nvPr>
            <p:ph type="title"/>
          </p:nvPr>
        </p:nvSpPr>
        <p:spPr>
          <a:xfrm>
            <a:off x="303050" y="341400"/>
            <a:ext cx="11645100" cy="774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sz="3400" b="1">
                <a:latin typeface="Calibri"/>
                <a:ea typeface="Calibri"/>
                <a:cs typeface="Calibri"/>
                <a:sym typeface="Calibri"/>
              </a:rPr>
              <a:t>Distribution of Cumulative Burdens</a:t>
            </a:r>
            <a:endParaRPr sz="4600">
              <a:latin typeface="Calibri"/>
              <a:ea typeface="Calibri"/>
              <a:cs typeface="Calibri"/>
              <a:sym typeface="Calibri"/>
            </a:endParaRPr>
          </a:p>
        </p:txBody>
      </p:sp>
      <p:pic>
        <p:nvPicPr>
          <p:cNvPr id="242" name="Google Shape;242;p9"/>
          <p:cNvPicPr preferRelativeResize="0"/>
          <p:nvPr/>
        </p:nvPicPr>
        <p:blipFill>
          <a:blip r:embed="rId3">
            <a:alphaModFix/>
          </a:blip>
          <a:stretch>
            <a:fillRect/>
          </a:stretch>
        </p:blipFill>
        <p:spPr>
          <a:xfrm>
            <a:off x="303050" y="1116000"/>
            <a:ext cx="8717320" cy="4890525"/>
          </a:xfrm>
          <a:prstGeom prst="rect">
            <a:avLst/>
          </a:prstGeom>
          <a:noFill/>
          <a:ln w="9525" cap="flat" cmpd="sng">
            <a:solidFill>
              <a:srgbClr val="274E13"/>
            </a:solidFill>
            <a:prstDash val="solid"/>
            <a:round/>
            <a:headEnd type="none" w="sm" len="sm"/>
            <a:tailEnd type="none" w="sm" len="sm"/>
          </a:ln>
        </p:spPr>
      </p:pic>
      <p:sp>
        <p:nvSpPr>
          <p:cNvPr id="243" name="Google Shape;243;p9"/>
          <p:cNvSpPr txBox="1"/>
          <p:nvPr/>
        </p:nvSpPr>
        <p:spPr>
          <a:xfrm>
            <a:off x="303050" y="5953275"/>
            <a:ext cx="4683000" cy="71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050" i="1">
                <a:solidFill>
                  <a:schemeClr val="dk1"/>
                </a:solidFill>
                <a:latin typeface="Open Sans"/>
                <a:ea typeface="Open Sans"/>
                <a:cs typeface="Open Sans"/>
                <a:sym typeface="Open Sans"/>
              </a:rPr>
              <a:t>Draft CES 4.0 results: Cumulative Score includes Lead Risk</a:t>
            </a:r>
            <a:endParaRPr sz="1050" i="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US" sz="1050" i="1">
                <a:solidFill>
                  <a:schemeClr val="dk1"/>
                </a:solidFill>
                <a:latin typeface="Open Sans"/>
                <a:ea typeface="Open Sans"/>
                <a:cs typeface="Open Sans"/>
                <a:sym typeface="Open Sans"/>
              </a:rPr>
              <a:t>Source: </a:t>
            </a:r>
            <a:r>
              <a:rPr lang="en-US" sz="1050" i="1" u="sng">
                <a:solidFill>
                  <a:srgbClr val="1155CC"/>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OEHHA</a:t>
            </a:r>
            <a:endParaRPr/>
          </a:p>
        </p:txBody>
      </p:sp>
      <p:pic>
        <p:nvPicPr>
          <p:cNvPr id="244" name="Google Shape;244;p9"/>
          <p:cNvPicPr preferRelativeResize="0"/>
          <p:nvPr/>
        </p:nvPicPr>
        <p:blipFill rotWithShape="1">
          <a:blip r:embed="rId5">
            <a:alphaModFix/>
          </a:blip>
          <a:srcRect t="4426" r="11331" b="3552"/>
          <a:stretch/>
        </p:blipFill>
        <p:spPr>
          <a:xfrm>
            <a:off x="6956873" y="4195150"/>
            <a:ext cx="1427951" cy="2321200"/>
          </a:xfrm>
          <a:prstGeom prst="rect">
            <a:avLst/>
          </a:prstGeom>
          <a:noFill/>
          <a:ln w="9525" cap="flat" cmpd="sng">
            <a:solidFill>
              <a:srgbClr val="274E13"/>
            </a:solidFill>
            <a:prstDash val="solid"/>
            <a:round/>
            <a:headEnd type="none" w="sm" len="sm"/>
            <a:tailEnd type="none" w="sm" len="sm"/>
          </a:ln>
        </p:spPr>
      </p:pic>
      <p:graphicFrame>
        <p:nvGraphicFramePr>
          <p:cNvPr id="245" name="Google Shape;245;p9"/>
          <p:cNvGraphicFramePr/>
          <p:nvPr/>
        </p:nvGraphicFramePr>
        <p:xfrm>
          <a:off x="8555350" y="3601413"/>
          <a:ext cx="3581100" cy="2115058"/>
        </p:xfrm>
        <a:graphic>
          <a:graphicData uri="http://schemas.openxmlformats.org/drawingml/2006/table">
            <a:tbl>
              <a:tblPr>
                <a:noFill/>
                <a:tableStyleId>{7B6DF6FD-A44C-4C71-8F00-1680D8B2BF68}</a:tableStyleId>
              </a:tblPr>
              <a:tblGrid>
                <a:gridCol w="1854500">
                  <a:extLst>
                    <a:ext uri="{9D8B030D-6E8A-4147-A177-3AD203B41FA5}">
                      <a16:colId xmlns:a16="http://schemas.microsoft.com/office/drawing/2014/main" val="20000"/>
                    </a:ext>
                  </a:extLst>
                </a:gridCol>
                <a:gridCol w="694300">
                  <a:extLst>
                    <a:ext uri="{9D8B030D-6E8A-4147-A177-3AD203B41FA5}">
                      <a16:colId xmlns:a16="http://schemas.microsoft.com/office/drawing/2014/main" val="20001"/>
                    </a:ext>
                  </a:extLst>
                </a:gridCol>
                <a:gridCol w="1032300">
                  <a:extLst>
                    <a:ext uri="{9D8B030D-6E8A-4147-A177-3AD203B41FA5}">
                      <a16:colId xmlns:a16="http://schemas.microsoft.com/office/drawing/2014/main" val="20002"/>
                    </a:ext>
                  </a:extLst>
                </a:gridCol>
              </a:tblGrid>
              <a:tr h="260350">
                <a:tc gridSpan="2">
                  <a:txBody>
                    <a:bodyPr/>
                    <a:lstStyle/>
                    <a:p>
                      <a:pPr marL="0" lvl="0" indent="0" algn="ctr" rtl="0">
                        <a:lnSpc>
                          <a:spcPct val="115000"/>
                        </a:lnSpc>
                        <a:spcBef>
                          <a:spcPts val="0"/>
                        </a:spcBef>
                        <a:spcAft>
                          <a:spcPts val="0"/>
                        </a:spcAft>
                        <a:buNone/>
                      </a:pPr>
                      <a:r>
                        <a:rPr lang="en-US" sz="1050">
                          <a:solidFill>
                            <a:srgbClr val="D9EAD3"/>
                          </a:solidFill>
                          <a:latin typeface="Open Sans"/>
                          <a:ea typeface="Open Sans"/>
                          <a:cs typeface="Open Sans"/>
                          <a:sym typeface="Open Sans"/>
                        </a:rPr>
                        <a:t>38 Disadvantaged Census Tracts </a:t>
                      </a:r>
                      <a:endParaRPr sz="1050">
                        <a:solidFill>
                          <a:srgbClr val="D9EAD3"/>
                        </a:solidFill>
                        <a:latin typeface="Open Sans"/>
                        <a:ea typeface="Open Sans"/>
                        <a:cs typeface="Open Sans"/>
                        <a:sym typeface="Open Sans"/>
                      </a:endParaRPr>
                    </a:p>
                    <a:p>
                      <a:pPr marL="0" lvl="0" indent="0" algn="ctr" rtl="0">
                        <a:lnSpc>
                          <a:spcPct val="115000"/>
                        </a:lnSpc>
                        <a:spcBef>
                          <a:spcPts val="0"/>
                        </a:spcBef>
                        <a:spcAft>
                          <a:spcPts val="0"/>
                        </a:spcAft>
                        <a:buNone/>
                      </a:pPr>
                      <a:r>
                        <a:rPr lang="en-US" sz="1050">
                          <a:solidFill>
                            <a:srgbClr val="D9EAD3"/>
                          </a:solidFill>
                          <a:latin typeface="Open Sans"/>
                          <a:ea typeface="Open Sans"/>
                          <a:cs typeface="Open Sans"/>
                          <a:sym typeface="Open Sans"/>
                        </a:rPr>
                        <a:t>in Alameda County </a:t>
                      </a:r>
                      <a:endParaRPr sz="1050">
                        <a:solidFill>
                          <a:srgbClr val="D9EAD3"/>
                        </a:solidFill>
                        <a:latin typeface="Open Sans"/>
                        <a:ea typeface="Open Sans"/>
                        <a:cs typeface="Open Sans"/>
                        <a:sym typeface="Open Sans"/>
                      </a:endParaRPr>
                    </a:p>
                    <a:p>
                      <a:pPr marL="0" lvl="0" indent="0" algn="ctr" rtl="0">
                        <a:lnSpc>
                          <a:spcPct val="115000"/>
                        </a:lnSpc>
                        <a:spcBef>
                          <a:spcPts val="0"/>
                        </a:spcBef>
                        <a:spcAft>
                          <a:spcPts val="0"/>
                        </a:spcAft>
                        <a:buNone/>
                      </a:pPr>
                      <a:r>
                        <a:rPr lang="en-US" sz="1050" i="1">
                          <a:solidFill>
                            <a:srgbClr val="D9EAD3"/>
                          </a:solidFill>
                          <a:latin typeface="Open Sans"/>
                          <a:ea typeface="Open Sans"/>
                          <a:cs typeface="Open Sans"/>
                          <a:sym typeface="Open Sans"/>
                        </a:rPr>
                        <a:t>By statewide ranking</a:t>
                      </a:r>
                      <a:endParaRPr sz="1050" i="1">
                        <a:solidFill>
                          <a:srgbClr val="D9EAD3"/>
                        </a:solidFill>
                        <a:latin typeface="Open Sans"/>
                        <a:ea typeface="Open Sans"/>
                        <a:cs typeface="Open Sans"/>
                        <a:sym typeface="Open Sans"/>
                      </a:endParaRPr>
                    </a:p>
                  </a:txBody>
                  <a:tcPr marL="63500" marR="63500" marT="63500" marB="63500">
                    <a:solidFill>
                      <a:srgbClr val="274E13"/>
                    </a:solidFill>
                  </a:tcPr>
                </a:tc>
                <a:tc hMerge="1">
                  <a:txBody>
                    <a:bodyPr/>
                    <a:lstStyle/>
                    <a:p>
                      <a:endParaRPr lang="en-US"/>
                    </a:p>
                  </a:txBody>
                  <a:tcPr/>
                </a:tc>
                <a:tc>
                  <a:txBody>
                    <a:bodyPr/>
                    <a:lstStyle/>
                    <a:p>
                      <a:pPr marL="0" lvl="0" indent="0" algn="ctr" rtl="0">
                        <a:spcBef>
                          <a:spcPts val="0"/>
                        </a:spcBef>
                        <a:spcAft>
                          <a:spcPts val="0"/>
                        </a:spcAft>
                        <a:buNone/>
                      </a:pPr>
                      <a:r>
                        <a:rPr lang="en-US" sz="1050">
                          <a:solidFill>
                            <a:srgbClr val="D9EAD3"/>
                          </a:solidFill>
                          <a:latin typeface="Open Sans"/>
                          <a:ea typeface="Open Sans"/>
                          <a:cs typeface="Open Sans"/>
                          <a:sym typeface="Open Sans"/>
                        </a:rPr>
                        <a:t>Percentage</a:t>
                      </a:r>
                      <a:endParaRPr sz="1050">
                        <a:solidFill>
                          <a:srgbClr val="D9EAD3"/>
                        </a:solidFill>
                        <a:latin typeface="Open Sans"/>
                        <a:ea typeface="Open Sans"/>
                        <a:cs typeface="Open Sans"/>
                        <a:sym typeface="Open Sans"/>
                      </a:endParaRPr>
                    </a:p>
                  </a:txBody>
                  <a:tcPr marL="63500" marR="63500" marT="63500" marB="63500">
                    <a:solidFill>
                      <a:srgbClr val="274E13"/>
                    </a:solidFill>
                  </a:tcPr>
                </a:tc>
                <a:extLst>
                  <a:ext uri="{0D108BD9-81ED-4DB2-BD59-A6C34878D82A}">
                    <a16:rowId xmlns:a16="http://schemas.microsoft.com/office/drawing/2014/main" val="10000"/>
                  </a:ext>
                </a:extLst>
              </a:tr>
              <a:tr h="0">
                <a:tc>
                  <a:txBody>
                    <a:bodyPr/>
                    <a:lstStyle/>
                    <a:p>
                      <a:pPr marL="0" lvl="0" indent="0" algn="ctr" rtl="0">
                        <a:spcBef>
                          <a:spcPts val="0"/>
                        </a:spcBef>
                        <a:spcAft>
                          <a:spcPts val="0"/>
                        </a:spcAft>
                        <a:buNone/>
                      </a:pPr>
                      <a:r>
                        <a:rPr lang="en-US" sz="1050" b="1">
                          <a:latin typeface="Open Sans"/>
                          <a:ea typeface="Open Sans"/>
                          <a:cs typeface="Open Sans"/>
                          <a:sym typeface="Open Sans"/>
                        </a:rPr>
                        <a:t>Oakland</a:t>
                      </a:r>
                      <a:endParaRPr sz="1050" b="1">
                        <a:latin typeface="Open Sans"/>
                        <a:ea typeface="Open Sans"/>
                        <a:cs typeface="Open Sans"/>
                        <a:sym typeface="Open Sans"/>
                      </a:endParaRPr>
                    </a:p>
                  </a:txBody>
                  <a:tcPr marL="63500" marR="63500" marT="63500" marB="63500"/>
                </a:tc>
                <a:tc>
                  <a:txBody>
                    <a:bodyPr/>
                    <a:lstStyle/>
                    <a:p>
                      <a:pPr marL="0" lvl="0" indent="0" algn="ctr" rtl="0">
                        <a:spcBef>
                          <a:spcPts val="0"/>
                        </a:spcBef>
                        <a:spcAft>
                          <a:spcPts val="0"/>
                        </a:spcAft>
                        <a:buNone/>
                      </a:pPr>
                      <a:r>
                        <a:rPr lang="en-US" sz="1050">
                          <a:latin typeface="Open Sans"/>
                          <a:ea typeface="Open Sans"/>
                          <a:cs typeface="Open Sans"/>
                          <a:sym typeface="Open Sans"/>
                        </a:rPr>
                        <a:t>32</a:t>
                      </a:r>
                      <a:endParaRPr sz="1050">
                        <a:latin typeface="Open Sans"/>
                        <a:ea typeface="Open Sans"/>
                        <a:cs typeface="Open Sans"/>
                        <a:sym typeface="Open Sans"/>
                      </a:endParaRPr>
                    </a:p>
                  </a:txBody>
                  <a:tcPr marL="63500" marR="63500" marT="63500" marB="63500"/>
                </a:tc>
                <a:tc>
                  <a:txBody>
                    <a:bodyPr/>
                    <a:lstStyle/>
                    <a:p>
                      <a:pPr marL="0" lvl="0" indent="0" algn="ctr" rtl="0">
                        <a:lnSpc>
                          <a:spcPct val="115000"/>
                        </a:lnSpc>
                        <a:spcBef>
                          <a:spcPts val="0"/>
                        </a:spcBef>
                        <a:spcAft>
                          <a:spcPts val="0"/>
                        </a:spcAft>
                        <a:buNone/>
                      </a:pPr>
                      <a:r>
                        <a:rPr lang="en-US" sz="1050" b="1">
                          <a:solidFill>
                            <a:srgbClr val="38761D"/>
                          </a:solidFill>
                          <a:latin typeface="Open Sans"/>
                          <a:ea typeface="Open Sans"/>
                          <a:cs typeface="Open Sans"/>
                          <a:sym typeface="Open Sans"/>
                        </a:rPr>
                        <a:t>84%</a:t>
                      </a:r>
                      <a:endParaRPr sz="1050" b="1">
                        <a:solidFill>
                          <a:srgbClr val="38761D"/>
                        </a:solidFill>
                        <a:latin typeface="Open Sans"/>
                        <a:ea typeface="Open Sans"/>
                        <a:cs typeface="Open Sans"/>
                        <a:sym typeface="Open Sans"/>
                      </a:endParaRPr>
                    </a:p>
                  </a:txBody>
                  <a:tcPr marL="63500" marR="63500" marT="63500" marB="63500"/>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en-US" sz="1050" b="1">
                          <a:latin typeface="Open Sans"/>
                          <a:ea typeface="Open Sans"/>
                          <a:cs typeface="Open Sans"/>
                          <a:sym typeface="Open Sans"/>
                        </a:rPr>
                        <a:t>San Leandro</a:t>
                      </a:r>
                      <a:endParaRPr sz="1050" b="1">
                        <a:latin typeface="Open Sans"/>
                        <a:ea typeface="Open Sans"/>
                        <a:cs typeface="Open Sans"/>
                        <a:sym typeface="Open Sans"/>
                      </a:endParaRPr>
                    </a:p>
                  </a:txBody>
                  <a:tcPr marL="63500" marR="63500" marT="63500" marB="63500"/>
                </a:tc>
                <a:tc>
                  <a:txBody>
                    <a:bodyPr/>
                    <a:lstStyle/>
                    <a:p>
                      <a:pPr marL="0" lvl="0" indent="0" algn="ctr" rtl="0">
                        <a:spcBef>
                          <a:spcPts val="0"/>
                        </a:spcBef>
                        <a:spcAft>
                          <a:spcPts val="0"/>
                        </a:spcAft>
                        <a:buNone/>
                      </a:pPr>
                      <a:r>
                        <a:rPr lang="en-US" sz="1050">
                          <a:latin typeface="Open Sans"/>
                          <a:ea typeface="Open Sans"/>
                          <a:cs typeface="Open Sans"/>
                          <a:sym typeface="Open Sans"/>
                        </a:rPr>
                        <a:t>3</a:t>
                      </a:r>
                      <a:endParaRPr sz="1050">
                        <a:latin typeface="Open Sans"/>
                        <a:ea typeface="Open Sans"/>
                        <a:cs typeface="Open Sans"/>
                        <a:sym typeface="Open Sans"/>
                      </a:endParaRPr>
                    </a:p>
                  </a:txBody>
                  <a:tcPr marL="63500" marR="63500" marT="63500" marB="63500"/>
                </a:tc>
                <a:tc>
                  <a:txBody>
                    <a:bodyPr/>
                    <a:lstStyle/>
                    <a:p>
                      <a:pPr marL="0" lvl="0" indent="0" algn="ctr" rtl="0">
                        <a:spcBef>
                          <a:spcPts val="0"/>
                        </a:spcBef>
                        <a:spcAft>
                          <a:spcPts val="0"/>
                        </a:spcAft>
                        <a:buNone/>
                      </a:pPr>
                      <a:r>
                        <a:rPr lang="en-US" sz="1050" b="1">
                          <a:solidFill>
                            <a:srgbClr val="6B9F25"/>
                          </a:solidFill>
                          <a:latin typeface="Open Sans"/>
                          <a:ea typeface="Open Sans"/>
                          <a:cs typeface="Open Sans"/>
                          <a:sym typeface="Open Sans"/>
                        </a:rPr>
                        <a:t>8%</a:t>
                      </a:r>
                      <a:endParaRPr sz="1050" b="1">
                        <a:solidFill>
                          <a:srgbClr val="6B9F25"/>
                        </a:solidFill>
                        <a:latin typeface="Open Sans"/>
                        <a:ea typeface="Open Sans"/>
                        <a:cs typeface="Open Sans"/>
                        <a:sym typeface="Open Sans"/>
                      </a:endParaRPr>
                    </a:p>
                  </a:txBody>
                  <a:tcPr marL="63500" marR="63500" marT="63500" marB="63500"/>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en-US" sz="1050">
                          <a:latin typeface="Open Sans"/>
                          <a:ea typeface="Open Sans"/>
                          <a:cs typeface="Open Sans"/>
                          <a:sym typeface="Open Sans"/>
                        </a:rPr>
                        <a:t>Union City</a:t>
                      </a:r>
                      <a:endParaRPr sz="1050">
                        <a:latin typeface="Open Sans"/>
                        <a:ea typeface="Open Sans"/>
                        <a:cs typeface="Open Sans"/>
                        <a:sym typeface="Open Sans"/>
                      </a:endParaRPr>
                    </a:p>
                  </a:txBody>
                  <a:tcPr marL="63500" marR="63500" marT="63500" marB="63500"/>
                </a:tc>
                <a:tc>
                  <a:txBody>
                    <a:bodyPr/>
                    <a:lstStyle/>
                    <a:p>
                      <a:pPr marL="0" lvl="0" indent="0" algn="ctr" rtl="0">
                        <a:spcBef>
                          <a:spcPts val="0"/>
                        </a:spcBef>
                        <a:spcAft>
                          <a:spcPts val="0"/>
                        </a:spcAft>
                        <a:buNone/>
                      </a:pPr>
                      <a:r>
                        <a:rPr lang="en-US" sz="1050">
                          <a:latin typeface="Open Sans"/>
                          <a:ea typeface="Open Sans"/>
                          <a:cs typeface="Open Sans"/>
                          <a:sym typeface="Open Sans"/>
                        </a:rPr>
                        <a:t>1</a:t>
                      </a:r>
                      <a:endParaRPr sz="1050">
                        <a:latin typeface="Open Sans"/>
                        <a:ea typeface="Open Sans"/>
                        <a:cs typeface="Open Sans"/>
                        <a:sym typeface="Open Sans"/>
                      </a:endParaRPr>
                    </a:p>
                  </a:txBody>
                  <a:tcPr marL="63500" marR="63500" marT="63500" marB="63500"/>
                </a:tc>
                <a:tc>
                  <a:txBody>
                    <a:bodyPr/>
                    <a:lstStyle/>
                    <a:p>
                      <a:pPr marL="0" lvl="0" indent="0" algn="ctr" rtl="0">
                        <a:spcBef>
                          <a:spcPts val="0"/>
                        </a:spcBef>
                        <a:spcAft>
                          <a:spcPts val="0"/>
                        </a:spcAft>
                        <a:buNone/>
                      </a:pPr>
                      <a:r>
                        <a:rPr lang="en-US" sz="1050">
                          <a:latin typeface="Open Sans"/>
                          <a:ea typeface="Open Sans"/>
                          <a:cs typeface="Open Sans"/>
                          <a:sym typeface="Open Sans"/>
                        </a:rPr>
                        <a:t>2.6%</a:t>
                      </a:r>
                      <a:endParaRPr sz="1050">
                        <a:latin typeface="Open Sans"/>
                        <a:ea typeface="Open Sans"/>
                        <a:cs typeface="Open Sans"/>
                        <a:sym typeface="Open Sans"/>
                      </a:endParaRPr>
                    </a:p>
                  </a:txBody>
                  <a:tcPr marL="63500" marR="63500" marT="63500" marB="63500"/>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US" sz="1050">
                          <a:latin typeface="Open Sans"/>
                          <a:ea typeface="Open Sans"/>
                          <a:cs typeface="Open Sans"/>
                          <a:sym typeface="Open Sans"/>
                        </a:rPr>
                        <a:t>Berkeley</a:t>
                      </a:r>
                      <a:endParaRPr sz="1050">
                        <a:latin typeface="Open Sans"/>
                        <a:ea typeface="Open Sans"/>
                        <a:cs typeface="Open Sans"/>
                        <a:sym typeface="Open Sans"/>
                      </a:endParaRPr>
                    </a:p>
                  </a:txBody>
                  <a:tcPr marL="63500" marR="63500" marT="63500" marB="63500"/>
                </a:tc>
                <a:tc>
                  <a:txBody>
                    <a:bodyPr/>
                    <a:lstStyle/>
                    <a:p>
                      <a:pPr marL="0" lvl="0" indent="0" algn="ctr" rtl="0">
                        <a:spcBef>
                          <a:spcPts val="0"/>
                        </a:spcBef>
                        <a:spcAft>
                          <a:spcPts val="0"/>
                        </a:spcAft>
                        <a:buNone/>
                      </a:pPr>
                      <a:r>
                        <a:rPr lang="en-US" sz="1050">
                          <a:latin typeface="Open Sans"/>
                          <a:ea typeface="Open Sans"/>
                          <a:cs typeface="Open Sans"/>
                          <a:sym typeface="Open Sans"/>
                        </a:rPr>
                        <a:t>1</a:t>
                      </a:r>
                      <a:endParaRPr sz="1050">
                        <a:latin typeface="Open Sans"/>
                        <a:ea typeface="Open Sans"/>
                        <a:cs typeface="Open Sans"/>
                        <a:sym typeface="Open Sans"/>
                      </a:endParaRPr>
                    </a:p>
                  </a:txBody>
                  <a:tcPr marL="63500" marR="63500" marT="63500" marB="63500"/>
                </a:tc>
                <a:tc>
                  <a:txBody>
                    <a:bodyPr/>
                    <a:lstStyle/>
                    <a:p>
                      <a:pPr marL="0" lvl="0" indent="0" algn="ctr" rtl="0">
                        <a:spcBef>
                          <a:spcPts val="0"/>
                        </a:spcBef>
                        <a:spcAft>
                          <a:spcPts val="0"/>
                        </a:spcAft>
                        <a:buNone/>
                      </a:pPr>
                      <a:r>
                        <a:rPr lang="en-US" sz="1050">
                          <a:latin typeface="Open Sans"/>
                          <a:ea typeface="Open Sans"/>
                          <a:cs typeface="Open Sans"/>
                          <a:sym typeface="Open Sans"/>
                        </a:rPr>
                        <a:t>2.6%</a:t>
                      </a:r>
                      <a:endParaRPr sz="1050">
                        <a:latin typeface="Open Sans"/>
                        <a:ea typeface="Open Sans"/>
                        <a:cs typeface="Open Sans"/>
                        <a:sym typeface="Open Sans"/>
                      </a:endParaRPr>
                    </a:p>
                  </a:txBody>
                  <a:tcPr marL="63500" marR="63500" marT="63500" marB="63500"/>
                </a:tc>
                <a:extLst>
                  <a:ext uri="{0D108BD9-81ED-4DB2-BD59-A6C34878D82A}">
                    <a16:rowId xmlns:a16="http://schemas.microsoft.com/office/drawing/2014/main" val="10004"/>
                  </a:ext>
                </a:extLst>
              </a:tr>
              <a:tr h="0">
                <a:tc>
                  <a:txBody>
                    <a:bodyPr/>
                    <a:lstStyle/>
                    <a:p>
                      <a:pPr marL="0" lvl="0" indent="0" algn="ctr" rtl="0">
                        <a:spcBef>
                          <a:spcPts val="0"/>
                        </a:spcBef>
                        <a:spcAft>
                          <a:spcPts val="0"/>
                        </a:spcAft>
                        <a:buNone/>
                      </a:pPr>
                      <a:r>
                        <a:rPr lang="en-US" sz="1050">
                          <a:latin typeface="Open Sans"/>
                          <a:ea typeface="Open Sans"/>
                          <a:cs typeface="Open Sans"/>
                          <a:sym typeface="Open Sans"/>
                        </a:rPr>
                        <a:t>Alameda</a:t>
                      </a:r>
                      <a:endParaRPr sz="1050">
                        <a:latin typeface="Open Sans"/>
                        <a:ea typeface="Open Sans"/>
                        <a:cs typeface="Open Sans"/>
                        <a:sym typeface="Open Sans"/>
                      </a:endParaRPr>
                    </a:p>
                  </a:txBody>
                  <a:tcPr marL="63500" marR="63500" marT="63500" marB="63500"/>
                </a:tc>
                <a:tc>
                  <a:txBody>
                    <a:bodyPr/>
                    <a:lstStyle/>
                    <a:p>
                      <a:pPr marL="0" lvl="0" indent="0" algn="ctr" rtl="0">
                        <a:spcBef>
                          <a:spcPts val="0"/>
                        </a:spcBef>
                        <a:spcAft>
                          <a:spcPts val="0"/>
                        </a:spcAft>
                        <a:buNone/>
                      </a:pPr>
                      <a:r>
                        <a:rPr lang="en-US" sz="1050">
                          <a:latin typeface="Open Sans"/>
                          <a:ea typeface="Open Sans"/>
                          <a:cs typeface="Open Sans"/>
                          <a:sym typeface="Open Sans"/>
                        </a:rPr>
                        <a:t>1</a:t>
                      </a:r>
                      <a:endParaRPr sz="1050">
                        <a:latin typeface="Open Sans"/>
                        <a:ea typeface="Open Sans"/>
                        <a:cs typeface="Open Sans"/>
                        <a:sym typeface="Open Sans"/>
                      </a:endParaRPr>
                    </a:p>
                  </a:txBody>
                  <a:tcPr marL="63500" marR="63500" marT="63500" marB="63500"/>
                </a:tc>
                <a:tc>
                  <a:txBody>
                    <a:bodyPr/>
                    <a:lstStyle/>
                    <a:p>
                      <a:pPr marL="0" lvl="0" indent="0" algn="ctr" rtl="0">
                        <a:spcBef>
                          <a:spcPts val="0"/>
                        </a:spcBef>
                        <a:spcAft>
                          <a:spcPts val="0"/>
                        </a:spcAft>
                        <a:buNone/>
                      </a:pPr>
                      <a:r>
                        <a:rPr lang="en-US" sz="1050">
                          <a:latin typeface="Open Sans"/>
                          <a:ea typeface="Open Sans"/>
                          <a:cs typeface="Open Sans"/>
                          <a:sym typeface="Open Sans"/>
                        </a:rPr>
                        <a:t>2.6%</a:t>
                      </a:r>
                      <a:endParaRPr sz="1050">
                        <a:latin typeface="Open Sans"/>
                        <a:ea typeface="Open Sans"/>
                        <a:cs typeface="Open Sans"/>
                        <a:sym typeface="Open Sans"/>
                      </a:endParaRPr>
                    </a:p>
                  </a:txBody>
                  <a:tcPr marL="63500" marR="63500" marT="63500" marB="63500"/>
                </a:tc>
                <a:extLst>
                  <a:ext uri="{0D108BD9-81ED-4DB2-BD59-A6C34878D82A}">
                    <a16:rowId xmlns:a16="http://schemas.microsoft.com/office/drawing/2014/main" val="10005"/>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e9667ecd08_0_0"/>
          <p:cNvSpPr txBox="1"/>
          <p:nvPr/>
        </p:nvSpPr>
        <p:spPr>
          <a:xfrm>
            <a:off x="368950" y="4721475"/>
            <a:ext cx="11062500" cy="1905000"/>
          </a:xfrm>
          <a:prstGeom prst="rect">
            <a:avLst/>
          </a:prstGeom>
          <a:solidFill>
            <a:srgbClr val="274E13"/>
          </a:solid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US" sz="1800">
                <a:solidFill>
                  <a:srgbClr val="D9EAD3"/>
                </a:solidFill>
                <a:latin typeface="Calibri"/>
                <a:ea typeface="Calibri"/>
                <a:cs typeface="Calibri"/>
                <a:sym typeface="Calibri"/>
              </a:rPr>
              <a:t>These indicators also demonstrate the importance of not relying solely on BLL data to identify areas for intervention. Use of additional metrics can allow intervention even before exposure occurs. </a:t>
            </a:r>
            <a:endParaRPr sz="1800">
              <a:solidFill>
                <a:srgbClr val="D9EAD3"/>
              </a:solidFill>
              <a:latin typeface="Calibri"/>
              <a:ea typeface="Calibri"/>
              <a:cs typeface="Calibri"/>
              <a:sym typeface="Calibri"/>
            </a:endParaRPr>
          </a:p>
          <a:p>
            <a:pPr marL="0" lvl="0" indent="0" algn="l" rtl="0">
              <a:lnSpc>
                <a:spcPct val="115000"/>
              </a:lnSpc>
              <a:spcBef>
                <a:spcPts val="1200"/>
              </a:spcBef>
              <a:spcAft>
                <a:spcPts val="800"/>
              </a:spcAft>
              <a:buNone/>
            </a:pPr>
            <a:r>
              <a:rPr lang="en-US" sz="1800">
                <a:solidFill>
                  <a:srgbClr val="D9EAD3"/>
                </a:solidFill>
                <a:latin typeface="Calibri"/>
                <a:ea typeface="Calibri"/>
                <a:cs typeface="Calibri"/>
                <a:sym typeface="Calibri"/>
              </a:rPr>
              <a:t>For example, a census tract with high lead risk and high cumulative burdens but low numbers of Lead Poisoned children, such as </a:t>
            </a:r>
            <a:r>
              <a:rPr lang="en-US" sz="1800" b="1">
                <a:solidFill>
                  <a:srgbClr val="D9EAD3"/>
                </a:solidFill>
                <a:latin typeface="Calibri"/>
                <a:ea typeface="Calibri"/>
                <a:cs typeface="Calibri"/>
                <a:sym typeface="Calibri"/>
              </a:rPr>
              <a:t>4091 (Brockfield Village)</a:t>
            </a:r>
            <a:r>
              <a:rPr lang="en-US" sz="1800">
                <a:solidFill>
                  <a:srgbClr val="D9EAD3"/>
                </a:solidFill>
                <a:latin typeface="Calibri"/>
                <a:ea typeface="Calibri"/>
                <a:cs typeface="Calibri"/>
                <a:sym typeface="Calibri"/>
              </a:rPr>
              <a:t> should be an area of focus for targeted lead testing efforts in coordination with community members and community based groups. </a:t>
            </a:r>
            <a:endParaRPr sz="1800">
              <a:solidFill>
                <a:srgbClr val="D9EAD3"/>
              </a:solidFill>
              <a:latin typeface="Calibri"/>
              <a:ea typeface="Calibri"/>
              <a:cs typeface="Calibri"/>
              <a:sym typeface="Calibri"/>
            </a:endParaRPr>
          </a:p>
        </p:txBody>
      </p:sp>
      <p:sp>
        <p:nvSpPr>
          <p:cNvPr id="252" name="Google Shape;252;ge9667ecd08_0_0"/>
          <p:cNvSpPr txBox="1"/>
          <p:nvPr/>
        </p:nvSpPr>
        <p:spPr>
          <a:xfrm>
            <a:off x="368950" y="383050"/>
            <a:ext cx="8210400" cy="292500"/>
          </a:xfrm>
          <a:prstGeom prst="rect">
            <a:avLst/>
          </a:prstGeom>
          <a:noFill/>
          <a:ln>
            <a:noFill/>
          </a:ln>
        </p:spPr>
        <p:txBody>
          <a:bodyPr spcFirstLastPara="1" wrap="square" lIns="45725" tIns="22850" rIns="45725" bIns="2285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800" b="1">
                <a:solidFill>
                  <a:srgbClr val="274E13"/>
                </a:solidFill>
                <a:latin typeface="Poppins"/>
                <a:ea typeface="Poppins"/>
                <a:cs typeface="Poppins"/>
                <a:sym typeface="Poppins"/>
              </a:rPr>
              <a:t>Census Tracts Ranked by Lead Risk</a:t>
            </a:r>
            <a:endParaRPr sz="1800" b="1">
              <a:solidFill>
                <a:srgbClr val="274E13"/>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600"/>
              <a:buFont typeface="Arial"/>
              <a:buNone/>
            </a:pPr>
            <a:r>
              <a:rPr lang="en-US" sz="1800">
                <a:solidFill>
                  <a:srgbClr val="274E13"/>
                </a:solidFill>
                <a:latin typeface="Poppins"/>
                <a:ea typeface="Poppins"/>
                <a:cs typeface="Poppins"/>
                <a:sym typeface="Poppins"/>
              </a:rPr>
              <a:t>With No. of Lead Poisoned Children &amp; Cumulative Impact Ranking</a:t>
            </a:r>
            <a:endParaRPr sz="1800" u="none" strike="noStrike" cap="none">
              <a:solidFill>
                <a:srgbClr val="274E13"/>
              </a:solidFill>
              <a:latin typeface="Poppins"/>
              <a:ea typeface="Poppins"/>
              <a:cs typeface="Poppins"/>
              <a:sym typeface="Poppins"/>
            </a:endParaRPr>
          </a:p>
        </p:txBody>
      </p:sp>
      <p:graphicFrame>
        <p:nvGraphicFramePr>
          <p:cNvPr id="253" name="Google Shape;253;ge9667ecd08_0_0"/>
          <p:cNvGraphicFramePr/>
          <p:nvPr/>
        </p:nvGraphicFramePr>
        <p:xfrm>
          <a:off x="368950" y="1178325"/>
          <a:ext cx="7941825" cy="1755000"/>
        </p:xfrm>
        <a:graphic>
          <a:graphicData uri="http://schemas.openxmlformats.org/drawingml/2006/table">
            <a:tbl>
              <a:tblPr>
                <a:noFill/>
                <a:tableStyleId>{15A975A1-25E7-4B49-92AE-CF65DCB33B1E}</a:tableStyleId>
              </a:tblPr>
              <a:tblGrid>
                <a:gridCol w="822250">
                  <a:extLst>
                    <a:ext uri="{9D8B030D-6E8A-4147-A177-3AD203B41FA5}">
                      <a16:colId xmlns:a16="http://schemas.microsoft.com/office/drawing/2014/main" val="20000"/>
                    </a:ext>
                  </a:extLst>
                </a:gridCol>
                <a:gridCol w="571575">
                  <a:extLst>
                    <a:ext uri="{9D8B030D-6E8A-4147-A177-3AD203B41FA5}">
                      <a16:colId xmlns:a16="http://schemas.microsoft.com/office/drawing/2014/main" val="20001"/>
                    </a:ext>
                  </a:extLst>
                </a:gridCol>
                <a:gridCol w="2115825">
                  <a:extLst>
                    <a:ext uri="{9D8B030D-6E8A-4147-A177-3AD203B41FA5}">
                      <a16:colId xmlns:a16="http://schemas.microsoft.com/office/drawing/2014/main" val="20002"/>
                    </a:ext>
                  </a:extLst>
                </a:gridCol>
                <a:gridCol w="932550">
                  <a:extLst>
                    <a:ext uri="{9D8B030D-6E8A-4147-A177-3AD203B41FA5}">
                      <a16:colId xmlns:a16="http://schemas.microsoft.com/office/drawing/2014/main" val="20003"/>
                    </a:ext>
                  </a:extLst>
                </a:gridCol>
                <a:gridCol w="1123100">
                  <a:extLst>
                    <a:ext uri="{9D8B030D-6E8A-4147-A177-3AD203B41FA5}">
                      <a16:colId xmlns:a16="http://schemas.microsoft.com/office/drawing/2014/main" val="20004"/>
                    </a:ext>
                  </a:extLst>
                </a:gridCol>
                <a:gridCol w="1123100">
                  <a:extLst>
                    <a:ext uri="{9D8B030D-6E8A-4147-A177-3AD203B41FA5}">
                      <a16:colId xmlns:a16="http://schemas.microsoft.com/office/drawing/2014/main" val="20005"/>
                    </a:ext>
                  </a:extLst>
                </a:gridCol>
                <a:gridCol w="1253425">
                  <a:extLst>
                    <a:ext uri="{9D8B030D-6E8A-4147-A177-3AD203B41FA5}">
                      <a16:colId xmlns:a16="http://schemas.microsoft.com/office/drawing/2014/main" val="20006"/>
                    </a:ext>
                  </a:extLst>
                </a:gridCol>
              </a:tblGrid>
              <a:tr h="483250">
                <a:tc>
                  <a:txBody>
                    <a:bodyPr/>
                    <a:lstStyle/>
                    <a:p>
                      <a:pPr marL="0" lvl="0" indent="0" algn="ctr" rtl="0">
                        <a:lnSpc>
                          <a:spcPct val="115000"/>
                        </a:lnSpc>
                        <a:spcBef>
                          <a:spcPts val="0"/>
                        </a:spcBef>
                        <a:spcAft>
                          <a:spcPts val="0"/>
                        </a:spcAft>
                        <a:buNone/>
                      </a:pPr>
                      <a:r>
                        <a:rPr lang="en-US" sz="1050">
                          <a:solidFill>
                            <a:srgbClr val="D9EAD3"/>
                          </a:solidFill>
                          <a:latin typeface="Open Sans"/>
                          <a:ea typeface="Open Sans"/>
                          <a:cs typeface="Open Sans"/>
                          <a:sym typeface="Open Sans"/>
                        </a:rPr>
                        <a:t>Census Tract</a:t>
                      </a:r>
                      <a:endParaRPr sz="1050">
                        <a:solidFill>
                          <a:srgbClr val="D9EAD3"/>
                        </a:solidFill>
                        <a:latin typeface="Open Sans"/>
                        <a:ea typeface="Open Sans"/>
                        <a:cs typeface="Open Sans"/>
                        <a:sym typeface="Open Sans"/>
                      </a:endParaRPr>
                    </a:p>
                  </a:txBody>
                  <a:tcPr marL="25400" marR="25400" marT="0" marB="0" anchor="ctr">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274E13"/>
                    </a:solidFill>
                  </a:tcPr>
                </a:tc>
                <a:tc>
                  <a:txBody>
                    <a:bodyPr/>
                    <a:lstStyle/>
                    <a:p>
                      <a:pPr marL="0" lvl="0" indent="0" algn="ctr" rtl="0">
                        <a:lnSpc>
                          <a:spcPct val="115000"/>
                        </a:lnSpc>
                        <a:spcBef>
                          <a:spcPts val="0"/>
                        </a:spcBef>
                        <a:spcAft>
                          <a:spcPts val="0"/>
                        </a:spcAft>
                        <a:buNone/>
                      </a:pPr>
                      <a:r>
                        <a:rPr lang="en-US" sz="1050">
                          <a:solidFill>
                            <a:srgbClr val="D9EAD3"/>
                          </a:solidFill>
                          <a:latin typeface="Open Sans"/>
                          <a:ea typeface="Open Sans"/>
                          <a:cs typeface="Open Sans"/>
                          <a:sym typeface="Open Sans"/>
                        </a:rPr>
                        <a:t>ZIP</a:t>
                      </a:r>
                      <a:endParaRPr sz="1050">
                        <a:solidFill>
                          <a:srgbClr val="D9EAD3"/>
                        </a:solidFill>
                        <a:latin typeface="Open Sans"/>
                        <a:ea typeface="Open Sans"/>
                        <a:cs typeface="Open Sans"/>
                        <a:sym typeface="Open Sans"/>
                      </a:endParaRPr>
                    </a:p>
                  </a:txBody>
                  <a:tcPr marL="25400" marR="25400" marT="0" marB="0" anchor="ctr">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274E13"/>
                    </a:solidFill>
                  </a:tcPr>
                </a:tc>
                <a:tc>
                  <a:txBody>
                    <a:bodyPr/>
                    <a:lstStyle/>
                    <a:p>
                      <a:pPr marL="0" lvl="0" indent="0" algn="ctr" rtl="0">
                        <a:lnSpc>
                          <a:spcPct val="115000"/>
                        </a:lnSpc>
                        <a:spcBef>
                          <a:spcPts val="0"/>
                        </a:spcBef>
                        <a:spcAft>
                          <a:spcPts val="0"/>
                        </a:spcAft>
                        <a:buNone/>
                      </a:pPr>
                      <a:r>
                        <a:rPr lang="en-US" sz="1050">
                          <a:solidFill>
                            <a:srgbClr val="D9EAD3"/>
                          </a:solidFill>
                          <a:latin typeface="Open Sans"/>
                          <a:ea typeface="Open Sans"/>
                          <a:cs typeface="Open Sans"/>
                          <a:sym typeface="Open Sans"/>
                        </a:rPr>
                        <a:t>Neighborhood </a:t>
                      </a:r>
                      <a:endParaRPr sz="1050">
                        <a:solidFill>
                          <a:srgbClr val="D9EAD3"/>
                        </a:solidFill>
                        <a:latin typeface="Open Sans"/>
                        <a:ea typeface="Open Sans"/>
                        <a:cs typeface="Open Sans"/>
                        <a:sym typeface="Open Sans"/>
                      </a:endParaRPr>
                    </a:p>
                  </a:txBody>
                  <a:tcPr marL="25400" marR="25400" marT="0" marB="0" anchor="ctr">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274E13"/>
                    </a:solidFill>
                  </a:tcPr>
                </a:tc>
                <a:tc>
                  <a:txBody>
                    <a:bodyPr/>
                    <a:lstStyle/>
                    <a:p>
                      <a:pPr marL="0" lvl="0" indent="0" algn="ctr" rtl="0">
                        <a:lnSpc>
                          <a:spcPct val="115000"/>
                        </a:lnSpc>
                        <a:spcBef>
                          <a:spcPts val="0"/>
                        </a:spcBef>
                        <a:spcAft>
                          <a:spcPts val="0"/>
                        </a:spcAft>
                        <a:buNone/>
                      </a:pPr>
                      <a:r>
                        <a:rPr lang="en-US" sz="1050">
                          <a:solidFill>
                            <a:srgbClr val="D9EAD3"/>
                          </a:solidFill>
                          <a:latin typeface="Open Sans"/>
                          <a:ea typeface="Open Sans"/>
                          <a:cs typeface="Open Sans"/>
                          <a:sym typeface="Open Sans"/>
                        </a:rPr>
                        <a:t>City</a:t>
                      </a:r>
                      <a:endParaRPr sz="1050">
                        <a:solidFill>
                          <a:srgbClr val="D9EAD3"/>
                        </a:solidFill>
                        <a:latin typeface="Open Sans"/>
                        <a:ea typeface="Open Sans"/>
                        <a:cs typeface="Open Sans"/>
                        <a:sym typeface="Open Sans"/>
                      </a:endParaRPr>
                    </a:p>
                  </a:txBody>
                  <a:tcPr marL="25400" marR="25400" marT="0" marB="0" anchor="ctr">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274E13"/>
                    </a:solidFill>
                  </a:tcPr>
                </a:tc>
                <a:tc>
                  <a:txBody>
                    <a:bodyPr/>
                    <a:lstStyle/>
                    <a:p>
                      <a:pPr marL="0" lvl="0" indent="0" algn="ctr" rtl="0">
                        <a:lnSpc>
                          <a:spcPct val="115000"/>
                        </a:lnSpc>
                        <a:spcBef>
                          <a:spcPts val="0"/>
                        </a:spcBef>
                        <a:spcAft>
                          <a:spcPts val="0"/>
                        </a:spcAft>
                        <a:buNone/>
                      </a:pPr>
                      <a:r>
                        <a:rPr lang="en-US" sz="1050">
                          <a:solidFill>
                            <a:srgbClr val="D9EAD3"/>
                          </a:solidFill>
                          <a:latin typeface="Open Sans"/>
                          <a:ea typeface="Open Sans"/>
                          <a:cs typeface="Open Sans"/>
                          <a:sym typeface="Open Sans"/>
                        </a:rPr>
                        <a:t>Lead Pctl</a:t>
                      </a:r>
                      <a:endParaRPr sz="1050">
                        <a:solidFill>
                          <a:srgbClr val="D9EAD3"/>
                        </a:solidFill>
                        <a:latin typeface="Open Sans"/>
                        <a:ea typeface="Open Sans"/>
                        <a:cs typeface="Open Sans"/>
                        <a:sym typeface="Open Sans"/>
                      </a:endParaRPr>
                    </a:p>
                  </a:txBody>
                  <a:tcPr marL="25400" marR="25400" marT="0" marB="0" anchor="ctr">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274E13"/>
                    </a:solidFill>
                  </a:tcPr>
                </a:tc>
                <a:tc>
                  <a:txBody>
                    <a:bodyPr/>
                    <a:lstStyle/>
                    <a:p>
                      <a:pPr marL="0" lvl="0" indent="0" algn="ctr" rtl="0">
                        <a:lnSpc>
                          <a:spcPct val="115000"/>
                        </a:lnSpc>
                        <a:spcBef>
                          <a:spcPts val="0"/>
                        </a:spcBef>
                        <a:spcAft>
                          <a:spcPts val="0"/>
                        </a:spcAft>
                        <a:buNone/>
                      </a:pPr>
                      <a:r>
                        <a:rPr lang="en-US" sz="1050">
                          <a:solidFill>
                            <a:srgbClr val="D9EAD3"/>
                          </a:solidFill>
                          <a:latin typeface="Open Sans"/>
                          <a:ea typeface="Open Sans"/>
                          <a:cs typeface="Open Sans"/>
                          <a:sym typeface="Open Sans"/>
                        </a:rPr>
                        <a:t>Observed EBLL</a:t>
                      </a:r>
                      <a:endParaRPr sz="1050">
                        <a:solidFill>
                          <a:srgbClr val="D9EAD3"/>
                        </a:solidFill>
                        <a:latin typeface="Open Sans"/>
                        <a:ea typeface="Open Sans"/>
                        <a:cs typeface="Open Sans"/>
                        <a:sym typeface="Open Sans"/>
                      </a:endParaRPr>
                    </a:p>
                  </a:txBody>
                  <a:tcPr marL="25400" marR="25400" marT="0" marB="0" anchor="ctr">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274E13"/>
                    </a:solidFill>
                  </a:tcPr>
                </a:tc>
                <a:tc>
                  <a:txBody>
                    <a:bodyPr/>
                    <a:lstStyle/>
                    <a:p>
                      <a:pPr marL="0" lvl="0" indent="0" algn="ctr" rtl="0">
                        <a:lnSpc>
                          <a:spcPct val="115000"/>
                        </a:lnSpc>
                        <a:spcBef>
                          <a:spcPts val="0"/>
                        </a:spcBef>
                        <a:spcAft>
                          <a:spcPts val="0"/>
                        </a:spcAft>
                        <a:buNone/>
                      </a:pPr>
                      <a:r>
                        <a:rPr lang="en-US" sz="1050">
                          <a:solidFill>
                            <a:srgbClr val="D9EAD3"/>
                          </a:solidFill>
                          <a:latin typeface="Open Sans"/>
                          <a:ea typeface="Open Sans"/>
                          <a:cs typeface="Open Sans"/>
                          <a:sym typeface="Open Sans"/>
                        </a:rPr>
                        <a:t>Draft CES 4.0 Percentile</a:t>
                      </a:r>
                      <a:endParaRPr sz="1050">
                        <a:solidFill>
                          <a:srgbClr val="D9EAD3"/>
                        </a:solidFill>
                        <a:latin typeface="Open Sans"/>
                        <a:ea typeface="Open Sans"/>
                        <a:cs typeface="Open Sans"/>
                        <a:sym typeface="Open Sans"/>
                      </a:endParaRPr>
                    </a:p>
                  </a:txBody>
                  <a:tcPr marL="25400" marR="25400" marT="0" marB="0" anchor="ctr">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274E13"/>
                    </a:solidFill>
                  </a:tcPr>
                </a:tc>
                <a:extLst>
                  <a:ext uri="{0D108BD9-81ED-4DB2-BD59-A6C34878D82A}">
                    <a16:rowId xmlns:a16="http://schemas.microsoft.com/office/drawing/2014/main" val="10000"/>
                  </a:ext>
                </a:extLst>
              </a:tr>
              <a:tr h="254350">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4086</a:t>
                      </a:r>
                      <a:endParaRPr sz="1450">
                        <a:latin typeface="Calibri"/>
                        <a:ea typeface="Calibri"/>
                        <a:cs typeface="Calibri"/>
                        <a:sym typeface="Calibri"/>
                      </a:endParaRPr>
                    </a:p>
                  </a:txBody>
                  <a:tcPr marL="25400" marR="25400" marT="0" marB="0" anchor="b">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94605</a:t>
                      </a:r>
                      <a:endParaRPr sz="1450">
                        <a:latin typeface="Calibri"/>
                        <a:ea typeface="Calibri"/>
                        <a:cs typeface="Calibri"/>
                        <a:sym typeface="Calibri"/>
                      </a:endParaRPr>
                    </a:p>
                  </a:txBody>
                  <a:tcPr marL="25400" marR="25400" marT="0" marB="0" anchor="b">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Bancroft/Havenscourt 2</a:t>
                      </a:r>
                      <a:endParaRPr sz="1450">
                        <a:latin typeface="Calibri"/>
                        <a:ea typeface="Calibri"/>
                        <a:cs typeface="Calibri"/>
                        <a:sym typeface="Calibri"/>
                      </a:endParaRPr>
                    </a:p>
                  </a:txBody>
                  <a:tcPr marL="25400" marR="25400" marT="0" marB="0" anchor="b">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Oakland</a:t>
                      </a:r>
                      <a:endParaRPr sz="1450">
                        <a:latin typeface="Calibri"/>
                        <a:ea typeface="Calibri"/>
                        <a:cs typeface="Calibri"/>
                        <a:sym typeface="Calibri"/>
                      </a:endParaRPr>
                    </a:p>
                  </a:txBody>
                  <a:tcPr marL="25400" marR="25400" marT="0" marB="0" anchor="b">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99.85</a:t>
                      </a:r>
                      <a:endParaRPr sz="1450">
                        <a:latin typeface="Calibri"/>
                        <a:ea typeface="Calibri"/>
                        <a:cs typeface="Calibri"/>
                        <a:sym typeface="Calibri"/>
                      </a:endParaRPr>
                    </a:p>
                  </a:txBody>
                  <a:tcPr marL="25400" marR="25400" marT="0" marB="0" anchor="b">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18</a:t>
                      </a:r>
                      <a:endParaRPr sz="1450">
                        <a:latin typeface="Calibri"/>
                        <a:ea typeface="Calibri"/>
                        <a:cs typeface="Calibri"/>
                        <a:sym typeface="Calibri"/>
                      </a:endParaRPr>
                    </a:p>
                  </a:txBody>
                  <a:tcPr marL="25400" marR="25400" marT="0" marB="0" anchor="b">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65.16</a:t>
                      </a:r>
                      <a:endParaRPr sz="1450">
                        <a:latin typeface="Calibri"/>
                        <a:ea typeface="Calibri"/>
                        <a:cs typeface="Calibri"/>
                        <a:sym typeface="Calibri"/>
                      </a:endParaRPr>
                    </a:p>
                  </a:txBody>
                  <a:tcPr marL="25400" marR="25400" marT="0" marB="0" anchor="ctr">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extLst>
                  <a:ext uri="{0D108BD9-81ED-4DB2-BD59-A6C34878D82A}">
                    <a16:rowId xmlns:a16="http://schemas.microsoft.com/office/drawing/2014/main" val="10001"/>
                  </a:ext>
                </a:extLst>
              </a:tr>
              <a:tr h="254350">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4074</a:t>
                      </a:r>
                      <a:endParaRPr sz="1450">
                        <a:latin typeface="Calibri"/>
                        <a:ea typeface="Calibri"/>
                        <a:cs typeface="Calibri"/>
                        <a:sym typeface="Calibri"/>
                      </a:endParaRPr>
                    </a:p>
                  </a:txBody>
                  <a:tcPr marL="25400" marR="25400" marT="0" marB="0" anchor="b">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94601</a:t>
                      </a:r>
                      <a:endParaRPr sz="1450">
                        <a:latin typeface="Calibri"/>
                        <a:ea typeface="Calibri"/>
                        <a:cs typeface="Calibri"/>
                        <a:sym typeface="Calibri"/>
                      </a:endParaRPr>
                    </a:p>
                  </a:txBody>
                  <a:tcPr marL="25400" marR="25400" marT="0" marB="0" anchor="b">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Fremont</a:t>
                      </a:r>
                      <a:endParaRPr sz="1450">
                        <a:latin typeface="Calibri"/>
                        <a:ea typeface="Calibri"/>
                        <a:cs typeface="Calibri"/>
                        <a:sym typeface="Calibri"/>
                      </a:endParaRPr>
                    </a:p>
                  </a:txBody>
                  <a:tcPr marL="25400" marR="25400" marT="0" marB="0" anchor="b">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Oakland</a:t>
                      </a:r>
                      <a:endParaRPr sz="1450">
                        <a:latin typeface="Calibri"/>
                        <a:ea typeface="Calibri"/>
                        <a:cs typeface="Calibri"/>
                        <a:sym typeface="Calibri"/>
                      </a:endParaRPr>
                    </a:p>
                  </a:txBody>
                  <a:tcPr marL="25400" marR="25400" marT="0" marB="0" anchor="b">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99.53</a:t>
                      </a:r>
                      <a:endParaRPr sz="1450">
                        <a:latin typeface="Calibri"/>
                        <a:ea typeface="Calibri"/>
                        <a:cs typeface="Calibri"/>
                        <a:sym typeface="Calibri"/>
                      </a:endParaRPr>
                    </a:p>
                  </a:txBody>
                  <a:tcPr marL="25400" marR="25400" marT="0" marB="0" anchor="ctr">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14</a:t>
                      </a:r>
                      <a:endParaRPr sz="1450">
                        <a:latin typeface="Calibri"/>
                        <a:ea typeface="Calibri"/>
                        <a:cs typeface="Calibri"/>
                        <a:sym typeface="Calibri"/>
                      </a:endParaRPr>
                    </a:p>
                  </a:txBody>
                  <a:tcPr marL="25400" marR="25400" marT="0" marB="0" anchor="ctr">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77.52</a:t>
                      </a:r>
                      <a:endParaRPr sz="1450">
                        <a:latin typeface="Calibri"/>
                        <a:ea typeface="Calibri"/>
                        <a:cs typeface="Calibri"/>
                        <a:sym typeface="Calibri"/>
                      </a:endParaRPr>
                    </a:p>
                  </a:txBody>
                  <a:tcPr marL="25400" marR="25400" marT="0" marB="0" anchor="b">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extLst>
                  <a:ext uri="{0D108BD9-81ED-4DB2-BD59-A6C34878D82A}">
                    <a16:rowId xmlns:a16="http://schemas.microsoft.com/office/drawing/2014/main" val="10002"/>
                  </a:ext>
                </a:extLst>
              </a:tr>
              <a:tr h="254350">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4091</a:t>
                      </a:r>
                      <a:endParaRPr sz="1450">
                        <a:latin typeface="Calibri"/>
                        <a:ea typeface="Calibri"/>
                        <a:cs typeface="Calibri"/>
                        <a:sym typeface="Calibri"/>
                      </a:endParaRPr>
                    </a:p>
                  </a:txBody>
                  <a:tcPr marL="25400" marR="25400" marT="0" marB="0" anchor="b">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94603</a:t>
                      </a:r>
                      <a:endParaRPr sz="1450">
                        <a:latin typeface="Calibri"/>
                        <a:ea typeface="Calibri"/>
                        <a:cs typeface="Calibri"/>
                        <a:sym typeface="Calibri"/>
                      </a:endParaRPr>
                    </a:p>
                  </a:txBody>
                  <a:tcPr marL="25400" marR="25400" marT="0" marB="0" anchor="b">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Brockfield Village</a:t>
                      </a:r>
                      <a:endParaRPr sz="1450">
                        <a:latin typeface="Calibri"/>
                        <a:ea typeface="Calibri"/>
                        <a:cs typeface="Calibri"/>
                        <a:sym typeface="Calibri"/>
                      </a:endParaRPr>
                    </a:p>
                  </a:txBody>
                  <a:tcPr marL="25400" marR="25400" marT="0" marB="0" anchor="b">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Oakland</a:t>
                      </a:r>
                      <a:endParaRPr sz="1450">
                        <a:latin typeface="Calibri"/>
                        <a:ea typeface="Calibri"/>
                        <a:cs typeface="Calibri"/>
                        <a:sym typeface="Calibri"/>
                      </a:endParaRPr>
                    </a:p>
                  </a:txBody>
                  <a:tcPr marL="25400" marR="25400" marT="0" marB="0" anchor="b">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99.43</a:t>
                      </a:r>
                      <a:endParaRPr sz="1450">
                        <a:latin typeface="Calibri"/>
                        <a:ea typeface="Calibri"/>
                        <a:cs typeface="Calibri"/>
                        <a:sym typeface="Calibri"/>
                      </a:endParaRPr>
                    </a:p>
                  </a:txBody>
                  <a:tcPr marL="25400" marR="25400" marT="0" marB="0" anchor="ctr">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5</a:t>
                      </a:r>
                      <a:endParaRPr sz="1450">
                        <a:latin typeface="Calibri"/>
                        <a:ea typeface="Calibri"/>
                        <a:cs typeface="Calibri"/>
                        <a:sym typeface="Calibri"/>
                      </a:endParaRPr>
                    </a:p>
                  </a:txBody>
                  <a:tcPr marL="25400" marR="25400" marT="0" marB="0" anchor="ctr">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95.83</a:t>
                      </a:r>
                      <a:endParaRPr sz="1450">
                        <a:latin typeface="Calibri"/>
                        <a:ea typeface="Calibri"/>
                        <a:cs typeface="Calibri"/>
                        <a:sym typeface="Calibri"/>
                      </a:endParaRPr>
                    </a:p>
                  </a:txBody>
                  <a:tcPr marL="25400" marR="25400" marT="0" marB="0" anchor="b">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extLst>
                  <a:ext uri="{0D108BD9-81ED-4DB2-BD59-A6C34878D82A}">
                    <a16:rowId xmlns:a16="http://schemas.microsoft.com/office/drawing/2014/main" val="10003"/>
                  </a:ext>
                </a:extLst>
              </a:tr>
              <a:tr h="254350">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4075</a:t>
                      </a:r>
                      <a:endParaRPr sz="1450">
                        <a:latin typeface="Calibri"/>
                        <a:ea typeface="Calibri"/>
                        <a:cs typeface="Calibri"/>
                        <a:sym typeface="Calibri"/>
                      </a:endParaRPr>
                    </a:p>
                  </a:txBody>
                  <a:tcPr marL="25400" marR="25400" marT="0" marB="0" anchor="b">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94621</a:t>
                      </a:r>
                      <a:endParaRPr sz="1450">
                        <a:latin typeface="Calibri"/>
                        <a:ea typeface="Calibri"/>
                        <a:cs typeface="Calibri"/>
                        <a:sym typeface="Calibri"/>
                      </a:endParaRPr>
                    </a:p>
                  </a:txBody>
                  <a:tcPr marL="25400" marR="25400" marT="0" marB="0" anchor="b">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Seminary</a:t>
                      </a:r>
                      <a:endParaRPr sz="1450">
                        <a:latin typeface="Calibri"/>
                        <a:ea typeface="Calibri"/>
                        <a:cs typeface="Calibri"/>
                        <a:sym typeface="Calibri"/>
                      </a:endParaRPr>
                    </a:p>
                  </a:txBody>
                  <a:tcPr marL="25400" marR="25400" marT="0" marB="0" anchor="b">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Oakland</a:t>
                      </a:r>
                      <a:endParaRPr sz="1450">
                        <a:latin typeface="Calibri"/>
                        <a:ea typeface="Calibri"/>
                        <a:cs typeface="Calibri"/>
                        <a:sym typeface="Calibri"/>
                      </a:endParaRPr>
                    </a:p>
                  </a:txBody>
                  <a:tcPr marL="25400" marR="25400" marT="0" marB="0" anchor="b">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99.37</a:t>
                      </a:r>
                      <a:endParaRPr sz="1450">
                        <a:latin typeface="Calibri"/>
                        <a:ea typeface="Calibri"/>
                        <a:cs typeface="Calibri"/>
                        <a:sym typeface="Calibri"/>
                      </a:endParaRPr>
                    </a:p>
                  </a:txBody>
                  <a:tcPr marL="25400" marR="25400" marT="0" marB="0" anchor="b">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23</a:t>
                      </a:r>
                      <a:endParaRPr sz="1450">
                        <a:latin typeface="Calibri"/>
                        <a:ea typeface="Calibri"/>
                        <a:cs typeface="Calibri"/>
                        <a:sym typeface="Calibri"/>
                      </a:endParaRPr>
                    </a:p>
                  </a:txBody>
                  <a:tcPr marL="25400" marR="25400" marT="0" marB="0" anchor="b">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82.37</a:t>
                      </a:r>
                      <a:endParaRPr sz="1450">
                        <a:latin typeface="Calibri"/>
                        <a:ea typeface="Calibri"/>
                        <a:cs typeface="Calibri"/>
                        <a:sym typeface="Calibri"/>
                      </a:endParaRPr>
                    </a:p>
                  </a:txBody>
                  <a:tcPr marL="25400" marR="25400" marT="0" marB="0" anchor="b">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extLst>
                  <a:ext uri="{0D108BD9-81ED-4DB2-BD59-A6C34878D82A}">
                    <a16:rowId xmlns:a16="http://schemas.microsoft.com/office/drawing/2014/main" val="10004"/>
                  </a:ext>
                </a:extLst>
              </a:tr>
              <a:tr h="254350">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4088</a:t>
                      </a:r>
                      <a:endParaRPr sz="1450">
                        <a:latin typeface="Calibri"/>
                        <a:ea typeface="Calibri"/>
                        <a:cs typeface="Calibri"/>
                        <a:sym typeface="Calibri"/>
                      </a:endParaRPr>
                    </a:p>
                  </a:txBody>
                  <a:tcPr marL="25400" marR="25400" marT="0" marB="0" anchor="b">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94621</a:t>
                      </a:r>
                      <a:endParaRPr sz="1450">
                        <a:latin typeface="Calibri"/>
                        <a:ea typeface="Calibri"/>
                        <a:cs typeface="Calibri"/>
                        <a:sym typeface="Calibri"/>
                      </a:endParaRPr>
                    </a:p>
                  </a:txBody>
                  <a:tcPr marL="25400" marR="25400" marT="0" marB="0" anchor="b">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Havenscourt/Coliseum</a:t>
                      </a:r>
                      <a:endParaRPr sz="1450">
                        <a:latin typeface="Calibri"/>
                        <a:ea typeface="Calibri"/>
                        <a:cs typeface="Calibri"/>
                        <a:sym typeface="Calibri"/>
                      </a:endParaRPr>
                    </a:p>
                  </a:txBody>
                  <a:tcPr marL="25400" marR="25400" marT="0" marB="0" anchor="b">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Oakland</a:t>
                      </a:r>
                      <a:endParaRPr sz="1450">
                        <a:latin typeface="Calibri"/>
                        <a:ea typeface="Calibri"/>
                        <a:cs typeface="Calibri"/>
                        <a:sym typeface="Calibri"/>
                      </a:endParaRPr>
                    </a:p>
                  </a:txBody>
                  <a:tcPr marL="25400" marR="25400" marT="0" marB="0" anchor="b">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98.99</a:t>
                      </a:r>
                      <a:endParaRPr sz="1450">
                        <a:latin typeface="Calibri"/>
                        <a:ea typeface="Calibri"/>
                        <a:cs typeface="Calibri"/>
                        <a:sym typeface="Calibri"/>
                      </a:endParaRPr>
                    </a:p>
                  </a:txBody>
                  <a:tcPr marL="25400" marR="25400" marT="0" marB="0" anchor="b">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31</a:t>
                      </a:r>
                      <a:endParaRPr sz="1450">
                        <a:latin typeface="Calibri"/>
                        <a:ea typeface="Calibri"/>
                        <a:cs typeface="Calibri"/>
                        <a:sym typeface="Calibri"/>
                      </a:endParaRPr>
                    </a:p>
                  </a:txBody>
                  <a:tcPr marL="25400" marR="25400" marT="0" marB="0" anchor="b">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450">
                          <a:latin typeface="Calibri"/>
                          <a:ea typeface="Calibri"/>
                          <a:cs typeface="Calibri"/>
                          <a:sym typeface="Calibri"/>
                        </a:rPr>
                        <a:t>97.48</a:t>
                      </a:r>
                      <a:endParaRPr sz="1450">
                        <a:latin typeface="Calibri"/>
                        <a:ea typeface="Calibri"/>
                        <a:cs typeface="Calibri"/>
                        <a:sym typeface="Calibri"/>
                      </a:endParaRPr>
                    </a:p>
                  </a:txBody>
                  <a:tcPr marL="25400" marR="25400" marT="0" marB="0" anchor="b">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54" name="Google Shape;254;ge9667ecd08_0_0"/>
          <p:cNvSpPr/>
          <p:nvPr/>
        </p:nvSpPr>
        <p:spPr>
          <a:xfrm>
            <a:off x="8618300" y="342425"/>
            <a:ext cx="2813100" cy="4083000"/>
          </a:xfrm>
          <a:prstGeom prst="rect">
            <a:avLst/>
          </a:prstGeom>
          <a:solidFill>
            <a:srgbClr val="D9EAD3"/>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dk1"/>
              </a:buClr>
              <a:buSzPts val="1100"/>
              <a:buFont typeface="Arial"/>
              <a:buNone/>
            </a:pPr>
            <a:endParaRPr sz="1800">
              <a:solidFill>
                <a:srgbClr val="274E13"/>
              </a:solidFill>
              <a:latin typeface="Lato Light"/>
              <a:ea typeface="Lato Light"/>
              <a:cs typeface="Lato Light"/>
              <a:sym typeface="Lato Light"/>
            </a:endParaRPr>
          </a:p>
          <a:p>
            <a:pPr marL="0" marR="0" lvl="0" indent="0" algn="ctr" rtl="0">
              <a:lnSpc>
                <a:spcPct val="100000"/>
              </a:lnSpc>
              <a:spcBef>
                <a:spcPts val="0"/>
              </a:spcBef>
              <a:spcAft>
                <a:spcPts val="0"/>
              </a:spcAft>
              <a:buClr>
                <a:schemeClr val="dk1"/>
              </a:buClr>
              <a:buSzPts val="1100"/>
              <a:buFont typeface="Arial"/>
              <a:buNone/>
            </a:pPr>
            <a:r>
              <a:rPr lang="en-US" sz="1900">
                <a:solidFill>
                  <a:srgbClr val="274E13"/>
                </a:solidFill>
                <a:latin typeface="Calibri"/>
                <a:ea typeface="Calibri"/>
                <a:cs typeface="Calibri"/>
                <a:sym typeface="Calibri"/>
              </a:rPr>
              <a:t>Census tracts in East Oakland rise to the top of these three vulnerability indicators, which include metrics for poverty, pre-existing conditions, and age of housing units. </a:t>
            </a:r>
            <a:endParaRPr sz="1900">
              <a:solidFill>
                <a:srgbClr val="274E13"/>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900">
              <a:solidFill>
                <a:srgbClr val="274E13"/>
              </a:solidFill>
              <a:latin typeface="Calibri"/>
              <a:ea typeface="Calibri"/>
              <a:cs typeface="Calibri"/>
              <a:sym typeface="Calibri"/>
            </a:endParaRPr>
          </a:p>
        </p:txBody>
      </p:sp>
      <p:sp>
        <p:nvSpPr>
          <p:cNvPr id="255" name="Google Shape;255;ge9667ecd08_0_0"/>
          <p:cNvSpPr txBox="1"/>
          <p:nvPr/>
        </p:nvSpPr>
        <p:spPr>
          <a:xfrm>
            <a:off x="9028293" y="528209"/>
            <a:ext cx="1988400" cy="292500"/>
          </a:xfrm>
          <a:prstGeom prst="rect">
            <a:avLst/>
          </a:prstGeom>
          <a:noFill/>
          <a:ln>
            <a:noFill/>
          </a:ln>
        </p:spPr>
        <p:txBody>
          <a:bodyPr spcFirstLastPara="1" wrap="square" lIns="45725" tIns="22850" rIns="45725" bIns="2285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a:solidFill>
                  <a:srgbClr val="274E13"/>
                </a:solidFill>
                <a:latin typeface="Poppins"/>
                <a:ea typeface="Poppins"/>
                <a:cs typeface="Poppins"/>
                <a:sym typeface="Poppins"/>
              </a:rPr>
              <a:t>Prioritizing vulnerable communities</a:t>
            </a:r>
            <a:endParaRPr sz="700" b="0" i="0" u="none" strike="noStrike" cap="none">
              <a:solidFill>
                <a:srgbClr val="274E13"/>
              </a:solidFill>
              <a:latin typeface="Arial"/>
              <a:ea typeface="Arial"/>
              <a:cs typeface="Arial"/>
              <a:sym typeface="Arial"/>
            </a:endParaRPr>
          </a:p>
        </p:txBody>
      </p:sp>
      <p:sp>
        <p:nvSpPr>
          <p:cNvPr id="256" name="Google Shape;256;ge9667ecd08_0_0"/>
          <p:cNvSpPr txBox="1"/>
          <p:nvPr/>
        </p:nvSpPr>
        <p:spPr>
          <a:xfrm>
            <a:off x="1191200" y="2947450"/>
            <a:ext cx="7119600" cy="1347000"/>
          </a:xfrm>
          <a:prstGeom prst="rect">
            <a:avLst/>
          </a:prstGeom>
          <a:solidFill>
            <a:schemeClr val="lt1"/>
          </a:solid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0"/>
              </a:spcAft>
              <a:buNone/>
            </a:pPr>
            <a:r>
              <a:rPr lang="en-US" sz="1650">
                <a:solidFill>
                  <a:srgbClr val="274E13"/>
                </a:solidFill>
                <a:latin typeface="Poppins"/>
                <a:ea typeface="Poppins"/>
                <a:cs typeface="Poppins"/>
                <a:sym typeface="Poppins"/>
              </a:rPr>
              <a:t>Census tract </a:t>
            </a:r>
            <a:r>
              <a:rPr lang="en-US" sz="1650" b="1">
                <a:solidFill>
                  <a:srgbClr val="274E13"/>
                </a:solidFill>
                <a:latin typeface="Poppins"/>
                <a:ea typeface="Poppins"/>
                <a:cs typeface="Poppins"/>
                <a:sym typeface="Poppins"/>
              </a:rPr>
              <a:t>4088 (Havenscourt/Coliseum) </a:t>
            </a:r>
            <a:endParaRPr sz="1650">
              <a:solidFill>
                <a:srgbClr val="274E13"/>
              </a:solidFill>
              <a:latin typeface="Poppins"/>
              <a:ea typeface="Poppins"/>
              <a:cs typeface="Poppins"/>
              <a:sym typeface="Poppins"/>
            </a:endParaRPr>
          </a:p>
          <a:p>
            <a:pPr marL="457200" lvl="0" indent="-336550" algn="just" rtl="0">
              <a:lnSpc>
                <a:spcPct val="115000"/>
              </a:lnSpc>
              <a:spcBef>
                <a:spcPts val="120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Ranked in the top 5% of CES 4.0</a:t>
            </a:r>
            <a:endParaRPr sz="1700">
              <a:solidFill>
                <a:schemeClr val="dk1"/>
              </a:solidFill>
              <a:latin typeface="Calibri"/>
              <a:ea typeface="Calibri"/>
              <a:cs typeface="Calibri"/>
              <a:sym typeface="Calibri"/>
            </a:endParaRPr>
          </a:p>
          <a:p>
            <a:pPr marL="457200" lvl="0" indent="-336550" algn="just" rtl="0">
              <a:lnSpc>
                <a:spcPct val="115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31 children were found to have lead poisoning between 2014-2017 (CSA)</a:t>
            </a:r>
            <a:endParaRPr sz="1700">
              <a:solidFill>
                <a:schemeClr val="dk1"/>
              </a:solidFill>
              <a:latin typeface="Calibri"/>
              <a:ea typeface="Calibri"/>
              <a:cs typeface="Calibri"/>
              <a:sym typeface="Calibri"/>
            </a:endParaRPr>
          </a:p>
          <a:p>
            <a:pPr marL="457200" lvl="0" indent="-336550" algn="just" rtl="0">
              <a:lnSpc>
                <a:spcPct val="115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Life expectancy is 73 years (ACPHD) </a:t>
            </a:r>
            <a:endParaRPr sz="1700">
              <a:solidFill>
                <a:schemeClr val="dk1"/>
              </a:solidFill>
              <a:latin typeface="Calibri"/>
              <a:ea typeface="Calibri"/>
              <a:cs typeface="Calibri"/>
              <a:sym typeface="Calibri"/>
            </a:endParaRPr>
          </a:p>
          <a:p>
            <a:pPr marL="457200" lvl="0" indent="-336550" algn="just" rtl="0">
              <a:lnSpc>
                <a:spcPct val="115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Social Vulnerability Index is 0.96 (out of 1)  (CDC)</a:t>
            </a:r>
            <a:endParaRPr sz="1700">
              <a:solidFill>
                <a:schemeClr val="dk1"/>
              </a:solidFill>
              <a:latin typeface="Calibri"/>
              <a:ea typeface="Calibri"/>
              <a:cs typeface="Calibri"/>
              <a:sym typeface="Calibri"/>
            </a:endParaRPr>
          </a:p>
          <a:p>
            <a:pPr marL="0" lvl="0" indent="0" algn="just" rtl="0">
              <a:lnSpc>
                <a:spcPct val="115000"/>
              </a:lnSpc>
              <a:spcBef>
                <a:spcPts val="1200"/>
              </a:spcBef>
              <a:spcAft>
                <a:spcPts val="800"/>
              </a:spcAft>
              <a:buNone/>
            </a:pPr>
            <a:endParaRPr sz="1650">
              <a:solidFill>
                <a:schemeClr val="dk1"/>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6"/>
          <p:cNvSpPr txBox="1">
            <a:spLocks noGrp="1"/>
          </p:cNvSpPr>
          <p:nvPr>
            <p:ph type="title"/>
          </p:nvPr>
        </p:nvSpPr>
        <p:spPr>
          <a:xfrm>
            <a:off x="615725" y="-1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Arial"/>
              <a:buNone/>
            </a:pPr>
            <a:r>
              <a:rPr lang="en-US" sz="4000" b="1">
                <a:latin typeface="Calibri"/>
                <a:ea typeface="Calibri"/>
                <a:cs typeface="Calibri"/>
                <a:sym typeface="Calibri"/>
              </a:rPr>
              <a:t>Desired Future Outcome</a:t>
            </a:r>
            <a:endParaRPr>
              <a:latin typeface="Calibri"/>
              <a:ea typeface="Calibri"/>
              <a:cs typeface="Calibri"/>
              <a:sym typeface="Calibri"/>
            </a:endParaRPr>
          </a:p>
        </p:txBody>
      </p:sp>
      <p:sp>
        <p:nvSpPr>
          <p:cNvPr id="262" name="Google Shape;262;p6"/>
          <p:cNvSpPr txBox="1">
            <a:spLocks noGrp="1"/>
          </p:cNvSpPr>
          <p:nvPr>
            <p:ph type="body" idx="1"/>
          </p:nvPr>
        </p:nvSpPr>
        <p:spPr>
          <a:xfrm>
            <a:off x="615725" y="1074863"/>
            <a:ext cx="7470600" cy="4915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000"/>
              <a:buNone/>
            </a:pPr>
            <a:r>
              <a:rPr lang="en-US" sz="2200">
                <a:latin typeface="Calibri"/>
                <a:ea typeface="Calibri"/>
                <a:cs typeface="Calibri"/>
                <a:sym typeface="Calibri"/>
              </a:rPr>
              <a:t>Factors that drive lead hazard impacts and related racial disparities will be addressed through a new lead hazard abatement program with proactive, targeted strategies that meet the needs of the most at risk communities.</a:t>
            </a:r>
            <a:endParaRPr sz="3000">
              <a:latin typeface="Calibri"/>
              <a:ea typeface="Calibri"/>
              <a:cs typeface="Calibri"/>
              <a:sym typeface="Calibri"/>
            </a:endParaRPr>
          </a:p>
          <a:p>
            <a:pPr marL="228600" lvl="0" indent="-241300" algn="l" rtl="0">
              <a:lnSpc>
                <a:spcPct val="90000"/>
              </a:lnSpc>
              <a:spcBef>
                <a:spcPts val="2200"/>
              </a:spcBef>
              <a:spcAft>
                <a:spcPts val="0"/>
              </a:spcAft>
              <a:buClr>
                <a:schemeClr val="dk1"/>
              </a:buClr>
              <a:buSzPts val="2200"/>
              <a:buFont typeface="Calibri"/>
              <a:buChar char="•"/>
            </a:pPr>
            <a:r>
              <a:rPr lang="en-US" sz="2200">
                <a:latin typeface="Calibri"/>
                <a:ea typeface="Calibri"/>
                <a:cs typeface="Calibri"/>
                <a:sym typeface="Calibri"/>
              </a:rPr>
              <a:t>A lead hazard abatement program that meets and exceeds primary prevention standards</a:t>
            </a:r>
            <a:endParaRPr sz="3000">
              <a:latin typeface="Calibri"/>
              <a:ea typeface="Calibri"/>
              <a:cs typeface="Calibri"/>
              <a:sym typeface="Calibri"/>
            </a:endParaRPr>
          </a:p>
          <a:p>
            <a:pPr marL="228600" lvl="0" indent="-241300" algn="l" rtl="0">
              <a:lnSpc>
                <a:spcPct val="90000"/>
              </a:lnSpc>
              <a:spcBef>
                <a:spcPts val="2200"/>
              </a:spcBef>
              <a:spcAft>
                <a:spcPts val="0"/>
              </a:spcAft>
              <a:buClr>
                <a:schemeClr val="dk1"/>
              </a:buClr>
              <a:buSzPts val="2200"/>
              <a:buFont typeface="Calibri"/>
              <a:buChar char="•"/>
            </a:pPr>
            <a:r>
              <a:rPr lang="en-US" sz="2200">
                <a:latin typeface="Calibri"/>
                <a:ea typeface="Calibri"/>
                <a:cs typeface="Calibri"/>
                <a:sym typeface="Calibri"/>
              </a:rPr>
              <a:t>Equitable governance, community oversight and transparency</a:t>
            </a:r>
            <a:endParaRPr sz="3000">
              <a:latin typeface="Calibri"/>
              <a:ea typeface="Calibri"/>
              <a:cs typeface="Calibri"/>
              <a:sym typeface="Calibri"/>
            </a:endParaRPr>
          </a:p>
          <a:p>
            <a:pPr marL="228600" lvl="0" indent="-241300" algn="l" rtl="0">
              <a:lnSpc>
                <a:spcPct val="90000"/>
              </a:lnSpc>
              <a:spcBef>
                <a:spcPts val="2200"/>
              </a:spcBef>
              <a:spcAft>
                <a:spcPts val="0"/>
              </a:spcAft>
              <a:buClr>
                <a:schemeClr val="dk1"/>
              </a:buClr>
              <a:buSzPts val="2200"/>
              <a:buFont typeface="Calibri"/>
              <a:buChar char="•"/>
            </a:pPr>
            <a:r>
              <a:rPr lang="en-US" sz="2200">
                <a:latin typeface="Calibri"/>
                <a:ea typeface="Calibri"/>
                <a:cs typeface="Calibri"/>
                <a:sym typeface="Calibri"/>
              </a:rPr>
              <a:t>Prioritization of communities most impacted by lead risk racial disparities through a geographically phased approach</a:t>
            </a:r>
            <a:endParaRPr sz="3000">
              <a:latin typeface="Calibri"/>
              <a:ea typeface="Calibri"/>
              <a:cs typeface="Calibri"/>
              <a:sym typeface="Calibri"/>
            </a:endParaRPr>
          </a:p>
          <a:p>
            <a:pPr marL="228600" lvl="0" indent="-241300" algn="l" rtl="0">
              <a:lnSpc>
                <a:spcPct val="90000"/>
              </a:lnSpc>
              <a:spcBef>
                <a:spcPts val="2200"/>
              </a:spcBef>
              <a:spcAft>
                <a:spcPts val="0"/>
              </a:spcAft>
              <a:buClr>
                <a:schemeClr val="dk1"/>
              </a:buClr>
              <a:buSzPts val="2200"/>
              <a:buFont typeface="Calibri"/>
              <a:buChar char="•"/>
            </a:pPr>
            <a:r>
              <a:rPr lang="en-US" sz="2200">
                <a:latin typeface="Calibri"/>
                <a:ea typeface="Calibri"/>
                <a:cs typeface="Calibri"/>
                <a:sym typeface="Calibri"/>
              </a:rPr>
              <a:t>Ensure strong anti-displacement measures, including funding for tenant relocation and assistance for  low-income/affordable housing providers </a:t>
            </a:r>
            <a:endParaRPr sz="3000">
              <a:latin typeface="Calibri"/>
              <a:ea typeface="Calibri"/>
              <a:cs typeface="Calibri"/>
              <a:sym typeface="Calibri"/>
            </a:endParaRPr>
          </a:p>
          <a:p>
            <a:pPr marL="228600" lvl="0" indent="-241300" algn="l" rtl="0">
              <a:lnSpc>
                <a:spcPct val="90000"/>
              </a:lnSpc>
              <a:spcBef>
                <a:spcPts val="2200"/>
              </a:spcBef>
              <a:spcAft>
                <a:spcPts val="0"/>
              </a:spcAft>
              <a:buClr>
                <a:schemeClr val="dk1"/>
              </a:buClr>
              <a:buSzPts val="2200"/>
              <a:buFont typeface="Calibri"/>
              <a:buChar char="•"/>
            </a:pPr>
            <a:r>
              <a:rPr lang="en-US" sz="2200">
                <a:latin typeface="Calibri"/>
                <a:ea typeface="Calibri"/>
                <a:cs typeface="Calibri"/>
                <a:sym typeface="Calibri"/>
              </a:rPr>
              <a:t>Comprehensive data collection including measures of impacts of the program disaggregated by race/geographic proxy</a:t>
            </a:r>
            <a:endParaRPr sz="3000">
              <a:latin typeface="Calibri"/>
              <a:ea typeface="Calibri"/>
              <a:cs typeface="Calibri"/>
              <a:sym typeface="Calibri"/>
            </a:endParaRPr>
          </a:p>
          <a:p>
            <a:pPr marL="228600" lvl="0" indent="-101600" algn="l" rtl="0">
              <a:lnSpc>
                <a:spcPct val="90000"/>
              </a:lnSpc>
              <a:spcBef>
                <a:spcPts val="2200"/>
              </a:spcBef>
              <a:spcAft>
                <a:spcPts val="0"/>
              </a:spcAft>
              <a:buClr>
                <a:schemeClr val="dk1"/>
              </a:buClr>
              <a:buSzPts val="2000"/>
              <a:buNone/>
            </a:pPr>
            <a:endParaRPr sz="2000"/>
          </a:p>
          <a:p>
            <a:pPr marL="228600" lvl="0" indent="-101600" algn="l" rtl="0">
              <a:lnSpc>
                <a:spcPct val="90000"/>
              </a:lnSpc>
              <a:spcBef>
                <a:spcPts val="2200"/>
              </a:spcBef>
              <a:spcAft>
                <a:spcPts val="0"/>
              </a:spcAft>
              <a:buClr>
                <a:schemeClr val="dk1"/>
              </a:buClr>
              <a:buSzPts val="2000"/>
              <a:buNone/>
            </a:pPr>
            <a:endParaRPr sz="2000"/>
          </a:p>
          <a:p>
            <a:pPr marL="228600" lvl="0" indent="-101600" algn="l" rtl="0">
              <a:lnSpc>
                <a:spcPct val="90000"/>
              </a:lnSpc>
              <a:spcBef>
                <a:spcPts val="1000"/>
              </a:spcBef>
              <a:spcAft>
                <a:spcPts val="0"/>
              </a:spcAft>
              <a:buClr>
                <a:schemeClr val="dk1"/>
              </a:buClr>
              <a:buSzPts val="2000"/>
              <a:buNone/>
            </a:pPr>
            <a:endParaRPr sz="2000"/>
          </a:p>
          <a:p>
            <a:pPr marL="228600" lvl="0" indent="-10160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r>
              <a:rPr lang="en-US" sz="2000"/>
              <a:t> </a:t>
            </a:r>
            <a:endParaRPr/>
          </a:p>
        </p:txBody>
      </p:sp>
      <p:pic>
        <p:nvPicPr>
          <p:cNvPr id="263" name="Google Shape;263;p6"/>
          <p:cNvPicPr preferRelativeResize="0"/>
          <p:nvPr/>
        </p:nvPicPr>
        <p:blipFill rotWithShape="1">
          <a:blip r:embed="rId3">
            <a:alphaModFix/>
          </a:blip>
          <a:srcRect l="1739"/>
          <a:stretch/>
        </p:blipFill>
        <p:spPr>
          <a:xfrm>
            <a:off x="8260550" y="1010050"/>
            <a:ext cx="3826750" cy="5045125"/>
          </a:xfrm>
          <a:prstGeom prst="rect">
            <a:avLst/>
          </a:prstGeom>
          <a:noFill/>
          <a:ln w="25400" cap="flat" cmpd="sng">
            <a:solidFill>
              <a:srgbClr val="000000"/>
            </a:solidFill>
            <a:prstDash val="solid"/>
            <a:miter lim="8000"/>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7"/>
          <p:cNvSpPr txBox="1">
            <a:spLocks noGrp="1"/>
          </p:cNvSpPr>
          <p:nvPr>
            <p:ph type="title"/>
          </p:nvPr>
        </p:nvSpPr>
        <p:spPr>
          <a:xfrm>
            <a:off x="481275" y="-167775"/>
            <a:ext cx="10813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Arial"/>
              <a:buNone/>
            </a:pPr>
            <a:r>
              <a:rPr lang="en-US" sz="4000" b="1">
                <a:latin typeface="Calibri"/>
                <a:ea typeface="Calibri"/>
                <a:cs typeface="Calibri"/>
                <a:sym typeface="Calibri"/>
              </a:rPr>
              <a:t>Equity Elements </a:t>
            </a:r>
            <a:endParaRPr>
              <a:latin typeface="Calibri"/>
              <a:ea typeface="Calibri"/>
              <a:cs typeface="Calibri"/>
              <a:sym typeface="Calibri"/>
            </a:endParaRPr>
          </a:p>
        </p:txBody>
      </p:sp>
      <p:sp>
        <p:nvSpPr>
          <p:cNvPr id="269" name="Google Shape;269;p7"/>
          <p:cNvSpPr txBox="1">
            <a:spLocks noGrp="1"/>
          </p:cNvSpPr>
          <p:nvPr>
            <p:ph type="body" idx="1"/>
          </p:nvPr>
        </p:nvSpPr>
        <p:spPr>
          <a:xfrm>
            <a:off x="481275" y="1107525"/>
            <a:ext cx="11346600" cy="53346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1600"/>
              <a:buFont typeface="Calibri"/>
              <a:buChar char="•"/>
            </a:pPr>
            <a:r>
              <a:rPr lang="en-US" sz="1600" b="1">
                <a:latin typeface="Calibri"/>
                <a:ea typeface="Calibri"/>
                <a:cs typeface="Calibri"/>
                <a:sym typeface="Calibri"/>
              </a:rPr>
              <a:t>Proactive Inspections Prioritizing Vulnerable Communities </a:t>
            </a:r>
            <a:endParaRPr sz="1600" b="1">
              <a:latin typeface="Calibri"/>
              <a:ea typeface="Calibri"/>
              <a:cs typeface="Calibri"/>
              <a:sym typeface="Calibri"/>
            </a:endParaRPr>
          </a:p>
          <a:p>
            <a:pPr marL="685800" lvl="1" indent="-215900" algn="l" rtl="0">
              <a:lnSpc>
                <a:spcPct val="90000"/>
              </a:lnSpc>
              <a:spcBef>
                <a:spcPts val="0"/>
              </a:spcBef>
              <a:spcAft>
                <a:spcPts val="0"/>
              </a:spcAft>
              <a:buClr>
                <a:schemeClr val="dk1"/>
              </a:buClr>
              <a:buSzPts val="1600"/>
              <a:buFont typeface="Calibri"/>
              <a:buChar char="•"/>
            </a:pPr>
            <a:r>
              <a:rPr lang="en-US" sz="1600">
                <a:latin typeface="Calibri"/>
                <a:ea typeface="Calibri"/>
                <a:cs typeface="Calibri"/>
                <a:sym typeface="Calibri"/>
              </a:rPr>
              <a:t>Improve ongoing ability to screen for and eliminate lead hazards through proactive approaches;</a:t>
            </a:r>
            <a:endParaRPr sz="1600">
              <a:latin typeface="Calibri"/>
              <a:ea typeface="Calibri"/>
              <a:cs typeface="Calibri"/>
              <a:sym typeface="Calibri"/>
            </a:endParaRPr>
          </a:p>
          <a:p>
            <a:pPr marL="685800" lvl="1" indent="-215900" algn="l" rtl="0">
              <a:lnSpc>
                <a:spcPct val="90000"/>
              </a:lnSpc>
              <a:spcBef>
                <a:spcPts val="0"/>
              </a:spcBef>
              <a:spcAft>
                <a:spcPts val="0"/>
              </a:spcAft>
              <a:buClr>
                <a:schemeClr val="dk1"/>
              </a:buClr>
              <a:buSzPts val="1600"/>
              <a:buFont typeface="Calibri"/>
              <a:buChar char="•"/>
            </a:pPr>
            <a:r>
              <a:rPr lang="en-US" sz="1600">
                <a:latin typeface="Calibri"/>
                <a:ea typeface="Calibri"/>
                <a:cs typeface="Calibri"/>
                <a:sym typeface="Calibri"/>
              </a:rPr>
              <a:t>Prioritize focus on areas and populations most likely to live in high risk dwellings, primarily low-income residents of older dwellings built before 1978; </a:t>
            </a:r>
            <a:endParaRPr sz="1600">
              <a:latin typeface="Calibri"/>
              <a:ea typeface="Calibri"/>
              <a:cs typeface="Calibri"/>
              <a:sym typeface="Calibri"/>
            </a:endParaRPr>
          </a:p>
          <a:p>
            <a:pPr marL="685800" lvl="1" indent="-215900" algn="l" rtl="0">
              <a:spcBef>
                <a:spcPts val="0"/>
              </a:spcBef>
              <a:spcAft>
                <a:spcPts val="0"/>
              </a:spcAft>
              <a:buSzPts val="1600"/>
              <a:buFont typeface="Calibri"/>
              <a:buChar char="•"/>
            </a:pPr>
            <a:r>
              <a:rPr lang="en-US" sz="1600">
                <a:latin typeface="Calibri"/>
                <a:ea typeface="Calibri"/>
                <a:cs typeface="Calibri"/>
                <a:sym typeface="Calibri"/>
              </a:rPr>
              <a:t>Fund rehabilitation and repair activities, including grants/loans for low-income homeowners who provide affordable housing; </a:t>
            </a:r>
            <a:endParaRPr sz="1600">
              <a:latin typeface="Calibri"/>
              <a:ea typeface="Calibri"/>
              <a:cs typeface="Calibri"/>
              <a:sym typeface="Calibri"/>
            </a:endParaRPr>
          </a:p>
          <a:p>
            <a:pPr marL="228600" lvl="0" indent="-228600" algn="l" rtl="0">
              <a:spcBef>
                <a:spcPts val="1800"/>
              </a:spcBef>
              <a:spcAft>
                <a:spcPts val="0"/>
              </a:spcAft>
              <a:buSzPts val="1600"/>
              <a:buFont typeface="Calibri"/>
              <a:buChar char="•"/>
            </a:pPr>
            <a:r>
              <a:rPr lang="en-US" sz="1600" b="1">
                <a:latin typeface="Calibri"/>
                <a:ea typeface="Calibri"/>
                <a:cs typeface="Calibri"/>
                <a:sym typeface="Calibri"/>
              </a:rPr>
              <a:t>Transparency &amp; Oversight</a:t>
            </a:r>
            <a:endParaRPr sz="1600" b="1">
              <a:latin typeface="Calibri"/>
              <a:ea typeface="Calibri"/>
              <a:cs typeface="Calibri"/>
              <a:sym typeface="Calibri"/>
            </a:endParaRPr>
          </a:p>
          <a:p>
            <a:pPr marL="685800" lvl="1" indent="-215900" algn="l" rtl="0">
              <a:spcBef>
                <a:spcPts val="0"/>
              </a:spcBef>
              <a:spcAft>
                <a:spcPts val="0"/>
              </a:spcAft>
              <a:buSzPts val="1600"/>
              <a:buFont typeface="Calibri"/>
              <a:buChar char="•"/>
            </a:pPr>
            <a:r>
              <a:rPr lang="en-US" sz="1600">
                <a:latin typeface="Calibri"/>
                <a:ea typeface="Calibri"/>
                <a:cs typeface="Calibri"/>
                <a:sym typeface="Calibri"/>
              </a:rPr>
              <a:t>Compile a database of all lead hazards identified within the City of Oakland. Maintain comprehensive and up-to-date records on lead hazards and rehabilitation and remediation efforts;</a:t>
            </a:r>
            <a:endParaRPr>
              <a:latin typeface="Calibri"/>
              <a:ea typeface="Calibri"/>
              <a:cs typeface="Calibri"/>
              <a:sym typeface="Calibri"/>
            </a:endParaRPr>
          </a:p>
          <a:p>
            <a:pPr marL="685800" lvl="1" indent="-215900" algn="l" rtl="0">
              <a:spcBef>
                <a:spcPts val="0"/>
              </a:spcBef>
              <a:spcAft>
                <a:spcPts val="0"/>
              </a:spcAft>
              <a:buSzPts val="1600"/>
              <a:buFont typeface="Calibri"/>
              <a:buChar char="•"/>
            </a:pPr>
            <a:r>
              <a:rPr lang="en-US" sz="1600">
                <a:latin typeface="Calibri"/>
                <a:ea typeface="Calibri"/>
                <a:cs typeface="Calibri"/>
                <a:sym typeface="Calibri"/>
              </a:rPr>
              <a:t>Oversee and monitor lead abatement efforts to ensure identified hazards are remediated in a timely fashion;</a:t>
            </a:r>
            <a:endParaRPr>
              <a:latin typeface="Calibri"/>
              <a:ea typeface="Calibri"/>
              <a:cs typeface="Calibri"/>
              <a:sym typeface="Calibri"/>
            </a:endParaRPr>
          </a:p>
          <a:p>
            <a:pPr marL="228600" lvl="0" indent="-228600" algn="l" rtl="0">
              <a:lnSpc>
                <a:spcPct val="90000"/>
              </a:lnSpc>
              <a:spcBef>
                <a:spcPts val="1800"/>
              </a:spcBef>
              <a:spcAft>
                <a:spcPts val="0"/>
              </a:spcAft>
              <a:buClr>
                <a:schemeClr val="dk1"/>
              </a:buClr>
              <a:buSzPts val="1600"/>
              <a:buFont typeface="Calibri"/>
              <a:buChar char="•"/>
            </a:pPr>
            <a:r>
              <a:rPr lang="en-US" sz="1600" b="1">
                <a:latin typeface="Calibri"/>
                <a:ea typeface="Calibri"/>
                <a:cs typeface="Calibri"/>
                <a:sym typeface="Calibri"/>
              </a:rPr>
              <a:t>Anti-Displacement</a:t>
            </a:r>
            <a:endParaRPr sz="1600" b="1">
              <a:latin typeface="Calibri"/>
              <a:ea typeface="Calibri"/>
              <a:cs typeface="Calibri"/>
              <a:sym typeface="Calibri"/>
            </a:endParaRPr>
          </a:p>
          <a:p>
            <a:pPr marL="685800" lvl="1" indent="-215900" algn="l" rtl="0">
              <a:lnSpc>
                <a:spcPct val="90000"/>
              </a:lnSpc>
              <a:spcBef>
                <a:spcPts val="0"/>
              </a:spcBef>
              <a:spcAft>
                <a:spcPts val="0"/>
              </a:spcAft>
              <a:buClr>
                <a:schemeClr val="dk1"/>
              </a:buClr>
              <a:buSzPts val="1600"/>
              <a:buFont typeface="Calibri"/>
              <a:buChar char="•"/>
            </a:pPr>
            <a:r>
              <a:rPr lang="en-US" sz="1600">
                <a:latin typeface="Calibri"/>
                <a:ea typeface="Calibri"/>
                <a:cs typeface="Calibri"/>
                <a:sym typeface="Calibri"/>
              </a:rPr>
              <a:t>Ensure strong tenant protections and support landlords in providing temporary relocation assistance for tenants;</a:t>
            </a:r>
            <a:endParaRPr>
              <a:latin typeface="Calibri"/>
              <a:ea typeface="Calibri"/>
              <a:cs typeface="Calibri"/>
              <a:sym typeface="Calibri"/>
            </a:endParaRPr>
          </a:p>
          <a:p>
            <a:pPr marL="228600" lvl="0" indent="-228600" algn="l" rtl="0">
              <a:lnSpc>
                <a:spcPct val="90000"/>
              </a:lnSpc>
              <a:spcBef>
                <a:spcPts val="1800"/>
              </a:spcBef>
              <a:spcAft>
                <a:spcPts val="0"/>
              </a:spcAft>
              <a:buClr>
                <a:schemeClr val="dk1"/>
              </a:buClr>
              <a:buSzPts val="1600"/>
              <a:buFont typeface="Calibri"/>
              <a:buChar char="•"/>
            </a:pPr>
            <a:r>
              <a:rPr lang="en-US" sz="1600" b="1">
                <a:latin typeface="Calibri"/>
                <a:ea typeface="Calibri"/>
                <a:cs typeface="Calibri"/>
                <a:sym typeface="Calibri"/>
              </a:rPr>
              <a:t>Workforce Development &amp; Small Business Pipeline</a:t>
            </a:r>
            <a:endParaRPr sz="1600" b="1">
              <a:latin typeface="Calibri"/>
              <a:ea typeface="Calibri"/>
              <a:cs typeface="Calibri"/>
              <a:sym typeface="Calibri"/>
            </a:endParaRPr>
          </a:p>
          <a:p>
            <a:pPr marL="685800" lvl="1" indent="-215900" algn="l" rtl="0">
              <a:lnSpc>
                <a:spcPct val="90000"/>
              </a:lnSpc>
              <a:spcBef>
                <a:spcPts val="0"/>
              </a:spcBef>
              <a:spcAft>
                <a:spcPts val="0"/>
              </a:spcAft>
              <a:buClr>
                <a:schemeClr val="dk1"/>
              </a:buClr>
              <a:buSzPts val="1600"/>
              <a:buFont typeface="Calibri"/>
              <a:buChar char="•"/>
            </a:pPr>
            <a:r>
              <a:rPr lang="en-US" sz="1600">
                <a:latin typeface="Calibri"/>
                <a:ea typeface="Calibri"/>
                <a:cs typeface="Calibri"/>
                <a:sym typeface="Calibri"/>
              </a:rPr>
              <a:t>Support workforce development to increase opportunities for members of at-risk communities;</a:t>
            </a:r>
            <a:endParaRPr>
              <a:latin typeface="Calibri"/>
              <a:ea typeface="Calibri"/>
              <a:cs typeface="Calibri"/>
              <a:sym typeface="Calibri"/>
            </a:endParaRPr>
          </a:p>
          <a:p>
            <a:pPr marL="685800" lvl="1" indent="-215900" algn="l" rtl="0">
              <a:lnSpc>
                <a:spcPct val="90000"/>
              </a:lnSpc>
              <a:spcBef>
                <a:spcPts val="0"/>
              </a:spcBef>
              <a:spcAft>
                <a:spcPts val="0"/>
              </a:spcAft>
              <a:buClr>
                <a:schemeClr val="dk1"/>
              </a:buClr>
              <a:buSzPts val="1600"/>
              <a:buFont typeface="Calibri"/>
              <a:buChar char="•"/>
            </a:pPr>
            <a:r>
              <a:rPr lang="en-US" sz="1600">
                <a:latin typeface="Calibri"/>
                <a:ea typeface="Calibri"/>
                <a:cs typeface="Calibri"/>
                <a:sym typeface="Calibri"/>
              </a:rPr>
              <a:t>Increase training, certification, and opportunities for small local businesses; </a:t>
            </a:r>
            <a:endParaRPr sz="1600">
              <a:latin typeface="Calibri"/>
              <a:ea typeface="Calibri"/>
              <a:cs typeface="Calibri"/>
              <a:sym typeface="Calibri"/>
            </a:endParaRPr>
          </a:p>
          <a:p>
            <a:pPr marL="685800" lvl="1" indent="-215900" algn="l" rtl="0">
              <a:lnSpc>
                <a:spcPct val="90000"/>
              </a:lnSpc>
              <a:spcBef>
                <a:spcPts val="0"/>
              </a:spcBef>
              <a:spcAft>
                <a:spcPts val="0"/>
              </a:spcAft>
              <a:buSzPts val="1600"/>
              <a:buFont typeface="Calibri"/>
              <a:buChar char="•"/>
            </a:pPr>
            <a:r>
              <a:rPr lang="en-US" sz="1600">
                <a:latin typeface="Calibri"/>
                <a:ea typeface="Calibri"/>
                <a:cs typeface="Calibri"/>
                <a:sym typeface="Calibri"/>
              </a:rPr>
              <a:t>Increase visibility of small local businesses with lead certifications</a:t>
            </a:r>
            <a:endParaRPr sz="1600">
              <a:latin typeface="Calibri"/>
              <a:ea typeface="Calibri"/>
              <a:cs typeface="Calibri"/>
              <a:sym typeface="Calibri"/>
            </a:endParaRPr>
          </a:p>
          <a:p>
            <a:pPr marL="228600" lvl="0" indent="-228600" algn="l" rtl="0">
              <a:lnSpc>
                <a:spcPct val="90000"/>
              </a:lnSpc>
              <a:spcBef>
                <a:spcPts val="1800"/>
              </a:spcBef>
              <a:spcAft>
                <a:spcPts val="0"/>
              </a:spcAft>
              <a:buClr>
                <a:schemeClr val="dk1"/>
              </a:buClr>
              <a:buSzPts val="1600"/>
              <a:buFont typeface="Calibri"/>
              <a:buChar char="•"/>
            </a:pPr>
            <a:r>
              <a:rPr lang="en-US" sz="1600" b="1">
                <a:latin typeface="Calibri"/>
                <a:ea typeface="Calibri"/>
                <a:cs typeface="Calibri"/>
                <a:sym typeface="Calibri"/>
              </a:rPr>
              <a:t>Public Education &amp; Targeted Outreach</a:t>
            </a:r>
            <a:endParaRPr sz="1600" b="1">
              <a:latin typeface="Calibri"/>
              <a:ea typeface="Calibri"/>
              <a:cs typeface="Calibri"/>
              <a:sym typeface="Calibri"/>
            </a:endParaRPr>
          </a:p>
          <a:p>
            <a:pPr marL="685800" lvl="1" indent="-215900" algn="l" rtl="0">
              <a:lnSpc>
                <a:spcPct val="90000"/>
              </a:lnSpc>
              <a:spcBef>
                <a:spcPts val="0"/>
              </a:spcBef>
              <a:spcAft>
                <a:spcPts val="0"/>
              </a:spcAft>
              <a:buClr>
                <a:schemeClr val="dk1"/>
              </a:buClr>
              <a:buSzPts val="1600"/>
              <a:buFont typeface="Calibri"/>
              <a:buChar char="•"/>
            </a:pPr>
            <a:r>
              <a:rPr lang="en-US" sz="1600">
                <a:latin typeface="Calibri"/>
                <a:ea typeface="Calibri"/>
                <a:cs typeface="Calibri"/>
                <a:sym typeface="Calibri"/>
              </a:rPr>
              <a:t>Make education about lead hazards, remediation, and lead testing more widespread  and accessible, especially in at-risk areas;</a:t>
            </a:r>
            <a:endParaRPr>
              <a:latin typeface="Calibri"/>
              <a:ea typeface="Calibri"/>
              <a:cs typeface="Calibri"/>
              <a:sym typeface="Calibri"/>
            </a:endParaRPr>
          </a:p>
          <a:p>
            <a:pPr marL="685800" lvl="1" indent="-215900" algn="l" rtl="0">
              <a:lnSpc>
                <a:spcPct val="90000"/>
              </a:lnSpc>
              <a:spcBef>
                <a:spcPts val="0"/>
              </a:spcBef>
              <a:spcAft>
                <a:spcPts val="0"/>
              </a:spcAft>
              <a:buClr>
                <a:schemeClr val="dk1"/>
              </a:buClr>
              <a:buSzPts val="1600"/>
              <a:buFont typeface="Calibri"/>
              <a:buChar char="•"/>
            </a:pPr>
            <a:r>
              <a:rPr lang="en-US" sz="1600">
                <a:latin typeface="Calibri"/>
                <a:ea typeface="Calibri"/>
                <a:cs typeface="Calibri"/>
                <a:sym typeface="Calibri"/>
              </a:rPr>
              <a:t>Periodically collect qualitative data on priority community needs in underserved areas; and</a:t>
            </a:r>
            <a:endParaRPr>
              <a:latin typeface="Calibri"/>
              <a:ea typeface="Calibri"/>
              <a:cs typeface="Calibri"/>
              <a:sym typeface="Calibri"/>
            </a:endParaRPr>
          </a:p>
          <a:p>
            <a:pPr marL="228600" lvl="0" indent="-228600" algn="l" rtl="0">
              <a:lnSpc>
                <a:spcPct val="90000"/>
              </a:lnSpc>
              <a:spcBef>
                <a:spcPts val="1800"/>
              </a:spcBef>
              <a:spcAft>
                <a:spcPts val="0"/>
              </a:spcAft>
              <a:buClr>
                <a:schemeClr val="dk1"/>
              </a:buClr>
              <a:buSzPts val="1600"/>
              <a:buFont typeface="Open Sans"/>
              <a:buChar char="•"/>
            </a:pPr>
            <a:r>
              <a:rPr lang="en-US" sz="1600" b="1">
                <a:latin typeface="Calibri"/>
                <a:ea typeface="Calibri"/>
                <a:cs typeface="Calibri"/>
                <a:sym typeface="Calibri"/>
              </a:rPr>
              <a:t>Ongoing Equity Evaluation</a:t>
            </a:r>
            <a:r>
              <a:rPr lang="en-US" sz="1600">
                <a:latin typeface="Calibri"/>
                <a:ea typeface="Calibri"/>
                <a:cs typeface="Calibri"/>
                <a:sym typeface="Calibri"/>
              </a:rPr>
              <a:t> of progress toward addressing lead hazards and closing racial disparities. </a:t>
            </a:r>
            <a:endParaRPr>
              <a:latin typeface="Calibri"/>
              <a:ea typeface="Calibri"/>
              <a:cs typeface="Calibri"/>
              <a:sym typeface="Calibri"/>
            </a:endParaRPr>
          </a:p>
          <a:p>
            <a:pPr marL="228600" lvl="0" indent="-127000" algn="l" rtl="0">
              <a:lnSpc>
                <a:spcPct val="90000"/>
              </a:lnSpc>
              <a:spcBef>
                <a:spcPts val="1800"/>
              </a:spcBef>
              <a:spcAft>
                <a:spcPts val="0"/>
              </a:spcAft>
              <a:buClr>
                <a:schemeClr val="dk1"/>
              </a:buClr>
              <a:buSzPts val="1600"/>
              <a:buNone/>
            </a:pPr>
            <a:endParaRPr sz="16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2"/>
          <p:cNvSpPr txBox="1">
            <a:spLocks noGrp="1"/>
          </p:cNvSpPr>
          <p:nvPr>
            <p:ph type="title"/>
          </p:nvPr>
        </p:nvSpPr>
        <p:spPr>
          <a:xfrm>
            <a:off x="838200" y="7989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Arial"/>
              <a:buNone/>
            </a:pPr>
            <a:r>
              <a:rPr lang="en-US" sz="4000" b="1">
                <a:latin typeface="Calibri"/>
                <a:ea typeface="Calibri"/>
                <a:cs typeface="Calibri"/>
                <a:sym typeface="Calibri"/>
              </a:rPr>
              <a:t>Equitable Funding</a:t>
            </a:r>
            <a:endParaRPr>
              <a:latin typeface="Calibri"/>
              <a:ea typeface="Calibri"/>
              <a:cs typeface="Calibri"/>
              <a:sym typeface="Calibri"/>
            </a:endParaRPr>
          </a:p>
        </p:txBody>
      </p:sp>
      <p:pic>
        <p:nvPicPr>
          <p:cNvPr id="275" name="Google Shape;275;p12"/>
          <p:cNvPicPr preferRelativeResize="0"/>
          <p:nvPr/>
        </p:nvPicPr>
        <p:blipFill rotWithShape="1">
          <a:blip r:embed="rId3">
            <a:alphaModFix/>
          </a:blip>
          <a:srcRect l="12459" t="20705" r="9323" b="14527"/>
          <a:stretch/>
        </p:blipFill>
        <p:spPr>
          <a:xfrm>
            <a:off x="7937125" y="1919175"/>
            <a:ext cx="4033701" cy="2266525"/>
          </a:xfrm>
          <a:prstGeom prst="rect">
            <a:avLst/>
          </a:prstGeom>
          <a:noFill/>
          <a:ln>
            <a:noFill/>
          </a:ln>
        </p:spPr>
      </p:pic>
      <p:sp>
        <p:nvSpPr>
          <p:cNvPr id="276" name="Google Shape;276;p12"/>
          <p:cNvSpPr txBox="1">
            <a:spLocks noGrp="1"/>
          </p:cNvSpPr>
          <p:nvPr>
            <p:ph type="body" idx="1"/>
          </p:nvPr>
        </p:nvSpPr>
        <p:spPr>
          <a:xfrm>
            <a:off x="838200" y="1213450"/>
            <a:ext cx="7819500" cy="4734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000"/>
              <a:buNone/>
            </a:pPr>
            <a:endParaRPr sz="2100">
              <a:latin typeface="Calibri"/>
              <a:ea typeface="Calibri"/>
              <a:cs typeface="Calibri"/>
              <a:sym typeface="Calibri"/>
            </a:endParaRPr>
          </a:p>
          <a:p>
            <a:pPr marL="228600" lvl="0" indent="-234950" algn="l" rtl="0">
              <a:lnSpc>
                <a:spcPct val="90000"/>
              </a:lnSpc>
              <a:spcBef>
                <a:spcPts val="1800"/>
              </a:spcBef>
              <a:spcAft>
                <a:spcPts val="0"/>
              </a:spcAft>
              <a:buSzPts val="2100"/>
              <a:buFont typeface="Calibri"/>
              <a:buChar char="•"/>
            </a:pPr>
            <a:r>
              <a:rPr lang="en-US" sz="2100">
                <a:latin typeface="Calibri"/>
                <a:ea typeface="Calibri"/>
                <a:cs typeface="Calibri"/>
                <a:sym typeface="Calibri"/>
              </a:rPr>
              <a:t>REIA’s independent evaluation of the quantitative data on racial disparities reveals that around 70% of the most vulnerable census tracts in Alameda County are located in the City of Oakland. </a:t>
            </a:r>
            <a:endParaRPr sz="2100">
              <a:latin typeface="Calibri"/>
              <a:ea typeface="Calibri"/>
              <a:cs typeface="Calibri"/>
              <a:sym typeface="Calibri"/>
            </a:endParaRPr>
          </a:p>
          <a:p>
            <a:pPr marL="228600" lvl="0" indent="-234950" algn="l" rtl="0">
              <a:lnSpc>
                <a:spcPct val="90000"/>
              </a:lnSpc>
              <a:spcBef>
                <a:spcPts val="1800"/>
              </a:spcBef>
              <a:spcAft>
                <a:spcPts val="0"/>
              </a:spcAft>
              <a:buSzPts val="2100"/>
              <a:buFont typeface="Calibri"/>
              <a:buChar char="•"/>
            </a:pPr>
            <a:r>
              <a:rPr lang="en-US" sz="2100">
                <a:latin typeface="Calibri"/>
                <a:ea typeface="Calibri"/>
                <a:cs typeface="Calibri"/>
                <a:sym typeface="Calibri"/>
              </a:rPr>
              <a:t>The City is positioning to implement Oakland-specific lead risk abatement equitably in coordination with its Code Enforcement.</a:t>
            </a:r>
            <a:endParaRPr sz="2100">
              <a:latin typeface="Calibri"/>
              <a:ea typeface="Calibri"/>
              <a:cs typeface="Calibri"/>
              <a:sym typeface="Calibri"/>
            </a:endParaRPr>
          </a:p>
          <a:p>
            <a:pPr marL="228600" lvl="0" indent="-234950" algn="l" rtl="0">
              <a:lnSpc>
                <a:spcPct val="90000"/>
              </a:lnSpc>
              <a:spcBef>
                <a:spcPts val="1800"/>
              </a:spcBef>
              <a:spcAft>
                <a:spcPts val="0"/>
              </a:spcAft>
              <a:buSzPts val="2100"/>
              <a:buFont typeface="Calibri"/>
              <a:buChar char="•"/>
            </a:pPr>
            <a:r>
              <a:rPr lang="en-US" sz="2100">
                <a:latin typeface="Calibri"/>
                <a:ea typeface="Calibri"/>
                <a:cs typeface="Calibri"/>
                <a:sym typeface="Calibri"/>
              </a:rPr>
              <a:t>Addressing the lead hazards in Oakland may require closer to 60-70% of funding available for lead hazard abatement.</a:t>
            </a:r>
            <a:endParaRPr sz="2100">
              <a:latin typeface="Calibri"/>
              <a:ea typeface="Calibri"/>
              <a:cs typeface="Calibri"/>
              <a:sym typeface="Calibri"/>
            </a:endParaRPr>
          </a:p>
          <a:p>
            <a:pPr marL="228600" lvl="0" indent="0" algn="l" rtl="0">
              <a:lnSpc>
                <a:spcPct val="90000"/>
              </a:lnSpc>
              <a:spcBef>
                <a:spcPts val="1200"/>
              </a:spcBef>
              <a:spcAft>
                <a:spcPts val="0"/>
              </a:spcAft>
              <a:buNone/>
            </a:pPr>
            <a:endParaRPr>
              <a:latin typeface="Open Sans"/>
              <a:ea typeface="Open Sans"/>
              <a:cs typeface="Open Sans"/>
              <a:sym typeface="Open Sans"/>
            </a:endParaRPr>
          </a:p>
          <a:p>
            <a:pPr marL="0" lvl="0" indent="0" algn="l" rtl="0">
              <a:lnSpc>
                <a:spcPct val="90000"/>
              </a:lnSpc>
              <a:spcBef>
                <a:spcPts val="1200"/>
              </a:spcBef>
              <a:spcAft>
                <a:spcPts val="0"/>
              </a:spcAft>
              <a:buClr>
                <a:schemeClr val="dk1"/>
              </a:buClr>
              <a:buSzPts val="2000"/>
              <a:buNone/>
            </a:pPr>
            <a:endParaRPr sz="2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3"/>
          <p:cNvSpPr txBox="1">
            <a:spLocks noGrp="1"/>
          </p:cNvSpPr>
          <p:nvPr>
            <p:ph type="title"/>
          </p:nvPr>
        </p:nvSpPr>
        <p:spPr>
          <a:xfrm>
            <a:off x="588393" y="406358"/>
            <a:ext cx="10208700" cy="990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Arial"/>
              <a:buNone/>
            </a:pPr>
            <a:r>
              <a:rPr lang="en-US" sz="3300" b="1">
                <a:latin typeface="Calibri"/>
                <a:ea typeface="Calibri"/>
                <a:cs typeface="Calibri"/>
                <a:sym typeface="Calibri"/>
              </a:rPr>
              <a:t>Extreme Concentrations of Risk Disparities in Oakland Require a City Equity Focused Approach</a:t>
            </a:r>
            <a:endParaRPr sz="4500">
              <a:latin typeface="Calibri"/>
              <a:ea typeface="Calibri"/>
              <a:cs typeface="Calibri"/>
              <a:sym typeface="Calibri"/>
            </a:endParaRPr>
          </a:p>
        </p:txBody>
      </p:sp>
      <p:sp>
        <p:nvSpPr>
          <p:cNvPr id="282" name="Google Shape;282;p13"/>
          <p:cNvSpPr txBox="1">
            <a:spLocks noGrp="1"/>
          </p:cNvSpPr>
          <p:nvPr>
            <p:ph type="body" idx="1"/>
          </p:nvPr>
        </p:nvSpPr>
        <p:spPr>
          <a:xfrm>
            <a:off x="588400" y="1901825"/>
            <a:ext cx="6956400" cy="43005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chemeClr val="dk1"/>
              </a:buClr>
              <a:buSzPts val="1615"/>
              <a:buNone/>
            </a:pPr>
            <a:r>
              <a:rPr lang="en-US" sz="1998" b="1">
                <a:latin typeface="Calibri"/>
                <a:ea typeface="Calibri"/>
                <a:cs typeface="Calibri"/>
                <a:sym typeface="Calibri"/>
              </a:rPr>
              <a:t>The City’s equity approach will track outcomes and impacts on addressing disparities.</a:t>
            </a:r>
            <a:endParaRPr sz="2763">
              <a:latin typeface="Calibri"/>
              <a:ea typeface="Calibri"/>
              <a:cs typeface="Calibri"/>
              <a:sym typeface="Calibri"/>
            </a:endParaRPr>
          </a:p>
          <a:p>
            <a:pPr marL="0" lvl="0" indent="0" algn="l" rtl="0">
              <a:lnSpc>
                <a:spcPct val="70000"/>
              </a:lnSpc>
              <a:spcBef>
                <a:spcPts val="1000"/>
              </a:spcBef>
              <a:spcAft>
                <a:spcPts val="0"/>
              </a:spcAft>
              <a:buClr>
                <a:schemeClr val="dk1"/>
              </a:buClr>
              <a:buSzPts val="1615"/>
              <a:buNone/>
            </a:pPr>
            <a:endParaRPr sz="1998" b="1">
              <a:latin typeface="Calibri"/>
              <a:ea typeface="Calibri"/>
              <a:cs typeface="Calibri"/>
              <a:sym typeface="Calibri"/>
            </a:endParaRPr>
          </a:p>
          <a:p>
            <a:pPr marL="0" lvl="0" indent="0" algn="l" rtl="0">
              <a:lnSpc>
                <a:spcPct val="70000"/>
              </a:lnSpc>
              <a:spcBef>
                <a:spcPts val="1000"/>
              </a:spcBef>
              <a:spcAft>
                <a:spcPts val="0"/>
              </a:spcAft>
              <a:buClr>
                <a:schemeClr val="dk1"/>
              </a:buClr>
              <a:buSzPts val="1615"/>
              <a:buNone/>
            </a:pPr>
            <a:r>
              <a:rPr lang="en-US" sz="1998" b="1">
                <a:latin typeface="Calibri"/>
                <a:ea typeface="Calibri"/>
                <a:cs typeface="Calibri"/>
                <a:sym typeface="Calibri"/>
              </a:rPr>
              <a:t>Is anyone better off/did the work make a difference?</a:t>
            </a:r>
            <a:endParaRPr sz="1998" b="1">
              <a:latin typeface="Calibri"/>
              <a:ea typeface="Calibri"/>
              <a:cs typeface="Calibri"/>
              <a:sym typeface="Calibri"/>
            </a:endParaRPr>
          </a:p>
          <a:p>
            <a:pPr marL="0" lvl="0" indent="0" algn="l" rtl="0">
              <a:lnSpc>
                <a:spcPct val="70000"/>
              </a:lnSpc>
              <a:spcBef>
                <a:spcPts val="1000"/>
              </a:spcBef>
              <a:spcAft>
                <a:spcPts val="0"/>
              </a:spcAft>
              <a:buClr>
                <a:schemeClr val="dk1"/>
              </a:buClr>
              <a:buSzPts val="1615"/>
              <a:buNone/>
            </a:pPr>
            <a:r>
              <a:rPr lang="en-US" sz="1998" b="1">
                <a:latin typeface="Calibri"/>
                <a:ea typeface="Calibri"/>
                <a:cs typeface="Calibri"/>
                <a:sym typeface="Calibri"/>
              </a:rPr>
              <a:t>Answer the questions: </a:t>
            </a:r>
            <a:endParaRPr sz="2763">
              <a:latin typeface="Calibri"/>
              <a:ea typeface="Calibri"/>
              <a:cs typeface="Calibri"/>
              <a:sym typeface="Calibri"/>
            </a:endParaRPr>
          </a:p>
          <a:p>
            <a:pPr marL="0" lvl="0" indent="0" algn="l" rtl="0">
              <a:lnSpc>
                <a:spcPct val="70000"/>
              </a:lnSpc>
              <a:spcBef>
                <a:spcPts val="1000"/>
              </a:spcBef>
              <a:spcAft>
                <a:spcPts val="0"/>
              </a:spcAft>
              <a:buClr>
                <a:schemeClr val="dk1"/>
              </a:buClr>
              <a:buSzPts val="1615"/>
              <a:buNone/>
            </a:pPr>
            <a:r>
              <a:rPr lang="en-US" sz="1998" i="1">
                <a:latin typeface="Calibri"/>
                <a:ea typeface="Calibri"/>
                <a:cs typeface="Calibri"/>
                <a:sym typeface="Calibri"/>
              </a:rPr>
              <a:t>How would I know if this solution worked? </a:t>
            </a:r>
            <a:endParaRPr sz="2763">
              <a:latin typeface="Calibri"/>
              <a:ea typeface="Calibri"/>
              <a:cs typeface="Calibri"/>
              <a:sym typeface="Calibri"/>
            </a:endParaRPr>
          </a:p>
          <a:p>
            <a:pPr marL="0" lvl="0" indent="0" algn="l" rtl="0">
              <a:lnSpc>
                <a:spcPct val="70000"/>
              </a:lnSpc>
              <a:spcBef>
                <a:spcPts val="1000"/>
              </a:spcBef>
              <a:spcAft>
                <a:spcPts val="0"/>
              </a:spcAft>
              <a:buClr>
                <a:schemeClr val="dk1"/>
              </a:buClr>
              <a:buSzPts val="1615"/>
              <a:buNone/>
            </a:pPr>
            <a:r>
              <a:rPr lang="en-US" sz="1998" i="1">
                <a:latin typeface="Calibri"/>
                <a:ea typeface="Calibri"/>
                <a:cs typeface="Calibri"/>
                <a:sym typeface="Calibri"/>
              </a:rPr>
              <a:t>What is the intended impact?  </a:t>
            </a:r>
            <a:endParaRPr sz="2763">
              <a:latin typeface="Calibri"/>
              <a:ea typeface="Calibri"/>
              <a:cs typeface="Calibri"/>
              <a:sym typeface="Calibri"/>
            </a:endParaRPr>
          </a:p>
          <a:p>
            <a:pPr marL="0" lvl="0" indent="0" algn="l" rtl="0">
              <a:lnSpc>
                <a:spcPct val="70000"/>
              </a:lnSpc>
              <a:spcBef>
                <a:spcPts val="1000"/>
              </a:spcBef>
              <a:spcAft>
                <a:spcPts val="0"/>
              </a:spcAft>
              <a:buClr>
                <a:schemeClr val="dk1"/>
              </a:buClr>
              <a:buSzPts val="1615"/>
              <a:buNone/>
            </a:pPr>
            <a:r>
              <a:rPr lang="en-US" sz="1998" i="1">
                <a:latin typeface="Calibri"/>
                <a:ea typeface="Calibri"/>
                <a:cs typeface="Calibri"/>
                <a:sym typeface="Calibri"/>
              </a:rPr>
              <a:t>How would I know if anyone is “better off” as a result of it/it made a difference? </a:t>
            </a:r>
            <a:endParaRPr sz="2763">
              <a:latin typeface="Calibri"/>
              <a:ea typeface="Calibri"/>
              <a:cs typeface="Calibri"/>
              <a:sym typeface="Calibri"/>
            </a:endParaRPr>
          </a:p>
          <a:p>
            <a:pPr marL="0" lvl="0" indent="0" algn="l" rtl="0">
              <a:lnSpc>
                <a:spcPct val="70000"/>
              </a:lnSpc>
              <a:spcBef>
                <a:spcPts val="1000"/>
              </a:spcBef>
              <a:spcAft>
                <a:spcPts val="0"/>
              </a:spcAft>
              <a:buClr>
                <a:schemeClr val="dk1"/>
              </a:buClr>
              <a:buSzPts val="1615"/>
              <a:buNone/>
            </a:pPr>
            <a:endParaRPr sz="1998">
              <a:latin typeface="Calibri"/>
              <a:ea typeface="Calibri"/>
              <a:cs typeface="Calibri"/>
              <a:sym typeface="Calibri"/>
            </a:endParaRPr>
          </a:p>
          <a:p>
            <a:pPr marL="0" lvl="0" indent="0" algn="l" rtl="0">
              <a:lnSpc>
                <a:spcPct val="70000"/>
              </a:lnSpc>
              <a:spcBef>
                <a:spcPts val="1000"/>
              </a:spcBef>
              <a:spcAft>
                <a:spcPts val="0"/>
              </a:spcAft>
              <a:buClr>
                <a:schemeClr val="dk1"/>
              </a:buClr>
              <a:buSzPts val="1615"/>
              <a:buNone/>
            </a:pPr>
            <a:r>
              <a:rPr lang="en-US" sz="1998">
                <a:latin typeface="Calibri"/>
                <a:ea typeface="Calibri"/>
                <a:cs typeface="Calibri"/>
                <a:sym typeface="Calibri"/>
              </a:rPr>
              <a:t>Articulating meaningful measures is the difference between doing business as usual, which has produced racially inequitable outcomes for generations, and being accountable for the impact of our work to fulfill Oakland’s commitment to equity.</a:t>
            </a:r>
            <a:endParaRPr sz="2763">
              <a:latin typeface="Calibri"/>
              <a:ea typeface="Calibri"/>
              <a:cs typeface="Calibri"/>
              <a:sym typeface="Calibri"/>
            </a:endParaRPr>
          </a:p>
          <a:p>
            <a:pPr marL="0" lvl="0" indent="0" algn="l" rtl="0">
              <a:lnSpc>
                <a:spcPct val="70000"/>
              </a:lnSpc>
              <a:spcBef>
                <a:spcPts val="1000"/>
              </a:spcBef>
              <a:spcAft>
                <a:spcPts val="0"/>
              </a:spcAft>
              <a:buClr>
                <a:schemeClr val="dk1"/>
              </a:buClr>
              <a:buSzPts val="2380"/>
              <a:buNone/>
            </a:pPr>
            <a:endParaRPr sz="2563">
              <a:latin typeface="Calibri"/>
              <a:ea typeface="Calibri"/>
              <a:cs typeface="Calibri"/>
              <a:sym typeface="Calibri"/>
            </a:endParaRPr>
          </a:p>
        </p:txBody>
      </p:sp>
      <p:pic>
        <p:nvPicPr>
          <p:cNvPr id="283" name="Google Shape;283;p13"/>
          <p:cNvPicPr preferRelativeResize="0"/>
          <p:nvPr/>
        </p:nvPicPr>
        <p:blipFill>
          <a:blip r:embed="rId3">
            <a:alphaModFix/>
          </a:blip>
          <a:stretch>
            <a:fillRect/>
          </a:stretch>
        </p:blipFill>
        <p:spPr>
          <a:xfrm>
            <a:off x="7308675" y="1549349"/>
            <a:ext cx="4730926" cy="3548198"/>
          </a:xfrm>
          <a:prstGeom prst="rect">
            <a:avLst/>
          </a:prstGeom>
          <a:noFill/>
          <a:ln w="9525" cap="flat" cmpd="sng">
            <a:solidFill>
              <a:srgbClr val="274E13"/>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e89f3e9124_0_84"/>
          <p:cNvSpPr txBox="1">
            <a:spLocks noGrp="1"/>
          </p:cNvSpPr>
          <p:nvPr>
            <p:ph type="title"/>
          </p:nvPr>
        </p:nvSpPr>
        <p:spPr>
          <a:xfrm>
            <a:off x="838200" y="-163382"/>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sz="3600" b="1">
                <a:latin typeface="Calibri"/>
                <a:ea typeface="Calibri"/>
                <a:cs typeface="Calibri"/>
                <a:sym typeface="Calibri"/>
              </a:rPr>
              <a:t>City of Oakland </a:t>
            </a:r>
            <a:r>
              <a:rPr lang="en-US" sz="3600" b="1"/>
              <a:t>Action Areas</a:t>
            </a:r>
            <a:endParaRPr/>
          </a:p>
        </p:txBody>
      </p:sp>
      <p:sp>
        <p:nvSpPr>
          <p:cNvPr id="289" name="Google Shape;289;ge89f3e9124_0_84"/>
          <p:cNvSpPr txBox="1">
            <a:spLocks noGrp="1"/>
          </p:cNvSpPr>
          <p:nvPr>
            <p:ph type="body" idx="1"/>
          </p:nvPr>
        </p:nvSpPr>
        <p:spPr>
          <a:xfrm>
            <a:off x="838200" y="838899"/>
            <a:ext cx="10515600" cy="56373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1800"/>
              <a:buChar char="•"/>
            </a:pPr>
            <a:r>
              <a:rPr lang="en-US" sz="1800" b="1"/>
              <a:t>Ground truth </a:t>
            </a:r>
            <a:r>
              <a:rPr lang="en-US" sz="1800"/>
              <a:t>program design options with community most impacted by unsafe housing conditions; </a:t>
            </a:r>
            <a:endParaRPr/>
          </a:p>
          <a:p>
            <a:pPr marL="228600" lvl="0" indent="-228600" algn="l" rtl="0">
              <a:lnSpc>
                <a:spcPct val="90000"/>
              </a:lnSpc>
              <a:spcBef>
                <a:spcPts val="1000"/>
              </a:spcBef>
              <a:spcAft>
                <a:spcPts val="0"/>
              </a:spcAft>
              <a:buClr>
                <a:schemeClr val="dk1"/>
              </a:buClr>
              <a:buSzPts val="1800"/>
              <a:buChar char="•"/>
            </a:pPr>
            <a:r>
              <a:rPr lang="en-US" sz="1800" b="1"/>
              <a:t>Identify at-risk areas and vulnerable populations using indicators that demonstrate high levels of burden across multiple issues </a:t>
            </a:r>
            <a:r>
              <a:rPr lang="en-US" sz="1800"/>
              <a:t>(increased likelihood of exposure to lead hazards, susceptibility to the impacts of those hazards, and limited capacity to take protective action);</a:t>
            </a:r>
            <a:endParaRPr/>
          </a:p>
          <a:p>
            <a:pPr marL="228600" lvl="0" indent="-228600" algn="l" rtl="0">
              <a:lnSpc>
                <a:spcPct val="90000"/>
              </a:lnSpc>
              <a:spcBef>
                <a:spcPts val="1000"/>
              </a:spcBef>
              <a:spcAft>
                <a:spcPts val="0"/>
              </a:spcAft>
              <a:buClr>
                <a:schemeClr val="dk1"/>
              </a:buClr>
              <a:buSzPts val="1800"/>
              <a:buChar char="•"/>
            </a:pPr>
            <a:r>
              <a:rPr lang="en-US" sz="1800" b="1"/>
              <a:t>Develop a methodology for prioritizing early and comprehensive proactive inspections and lead abatement activities in these areas</a:t>
            </a:r>
            <a:r>
              <a:rPr lang="en-US" sz="1800"/>
              <a:t>. For example, a simple prioritization methodology could target priority areas for early abatement efforts that have</a:t>
            </a:r>
            <a:r>
              <a:rPr lang="en-US" sz="1800" b="1"/>
              <a:t> high burdens on at least one indicator in each category</a:t>
            </a:r>
            <a:r>
              <a:rPr lang="en-US" sz="1800"/>
              <a:t> (exposure, sensitivity, adaptive capacity);</a:t>
            </a:r>
            <a:endParaRPr/>
          </a:p>
          <a:p>
            <a:pPr marL="228600" lvl="0" indent="-228600" algn="l" rtl="0">
              <a:lnSpc>
                <a:spcPct val="90000"/>
              </a:lnSpc>
              <a:spcBef>
                <a:spcPts val="1000"/>
              </a:spcBef>
              <a:spcAft>
                <a:spcPts val="0"/>
              </a:spcAft>
              <a:buClr>
                <a:schemeClr val="dk1"/>
              </a:buClr>
              <a:buSzPts val="1800"/>
              <a:buChar char="•"/>
            </a:pPr>
            <a:r>
              <a:rPr lang="en-US" sz="1800" b="1"/>
              <a:t>Build and maintain a central mainframe to systematize data collection;</a:t>
            </a:r>
            <a:endParaRPr/>
          </a:p>
          <a:p>
            <a:pPr marL="228600" lvl="0" indent="-228600" algn="l" rtl="0">
              <a:lnSpc>
                <a:spcPct val="90000"/>
              </a:lnSpc>
              <a:spcBef>
                <a:spcPts val="1000"/>
              </a:spcBef>
              <a:spcAft>
                <a:spcPts val="0"/>
              </a:spcAft>
              <a:buClr>
                <a:schemeClr val="dk1"/>
              </a:buClr>
              <a:buSzPts val="1800"/>
              <a:buChar char="•"/>
            </a:pPr>
            <a:r>
              <a:rPr lang="en-US" sz="1800" b="1"/>
              <a:t>Design tenant protections</a:t>
            </a:r>
            <a:r>
              <a:rPr lang="en-US" sz="1800"/>
              <a:t> are essential to any housing policy that contemplates improving the housing stock; the City program(PRIP &amp; Lead Abatement) design will avoid and, at least, mitigate the unintended consequence of displacing tenants; and</a:t>
            </a:r>
            <a:endParaRPr/>
          </a:p>
          <a:p>
            <a:pPr marL="228600" lvl="0" indent="-228600" algn="l" rtl="0">
              <a:lnSpc>
                <a:spcPct val="90000"/>
              </a:lnSpc>
              <a:spcBef>
                <a:spcPts val="1000"/>
              </a:spcBef>
              <a:spcAft>
                <a:spcPts val="0"/>
              </a:spcAft>
              <a:buClr>
                <a:schemeClr val="dk1"/>
              </a:buClr>
              <a:buSzPts val="1800"/>
              <a:buChar char="•"/>
            </a:pPr>
            <a:r>
              <a:rPr lang="en-US" sz="1800" b="1"/>
              <a:t>Design Low-Income Landlord/Homeowner Assistance element</a:t>
            </a:r>
            <a:r>
              <a:rPr lang="en-US" sz="1800"/>
              <a:t> to enable timely rehabilitation and repair; and</a:t>
            </a:r>
            <a:endParaRPr/>
          </a:p>
          <a:p>
            <a:pPr marL="228600" lvl="0" indent="-228600" algn="l" rtl="0">
              <a:lnSpc>
                <a:spcPct val="90000"/>
              </a:lnSpc>
              <a:spcBef>
                <a:spcPts val="1000"/>
              </a:spcBef>
              <a:spcAft>
                <a:spcPts val="0"/>
              </a:spcAft>
              <a:buClr>
                <a:schemeClr val="dk1"/>
              </a:buClr>
              <a:buSzPts val="1800"/>
              <a:buChar char="•"/>
            </a:pPr>
            <a:r>
              <a:rPr lang="en-US" sz="1800" b="1"/>
              <a:t>Stand up targeted workforce development</a:t>
            </a:r>
            <a:r>
              <a:rPr lang="en-US" sz="1800"/>
              <a:t> – build out the Lead Abatement Workforce Training Program, which would “provide oversight of the training and development of a skilled workforce to provide lead abatement services, as proposed by the Oakland Workforce Development Board (OWDB).</a:t>
            </a:r>
            <a:endParaRPr/>
          </a:p>
          <a:p>
            <a:pPr marL="228600" lvl="0" indent="-114300" algn="l" rtl="0">
              <a:lnSpc>
                <a:spcPct val="90000"/>
              </a:lnSpc>
              <a:spcBef>
                <a:spcPts val="1000"/>
              </a:spcBef>
              <a:spcAft>
                <a:spcPts val="0"/>
              </a:spcAft>
              <a:buClr>
                <a:schemeClr val="dk1"/>
              </a:buClr>
              <a:buSzPts val="1800"/>
              <a:buNone/>
            </a:pPr>
            <a:endParaRPr sz="1800"/>
          </a:p>
          <a:p>
            <a:pPr marL="228600" lvl="0" indent="-114300" algn="l" rtl="0">
              <a:lnSpc>
                <a:spcPct val="90000"/>
              </a:lnSpc>
              <a:spcBef>
                <a:spcPts val="1000"/>
              </a:spcBef>
              <a:spcAft>
                <a:spcPts val="0"/>
              </a:spcAft>
              <a:buClr>
                <a:schemeClr val="dk1"/>
              </a:buClr>
              <a:buSzPts val="1800"/>
              <a:buNone/>
            </a:pPr>
            <a:endParaRPr sz="1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e89f3e9124_0_166"/>
          <p:cNvSpPr txBox="1">
            <a:spLocks noGrp="1"/>
          </p:cNvSpPr>
          <p:nvPr>
            <p:ph type="title"/>
          </p:nvPr>
        </p:nvSpPr>
        <p:spPr>
          <a:xfrm>
            <a:off x="838200" y="-163382"/>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sz="3600" b="1">
                <a:latin typeface="Calibri"/>
                <a:ea typeface="Calibri"/>
                <a:cs typeface="Calibri"/>
                <a:sym typeface="Calibri"/>
              </a:rPr>
              <a:t>City of Oakland Next Steps</a:t>
            </a:r>
            <a:endParaRPr/>
          </a:p>
        </p:txBody>
      </p:sp>
      <p:sp>
        <p:nvSpPr>
          <p:cNvPr id="295" name="Google Shape;295;ge89f3e9124_0_166"/>
          <p:cNvSpPr txBox="1">
            <a:spLocks noGrp="1"/>
          </p:cNvSpPr>
          <p:nvPr>
            <p:ph type="body" idx="1"/>
          </p:nvPr>
        </p:nvSpPr>
        <p:spPr>
          <a:xfrm>
            <a:off x="838200" y="838899"/>
            <a:ext cx="10515600" cy="5637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000"/>
              <a:buNone/>
            </a:pPr>
            <a:r>
              <a:rPr lang="en-US" sz="2000" b="1"/>
              <a:t>The City proposes to issue an RFP for expert consultant to design City of Oakland technical abatement approach to meet State and Local requirements in the context of Oakland’s Place-Based Equity Goals.</a:t>
            </a:r>
            <a:endParaRPr/>
          </a:p>
          <a:p>
            <a:pPr marL="0" lvl="0" indent="0" algn="l" rtl="0">
              <a:lnSpc>
                <a:spcPct val="90000"/>
              </a:lnSpc>
              <a:spcBef>
                <a:spcPts val="1000"/>
              </a:spcBef>
              <a:spcAft>
                <a:spcPts val="0"/>
              </a:spcAft>
              <a:buClr>
                <a:schemeClr val="dk1"/>
              </a:buClr>
              <a:buSzPts val="2000"/>
              <a:buNone/>
            </a:pPr>
            <a:r>
              <a:rPr lang="en-US" sz="2000" b="1"/>
              <a:t>1</a:t>
            </a:r>
            <a:r>
              <a:rPr lang="en-US" sz="2000"/>
              <a:t>.	Key stakeholders engagement </a:t>
            </a:r>
            <a:endParaRPr/>
          </a:p>
          <a:p>
            <a:pPr marL="0" lvl="0" indent="0" algn="l" rtl="0">
              <a:lnSpc>
                <a:spcPct val="90000"/>
              </a:lnSpc>
              <a:spcBef>
                <a:spcPts val="1000"/>
              </a:spcBef>
              <a:spcAft>
                <a:spcPts val="0"/>
              </a:spcAft>
              <a:buClr>
                <a:schemeClr val="dk1"/>
              </a:buClr>
              <a:buSzPts val="2000"/>
              <a:buNone/>
            </a:pPr>
            <a:r>
              <a:rPr lang="en-US" sz="2000" b="1"/>
              <a:t>2</a:t>
            </a:r>
            <a:r>
              <a:rPr lang="en-US" sz="2000"/>
              <a:t>.	Best practice case studies that correlate with Oakland’s program objectives, administration </a:t>
            </a:r>
            <a:endParaRPr sz="2000"/>
          </a:p>
          <a:p>
            <a:pPr marL="0" lvl="0" indent="457200" algn="l" rtl="0">
              <a:lnSpc>
                <a:spcPct val="90000"/>
              </a:lnSpc>
              <a:spcBef>
                <a:spcPts val="1000"/>
              </a:spcBef>
              <a:spcAft>
                <a:spcPts val="0"/>
              </a:spcAft>
              <a:buClr>
                <a:schemeClr val="dk1"/>
              </a:buClr>
              <a:buSzPts val="2000"/>
              <a:buNone/>
            </a:pPr>
            <a:r>
              <a:rPr lang="en-US" sz="2000"/>
              <a:t>structure, and potential resources</a:t>
            </a:r>
            <a:endParaRPr/>
          </a:p>
          <a:p>
            <a:pPr marL="0" lvl="0" indent="0" algn="l" rtl="0">
              <a:lnSpc>
                <a:spcPct val="90000"/>
              </a:lnSpc>
              <a:spcBef>
                <a:spcPts val="1000"/>
              </a:spcBef>
              <a:spcAft>
                <a:spcPts val="0"/>
              </a:spcAft>
              <a:buClr>
                <a:schemeClr val="dk1"/>
              </a:buClr>
              <a:buSzPts val="2000"/>
              <a:buNone/>
            </a:pPr>
            <a:r>
              <a:rPr lang="en-US" sz="2000" b="1"/>
              <a:t>3.</a:t>
            </a:r>
            <a:r>
              <a:rPr lang="en-US" sz="2000"/>
              <a:t>	Determining extent and scale of the program to meet specific annual performance metric</a:t>
            </a:r>
            <a:endParaRPr/>
          </a:p>
          <a:p>
            <a:pPr marL="0" lvl="0" indent="0" algn="l" rtl="0">
              <a:lnSpc>
                <a:spcPct val="90000"/>
              </a:lnSpc>
              <a:spcBef>
                <a:spcPts val="1000"/>
              </a:spcBef>
              <a:spcAft>
                <a:spcPts val="0"/>
              </a:spcAft>
              <a:buClr>
                <a:schemeClr val="dk1"/>
              </a:buClr>
              <a:buSzPts val="2000"/>
              <a:buNone/>
            </a:pPr>
            <a:r>
              <a:rPr lang="en-US" sz="2000" b="1"/>
              <a:t>4.</a:t>
            </a:r>
            <a:r>
              <a:rPr lang="en-US" sz="2000"/>
              <a:t>	Analyze Oakland regulatory framework for any necessary adoptions, modifications, removals</a:t>
            </a:r>
            <a:endParaRPr/>
          </a:p>
          <a:p>
            <a:pPr marL="0" lvl="0" indent="0" algn="l" rtl="0">
              <a:lnSpc>
                <a:spcPct val="90000"/>
              </a:lnSpc>
              <a:spcBef>
                <a:spcPts val="1000"/>
              </a:spcBef>
              <a:spcAft>
                <a:spcPts val="0"/>
              </a:spcAft>
              <a:buClr>
                <a:schemeClr val="dk1"/>
              </a:buClr>
              <a:buSzPts val="2000"/>
              <a:buNone/>
            </a:pPr>
            <a:r>
              <a:rPr lang="en-US" sz="2000" b="1"/>
              <a:t>5</a:t>
            </a:r>
            <a:r>
              <a:rPr lang="en-US" sz="2000"/>
              <a:t>.	Prepare final recommendation for program: </a:t>
            </a:r>
            <a:endParaRPr/>
          </a:p>
          <a:p>
            <a:pPr marL="0" lvl="0" indent="0" algn="l" rtl="0">
              <a:lnSpc>
                <a:spcPct val="90000"/>
              </a:lnSpc>
              <a:spcBef>
                <a:spcPts val="1000"/>
              </a:spcBef>
              <a:spcAft>
                <a:spcPts val="0"/>
              </a:spcAft>
              <a:buClr>
                <a:schemeClr val="dk1"/>
              </a:buClr>
              <a:buSzPts val="2000"/>
              <a:buNone/>
            </a:pPr>
            <a:r>
              <a:rPr lang="en-US" sz="2000" b="1"/>
              <a:t>6.</a:t>
            </a:r>
            <a:r>
              <a:rPr lang="en-US" sz="2000"/>
              <a:t>	City administrative structure</a:t>
            </a:r>
            <a:endParaRPr/>
          </a:p>
          <a:p>
            <a:pPr marL="1143000" lvl="2" indent="-228600" algn="l" rtl="0">
              <a:lnSpc>
                <a:spcPct val="90000"/>
              </a:lnSpc>
              <a:spcBef>
                <a:spcPts val="500"/>
              </a:spcBef>
              <a:spcAft>
                <a:spcPts val="0"/>
              </a:spcAft>
              <a:buClr>
                <a:schemeClr val="dk1"/>
              </a:buClr>
              <a:buSzPts val="2000"/>
              <a:buChar char="•"/>
            </a:pPr>
            <a:r>
              <a:rPr lang="en-US"/>
              <a:t>Staffing, </a:t>
            </a:r>
            <a:endParaRPr/>
          </a:p>
          <a:p>
            <a:pPr marL="1143000" lvl="2" indent="-228600" algn="l" rtl="0">
              <a:lnSpc>
                <a:spcPct val="90000"/>
              </a:lnSpc>
              <a:spcBef>
                <a:spcPts val="500"/>
              </a:spcBef>
              <a:spcAft>
                <a:spcPts val="0"/>
              </a:spcAft>
              <a:buClr>
                <a:schemeClr val="dk1"/>
              </a:buClr>
              <a:buSzPts val="2000"/>
              <a:buChar char="•"/>
            </a:pPr>
            <a:r>
              <a:rPr lang="en-US"/>
              <a:t>Resources </a:t>
            </a:r>
            <a:endParaRPr/>
          </a:p>
          <a:p>
            <a:pPr marL="1143000" lvl="2" indent="-228600" algn="l" rtl="0">
              <a:lnSpc>
                <a:spcPct val="90000"/>
              </a:lnSpc>
              <a:spcBef>
                <a:spcPts val="500"/>
              </a:spcBef>
              <a:spcAft>
                <a:spcPts val="0"/>
              </a:spcAft>
              <a:buClr>
                <a:schemeClr val="dk1"/>
              </a:buClr>
              <a:buSzPts val="2000"/>
              <a:buChar char="•"/>
            </a:pPr>
            <a:r>
              <a:rPr lang="en-US"/>
              <a:t>Operating/implementation schedule</a:t>
            </a:r>
            <a:endParaRPr/>
          </a:p>
          <a:p>
            <a:pPr marL="228600" lvl="0" indent="-114300" algn="l" rtl="0">
              <a:lnSpc>
                <a:spcPct val="90000"/>
              </a:lnSpc>
              <a:spcBef>
                <a:spcPts val="1000"/>
              </a:spcBef>
              <a:spcAft>
                <a:spcPts val="0"/>
              </a:spcAft>
              <a:buClr>
                <a:schemeClr val="dk1"/>
              </a:buClr>
              <a:buSzPts val="1800"/>
              <a:buNone/>
            </a:pPr>
            <a:endParaRPr sz="1800" b="1"/>
          </a:p>
          <a:p>
            <a:pPr marL="228600" lvl="0" indent="-114300" algn="l" rtl="0">
              <a:lnSpc>
                <a:spcPct val="90000"/>
              </a:lnSpc>
              <a:spcBef>
                <a:spcPts val="1000"/>
              </a:spcBef>
              <a:spcAft>
                <a:spcPts val="0"/>
              </a:spcAft>
              <a:buClr>
                <a:schemeClr val="dk1"/>
              </a:buClr>
              <a:buSzPts val="1800"/>
              <a:buNone/>
            </a:pPr>
            <a:endParaRPr sz="1800" b="1"/>
          </a:p>
          <a:p>
            <a:pPr marL="228600" lvl="0" indent="-114300" algn="l" rtl="0">
              <a:lnSpc>
                <a:spcPct val="90000"/>
              </a:lnSpc>
              <a:spcBef>
                <a:spcPts val="1000"/>
              </a:spcBef>
              <a:spcAft>
                <a:spcPts val="0"/>
              </a:spcAft>
              <a:buClr>
                <a:schemeClr val="dk1"/>
              </a:buClr>
              <a:buSzPts val="1800"/>
              <a:buNone/>
            </a:pPr>
            <a:endParaRPr sz="1800" b="1"/>
          </a:p>
          <a:p>
            <a:pPr marL="228600" lvl="0" indent="-114300" algn="l" rtl="0">
              <a:lnSpc>
                <a:spcPct val="90000"/>
              </a:lnSpc>
              <a:spcBef>
                <a:spcPts val="1000"/>
              </a:spcBef>
              <a:spcAft>
                <a:spcPts val="0"/>
              </a:spcAft>
              <a:buClr>
                <a:schemeClr val="dk1"/>
              </a:buClr>
              <a:buSzPts val="1800"/>
              <a:buNone/>
            </a:pPr>
            <a:endParaRPr sz="1800" b="1"/>
          </a:p>
          <a:p>
            <a:pPr marL="228600" lvl="0" indent="-114300" algn="l" rtl="0">
              <a:lnSpc>
                <a:spcPct val="90000"/>
              </a:lnSpc>
              <a:spcBef>
                <a:spcPts val="1000"/>
              </a:spcBef>
              <a:spcAft>
                <a:spcPts val="0"/>
              </a:spcAft>
              <a:buClr>
                <a:schemeClr val="dk1"/>
              </a:buClr>
              <a:buSzPts val="1800"/>
              <a:buNone/>
            </a:pPr>
            <a:endParaRPr sz="1800"/>
          </a:p>
          <a:p>
            <a:pPr marL="228600" lvl="0" indent="-114300" algn="l" rtl="0">
              <a:lnSpc>
                <a:spcPct val="90000"/>
              </a:lnSpc>
              <a:spcBef>
                <a:spcPts val="1000"/>
              </a:spcBef>
              <a:spcAft>
                <a:spcPts val="0"/>
              </a:spcAft>
              <a:buClr>
                <a:schemeClr val="dk1"/>
              </a:buClr>
              <a:buSzPts val="1800"/>
              <a:buNone/>
            </a:pPr>
            <a:endParaRPr sz="1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ge89f3e9124_0_171"/>
          <p:cNvPicPr preferRelativeResize="0"/>
          <p:nvPr/>
        </p:nvPicPr>
        <p:blipFill>
          <a:blip r:embed="rId3">
            <a:alphaModFix/>
          </a:blip>
          <a:stretch>
            <a:fillRect/>
          </a:stretch>
        </p:blipFill>
        <p:spPr>
          <a:xfrm>
            <a:off x="7135874" y="270825"/>
            <a:ext cx="4823975" cy="3491875"/>
          </a:xfrm>
          <a:prstGeom prst="rect">
            <a:avLst/>
          </a:prstGeom>
          <a:noFill/>
          <a:ln w="9525" cap="flat" cmpd="sng">
            <a:solidFill>
              <a:srgbClr val="274E13"/>
            </a:solidFill>
            <a:prstDash val="solid"/>
            <a:round/>
            <a:headEnd type="none" w="sm" len="sm"/>
            <a:tailEnd type="none" w="sm" len="sm"/>
          </a:ln>
        </p:spPr>
      </p:pic>
      <p:sp>
        <p:nvSpPr>
          <p:cNvPr id="301" name="Google Shape;301;ge89f3e9124_0_171"/>
          <p:cNvSpPr txBox="1">
            <a:spLocks noGrp="1"/>
          </p:cNvSpPr>
          <p:nvPr>
            <p:ph type="title"/>
          </p:nvPr>
        </p:nvSpPr>
        <p:spPr>
          <a:xfrm>
            <a:off x="193450" y="0"/>
            <a:ext cx="107919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sz="3600" b="1">
                <a:latin typeface="Calibri"/>
                <a:ea typeface="Calibri"/>
                <a:cs typeface="Calibri"/>
                <a:sym typeface="Calibri"/>
              </a:rPr>
              <a:t>City/County Partnership</a:t>
            </a:r>
            <a:br>
              <a:rPr lang="en-US" sz="3600" b="1">
                <a:latin typeface="Calibri"/>
                <a:ea typeface="Calibri"/>
                <a:cs typeface="Calibri"/>
                <a:sym typeface="Calibri"/>
              </a:rPr>
            </a:br>
            <a:r>
              <a:rPr lang="en-US" sz="3600" b="1">
                <a:latin typeface="Calibri"/>
                <a:ea typeface="Calibri"/>
                <a:cs typeface="Calibri"/>
                <a:sym typeface="Calibri"/>
              </a:rPr>
              <a:t>Outreach and Testing Coordination</a:t>
            </a:r>
            <a:endParaRPr/>
          </a:p>
        </p:txBody>
      </p:sp>
      <p:sp>
        <p:nvSpPr>
          <p:cNvPr id="302" name="Google Shape;302;ge89f3e9124_0_171"/>
          <p:cNvSpPr txBox="1">
            <a:spLocks noGrp="1"/>
          </p:cNvSpPr>
          <p:nvPr>
            <p:ph type="body" idx="1"/>
          </p:nvPr>
        </p:nvSpPr>
        <p:spPr>
          <a:xfrm>
            <a:off x="193450" y="1247050"/>
            <a:ext cx="9324600" cy="8424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r>
              <a:rPr lang="en-US" sz="1450" b="1"/>
              <a:t>The City and County should coordinate to target priority populations and augment outreach efforts to include (a) verified pathways to testing; (b) certification or remediation assistance to ensure environmental inspections lead to abatement of lead hazards; and (c) early-intervention to protect children from lead poisoning. </a:t>
            </a:r>
            <a:endParaRPr sz="1450" b="1"/>
          </a:p>
          <a:p>
            <a:pPr marL="228600" lvl="0" indent="-90804" algn="l" rtl="0">
              <a:lnSpc>
                <a:spcPct val="90000"/>
              </a:lnSpc>
              <a:spcBef>
                <a:spcPts val="1000"/>
              </a:spcBef>
              <a:spcAft>
                <a:spcPts val="0"/>
              </a:spcAft>
              <a:buClr>
                <a:schemeClr val="dk1"/>
              </a:buClr>
              <a:buSzPts val="2800"/>
              <a:buNone/>
            </a:pPr>
            <a:endParaRPr/>
          </a:p>
        </p:txBody>
      </p:sp>
      <p:sp>
        <p:nvSpPr>
          <p:cNvPr id="303" name="Google Shape;303;ge89f3e9124_0_171"/>
          <p:cNvSpPr txBox="1"/>
          <p:nvPr/>
        </p:nvSpPr>
        <p:spPr>
          <a:xfrm>
            <a:off x="241800" y="2089450"/>
            <a:ext cx="6894000" cy="45363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0"/>
              </a:spcAft>
              <a:buNone/>
            </a:pPr>
            <a:r>
              <a:rPr lang="en-US" sz="1450" b="1">
                <a:solidFill>
                  <a:schemeClr val="dk1"/>
                </a:solidFill>
                <a:latin typeface="Calibri"/>
                <a:ea typeface="Calibri"/>
                <a:cs typeface="Calibri"/>
                <a:sym typeface="Calibri"/>
              </a:rPr>
              <a:t>Proactive Lead Testing. </a:t>
            </a:r>
            <a:r>
              <a:rPr lang="en-US" sz="1450">
                <a:solidFill>
                  <a:schemeClr val="dk1"/>
                </a:solidFill>
                <a:latin typeface="Calibri"/>
                <a:ea typeface="Calibri"/>
                <a:cs typeface="Calibri"/>
                <a:sym typeface="Calibri"/>
              </a:rPr>
              <a:t>Aim for early and universal blood lead testing to enable early intervention developing new programs and tools to increase screening to ensure every child is tested as early as possible. </a:t>
            </a:r>
            <a:r>
              <a:rPr lang="en-US" sz="1350">
                <a:solidFill>
                  <a:schemeClr val="dk1"/>
                </a:solidFill>
                <a:latin typeface="Calibri"/>
                <a:ea typeface="Calibri"/>
                <a:cs typeface="Calibri"/>
                <a:sym typeface="Calibri"/>
              </a:rPr>
              <a:t>Strategies include:</a:t>
            </a:r>
            <a:endParaRPr sz="1350">
              <a:solidFill>
                <a:schemeClr val="dk1"/>
              </a:solidFill>
              <a:latin typeface="Calibri"/>
              <a:ea typeface="Calibri"/>
              <a:cs typeface="Calibri"/>
              <a:sym typeface="Calibri"/>
            </a:endParaRPr>
          </a:p>
          <a:p>
            <a:pPr marL="457200" lvl="0" indent="-314325" algn="just" rtl="0">
              <a:lnSpc>
                <a:spcPct val="115000"/>
              </a:lnSpc>
              <a:spcBef>
                <a:spcPts val="800"/>
              </a:spcBef>
              <a:spcAft>
                <a:spcPts val="0"/>
              </a:spcAft>
              <a:buClr>
                <a:schemeClr val="dk1"/>
              </a:buClr>
              <a:buSzPts val="1350"/>
              <a:buFont typeface="Calibri"/>
              <a:buChar char="●"/>
            </a:pPr>
            <a:r>
              <a:rPr lang="en-US" sz="1350">
                <a:solidFill>
                  <a:schemeClr val="dk1"/>
                </a:solidFill>
                <a:latin typeface="Calibri"/>
                <a:ea typeface="Calibri"/>
                <a:cs typeface="Calibri"/>
                <a:sym typeface="Calibri"/>
              </a:rPr>
              <a:t>Partnering with schools and daycare centers to require and provide lead testing before children enter preschool and kindergarten. Mandatory testing can also be triggered by risk factors that might be able to catch lead problems before BLLs get too high;</a:t>
            </a:r>
            <a:endParaRPr sz="1350">
              <a:solidFill>
                <a:schemeClr val="dk1"/>
              </a:solidFill>
              <a:latin typeface="Calibri"/>
              <a:ea typeface="Calibri"/>
              <a:cs typeface="Calibri"/>
              <a:sym typeface="Calibri"/>
            </a:endParaRPr>
          </a:p>
          <a:p>
            <a:pPr marL="457200" lvl="0" indent="-314325" algn="just" rtl="0">
              <a:lnSpc>
                <a:spcPct val="115000"/>
              </a:lnSpc>
              <a:spcBef>
                <a:spcPts val="0"/>
              </a:spcBef>
              <a:spcAft>
                <a:spcPts val="0"/>
              </a:spcAft>
              <a:buClr>
                <a:schemeClr val="dk1"/>
              </a:buClr>
              <a:buSzPts val="1350"/>
              <a:buFont typeface="Calibri"/>
              <a:buChar char="●"/>
            </a:pPr>
            <a:r>
              <a:rPr lang="en-US" sz="1350">
                <a:solidFill>
                  <a:schemeClr val="dk1"/>
                </a:solidFill>
                <a:latin typeface="Calibri"/>
                <a:ea typeface="Calibri"/>
                <a:cs typeface="Calibri"/>
                <a:sym typeface="Calibri"/>
              </a:rPr>
              <a:t>Encouraging testing for all pregnant mothers in coordination with local health care providers; </a:t>
            </a:r>
            <a:endParaRPr sz="1350">
              <a:solidFill>
                <a:schemeClr val="dk1"/>
              </a:solidFill>
              <a:latin typeface="Calibri"/>
              <a:ea typeface="Calibri"/>
              <a:cs typeface="Calibri"/>
              <a:sym typeface="Calibri"/>
            </a:endParaRPr>
          </a:p>
          <a:p>
            <a:pPr marL="457200" lvl="0" indent="-314325" algn="just" rtl="0">
              <a:lnSpc>
                <a:spcPct val="115000"/>
              </a:lnSpc>
              <a:spcBef>
                <a:spcPts val="0"/>
              </a:spcBef>
              <a:spcAft>
                <a:spcPts val="0"/>
              </a:spcAft>
              <a:buClr>
                <a:schemeClr val="dk1"/>
              </a:buClr>
              <a:buSzPts val="1350"/>
              <a:buFont typeface="Calibri"/>
              <a:buChar char="●"/>
            </a:pPr>
            <a:r>
              <a:rPr lang="en-US" sz="1350">
                <a:solidFill>
                  <a:schemeClr val="dk1"/>
                </a:solidFill>
                <a:latin typeface="Calibri"/>
                <a:ea typeface="Calibri"/>
                <a:cs typeface="Calibri"/>
                <a:sym typeface="Calibri"/>
              </a:rPr>
              <a:t>For identified sensitive populations, such as low birthweight infants, inspect their homes for lead hazards and administer lead tests as proactive measures; and</a:t>
            </a:r>
            <a:endParaRPr sz="1350">
              <a:solidFill>
                <a:schemeClr val="dk1"/>
              </a:solidFill>
              <a:latin typeface="Calibri"/>
              <a:ea typeface="Calibri"/>
              <a:cs typeface="Calibri"/>
              <a:sym typeface="Calibri"/>
            </a:endParaRPr>
          </a:p>
          <a:p>
            <a:pPr marL="457200" lvl="0" indent="-314325" algn="just" rtl="0">
              <a:lnSpc>
                <a:spcPct val="115000"/>
              </a:lnSpc>
              <a:spcBef>
                <a:spcPts val="0"/>
              </a:spcBef>
              <a:spcAft>
                <a:spcPts val="0"/>
              </a:spcAft>
              <a:buClr>
                <a:schemeClr val="dk1"/>
              </a:buClr>
              <a:buSzPts val="1350"/>
              <a:buFont typeface="Open Sans"/>
              <a:buChar char="●"/>
            </a:pPr>
            <a:r>
              <a:rPr lang="en-US" sz="1350">
                <a:solidFill>
                  <a:schemeClr val="dk1"/>
                </a:solidFill>
                <a:latin typeface="Calibri"/>
                <a:ea typeface="Calibri"/>
                <a:cs typeface="Calibri"/>
                <a:sym typeface="Calibri"/>
              </a:rPr>
              <a:t>Setting up temporary and/or permanent locations where parents in at-risk neighborhoods can get lead testing for their children.  Testing sites could be set up at area </a:t>
            </a:r>
            <a:r>
              <a:rPr lang="en-US" sz="1350" b="1">
                <a:solidFill>
                  <a:schemeClr val="dk1"/>
                </a:solidFill>
                <a:latin typeface="Calibri"/>
                <a:ea typeface="Calibri"/>
                <a:cs typeface="Calibri"/>
                <a:sym typeface="Calibri"/>
              </a:rPr>
              <a:t>schools</a:t>
            </a:r>
            <a:r>
              <a:rPr lang="en-US" sz="1350">
                <a:solidFill>
                  <a:schemeClr val="dk1"/>
                </a:solidFill>
                <a:latin typeface="Calibri"/>
                <a:ea typeface="Calibri"/>
                <a:cs typeface="Calibri"/>
                <a:sym typeface="Calibri"/>
              </a:rPr>
              <a:t> using criteria for prioritizing the establishment of new testing sites. (</a:t>
            </a:r>
            <a:r>
              <a:rPr lang="en-US" sz="1350" b="1">
                <a:solidFill>
                  <a:schemeClr val="dk1"/>
                </a:solidFill>
                <a:latin typeface="Calibri"/>
                <a:ea typeface="Calibri"/>
                <a:cs typeface="Calibri"/>
                <a:sym typeface="Calibri"/>
              </a:rPr>
              <a:t>Coordinate with OUSD)</a:t>
            </a:r>
            <a:r>
              <a:rPr lang="en-US" sz="1350">
                <a:solidFill>
                  <a:schemeClr val="dk1"/>
                </a:solidFill>
                <a:latin typeface="Calibri"/>
                <a:ea typeface="Calibri"/>
                <a:cs typeface="Calibri"/>
                <a:sym typeface="Calibri"/>
              </a:rPr>
              <a:t>.</a:t>
            </a:r>
            <a:endParaRPr sz="1350">
              <a:solidFill>
                <a:schemeClr val="dk1"/>
              </a:solidFill>
              <a:latin typeface="Calibri"/>
              <a:ea typeface="Calibri"/>
              <a:cs typeface="Calibri"/>
              <a:sym typeface="Calibri"/>
            </a:endParaRPr>
          </a:p>
          <a:p>
            <a:pPr marL="0" lvl="0" indent="0" algn="just" rtl="0">
              <a:lnSpc>
                <a:spcPct val="115000"/>
              </a:lnSpc>
              <a:spcBef>
                <a:spcPts val="1200"/>
              </a:spcBef>
              <a:spcAft>
                <a:spcPts val="0"/>
              </a:spcAft>
              <a:buNone/>
            </a:pPr>
            <a:r>
              <a:rPr lang="en-US" sz="1350" b="1">
                <a:solidFill>
                  <a:schemeClr val="dk1"/>
                </a:solidFill>
                <a:latin typeface="Calibri"/>
                <a:ea typeface="Calibri"/>
                <a:cs typeface="Calibri"/>
                <a:sym typeface="Calibri"/>
              </a:rPr>
              <a:t>Bolster Public Education and Targeted Outreach</a:t>
            </a:r>
            <a:r>
              <a:rPr lang="en-US" sz="1350">
                <a:solidFill>
                  <a:schemeClr val="dk1"/>
                </a:solidFill>
                <a:latin typeface="Calibri"/>
                <a:ea typeface="Calibri"/>
                <a:cs typeface="Calibri"/>
                <a:sym typeface="Calibri"/>
              </a:rPr>
              <a:t>.  Census tracts to target include (a) those with high numbers of lead poisoned children (b) where high percentages of children on Medi-Cal have not received testing. </a:t>
            </a:r>
            <a:endParaRPr sz="1350">
              <a:solidFill>
                <a:schemeClr val="dk1"/>
              </a:solidFill>
              <a:latin typeface="Calibri"/>
              <a:ea typeface="Calibri"/>
              <a:cs typeface="Calibri"/>
              <a:sym typeface="Calibri"/>
            </a:endParaRPr>
          </a:p>
          <a:p>
            <a:pPr marL="0" lvl="0" indent="0" algn="just" rtl="0">
              <a:lnSpc>
                <a:spcPct val="115000"/>
              </a:lnSpc>
              <a:spcBef>
                <a:spcPts val="1000"/>
              </a:spcBef>
              <a:spcAft>
                <a:spcPts val="800"/>
              </a:spcAft>
              <a:buNone/>
            </a:pPr>
            <a:endParaRPr sz="1350">
              <a:solidFill>
                <a:schemeClr val="dk1"/>
              </a:solidFill>
              <a:latin typeface="Calibri"/>
              <a:ea typeface="Calibri"/>
              <a:cs typeface="Calibri"/>
              <a:sym typeface="Calibri"/>
            </a:endParaRPr>
          </a:p>
        </p:txBody>
      </p:sp>
      <p:sp>
        <p:nvSpPr>
          <p:cNvPr id="304" name="Google Shape;304;ge89f3e9124_0_171"/>
          <p:cNvSpPr txBox="1"/>
          <p:nvPr/>
        </p:nvSpPr>
        <p:spPr>
          <a:xfrm>
            <a:off x="7689850" y="3762700"/>
            <a:ext cx="4033500" cy="30000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0"/>
              </a:spcAft>
              <a:buNone/>
            </a:pPr>
            <a:r>
              <a:rPr lang="en-US" sz="1350" b="1">
                <a:solidFill>
                  <a:schemeClr val="dk1"/>
                </a:solidFill>
                <a:latin typeface="Calibri"/>
                <a:ea typeface="Calibri"/>
                <a:cs typeface="Calibri"/>
                <a:sym typeface="Calibri"/>
              </a:rPr>
              <a:t>Create Strong Partnerships</a:t>
            </a:r>
            <a:r>
              <a:rPr lang="en-US" sz="1350">
                <a:solidFill>
                  <a:schemeClr val="dk1"/>
                </a:solidFill>
                <a:latin typeface="Calibri"/>
                <a:ea typeface="Calibri"/>
                <a:cs typeface="Calibri"/>
                <a:sym typeface="Calibri"/>
              </a:rPr>
              <a:t>. To the greatest extent feasible, partner with local community based organizations, especially those who work directly with community members and/or have a base of community membership.</a:t>
            </a:r>
            <a:endParaRPr sz="1350">
              <a:solidFill>
                <a:schemeClr val="dk1"/>
              </a:solidFill>
              <a:latin typeface="Calibri"/>
              <a:ea typeface="Calibri"/>
              <a:cs typeface="Calibri"/>
              <a:sym typeface="Calibri"/>
            </a:endParaRPr>
          </a:p>
          <a:p>
            <a:pPr marL="0" lvl="0" indent="0" algn="just" rtl="0">
              <a:lnSpc>
                <a:spcPct val="115000"/>
              </a:lnSpc>
              <a:spcBef>
                <a:spcPts val="1000"/>
              </a:spcBef>
              <a:spcAft>
                <a:spcPts val="800"/>
              </a:spcAft>
              <a:buNone/>
            </a:pPr>
            <a:r>
              <a:rPr lang="en-US" sz="1350" b="1">
                <a:solidFill>
                  <a:schemeClr val="dk1"/>
                </a:solidFill>
                <a:latin typeface="Calibri"/>
                <a:ea typeface="Calibri"/>
                <a:cs typeface="Calibri"/>
                <a:sym typeface="Calibri"/>
              </a:rPr>
              <a:t>Targeted Training. </a:t>
            </a:r>
            <a:r>
              <a:rPr lang="en-US" sz="1350">
                <a:solidFill>
                  <a:schemeClr val="dk1"/>
                </a:solidFill>
                <a:latin typeface="Calibri"/>
                <a:ea typeface="Calibri"/>
                <a:cs typeface="Calibri"/>
                <a:sym typeface="Calibri"/>
              </a:rPr>
              <a:t>Focus on increasing RRP certification for DBEs and creating a pipeline of local businesses that can perform lead abatement. </a:t>
            </a:r>
            <a:endParaRPr sz="135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
          <p:cNvSpPr txBox="1">
            <a:spLocks noGrp="1"/>
          </p:cNvSpPr>
          <p:nvPr>
            <p:ph type="title"/>
          </p:nvPr>
        </p:nvSpPr>
        <p:spPr>
          <a:xfrm>
            <a:off x="522325" y="345775"/>
            <a:ext cx="105315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b="1">
                <a:latin typeface="Calibri"/>
                <a:ea typeface="Calibri"/>
                <a:cs typeface="Calibri"/>
                <a:sym typeface="Calibri"/>
              </a:rPr>
              <a:t>Our Purpose</a:t>
            </a:r>
            <a:endParaRPr b="1">
              <a:latin typeface="Calibri"/>
              <a:ea typeface="Calibri"/>
              <a:cs typeface="Calibri"/>
              <a:sym typeface="Calibri"/>
            </a:endParaRPr>
          </a:p>
        </p:txBody>
      </p:sp>
      <p:sp>
        <p:nvSpPr>
          <p:cNvPr id="172" name="Google Shape;172;p2"/>
          <p:cNvSpPr txBox="1">
            <a:spLocks noGrp="1"/>
          </p:cNvSpPr>
          <p:nvPr>
            <p:ph type="body" idx="1"/>
          </p:nvPr>
        </p:nvSpPr>
        <p:spPr>
          <a:xfrm>
            <a:off x="480300" y="1506400"/>
            <a:ext cx="6513000" cy="46614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000"/>
              <a:buNone/>
            </a:pPr>
            <a:r>
              <a:rPr lang="en-US" sz="1800">
                <a:latin typeface="Calibri"/>
                <a:ea typeface="Calibri"/>
                <a:cs typeface="Calibri"/>
                <a:sym typeface="Calibri"/>
              </a:rPr>
              <a:t>The cities and counties “shall make reasonable efforts to ensure that the [settlement money] is used to address public health hazards, bodily injury, personal injuries, and property damage related to Lead Paint….Such efforts include but are not limited to: (1) developing or enhancing programs that abate Lead Paint from housing, particularly housing occupied by low-income individuals; (2) providing services to individuals, particularly children, who have been exposed to Lead Paint; (3) educating the public about hazards caused by Lead Paint, and the best means of avoiding exposure to and remediating the harms caused by Lead Paint, including the availability of funding for lead abatement….”</a:t>
            </a:r>
            <a:endParaRPr sz="1800">
              <a:latin typeface="Calibri"/>
              <a:ea typeface="Calibri"/>
              <a:cs typeface="Calibri"/>
              <a:sym typeface="Calibri"/>
            </a:endParaRPr>
          </a:p>
          <a:p>
            <a:pPr marL="228600" lvl="0" indent="-101600" algn="l" rtl="0">
              <a:lnSpc>
                <a:spcPct val="150000"/>
              </a:lnSpc>
              <a:spcBef>
                <a:spcPts val="1000"/>
              </a:spcBef>
              <a:spcAft>
                <a:spcPts val="0"/>
              </a:spcAft>
              <a:buClr>
                <a:schemeClr val="dk1"/>
              </a:buClr>
              <a:buSzPts val="2000"/>
              <a:buNone/>
            </a:pPr>
            <a:endParaRPr sz="2000"/>
          </a:p>
          <a:p>
            <a:pPr marL="0" lvl="0" indent="0" algn="l" rtl="0">
              <a:lnSpc>
                <a:spcPct val="150000"/>
              </a:lnSpc>
              <a:spcBef>
                <a:spcPts val="1000"/>
              </a:spcBef>
              <a:spcAft>
                <a:spcPts val="0"/>
              </a:spcAft>
              <a:buClr>
                <a:schemeClr val="dk1"/>
              </a:buClr>
              <a:buSzPts val="2000"/>
              <a:buNone/>
            </a:pPr>
            <a:endParaRPr sz="2000"/>
          </a:p>
        </p:txBody>
      </p:sp>
      <p:pic>
        <p:nvPicPr>
          <p:cNvPr id="173" name="Google Shape;173;p2"/>
          <p:cNvPicPr preferRelativeResize="0"/>
          <p:nvPr/>
        </p:nvPicPr>
        <p:blipFill>
          <a:blip r:embed="rId3">
            <a:alphaModFix/>
          </a:blip>
          <a:stretch>
            <a:fillRect/>
          </a:stretch>
        </p:blipFill>
        <p:spPr>
          <a:xfrm>
            <a:off x="6916982" y="1671475"/>
            <a:ext cx="5122617" cy="34132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
          <p:cNvSpPr txBox="1">
            <a:spLocks noGrp="1"/>
          </p:cNvSpPr>
          <p:nvPr>
            <p:ph type="title"/>
          </p:nvPr>
        </p:nvSpPr>
        <p:spPr>
          <a:xfrm>
            <a:off x="201200" y="46275"/>
            <a:ext cx="10515600" cy="1147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Arial"/>
              <a:buNone/>
            </a:pPr>
            <a:r>
              <a:rPr lang="en-US" sz="4000" b="1">
                <a:latin typeface="Calibri"/>
                <a:ea typeface="Calibri"/>
                <a:cs typeface="Calibri"/>
                <a:sym typeface="Calibri"/>
              </a:rPr>
              <a:t>City of Oakland Obligation</a:t>
            </a:r>
            <a:endParaRPr>
              <a:latin typeface="Calibri"/>
              <a:ea typeface="Calibri"/>
              <a:cs typeface="Calibri"/>
              <a:sym typeface="Calibri"/>
            </a:endParaRPr>
          </a:p>
        </p:txBody>
      </p:sp>
      <p:sp>
        <p:nvSpPr>
          <p:cNvPr id="179" name="Google Shape;179;p3"/>
          <p:cNvSpPr txBox="1">
            <a:spLocks noGrp="1"/>
          </p:cNvSpPr>
          <p:nvPr>
            <p:ph type="body" idx="1"/>
          </p:nvPr>
        </p:nvSpPr>
        <p:spPr>
          <a:xfrm>
            <a:off x="270050" y="1110600"/>
            <a:ext cx="6125100" cy="54876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ct val="86820"/>
              <a:buNone/>
            </a:pPr>
            <a:r>
              <a:rPr lang="en-US" sz="2764">
                <a:latin typeface="Calibri"/>
                <a:ea typeface="Calibri"/>
                <a:cs typeface="Calibri"/>
                <a:sym typeface="Calibri"/>
              </a:rPr>
              <a:t>City of Oakland, </a:t>
            </a:r>
            <a:r>
              <a:rPr lang="en-US" sz="2764" u="sng">
                <a:solidFill>
                  <a:schemeClr val="hlink"/>
                </a:solidFill>
                <a:latin typeface="Calibri"/>
                <a:ea typeface="Calibri"/>
                <a:cs typeface="Calibri"/>
                <a:sym typeface="Calibri"/>
                <a:hlinkClick r:id="rId3"/>
              </a:rPr>
              <a:t>Municipal Code Section 2.29.170</a:t>
            </a:r>
            <a:r>
              <a:rPr lang="en-US" sz="2764">
                <a:latin typeface="Calibri"/>
                <a:ea typeface="Calibri"/>
                <a:cs typeface="Calibri"/>
                <a:sym typeface="Calibri"/>
              </a:rPr>
              <a:t>:</a:t>
            </a:r>
            <a:endParaRPr sz="3164">
              <a:latin typeface="Calibri"/>
              <a:ea typeface="Calibri"/>
              <a:cs typeface="Calibri"/>
              <a:sym typeface="Calibri"/>
            </a:endParaRPr>
          </a:p>
          <a:p>
            <a:pPr marL="228600" lvl="0" indent="-223669" algn="l" rtl="0">
              <a:lnSpc>
                <a:spcPct val="115000"/>
              </a:lnSpc>
              <a:spcBef>
                <a:spcPts val="1000"/>
              </a:spcBef>
              <a:spcAft>
                <a:spcPts val="0"/>
              </a:spcAft>
              <a:buClr>
                <a:schemeClr val="dk1"/>
              </a:buClr>
              <a:buSzPct val="100000"/>
              <a:buChar char="•"/>
            </a:pPr>
            <a:r>
              <a:rPr lang="en-US" sz="2764">
                <a:latin typeface="Calibri"/>
                <a:ea typeface="Calibri"/>
                <a:cs typeface="Calibri"/>
                <a:sym typeface="Calibri"/>
              </a:rPr>
              <a:t>Specifies that “the City of Oakland will intentionally integrate, on a Citywide basis, the principle of ‘fair and just’ in all the City does in order to </a:t>
            </a:r>
            <a:r>
              <a:rPr lang="en-US" sz="2764" b="1">
                <a:latin typeface="Calibri"/>
                <a:ea typeface="Calibri"/>
                <a:cs typeface="Calibri"/>
                <a:sym typeface="Calibri"/>
              </a:rPr>
              <a:t>achieve equitable opportunities for all people and communities</a:t>
            </a:r>
            <a:r>
              <a:rPr lang="en-US" sz="2764">
                <a:latin typeface="Calibri"/>
                <a:ea typeface="Calibri"/>
                <a:cs typeface="Calibri"/>
                <a:sym typeface="Calibri"/>
              </a:rPr>
              <a:t>.”  </a:t>
            </a:r>
            <a:endParaRPr sz="3164">
              <a:latin typeface="Calibri"/>
              <a:ea typeface="Calibri"/>
              <a:cs typeface="Calibri"/>
              <a:sym typeface="Calibri"/>
            </a:endParaRPr>
          </a:p>
          <a:p>
            <a:pPr marL="228600" lvl="0" indent="-223669" algn="l" rtl="0">
              <a:lnSpc>
                <a:spcPct val="115000"/>
              </a:lnSpc>
              <a:spcBef>
                <a:spcPts val="1000"/>
              </a:spcBef>
              <a:spcAft>
                <a:spcPts val="0"/>
              </a:spcAft>
              <a:buClr>
                <a:schemeClr val="dk1"/>
              </a:buClr>
              <a:buSzPct val="100000"/>
              <a:buFont typeface="Calibri"/>
              <a:buChar char="•"/>
            </a:pPr>
            <a:r>
              <a:rPr lang="en-US" sz="2764">
                <a:latin typeface="Calibri"/>
                <a:ea typeface="Calibri"/>
                <a:cs typeface="Calibri"/>
                <a:sym typeface="Calibri"/>
              </a:rPr>
              <a:t>Inequities are defined as “differences in well-being that disadvantage one individual or group in favor of another. </a:t>
            </a:r>
            <a:endParaRPr sz="2764">
              <a:latin typeface="Calibri"/>
              <a:ea typeface="Calibri"/>
              <a:cs typeface="Calibri"/>
              <a:sym typeface="Calibri"/>
            </a:endParaRPr>
          </a:p>
          <a:p>
            <a:pPr marL="228600" lvl="0" indent="-223669" algn="l" rtl="0">
              <a:lnSpc>
                <a:spcPct val="115000"/>
              </a:lnSpc>
              <a:spcBef>
                <a:spcPts val="1000"/>
              </a:spcBef>
              <a:spcAft>
                <a:spcPts val="0"/>
              </a:spcAft>
              <a:buClr>
                <a:schemeClr val="dk1"/>
              </a:buClr>
              <a:buSzPct val="100000"/>
              <a:buFont typeface="Open Sans"/>
              <a:buChar char="•"/>
            </a:pPr>
            <a:r>
              <a:rPr lang="en-US" sz="2764">
                <a:latin typeface="Calibri"/>
                <a:ea typeface="Calibri"/>
                <a:cs typeface="Calibri"/>
                <a:sym typeface="Calibri"/>
              </a:rPr>
              <a:t>These differences are systematic, patterned and unfair and can be changed. Inequities are not random; they are caused by past and current decisions, systems of power and privilege, policies and the implementation of those policies.” </a:t>
            </a:r>
            <a:endParaRPr sz="3164">
              <a:latin typeface="Calibri"/>
              <a:ea typeface="Calibri"/>
              <a:cs typeface="Calibri"/>
              <a:sym typeface="Calibri"/>
            </a:endParaRPr>
          </a:p>
          <a:p>
            <a:pPr marL="0" lvl="0" indent="0" algn="l" rtl="0">
              <a:lnSpc>
                <a:spcPct val="115000"/>
              </a:lnSpc>
              <a:spcBef>
                <a:spcPts val="1000"/>
              </a:spcBef>
              <a:spcAft>
                <a:spcPts val="0"/>
              </a:spcAft>
              <a:buClr>
                <a:schemeClr val="dk1"/>
              </a:buClr>
              <a:buSzPct val="100000"/>
              <a:buNone/>
            </a:pPr>
            <a:endParaRPr/>
          </a:p>
        </p:txBody>
      </p:sp>
      <p:pic>
        <p:nvPicPr>
          <p:cNvPr id="180" name="Google Shape;180;p3"/>
          <p:cNvPicPr preferRelativeResize="0"/>
          <p:nvPr/>
        </p:nvPicPr>
        <p:blipFill rotWithShape="1">
          <a:blip r:embed="rId4">
            <a:alphaModFix/>
          </a:blip>
          <a:srcRect/>
          <a:stretch/>
        </p:blipFill>
        <p:spPr>
          <a:xfrm>
            <a:off x="6461091" y="851788"/>
            <a:ext cx="5719710" cy="332560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4"/>
          <p:cNvSpPr txBox="1">
            <a:spLocks noGrp="1"/>
          </p:cNvSpPr>
          <p:nvPr>
            <p:ph type="title"/>
          </p:nvPr>
        </p:nvSpPr>
        <p:spPr>
          <a:xfrm>
            <a:off x="299110" y="352933"/>
            <a:ext cx="1173059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Arial"/>
              <a:buNone/>
            </a:pPr>
            <a:r>
              <a:rPr lang="en-US" sz="4000" b="1">
                <a:latin typeface="Calibri"/>
                <a:ea typeface="Calibri"/>
                <a:cs typeface="Calibri"/>
                <a:sym typeface="Calibri"/>
              </a:rPr>
              <a:t>Criteria for Proposals to Advance Equity</a:t>
            </a:r>
            <a:endParaRPr>
              <a:latin typeface="Calibri"/>
              <a:ea typeface="Calibri"/>
              <a:cs typeface="Calibri"/>
              <a:sym typeface="Calibri"/>
            </a:endParaRPr>
          </a:p>
        </p:txBody>
      </p:sp>
      <p:pic>
        <p:nvPicPr>
          <p:cNvPr id="187" name="Google Shape;187;p4"/>
          <p:cNvPicPr preferRelativeResize="0">
            <a:picLocks noGrp="1"/>
          </p:cNvPicPr>
          <p:nvPr>
            <p:ph type="body" idx="1"/>
          </p:nvPr>
        </p:nvPicPr>
        <p:blipFill rotWithShape="1">
          <a:blip r:embed="rId3">
            <a:alphaModFix/>
          </a:blip>
          <a:srcRect/>
          <a:stretch/>
        </p:blipFill>
        <p:spPr>
          <a:xfrm>
            <a:off x="418587" y="1873152"/>
            <a:ext cx="5534700" cy="3680700"/>
          </a:xfrm>
          <a:prstGeom prst="rect">
            <a:avLst/>
          </a:prstGeom>
          <a:noFill/>
          <a:ln>
            <a:noFill/>
          </a:ln>
        </p:spPr>
      </p:pic>
      <p:sp>
        <p:nvSpPr>
          <p:cNvPr id="188" name="Google Shape;188;p4"/>
          <p:cNvSpPr txBox="1">
            <a:spLocks noGrp="1"/>
          </p:cNvSpPr>
          <p:nvPr>
            <p:ph type="body" idx="2"/>
          </p:nvPr>
        </p:nvSpPr>
        <p:spPr>
          <a:xfrm>
            <a:off x="6172200" y="1596549"/>
            <a:ext cx="5677930" cy="4233800"/>
          </a:xfrm>
          <a:prstGeom prst="rect">
            <a:avLst/>
          </a:prstGeom>
          <a:noFill/>
          <a:ln>
            <a:noFill/>
          </a:ln>
        </p:spPr>
        <p:txBody>
          <a:bodyPr spcFirstLastPara="1" wrap="square" lIns="91425" tIns="45700" rIns="91425" bIns="45700" anchor="t" anchorCtr="0">
            <a:normAutofit fontScale="25000" lnSpcReduction="20000"/>
          </a:bodyPr>
          <a:lstStyle/>
          <a:p>
            <a:pPr marL="228600" lvl="0" indent="-76200" algn="l" rtl="0">
              <a:lnSpc>
                <a:spcPct val="90000"/>
              </a:lnSpc>
              <a:spcBef>
                <a:spcPts val="0"/>
              </a:spcBef>
              <a:spcAft>
                <a:spcPts val="0"/>
              </a:spcAft>
              <a:buClr>
                <a:schemeClr val="dk1"/>
              </a:buClr>
              <a:buSzPct val="66666"/>
              <a:buNone/>
            </a:pPr>
            <a:endParaRPr sz="3600">
              <a:latin typeface="Calibri"/>
              <a:ea typeface="Calibri"/>
              <a:cs typeface="Calibri"/>
              <a:sym typeface="Calibri"/>
            </a:endParaRPr>
          </a:p>
          <a:p>
            <a:pPr marL="228600" lvl="0" indent="-234262" algn="l" rtl="0">
              <a:lnSpc>
                <a:spcPct val="90000"/>
              </a:lnSpc>
              <a:spcBef>
                <a:spcPts val="1000"/>
              </a:spcBef>
              <a:spcAft>
                <a:spcPts val="0"/>
              </a:spcAft>
              <a:buClr>
                <a:schemeClr val="dk1"/>
              </a:buClr>
              <a:buSzPct val="100000"/>
              <a:buFont typeface="Calibri"/>
              <a:buChar char="•"/>
            </a:pPr>
            <a:r>
              <a:rPr lang="en-US" sz="9956">
                <a:latin typeface="Calibri"/>
                <a:ea typeface="Calibri"/>
                <a:cs typeface="Calibri"/>
                <a:sym typeface="Calibri"/>
              </a:rPr>
              <a:t>Proposals are data driven, and have an intentional focus on closing racial disparities; outcome focused</a:t>
            </a:r>
            <a:endParaRPr sz="9956">
              <a:latin typeface="Calibri"/>
              <a:ea typeface="Calibri"/>
              <a:cs typeface="Calibri"/>
              <a:sym typeface="Calibri"/>
            </a:endParaRPr>
          </a:p>
          <a:p>
            <a:pPr marL="228600" lvl="0" indent="-234262" algn="l" rtl="0">
              <a:lnSpc>
                <a:spcPct val="90000"/>
              </a:lnSpc>
              <a:spcBef>
                <a:spcPts val="1000"/>
              </a:spcBef>
              <a:spcAft>
                <a:spcPts val="0"/>
              </a:spcAft>
              <a:buClr>
                <a:schemeClr val="dk1"/>
              </a:buClr>
              <a:buSzPct val="100000"/>
              <a:buFont typeface="Calibri"/>
              <a:buChar char="•"/>
            </a:pPr>
            <a:r>
              <a:rPr lang="en-US" sz="9956">
                <a:latin typeface="Calibri"/>
                <a:ea typeface="Calibri"/>
                <a:cs typeface="Calibri"/>
                <a:sym typeface="Calibri"/>
              </a:rPr>
              <a:t>Are influenced by perspectives of communities most impacted by disparities; </a:t>
            </a:r>
            <a:endParaRPr sz="9956">
              <a:latin typeface="Calibri"/>
              <a:ea typeface="Calibri"/>
              <a:cs typeface="Calibri"/>
              <a:sym typeface="Calibri"/>
            </a:endParaRPr>
          </a:p>
          <a:p>
            <a:pPr marL="228600" lvl="0" indent="-234262" algn="l" rtl="0">
              <a:lnSpc>
                <a:spcPct val="90000"/>
              </a:lnSpc>
              <a:spcBef>
                <a:spcPts val="1000"/>
              </a:spcBef>
              <a:spcAft>
                <a:spcPts val="0"/>
              </a:spcAft>
              <a:buClr>
                <a:schemeClr val="dk1"/>
              </a:buClr>
              <a:buSzPct val="100000"/>
              <a:buFont typeface="Calibri"/>
              <a:buChar char="•"/>
            </a:pPr>
            <a:r>
              <a:rPr lang="en-US" sz="9956">
                <a:latin typeface="Calibri"/>
                <a:ea typeface="Calibri"/>
                <a:cs typeface="Calibri"/>
                <a:sym typeface="Calibri"/>
              </a:rPr>
              <a:t>Remove barriers to access to opportunity and successful life outcomes; </a:t>
            </a:r>
            <a:endParaRPr sz="9956">
              <a:latin typeface="Calibri"/>
              <a:ea typeface="Calibri"/>
              <a:cs typeface="Calibri"/>
              <a:sym typeface="Calibri"/>
            </a:endParaRPr>
          </a:p>
          <a:p>
            <a:pPr marL="228600" lvl="0" indent="-234262" algn="l" rtl="0">
              <a:lnSpc>
                <a:spcPct val="90000"/>
              </a:lnSpc>
              <a:spcBef>
                <a:spcPts val="1000"/>
              </a:spcBef>
              <a:spcAft>
                <a:spcPts val="0"/>
              </a:spcAft>
              <a:buClr>
                <a:schemeClr val="dk1"/>
              </a:buClr>
              <a:buSzPct val="100000"/>
              <a:buFont typeface="Calibri"/>
              <a:buChar char="•"/>
            </a:pPr>
            <a:r>
              <a:rPr lang="en-US" sz="9956">
                <a:latin typeface="Calibri"/>
                <a:ea typeface="Calibri"/>
                <a:cs typeface="Calibri"/>
                <a:sym typeface="Calibri"/>
              </a:rPr>
              <a:t>Contain measurements to track that those most impacted by racial disparities are better off as a result of the proposal</a:t>
            </a:r>
            <a:endParaRPr sz="9956">
              <a:latin typeface="Calibri"/>
              <a:ea typeface="Calibri"/>
              <a:cs typeface="Calibri"/>
              <a:sym typeface="Calibri"/>
            </a:endParaRPr>
          </a:p>
          <a:p>
            <a:pPr marL="228600" lvl="0" indent="-76200" algn="l" rtl="0">
              <a:lnSpc>
                <a:spcPct val="90000"/>
              </a:lnSpc>
              <a:spcBef>
                <a:spcPts val="1000"/>
              </a:spcBef>
              <a:spcAft>
                <a:spcPts val="0"/>
              </a:spcAft>
              <a:buClr>
                <a:schemeClr val="dk1"/>
              </a:buClr>
              <a:buSzPct val="100000"/>
              <a:buNone/>
            </a:pPr>
            <a:endParaRPr sz="2400">
              <a:latin typeface="Open Sans"/>
              <a:ea typeface="Open Sans"/>
              <a:cs typeface="Open Sans"/>
              <a:sym typeface="Open Sans"/>
            </a:endParaRPr>
          </a:p>
          <a:p>
            <a:pPr marL="228600" lvl="0" indent="-76200" algn="l" rtl="0">
              <a:lnSpc>
                <a:spcPct val="90000"/>
              </a:lnSpc>
              <a:spcBef>
                <a:spcPts val="1000"/>
              </a:spcBef>
              <a:spcAft>
                <a:spcPts val="0"/>
              </a:spcAft>
              <a:buClr>
                <a:schemeClr val="dk1"/>
              </a:buClr>
              <a:buSzPct val="100000"/>
              <a:buNone/>
            </a:pPr>
            <a:endParaRPr sz="2400"/>
          </a:p>
          <a:p>
            <a:pPr marL="228600" lvl="0" indent="-76200" algn="l" rtl="0">
              <a:lnSpc>
                <a:spcPct val="90000"/>
              </a:lnSpc>
              <a:spcBef>
                <a:spcPts val="1000"/>
              </a:spcBef>
              <a:spcAft>
                <a:spcPts val="0"/>
              </a:spcAft>
              <a:buClr>
                <a:schemeClr val="dk1"/>
              </a:buClr>
              <a:buSzPct val="100000"/>
              <a:buNone/>
            </a:pPr>
            <a:endParaRPr sz="2400"/>
          </a:p>
          <a:p>
            <a:pPr marL="228600" lvl="0" indent="-76200" algn="l" rtl="0">
              <a:lnSpc>
                <a:spcPct val="90000"/>
              </a:lnSpc>
              <a:spcBef>
                <a:spcPts val="1000"/>
              </a:spcBef>
              <a:spcAft>
                <a:spcPts val="0"/>
              </a:spcAft>
              <a:buClr>
                <a:schemeClr val="dk1"/>
              </a:buClr>
              <a:buSzPct val="100000"/>
              <a:buNone/>
            </a:pPr>
            <a:endParaRPr sz="2400"/>
          </a:p>
          <a:p>
            <a:pPr marL="0" lvl="0" indent="0" algn="l" rtl="0">
              <a:lnSpc>
                <a:spcPct val="90000"/>
              </a:lnSpc>
              <a:spcBef>
                <a:spcPts val="1000"/>
              </a:spcBef>
              <a:spcAft>
                <a:spcPts val="0"/>
              </a:spcAft>
              <a:buClr>
                <a:schemeClr val="dk1"/>
              </a:buClr>
              <a:buSzPct val="100000"/>
              <a:buNone/>
            </a:pPr>
            <a:endParaRPr sz="2400"/>
          </a:p>
        </p:txBody>
      </p:sp>
      <p:sp>
        <p:nvSpPr>
          <p:cNvPr id="189" name="Google Shape;189;p4"/>
          <p:cNvSpPr txBox="1"/>
          <p:nvPr/>
        </p:nvSpPr>
        <p:spPr>
          <a:xfrm>
            <a:off x="418575" y="5553850"/>
            <a:ext cx="55347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b="0" i="0" u="none" strike="noStrike" cap="none">
                <a:solidFill>
                  <a:schemeClr val="dk1"/>
                </a:solidFill>
                <a:latin typeface="Arial"/>
                <a:ea typeface="Arial"/>
                <a:cs typeface="Arial"/>
                <a:sym typeface="Arial"/>
              </a:rPr>
              <a:t>(</a:t>
            </a:r>
            <a:r>
              <a:rPr lang="en-US">
                <a:solidFill>
                  <a:schemeClr val="dk1"/>
                </a:solidFill>
              </a:rPr>
              <a:t>I</a:t>
            </a:r>
            <a:r>
              <a:rPr lang="en-US" b="0" i="0" u="none" strike="noStrike" cap="none">
                <a:solidFill>
                  <a:schemeClr val="dk1"/>
                </a:solidFill>
                <a:latin typeface="Arial"/>
                <a:ea typeface="Arial"/>
                <a:cs typeface="Arial"/>
                <a:sym typeface="Arial"/>
              </a:rPr>
              <a:t>mag</a:t>
            </a:r>
            <a:r>
              <a:rPr lang="en-US">
                <a:solidFill>
                  <a:schemeClr val="dk1"/>
                </a:solidFill>
              </a:rPr>
              <a:t>e Credit</a:t>
            </a:r>
            <a:r>
              <a:rPr lang="en-US" b="0" i="0" u="none" strike="noStrike" cap="none">
                <a:solidFill>
                  <a:schemeClr val="dk1"/>
                </a:solidFill>
                <a:latin typeface="Arial"/>
                <a:ea typeface="Arial"/>
                <a:cs typeface="Arial"/>
                <a:sym typeface="Arial"/>
              </a:rPr>
              <a:t>: The Justice Collective, Oakland CA)</a:t>
            </a:r>
            <a:endParaRPr sz="1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5"/>
          <p:cNvSpPr txBox="1">
            <a:spLocks noGrp="1"/>
          </p:cNvSpPr>
          <p:nvPr>
            <p:ph type="title"/>
          </p:nvPr>
        </p:nvSpPr>
        <p:spPr>
          <a:xfrm>
            <a:off x="396575" y="152250"/>
            <a:ext cx="10503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Arial"/>
              <a:buNone/>
            </a:pPr>
            <a:r>
              <a:rPr lang="en-US" sz="4000" b="1">
                <a:latin typeface="Calibri"/>
                <a:ea typeface="Calibri"/>
                <a:cs typeface="Calibri"/>
                <a:sym typeface="Calibri"/>
              </a:rPr>
              <a:t>Racial Equity Assessment</a:t>
            </a:r>
            <a:endParaRPr>
              <a:latin typeface="Calibri"/>
              <a:ea typeface="Calibri"/>
              <a:cs typeface="Calibri"/>
              <a:sym typeface="Calibri"/>
            </a:endParaRPr>
          </a:p>
        </p:txBody>
      </p:sp>
      <p:sp>
        <p:nvSpPr>
          <p:cNvPr id="195" name="Google Shape;195;p5"/>
          <p:cNvSpPr txBox="1">
            <a:spLocks noGrp="1"/>
          </p:cNvSpPr>
          <p:nvPr>
            <p:ph type="body" idx="1"/>
          </p:nvPr>
        </p:nvSpPr>
        <p:spPr>
          <a:xfrm>
            <a:off x="396575" y="1376150"/>
            <a:ext cx="9719100" cy="5000700"/>
          </a:xfrm>
          <a:prstGeom prst="rect">
            <a:avLst/>
          </a:prstGeom>
          <a:noFill/>
          <a:ln>
            <a:noFill/>
          </a:ln>
        </p:spPr>
        <p:txBody>
          <a:bodyPr spcFirstLastPara="1" wrap="square" lIns="91425" tIns="45700" rIns="91425" bIns="45700" anchor="t" anchorCtr="0">
            <a:normAutofit fontScale="77500" lnSpcReduction="20000"/>
          </a:bodyPr>
          <a:lstStyle/>
          <a:p>
            <a:pPr marL="228600" lvl="0" indent="-223760" algn="l" rtl="0">
              <a:lnSpc>
                <a:spcPct val="90000"/>
              </a:lnSpc>
              <a:spcBef>
                <a:spcPts val="1800"/>
              </a:spcBef>
              <a:spcAft>
                <a:spcPts val="0"/>
              </a:spcAft>
              <a:buSzPct val="100000"/>
              <a:buFont typeface="Calibri"/>
              <a:buChar char="•"/>
            </a:pPr>
            <a:r>
              <a:rPr lang="en-US" sz="2733">
                <a:latin typeface="Calibri"/>
                <a:ea typeface="Calibri"/>
                <a:cs typeface="Calibri"/>
                <a:sym typeface="Calibri"/>
              </a:rPr>
              <a:t>Critically evaluates the existing system for addressing lead paint hazards and assesses the disproportionate burdens placed on marginalized communities, including people of color and low-income communities. </a:t>
            </a:r>
            <a:endParaRPr sz="2733">
              <a:latin typeface="Calibri"/>
              <a:ea typeface="Calibri"/>
              <a:cs typeface="Calibri"/>
              <a:sym typeface="Calibri"/>
            </a:endParaRPr>
          </a:p>
          <a:p>
            <a:pPr marL="228600" lvl="0" indent="-223760" algn="l" rtl="0">
              <a:lnSpc>
                <a:spcPct val="90000"/>
              </a:lnSpc>
              <a:spcBef>
                <a:spcPts val="1800"/>
              </a:spcBef>
              <a:spcAft>
                <a:spcPts val="0"/>
              </a:spcAft>
              <a:buSzPct val="100000"/>
              <a:buFont typeface="Calibri"/>
              <a:buChar char="•"/>
            </a:pPr>
            <a:r>
              <a:rPr lang="en-US" sz="2733">
                <a:latin typeface="Calibri"/>
                <a:ea typeface="Calibri"/>
                <a:cs typeface="Calibri"/>
                <a:sym typeface="Calibri"/>
              </a:rPr>
              <a:t>Presents a framework for equitable lead abatement that looks to dismantle and reverse practices that exacerbate inequitable outcomes. </a:t>
            </a:r>
            <a:endParaRPr sz="2733">
              <a:latin typeface="Calibri"/>
              <a:ea typeface="Calibri"/>
              <a:cs typeface="Calibri"/>
              <a:sym typeface="Calibri"/>
            </a:endParaRPr>
          </a:p>
          <a:p>
            <a:pPr marL="228600" lvl="0" indent="-223760" algn="l" rtl="0">
              <a:lnSpc>
                <a:spcPct val="90000"/>
              </a:lnSpc>
              <a:spcBef>
                <a:spcPts val="1800"/>
              </a:spcBef>
              <a:spcAft>
                <a:spcPts val="0"/>
              </a:spcAft>
              <a:buSzPct val="100000"/>
              <a:buFont typeface="Calibri"/>
              <a:buChar char="•"/>
            </a:pPr>
            <a:r>
              <a:rPr lang="en-US" sz="2733">
                <a:latin typeface="Calibri"/>
                <a:ea typeface="Calibri"/>
                <a:cs typeface="Calibri"/>
                <a:sym typeface="Calibri"/>
              </a:rPr>
              <a:t>Sheds light on the communities within the City of Oakland and County of Alameda that experience the greatest burdens, so that policy makers can direct a lion’s share of any available funds to address the needs in those communities.</a:t>
            </a:r>
            <a:endParaRPr sz="2733">
              <a:latin typeface="Calibri"/>
              <a:ea typeface="Calibri"/>
              <a:cs typeface="Calibri"/>
              <a:sym typeface="Calibri"/>
            </a:endParaRPr>
          </a:p>
          <a:p>
            <a:pPr marL="685800" lvl="1" indent="-237385" algn="l" rtl="0">
              <a:lnSpc>
                <a:spcPct val="115000"/>
              </a:lnSpc>
              <a:spcBef>
                <a:spcPts val="1000"/>
              </a:spcBef>
              <a:spcAft>
                <a:spcPts val="0"/>
              </a:spcAft>
              <a:buClr>
                <a:srgbClr val="274E13"/>
              </a:buClr>
              <a:buSzPct val="100000"/>
              <a:buFont typeface="Calibri"/>
              <a:buChar char="•"/>
            </a:pPr>
            <a:r>
              <a:rPr lang="en-US" sz="2280">
                <a:latin typeface="Calibri"/>
                <a:ea typeface="Calibri"/>
                <a:cs typeface="Calibri"/>
                <a:sym typeface="Calibri"/>
              </a:rPr>
              <a:t>Census-tract-by-census-tract comparison of the disparities facing low-income communities of color in Oakland and Alameda County that increase vulnerability to lead poisoning to identify the areas and demographics that have high burdens across multiple indicators.</a:t>
            </a:r>
            <a:endParaRPr sz="2280">
              <a:latin typeface="Calibri"/>
              <a:ea typeface="Calibri"/>
              <a:cs typeface="Calibri"/>
              <a:sym typeface="Calibri"/>
            </a:endParaRPr>
          </a:p>
          <a:p>
            <a:pPr marL="685800" lvl="1" indent="-237385" algn="l" rtl="0">
              <a:lnSpc>
                <a:spcPct val="115000"/>
              </a:lnSpc>
              <a:spcBef>
                <a:spcPts val="1000"/>
              </a:spcBef>
              <a:spcAft>
                <a:spcPts val="1000"/>
              </a:spcAft>
              <a:buClr>
                <a:srgbClr val="274E13"/>
              </a:buClr>
              <a:buSzPct val="100000"/>
              <a:buFont typeface="Calibri"/>
              <a:buChar char="•"/>
            </a:pPr>
            <a:r>
              <a:rPr lang="en-US" sz="2280">
                <a:latin typeface="Calibri"/>
                <a:ea typeface="Calibri"/>
                <a:cs typeface="Calibri"/>
                <a:sym typeface="Calibri"/>
              </a:rPr>
              <a:t>Straightforward data-oriented methodology for prioritizing high-risk populations and neighborhoods.</a:t>
            </a:r>
            <a:endParaRPr sz="2400">
              <a:latin typeface="Calibri"/>
              <a:ea typeface="Calibri"/>
              <a:cs typeface="Calibri"/>
              <a:sym typeface="Calibri"/>
            </a:endParaRPr>
          </a:p>
        </p:txBody>
      </p:sp>
      <p:pic>
        <p:nvPicPr>
          <p:cNvPr id="196" name="Google Shape;196;p5"/>
          <p:cNvPicPr preferRelativeResize="0"/>
          <p:nvPr/>
        </p:nvPicPr>
        <p:blipFill rotWithShape="1">
          <a:blip r:embed="rId3">
            <a:alphaModFix/>
          </a:blip>
          <a:srcRect/>
          <a:stretch/>
        </p:blipFill>
        <p:spPr>
          <a:xfrm>
            <a:off x="9475775" y="1880475"/>
            <a:ext cx="2636000" cy="2636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8"/>
          <p:cNvSpPr txBox="1">
            <a:spLocks noGrp="1"/>
          </p:cNvSpPr>
          <p:nvPr>
            <p:ph type="title"/>
          </p:nvPr>
        </p:nvSpPr>
        <p:spPr>
          <a:xfrm>
            <a:off x="245875"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Arial"/>
              <a:buNone/>
            </a:pPr>
            <a:r>
              <a:rPr lang="en-US" sz="4000" b="1">
                <a:latin typeface="Calibri"/>
                <a:ea typeface="Calibri"/>
                <a:cs typeface="Calibri"/>
                <a:sym typeface="Calibri"/>
              </a:rPr>
              <a:t>Lead Paint Distribution</a:t>
            </a:r>
            <a:endParaRPr>
              <a:latin typeface="Calibri"/>
              <a:ea typeface="Calibri"/>
              <a:cs typeface="Calibri"/>
              <a:sym typeface="Calibri"/>
            </a:endParaRPr>
          </a:p>
        </p:txBody>
      </p:sp>
      <p:pic>
        <p:nvPicPr>
          <p:cNvPr id="202" name="Google Shape;202;p8"/>
          <p:cNvPicPr preferRelativeResize="0"/>
          <p:nvPr/>
        </p:nvPicPr>
        <p:blipFill rotWithShape="1">
          <a:blip r:embed="rId3">
            <a:alphaModFix/>
          </a:blip>
          <a:srcRect l="6690"/>
          <a:stretch/>
        </p:blipFill>
        <p:spPr>
          <a:xfrm>
            <a:off x="370475" y="1002925"/>
            <a:ext cx="9045400" cy="5635625"/>
          </a:xfrm>
          <a:prstGeom prst="rect">
            <a:avLst/>
          </a:prstGeom>
          <a:noFill/>
          <a:ln>
            <a:noFill/>
          </a:ln>
        </p:spPr>
      </p:pic>
      <p:sp>
        <p:nvSpPr>
          <p:cNvPr id="203" name="Google Shape;203;p8"/>
          <p:cNvSpPr txBox="1">
            <a:spLocks noGrp="1"/>
          </p:cNvSpPr>
          <p:nvPr>
            <p:ph type="body" idx="1"/>
          </p:nvPr>
        </p:nvSpPr>
        <p:spPr>
          <a:xfrm>
            <a:off x="5434250" y="2683375"/>
            <a:ext cx="6573000" cy="4035900"/>
          </a:xfrm>
          <a:prstGeom prst="rect">
            <a:avLst/>
          </a:prstGeom>
          <a:solidFill>
            <a:srgbClr val="34728B">
              <a:alpha val="15080"/>
            </a:srgbClr>
          </a:solidFill>
          <a:ln>
            <a:noFill/>
          </a:ln>
        </p:spPr>
        <p:txBody>
          <a:bodyPr spcFirstLastPara="1" wrap="square" lIns="91425" tIns="45700" rIns="91425" bIns="45700" anchor="t" anchorCtr="0">
            <a:noAutofit/>
          </a:bodyPr>
          <a:lstStyle/>
          <a:p>
            <a:pPr marL="0" lvl="0" indent="0" algn="l" rtl="0">
              <a:lnSpc>
                <a:spcPct val="90000"/>
              </a:lnSpc>
              <a:spcBef>
                <a:spcPts val="1800"/>
              </a:spcBef>
              <a:spcAft>
                <a:spcPts val="0"/>
              </a:spcAft>
              <a:buClr>
                <a:schemeClr val="dk1"/>
              </a:buClr>
              <a:buSzPts val="1100"/>
              <a:buFont typeface="Arial"/>
              <a:buNone/>
            </a:pPr>
            <a:r>
              <a:rPr lang="en-US" sz="1900" b="1">
                <a:latin typeface="Calibri"/>
                <a:ea typeface="Calibri"/>
                <a:cs typeface="Calibri"/>
                <a:sym typeface="Calibri"/>
              </a:rPr>
              <a:t>There are </a:t>
            </a:r>
            <a:r>
              <a:rPr lang="en-US" sz="1900" b="1">
                <a:solidFill>
                  <a:srgbClr val="980000"/>
                </a:solidFill>
                <a:latin typeface="Calibri"/>
                <a:ea typeface="Calibri"/>
                <a:cs typeface="Calibri"/>
                <a:sym typeface="Calibri"/>
              </a:rPr>
              <a:t>116 </a:t>
            </a:r>
            <a:r>
              <a:rPr lang="en-US" sz="1900" b="1">
                <a:latin typeface="Calibri"/>
                <a:ea typeface="Calibri"/>
                <a:cs typeface="Calibri"/>
                <a:sym typeface="Calibri"/>
              </a:rPr>
              <a:t>census tracts in Alameda County with lead risks above the 75th percentile statewide. </a:t>
            </a:r>
            <a:endParaRPr sz="1900" b="1">
              <a:latin typeface="Calibri"/>
              <a:ea typeface="Calibri"/>
              <a:cs typeface="Calibri"/>
              <a:sym typeface="Calibri"/>
            </a:endParaRPr>
          </a:p>
          <a:p>
            <a:pPr marL="457200" lvl="0" indent="-342900" algn="l" rtl="0">
              <a:lnSpc>
                <a:spcPct val="90000"/>
              </a:lnSpc>
              <a:spcBef>
                <a:spcPts val="1800"/>
              </a:spcBef>
              <a:spcAft>
                <a:spcPts val="0"/>
              </a:spcAft>
              <a:buSzPts val="1800"/>
              <a:buFont typeface="Calibri"/>
              <a:buChar char="•"/>
            </a:pPr>
            <a:r>
              <a:rPr lang="en-US" sz="1800">
                <a:latin typeface="Calibri"/>
                <a:ea typeface="Calibri"/>
                <a:cs typeface="Calibri"/>
                <a:sym typeface="Calibri"/>
              </a:rPr>
              <a:t>The 22 most burdened tracts are all located in Oakland, with the following two located in Hayward. </a:t>
            </a:r>
            <a:endParaRPr sz="1800">
              <a:latin typeface="Calibri"/>
              <a:ea typeface="Calibri"/>
              <a:cs typeface="Calibri"/>
              <a:sym typeface="Calibri"/>
            </a:endParaRPr>
          </a:p>
          <a:p>
            <a:pPr marL="457200" lvl="0" indent="-342900" algn="l" rtl="0">
              <a:lnSpc>
                <a:spcPct val="90000"/>
              </a:lnSpc>
              <a:spcBef>
                <a:spcPts val="0"/>
              </a:spcBef>
              <a:spcAft>
                <a:spcPts val="0"/>
              </a:spcAft>
              <a:buSzPts val="1800"/>
              <a:buFont typeface="Calibri"/>
              <a:buChar char="•"/>
            </a:pPr>
            <a:r>
              <a:rPr lang="en-US" sz="1800">
                <a:latin typeface="Calibri"/>
                <a:ea typeface="Calibri"/>
                <a:cs typeface="Calibri"/>
                <a:sym typeface="Calibri"/>
              </a:rPr>
              <a:t>All 22 census tracts with the greatest lead risk in Alameda County are in the top 5% of census tracts statewide for lead risk. </a:t>
            </a:r>
            <a:endParaRPr sz="1800">
              <a:latin typeface="Calibri"/>
              <a:ea typeface="Calibri"/>
              <a:cs typeface="Calibri"/>
              <a:sym typeface="Calibri"/>
            </a:endParaRPr>
          </a:p>
          <a:p>
            <a:pPr marL="457200" lvl="0" indent="-342900" algn="l" rtl="0">
              <a:lnSpc>
                <a:spcPct val="90000"/>
              </a:lnSpc>
              <a:spcBef>
                <a:spcPts val="0"/>
              </a:spcBef>
              <a:spcAft>
                <a:spcPts val="0"/>
              </a:spcAft>
              <a:buSzPts val="1800"/>
              <a:buFont typeface="Calibri"/>
              <a:buChar char="•"/>
            </a:pPr>
            <a:r>
              <a:rPr lang="en-US" sz="1800">
                <a:latin typeface="Calibri"/>
                <a:ea typeface="Calibri"/>
                <a:cs typeface="Calibri"/>
                <a:sym typeface="Calibri"/>
              </a:rPr>
              <a:t>14 of the 22 tracts also have cumulative burdens above the 75th percentile statewide (designated as disadvantaged communities). </a:t>
            </a:r>
            <a:endParaRPr sz="1800">
              <a:latin typeface="Calibri"/>
              <a:ea typeface="Calibri"/>
              <a:cs typeface="Calibri"/>
              <a:sym typeface="Calibri"/>
            </a:endParaRPr>
          </a:p>
          <a:p>
            <a:pPr marL="457200" lvl="0" indent="-342900" algn="l" rtl="0">
              <a:lnSpc>
                <a:spcPct val="90000"/>
              </a:lnSpc>
              <a:spcBef>
                <a:spcPts val="0"/>
              </a:spcBef>
              <a:spcAft>
                <a:spcPts val="0"/>
              </a:spcAft>
              <a:buSzPts val="1800"/>
              <a:buFont typeface="Calibri"/>
              <a:buChar char="•"/>
            </a:pPr>
            <a:r>
              <a:rPr lang="en-US" sz="1800">
                <a:latin typeface="Calibri"/>
                <a:ea typeface="Calibri"/>
                <a:cs typeface="Calibri"/>
                <a:sym typeface="Calibri"/>
              </a:rPr>
              <a:t>In each of the 22 census tracts with the most lead risk, more than 5 lead poisoned children were found between 2013-2018, with the number per census tract ranging from 5 to 44.</a:t>
            </a:r>
            <a:endParaRPr sz="1800">
              <a:latin typeface="Calibri"/>
              <a:ea typeface="Calibri"/>
              <a:cs typeface="Calibri"/>
              <a:sym typeface="Calibri"/>
            </a:endParaRPr>
          </a:p>
          <a:p>
            <a:pPr marL="0" lvl="0" indent="0" algn="l" rtl="0">
              <a:lnSpc>
                <a:spcPct val="90000"/>
              </a:lnSpc>
              <a:spcBef>
                <a:spcPts val="1800"/>
              </a:spcBef>
              <a:spcAft>
                <a:spcPts val="0"/>
              </a:spcAft>
              <a:buClr>
                <a:schemeClr val="dk1"/>
              </a:buClr>
              <a:buSzPts val="1100"/>
              <a:buFont typeface="Arial"/>
              <a:buNone/>
            </a:pPr>
            <a:endParaRPr sz="1800"/>
          </a:p>
          <a:p>
            <a:pPr marL="0" lvl="0" indent="0" algn="l" rtl="0">
              <a:lnSpc>
                <a:spcPct val="90000"/>
              </a:lnSpc>
              <a:spcBef>
                <a:spcPts val="1800"/>
              </a:spcBef>
              <a:spcAft>
                <a:spcPts val="0"/>
              </a:spcAft>
              <a:buClr>
                <a:schemeClr val="dk1"/>
              </a:buClr>
              <a:buSzPts val="1800"/>
              <a:buNone/>
            </a:pPr>
            <a:endParaRPr sz="1800"/>
          </a:p>
        </p:txBody>
      </p:sp>
      <p:sp>
        <p:nvSpPr>
          <p:cNvPr id="204" name="Google Shape;204;p8"/>
          <p:cNvSpPr txBox="1"/>
          <p:nvPr/>
        </p:nvSpPr>
        <p:spPr>
          <a:xfrm>
            <a:off x="9967700" y="6265675"/>
            <a:ext cx="2147100" cy="45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i="1">
                <a:latin typeface="Open Sans"/>
                <a:ea typeface="Open Sans"/>
                <a:cs typeface="Open Sans"/>
                <a:sym typeface="Open Sans"/>
              </a:rPr>
              <a:t>Source: Draft CalEnviroScreen 4.0</a:t>
            </a:r>
            <a:endParaRPr sz="1200" i="1">
              <a:latin typeface="Open Sans"/>
              <a:ea typeface="Open Sans"/>
              <a:cs typeface="Open Sans"/>
              <a:sym typeface="Open Sans"/>
            </a:endParaRPr>
          </a:p>
        </p:txBody>
      </p:sp>
      <p:pic>
        <p:nvPicPr>
          <p:cNvPr id="205" name="Google Shape;205;p8"/>
          <p:cNvPicPr preferRelativeResize="0"/>
          <p:nvPr/>
        </p:nvPicPr>
        <p:blipFill rotWithShape="1">
          <a:blip r:embed="rId4">
            <a:alphaModFix/>
          </a:blip>
          <a:srcRect t="8607" r="4915" b="8391"/>
          <a:stretch/>
        </p:blipFill>
        <p:spPr>
          <a:xfrm>
            <a:off x="5434250" y="787300"/>
            <a:ext cx="6049799" cy="1219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1" name="Google Shape;211;geba764b6fc_0_48"/>
          <p:cNvGraphicFramePr/>
          <p:nvPr/>
        </p:nvGraphicFramePr>
        <p:xfrm>
          <a:off x="-25" y="40075"/>
          <a:ext cx="12192025" cy="6857925"/>
        </p:xfrm>
        <a:graphic>
          <a:graphicData uri="http://schemas.openxmlformats.org/drawingml/2006/table">
            <a:tbl>
              <a:tblPr>
                <a:noFill/>
                <a:tableStyleId>{7B6DF6FD-A44C-4C71-8F00-1680D8B2BF68}</a:tableStyleId>
              </a:tblPr>
              <a:tblGrid>
                <a:gridCol w="1477275">
                  <a:extLst>
                    <a:ext uri="{9D8B030D-6E8A-4147-A177-3AD203B41FA5}">
                      <a16:colId xmlns:a16="http://schemas.microsoft.com/office/drawing/2014/main" val="20000"/>
                    </a:ext>
                  </a:extLst>
                </a:gridCol>
                <a:gridCol w="3791075">
                  <a:extLst>
                    <a:ext uri="{9D8B030D-6E8A-4147-A177-3AD203B41FA5}">
                      <a16:colId xmlns:a16="http://schemas.microsoft.com/office/drawing/2014/main" val="20001"/>
                    </a:ext>
                  </a:extLst>
                </a:gridCol>
                <a:gridCol w="1067950">
                  <a:extLst>
                    <a:ext uri="{9D8B030D-6E8A-4147-A177-3AD203B41FA5}">
                      <a16:colId xmlns:a16="http://schemas.microsoft.com/office/drawing/2014/main" val="20002"/>
                    </a:ext>
                  </a:extLst>
                </a:gridCol>
                <a:gridCol w="978925">
                  <a:extLst>
                    <a:ext uri="{9D8B030D-6E8A-4147-A177-3AD203B41FA5}">
                      <a16:colId xmlns:a16="http://schemas.microsoft.com/office/drawing/2014/main" val="20003"/>
                    </a:ext>
                  </a:extLst>
                </a:gridCol>
                <a:gridCol w="3897875">
                  <a:extLst>
                    <a:ext uri="{9D8B030D-6E8A-4147-A177-3AD203B41FA5}">
                      <a16:colId xmlns:a16="http://schemas.microsoft.com/office/drawing/2014/main" val="20004"/>
                    </a:ext>
                  </a:extLst>
                </a:gridCol>
                <a:gridCol w="978925">
                  <a:extLst>
                    <a:ext uri="{9D8B030D-6E8A-4147-A177-3AD203B41FA5}">
                      <a16:colId xmlns:a16="http://schemas.microsoft.com/office/drawing/2014/main" val="20005"/>
                    </a:ext>
                  </a:extLst>
                </a:gridCol>
              </a:tblGrid>
              <a:tr h="610425">
                <a:tc gridSpan="6">
                  <a:txBody>
                    <a:bodyPr/>
                    <a:lstStyle/>
                    <a:p>
                      <a:pPr marL="0" lvl="0" indent="0" algn="ctr" rtl="0">
                        <a:lnSpc>
                          <a:spcPct val="115000"/>
                        </a:lnSpc>
                        <a:spcBef>
                          <a:spcPts val="0"/>
                        </a:spcBef>
                        <a:spcAft>
                          <a:spcPts val="0"/>
                        </a:spcAft>
                        <a:buNone/>
                      </a:pPr>
                      <a:r>
                        <a:rPr lang="en-US" sz="2050" b="1" i="1">
                          <a:solidFill>
                            <a:srgbClr val="274E13"/>
                          </a:solidFill>
                          <a:latin typeface="Open Sans"/>
                          <a:ea typeface="Open Sans"/>
                          <a:cs typeface="Open Sans"/>
                          <a:sym typeface="Open Sans"/>
                        </a:rPr>
                        <a:t>Table 5. Oakland</a:t>
                      </a:r>
                      <a:r>
                        <a:rPr lang="en-US" sz="2050" b="1">
                          <a:solidFill>
                            <a:srgbClr val="274E13"/>
                          </a:solidFill>
                          <a:latin typeface="Open Sans"/>
                          <a:ea typeface="Open Sans"/>
                          <a:cs typeface="Open Sans"/>
                          <a:sym typeface="Open Sans"/>
                        </a:rPr>
                        <a:t>: Predominantly Hispanic/Latinx Census Tracts </a:t>
                      </a:r>
                      <a:endParaRPr sz="2050" b="1">
                        <a:solidFill>
                          <a:srgbClr val="274E13"/>
                        </a:solidFill>
                        <a:latin typeface="Open Sans"/>
                        <a:ea typeface="Open Sans"/>
                        <a:cs typeface="Open Sans"/>
                        <a:sym typeface="Open Sans"/>
                      </a:endParaRPr>
                    </a:p>
                  </a:txBody>
                  <a:tcPr marL="63500" marR="63500" marT="63500" marB="63500">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rgbClr val="D9EAD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93700">
                <a:tc>
                  <a:txBody>
                    <a:bodyPr/>
                    <a:lstStyle/>
                    <a:p>
                      <a:pPr marL="0" lvl="0" indent="0" algn="l" rtl="0">
                        <a:spcBef>
                          <a:spcPts val="0"/>
                        </a:spcBef>
                        <a:spcAft>
                          <a:spcPts val="0"/>
                        </a:spcAft>
                        <a:buNone/>
                      </a:pPr>
                      <a:r>
                        <a:rPr lang="en-US" sz="2050">
                          <a:solidFill>
                            <a:srgbClr val="D9EAD3"/>
                          </a:solidFill>
                          <a:latin typeface="Open Sans"/>
                          <a:ea typeface="Open Sans"/>
                          <a:cs typeface="Open Sans"/>
                          <a:sym typeface="Open Sans"/>
                        </a:rPr>
                        <a:t>CT No.</a:t>
                      </a:r>
                      <a:endParaRPr sz="2050">
                        <a:solidFill>
                          <a:srgbClr val="D9EAD3"/>
                        </a:solidFill>
                        <a:latin typeface="Open Sans"/>
                        <a:ea typeface="Open Sans"/>
                        <a:cs typeface="Open Sans"/>
                        <a:sym typeface="Open Sans"/>
                      </a:endParaRPr>
                    </a:p>
                  </a:txBody>
                  <a:tcPr marL="63500" marR="63500" marT="63500" marB="63500">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274E13"/>
                    </a:solidFill>
                  </a:tcPr>
                </a:tc>
                <a:tc>
                  <a:txBody>
                    <a:bodyPr/>
                    <a:lstStyle/>
                    <a:p>
                      <a:pPr marL="0" lvl="0" indent="0" algn="l" rtl="0">
                        <a:spcBef>
                          <a:spcPts val="0"/>
                        </a:spcBef>
                        <a:spcAft>
                          <a:spcPts val="0"/>
                        </a:spcAft>
                        <a:buNone/>
                      </a:pPr>
                      <a:r>
                        <a:rPr lang="en-US" sz="2050">
                          <a:solidFill>
                            <a:srgbClr val="D9EAD3"/>
                          </a:solidFill>
                          <a:latin typeface="Open Sans"/>
                          <a:ea typeface="Open Sans"/>
                          <a:cs typeface="Open Sans"/>
                          <a:sym typeface="Open Sans"/>
                        </a:rPr>
                        <a:t>Neighborhood</a:t>
                      </a:r>
                      <a:endParaRPr sz="2050">
                        <a:solidFill>
                          <a:srgbClr val="D9EAD3"/>
                        </a:solidFill>
                        <a:latin typeface="Open Sans"/>
                        <a:ea typeface="Open Sans"/>
                        <a:cs typeface="Open Sans"/>
                        <a:sym typeface="Open Sans"/>
                      </a:endParaRPr>
                    </a:p>
                  </a:txBody>
                  <a:tcPr marL="63500" marR="63500" marT="63500" marB="63500">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274E13"/>
                    </a:solidFill>
                  </a:tcPr>
                </a:tc>
                <a:tc>
                  <a:txBody>
                    <a:bodyPr/>
                    <a:lstStyle/>
                    <a:p>
                      <a:pPr marL="0" lvl="0" indent="0" algn="l" rtl="0">
                        <a:spcBef>
                          <a:spcPts val="0"/>
                        </a:spcBef>
                        <a:spcAft>
                          <a:spcPts val="0"/>
                        </a:spcAft>
                        <a:buNone/>
                      </a:pPr>
                      <a:r>
                        <a:rPr lang="en-US" sz="2050">
                          <a:solidFill>
                            <a:srgbClr val="D9EAD3"/>
                          </a:solidFill>
                          <a:latin typeface="Open Sans"/>
                          <a:ea typeface="Open Sans"/>
                          <a:cs typeface="Open Sans"/>
                          <a:sym typeface="Open Sans"/>
                        </a:rPr>
                        <a:t>Lead Pctl</a:t>
                      </a:r>
                      <a:endParaRPr sz="2050">
                        <a:solidFill>
                          <a:srgbClr val="D9EAD3"/>
                        </a:solidFill>
                        <a:latin typeface="Open Sans"/>
                        <a:ea typeface="Open Sans"/>
                        <a:cs typeface="Open Sans"/>
                        <a:sym typeface="Open Sans"/>
                      </a:endParaRPr>
                    </a:p>
                  </a:txBody>
                  <a:tcPr marL="63500" marR="63500" marT="63500" marB="63500">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274E13"/>
                    </a:solidFill>
                  </a:tcPr>
                </a:tc>
                <a:tc>
                  <a:txBody>
                    <a:bodyPr/>
                    <a:lstStyle/>
                    <a:p>
                      <a:pPr marL="0" lvl="0" indent="0" algn="l" rtl="0">
                        <a:spcBef>
                          <a:spcPts val="0"/>
                        </a:spcBef>
                        <a:spcAft>
                          <a:spcPts val="0"/>
                        </a:spcAft>
                        <a:buNone/>
                      </a:pPr>
                      <a:r>
                        <a:rPr lang="en-US" sz="2050">
                          <a:solidFill>
                            <a:srgbClr val="D9EAD3"/>
                          </a:solidFill>
                          <a:latin typeface="Open Sans"/>
                          <a:ea typeface="Open Sans"/>
                          <a:cs typeface="Open Sans"/>
                          <a:sym typeface="Open Sans"/>
                        </a:rPr>
                        <a:t>CT No.</a:t>
                      </a:r>
                      <a:endParaRPr sz="2050">
                        <a:solidFill>
                          <a:srgbClr val="D9EAD3"/>
                        </a:solidFill>
                        <a:latin typeface="Open Sans"/>
                        <a:ea typeface="Open Sans"/>
                        <a:cs typeface="Open Sans"/>
                        <a:sym typeface="Open Sans"/>
                      </a:endParaRPr>
                    </a:p>
                  </a:txBody>
                  <a:tcPr marL="63500" marR="63500" marT="63500" marB="63500">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274E13"/>
                    </a:solidFill>
                  </a:tcPr>
                </a:tc>
                <a:tc>
                  <a:txBody>
                    <a:bodyPr/>
                    <a:lstStyle/>
                    <a:p>
                      <a:pPr marL="0" lvl="0" indent="0" algn="l" rtl="0">
                        <a:spcBef>
                          <a:spcPts val="0"/>
                        </a:spcBef>
                        <a:spcAft>
                          <a:spcPts val="0"/>
                        </a:spcAft>
                        <a:buNone/>
                      </a:pPr>
                      <a:r>
                        <a:rPr lang="en-US" sz="2050">
                          <a:solidFill>
                            <a:srgbClr val="D9EAD3"/>
                          </a:solidFill>
                          <a:latin typeface="Open Sans"/>
                          <a:ea typeface="Open Sans"/>
                          <a:cs typeface="Open Sans"/>
                          <a:sym typeface="Open Sans"/>
                        </a:rPr>
                        <a:t>Neighborhood</a:t>
                      </a:r>
                      <a:endParaRPr sz="2050">
                        <a:solidFill>
                          <a:srgbClr val="D9EAD3"/>
                        </a:solidFill>
                        <a:latin typeface="Open Sans"/>
                        <a:ea typeface="Open Sans"/>
                        <a:cs typeface="Open Sans"/>
                        <a:sym typeface="Open Sans"/>
                      </a:endParaRPr>
                    </a:p>
                  </a:txBody>
                  <a:tcPr marL="63500" marR="63500" marT="63500" marB="63500">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274E13"/>
                    </a:solidFill>
                  </a:tcPr>
                </a:tc>
                <a:tc>
                  <a:txBody>
                    <a:bodyPr/>
                    <a:lstStyle/>
                    <a:p>
                      <a:pPr marL="0" lvl="0" indent="0" algn="l" rtl="0">
                        <a:spcBef>
                          <a:spcPts val="0"/>
                        </a:spcBef>
                        <a:spcAft>
                          <a:spcPts val="0"/>
                        </a:spcAft>
                        <a:buNone/>
                      </a:pPr>
                      <a:r>
                        <a:rPr lang="en-US" sz="2050">
                          <a:solidFill>
                            <a:srgbClr val="D9EAD3"/>
                          </a:solidFill>
                          <a:latin typeface="Open Sans"/>
                          <a:ea typeface="Open Sans"/>
                          <a:cs typeface="Open Sans"/>
                          <a:sym typeface="Open Sans"/>
                        </a:rPr>
                        <a:t>Lead Pctl</a:t>
                      </a:r>
                      <a:endParaRPr sz="2050">
                        <a:solidFill>
                          <a:srgbClr val="D9EAD3"/>
                        </a:solidFill>
                        <a:latin typeface="Open Sans"/>
                        <a:ea typeface="Open Sans"/>
                        <a:cs typeface="Open Sans"/>
                        <a:sym typeface="Open Sans"/>
                      </a:endParaRPr>
                    </a:p>
                  </a:txBody>
                  <a:tcPr marL="63500" marR="63500" marT="63500" marB="63500">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274E13"/>
                    </a:solidFill>
                  </a:tcPr>
                </a:tc>
                <a:extLst>
                  <a:ext uri="{0D108BD9-81ED-4DB2-BD59-A6C34878D82A}">
                    <a16:rowId xmlns:a16="http://schemas.microsoft.com/office/drawing/2014/main" val="10001"/>
                  </a:ext>
                </a:extLst>
              </a:tr>
              <a:tr h="373875">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4059.01</a:t>
                      </a:r>
                      <a:endParaRPr sz="2050">
                        <a:latin typeface="Open Sans"/>
                        <a:ea typeface="Open Sans"/>
                        <a:cs typeface="Open Sans"/>
                        <a:sym typeface="Open Sans"/>
                      </a:endParaRPr>
                    </a:p>
                  </a:txBody>
                  <a:tcPr marL="25400" marR="25400" marT="0" marB="0" anchor="b">
                    <a:lnL w="9525" cap="flat" cmpd="sng">
                      <a:solidFill>
                        <a:srgbClr val="274E13"/>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Lower San Antonio 1</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50">
                          <a:latin typeface="Open Sans"/>
                          <a:ea typeface="Open Sans"/>
                          <a:cs typeface="Open Sans"/>
                          <a:sym typeface="Open Sans"/>
                        </a:rPr>
                        <a:t>92.83</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19050"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CCCCCC"/>
                      </a:solidFill>
                      <a:prstDash val="solid"/>
                      <a:round/>
                      <a:headEnd type="none" w="sm" len="sm"/>
                      <a:tailEnd type="none" w="sm" len="sm"/>
                    </a:lnB>
                    <a:solidFill>
                      <a:srgbClr val="E06666"/>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4086</a:t>
                      </a:r>
                      <a:endParaRPr sz="2050">
                        <a:latin typeface="Open Sans"/>
                        <a:ea typeface="Open Sans"/>
                        <a:cs typeface="Open Sans"/>
                        <a:sym typeface="Open Sans"/>
                      </a:endParaRPr>
                    </a:p>
                  </a:txBody>
                  <a:tcPr marL="25400" marR="25400" marT="0" marB="0" anchor="b">
                    <a:lnL w="19050" cap="flat" cmpd="sng">
                      <a:solidFill>
                        <a:srgbClr val="274E13"/>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Bancroft/Havenscourt 2</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50">
                          <a:latin typeface="Open Sans"/>
                          <a:ea typeface="Open Sans"/>
                          <a:cs typeface="Open Sans"/>
                          <a:sym typeface="Open Sans"/>
                        </a:rPr>
                        <a:t>99.85</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CCCCCC"/>
                      </a:solidFill>
                      <a:prstDash val="solid"/>
                      <a:round/>
                      <a:headEnd type="none" w="sm" len="sm"/>
                      <a:tailEnd type="none" w="sm" len="sm"/>
                    </a:lnB>
                    <a:solidFill>
                      <a:srgbClr val="980000"/>
                    </a:solidFill>
                  </a:tcPr>
                </a:tc>
                <a:extLst>
                  <a:ext uri="{0D108BD9-81ED-4DB2-BD59-A6C34878D82A}">
                    <a16:rowId xmlns:a16="http://schemas.microsoft.com/office/drawing/2014/main" val="10002"/>
                  </a:ext>
                </a:extLst>
              </a:tr>
              <a:tr h="373875">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4061</a:t>
                      </a:r>
                      <a:endParaRPr sz="2050">
                        <a:latin typeface="Open Sans"/>
                        <a:ea typeface="Open Sans"/>
                        <a:cs typeface="Open Sans"/>
                        <a:sym typeface="Open Sans"/>
                      </a:endParaRPr>
                    </a:p>
                  </a:txBody>
                  <a:tcPr marL="25400" marR="25400" marT="0" marB="0" anchor="b">
                    <a:lnL w="9525" cap="flat" cmpd="sng">
                      <a:solidFill>
                        <a:srgbClr val="274E13"/>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Jingletown/Kennedy Tract</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50">
                          <a:latin typeface="Open Sans"/>
                          <a:ea typeface="Open Sans"/>
                          <a:cs typeface="Open Sans"/>
                          <a:sym typeface="Open Sans"/>
                        </a:rPr>
                        <a:t>81.14</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19050" cap="flat" cmpd="sng">
                      <a:solidFill>
                        <a:srgbClr val="274E13"/>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7C3"/>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4087</a:t>
                      </a:r>
                      <a:endParaRPr sz="2050">
                        <a:latin typeface="Open Sans"/>
                        <a:ea typeface="Open Sans"/>
                        <a:cs typeface="Open Sans"/>
                        <a:sym typeface="Open Sans"/>
                      </a:endParaRPr>
                    </a:p>
                  </a:txBody>
                  <a:tcPr marL="25400" marR="25400" marT="0" marB="0" anchor="b">
                    <a:lnL w="19050" cap="flat" cmpd="sng">
                      <a:solidFill>
                        <a:srgbClr val="274E13"/>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Bancroft/Havenscourt 1</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50">
                          <a:latin typeface="Open Sans"/>
                          <a:ea typeface="Open Sans"/>
                          <a:cs typeface="Open Sans"/>
                          <a:sym typeface="Open Sans"/>
                        </a:rPr>
                        <a:t>98.49</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80000"/>
                    </a:solidFill>
                  </a:tcPr>
                </a:tc>
                <a:extLst>
                  <a:ext uri="{0D108BD9-81ED-4DB2-BD59-A6C34878D82A}">
                    <a16:rowId xmlns:a16="http://schemas.microsoft.com/office/drawing/2014/main" val="10003"/>
                  </a:ext>
                </a:extLst>
              </a:tr>
              <a:tr h="373875">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4062.01</a:t>
                      </a:r>
                      <a:endParaRPr sz="2050">
                        <a:latin typeface="Open Sans"/>
                        <a:ea typeface="Open Sans"/>
                        <a:cs typeface="Open Sans"/>
                        <a:sym typeface="Open Sans"/>
                      </a:endParaRPr>
                    </a:p>
                  </a:txBody>
                  <a:tcPr marL="25400" marR="25400" marT="0" marB="0" anchor="b">
                    <a:lnL w="9525" cap="flat" cmpd="sng">
                      <a:solidFill>
                        <a:srgbClr val="274E13"/>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Reservoir Hill/Meadow Brook</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50">
                          <a:latin typeface="Open Sans"/>
                          <a:ea typeface="Open Sans"/>
                          <a:cs typeface="Open Sans"/>
                          <a:sym typeface="Open Sans"/>
                        </a:rPr>
                        <a:t>97.24</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19050" cap="flat" cmpd="sng">
                      <a:solidFill>
                        <a:srgbClr val="274E13"/>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80000"/>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4088</a:t>
                      </a:r>
                      <a:endParaRPr sz="2050">
                        <a:latin typeface="Open Sans"/>
                        <a:ea typeface="Open Sans"/>
                        <a:cs typeface="Open Sans"/>
                        <a:sym typeface="Open Sans"/>
                      </a:endParaRPr>
                    </a:p>
                  </a:txBody>
                  <a:tcPr marL="25400" marR="25400" marT="0" marB="0" anchor="b">
                    <a:lnL w="19050" cap="flat" cmpd="sng">
                      <a:solidFill>
                        <a:srgbClr val="274E13"/>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Havenscourt/Coliseum</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50">
                          <a:latin typeface="Open Sans"/>
                          <a:ea typeface="Open Sans"/>
                          <a:cs typeface="Open Sans"/>
                          <a:sym typeface="Open Sans"/>
                        </a:rPr>
                        <a:t>98.99</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80000"/>
                    </a:solidFill>
                  </a:tcPr>
                </a:tc>
                <a:extLst>
                  <a:ext uri="{0D108BD9-81ED-4DB2-BD59-A6C34878D82A}">
                    <a16:rowId xmlns:a16="http://schemas.microsoft.com/office/drawing/2014/main" val="10004"/>
                  </a:ext>
                </a:extLst>
              </a:tr>
              <a:tr h="373875">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4062.02</a:t>
                      </a:r>
                      <a:endParaRPr sz="2050">
                        <a:latin typeface="Open Sans"/>
                        <a:ea typeface="Open Sans"/>
                        <a:cs typeface="Open Sans"/>
                        <a:sym typeface="Open Sans"/>
                      </a:endParaRPr>
                    </a:p>
                  </a:txBody>
                  <a:tcPr marL="25400" marR="25400" marT="0" marB="0" anchor="b">
                    <a:lnL w="9525" cap="flat" cmpd="sng">
                      <a:solidFill>
                        <a:srgbClr val="274E13"/>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Fruitvale/Hawthorne</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50">
                          <a:latin typeface="Open Sans"/>
                          <a:ea typeface="Open Sans"/>
                          <a:cs typeface="Open Sans"/>
                          <a:sym typeface="Open Sans"/>
                        </a:rPr>
                        <a:t>96.13</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19050" cap="flat" cmpd="sng">
                      <a:solidFill>
                        <a:srgbClr val="274E13"/>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80000"/>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4089</a:t>
                      </a:r>
                      <a:endParaRPr sz="2050">
                        <a:latin typeface="Open Sans"/>
                        <a:ea typeface="Open Sans"/>
                        <a:cs typeface="Open Sans"/>
                        <a:sym typeface="Open Sans"/>
                      </a:endParaRPr>
                    </a:p>
                  </a:txBody>
                  <a:tcPr marL="25400" marR="25400" marT="0" marB="0" anchor="b">
                    <a:lnL w="19050" cap="flat" cmpd="sng">
                      <a:solidFill>
                        <a:srgbClr val="274E13"/>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Fitchburg/Hegenberger</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50">
                          <a:latin typeface="Open Sans"/>
                          <a:ea typeface="Open Sans"/>
                          <a:cs typeface="Open Sans"/>
                          <a:sym typeface="Open Sans"/>
                        </a:rPr>
                        <a:t>93.49</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06666"/>
                    </a:solidFill>
                  </a:tcPr>
                </a:tc>
                <a:extLst>
                  <a:ext uri="{0D108BD9-81ED-4DB2-BD59-A6C34878D82A}">
                    <a16:rowId xmlns:a16="http://schemas.microsoft.com/office/drawing/2014/main" val="10005"/>
                  </a:ext>
                </a:extLst>
              </a:tr>
              <a:tr h="373875">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4063</a:t>
                      </a:r>
                      <a:endParaRPr sz="2050">
                        <a:latin typeface="Open Sans"/>
                        <a:ea typeface="Open Sans"/>
                        <a:cs typeface="Open Sans"/>
                        <a:sym typeface="Open Sans"/>
                      </a:endParaRPr>
                    </a:p>
                  </a:txBody>
                  <a:tcPr marL="25400" marR="25400" marT="0" marB="0" anchor="b">
                    <a:lnL w="9525" cap="flat" cmpd="sng">
                      <a:solidFill>
                        <a:srgbClr val="274E13"/>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San Antonio/Sausal Creek</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50">
                          <a:latin typeface="Open Sans"/>
                          <a:ea typeface="Open Sans"/>
                          <a:cs typeface="Open Sans"/>
                          <a:sym typeface="Open Sans"/>
                        </a:rPr>
                        <a:t>93.83</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19050" cap="flat" cmpd="sng">
                      <a:solidFill>
                        <a:srgbClr val="274E13"/>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06666"/>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4090</a:t>
                      </a:r>
                      <a:endParaRPr sz="2050">
                        <a:latin typeface="Open Sans"/>
                        <a:ea typeface="Open Sans"/>
                        <a:cs typeface="Open Sans"/>
                        <a:sym typeface="Open Sans"/>
                      </a:endParaRPr>
                    </a:p>
                  </a:txBody>
                  <a:tcPr marL="25400" marR="25400" marT="0" marB="0" anchor="b">
                    <a:lnL w="19050" cap="flat" cmpd="sng">
                      <a:solidFill>
                        <a:srgbClr val="274E13"/>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Oakland Airport</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50">
                          <a:latin typeface="Open Sans"/>
                          <a:ea typeface="Open Sans"/>
                          <a:cs typeface="Open Sans"/>
                          <a:sym typeface="Open Sans"/>
                        </a:rPr>
                        <a:t>97.88</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80000"/>
                    </a:solidFill>
                  </a:tcPr>
                </a:tc>
                <a:extLst>
                  <a:ext uri="{0D108BD9-81ED-4DB2-BD59-A6C34878D82A}">
                    <a16:rowId xmlns:a16="http://schemas.microsoft.com/office/drawing/2014/main" val="10006"/>
                  </a:ext>
                </a:extLst>
              </a:tr>
              <a:tr h="373875">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4065</a:t>
                      </a:r>
                      <a:endParaRPr sz="2050">
                        <a:latin typeface="Open Sans"/>
                        <a:ea typeface="Open Sans"/>
                        <a:cs typeface="Open Sans"/>
                        <a:sym typeface="Open Sans"/>
                      </a:endParaRPr>
                    </a:p>
                  </a:txBody>
                  <a:tcPr marL="25400" marR="25400" marT="0" marB="0" anchor="b">
                    <a:lnL w="9525" cap="flat" cmpd="sng">
                      <a:solidFill>
                        <a:srgbClr val="274E13"/>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Peralta/Hacienda</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50">
                          <a:latin typeface="Open Sans"/>
                          <a:ea typeface="Open Sans"/>
                          <a:cs typeface="Open Sans"/>
                          <a:sym typeface="Open Sans"/>
                        </a:rPr>
                        <a:t>93.88</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19050" cap="flat" cmpd="sng">
                      <a:solidFill>
                        <a:srgbClr val="274E13"/>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06666"/>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4091</a:t>
                      </a:r>
                      <a:endParaRPr sz="2050">
                        <a:latin typeface="Open Sans"/>
                        <a:ea typeface="Open Sans"/>
                        <a:cs typeface="Open Sans"/>
                        <a:sym typeface="Open Sans"/>
                      </a:endParaRPr>
                    </a:p>
                  </a:txBody>
                  <a:tcPr marL="25400" marR="25400" marT="0" marB="0" anchor="b">
                    <a:lnL w="19050" cap="flat" cmpd="sng">
                      <a:solidFill>
                        <a:srgbClr val="274E13"/>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Brockfield Village</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50">
                          <a:latin typeface="Open Sans"/>
                          <a:ea typeface="Open Sans"/>
                          <a:cs typeface="Open Sans"/>
                          <a:sym typeface="Open Sans"/>
                        </a:rPr>
                        <a:t>99.43</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80000"/>
                    </a:solidFill>
                  </a:tcPr>
                </a:tc>
                <a:extLst>
                  <a:ext uri="{0D108BD9-81ED-4DB2-BD59-A6C34878D82A}">
                    <a16:rowId xmlns:a16="http://schemas.microsoft.com/office/drawing/2014/main" val="10007"/>
                  </a:ext>
                </a:extLst>
              </a:tr>
              <a:tr h="373875">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4070</a:t>
                      </a:r>
                      <a:endParaRPr sz="2050">
                        <a:latin typeface="Open Sans"/>
                        <a:ea typeface="Open Sans"/>
                        <a:cs typeface="Open Sans"/>
                        <a:sym typeface="Open Sans"/>
                      </a:endParaRPr>
                    </a:p>
                  </a:txBody>
                  <a:tcPr marL="25400" marR="25400" marT="0" marB="0" anchor="b">
                    <a:lnL w="9525" cap="flat" cmpd="sng">
                      <a:solidFill>
                        <a:srgbClr val="274E13"/>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Lower Laurel/Allendale</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50">
                          <a:latin typeface="Open Sans"/>
                          <a:ea typeface="Open Sans"/>
                          <a:cs typeface="Open Sans"/>
                          <a:sym typeface="Open Sans"/>
                        </a:rPr>
                        <a:t>89.26</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19050" cap="flat" cmpd="sng">
                      <a:solidFill>
                        <a:srgbClr val="274E13"/>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06666"/>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4092</a:t>
                      </a:r>
                      <a:endParaRPr sz="2050">
                        <a:latin typeface="Open Sans"/>
                        <a:ea typeface="Open Sans"/>
                        <a:cs typeface="Open Sans"/>
                        <a:sym typeface="Open Sans"/>
                      </a:endParaRPr>
                    </a:p>
                  </a:txBody>
                  <a:tcPr marL="25400" marR="25400" marT="0" marB="0" anchor="b">
                    <a:lnL w="19050" cap="flat" cmpd="sng">
                      <a:solidFill>
                        <a:srgbClr val="274E13"/>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Sobrante Park</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50">
                          <a:latin typeface="Open Sans"/>
                          <a:ea typeface="Open Sans"/>
                          <a:cs typeface="Open Sans"/>
                          <a:sym typeface="Open Sans"/>
                        </a:rPr>
                        <a:t>90.56</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06666"/>
                    </a:solidFill>
                  </a:tcPr>
                </a:tc>
                <a:extLst>
                  <a:ext uri="{0D108BD9-81ED-4DB2-BD59-A6C34878D82A}">
                    <a16:rowId xmlns:a16="http://schemas.microsoft.com/office/drawing/2014/main" val="10008"/>
                  </a:ext>
                </a:extLst>
              </a:tr>
              <a:tr h="373875">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4071.01</a:t>
                      </a:r>
                      <a:endParaRPr sz="2050">
                        <a:latin typeface="Open Sans"/>
                        <a:ea typeface="Open Sans"/>
                        <a:cs typeface="Open Sans"/>
                        <a:sym typeface="Open Sans"/>
                      </a:endParaRPr>
                    </a:p>
                  </a:txBody>
                  <a:tcPr marL="25400" marR="25400" marT="0" marB="0" anchor="b">
                    <a:lnL w="9525" cap="flat" cmpd="sng">
                      <a:solidFill>
                        <a:srgbClr val="274E13"/>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Harrington/Fruitvale</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50">
                          <a:latin typeface="Open Sans"/>
                          <a:ea typeface="Open Sans"/>
                          <a:cs typeface="Open Sans"/>
                          <a:sym typeface="Open Sans"/>
                        </a:rPr>
                        <a:t>90.71</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19050" cap="flat" cmpd="sng">
                      <a:solidFill>
                        <a:srgbClr val="274E13"/>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06666"/>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4093</a:t>
                      </a:r>
                      <a:endParaRPr sz="2050">
                        <a:latin typeface="Open Sans"/>
                        <a:ea typeface="Open Sans"/>
                        <a:cs typeface="Open Sans"/>
                        <a:sym typeface="Open Sans"/>
                      </a:endParaRPr>
                    </a:p>
                  </a:txBody>
                  <a:tcPr marL="25400" marR="25400" marT="0" marB="0" anchor="b">
                    <a:lnL w="19050" cap="flat" cmpd="sng">
                      <a:solidFill>
                        <a:srgbClr val="274E13"/>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North Stonehurst</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50">
                          <a:latin typeface="Open Sans"/>
                          <a:ea typeface="Open Sans"/>
                          <a:cs typeface="Open Sans"/>
                          <a:sym typeface="Open Sans"/>
                        </a:rPr>
                        <a:t>97.71</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80000"/>
                    </a:solidFill>
                  </a:tcPr>
                </a:tc>
                <a:extLst>
                  <a:ext uri="{0D108BD9-81ED-4DB2-BD59-A6C34878D82A}">
                    <a16:rowId xmlns:a16="http://schemas.microsoft.com/office/drawing/2014/main" val="10009"/>
                  </a:ext>
                </a:extLst>
              </a:tr>
              <a:tr h="373875">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4071.02</a:t>
                      </a:r>
                      <a:endParaRPr sz="2050">
                        <a:latin typeface="Open Sans"/>
                        <a:ea typeface="Open Sans"/>
                        <a:cs typeface="Open Sans"/>
                        <a:sym typeface="Open Sans"/>
                      </a:endParaRPr>
                    </a:p>
                  </a:txBody>
                  <a:tcPr marL="25400" marR="25400" marT="0" marB="0" anchor="b">
                    <a:lnL w="9525" cap="flat" cmpd="sng">
                      <a:solidFill>
                        <a:srgbClr val="274E13"/>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Jefferson/Fruitvale</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50">
                          <a:latin typeface="Open Sans"/>
                          <a:ea typeface="Open Sans"/>
                          <a:cs typeface="Open Sans"/>
                          <a:sym typeface="Open Sans"/>
                        </a:rPr>
                        <a:t>95.34</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19050" cap="flat" cmpd="sng">
                      <a:solidFill>
                        <a:srgbClr val="274E13"/>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80000"/>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4094</a:t>
                      </a:r>
                      <a:endParaRPr sz="2050">
                        <a:latin typeface="Open Sans"/>
                        <a:ea typeface="Open Sans"/>
                        <a:cs typeface="Open Sans"/>
                        <a:sym typeface="Open Sans"/>
                      </a:endParaRPr>
                    </a:p>
                  </a:txBody>
                  <a:tcPr marL="25400" marR="25400" marT="0" marB="0" anchor="b">
                    <a:lnL w="19050" cap="flat" cmpd="sng">
                      <a:solidFill>
                        <a:srgbClr val="274E13"/>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Elmhurst Park</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50">
                          <a:latin typeface="Open Sans"/>
                          <a:ea typeface="Open Sans"/>
                          <a:cs typeface="Open Sans"/>
                          <a:sym typeface="Open Sans"/>
                        </a:rPr>
                        <a:t>97.58</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80000"/>
                    </a:solidFill>
                  </a:tcPr>
                </a:tc>
                <a:extLst>
                  <a:ext uri="{0D108BD9-81ED-4DB2-BD59-A6C34878D82A}">
                    <a16:rowId xmlns:a16="http://schemas.microsoft.com/office/drawing/2014/main" val="10010"/>
                  </a:ext>
                </a:extLst>
              </a:tr>
              <a:tr h="373875">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4072</a:t>
                      </a:r>
                      <a:endParaRPr sz="2050">
                        <a:latin typeface="Open Sans"/>
                        <a:ea typeface="Open Sans"/>
                        <a:cs typeface="Open Sans"/>
                        <a:sym typeface="Open Sans"/>
                      </a:endParaRPr>
                    </a:p>
                  </a:txBody>
                  <a:tcPr marL="25400" marR="25400" marT="0" marB="0" anchor="b">
                    <a:lnL w="9525" cap="flat" cmpd="sng">
                      <a:solidFill>
                        <a:srgbClr val="274E13"/>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Fruitvale</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50">
                          <a:latin typeface="Open Sans"/>
                          <a:ea typeface="Open Sans"/>
                          <a:cs typeface="Open Sans"/>
                          <a:sym typeface="Open Sans"/>
                        </a:rPr>
                        <a:t>97.02</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19050" cap="flat" cmpd="sng">
                      <a:solidFill>
                        <a:srgbClr val="274E13"/>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80000"/>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4095</a:t>
                      </a:r>
                      <a:endParaRPr sz="2050">
                        <a:latin typeface="Open Sans"/>
                        <a:ea typeface="Open Sans"/>
                        <a:cs typeface="Open Sans"/>
                        <a:sym typeface="Open Sans"/>
                      </a:endParaRPr>
                    </a:p>
                  </a:txBody>
                  <a:tcPr marL="25400" marR="25400" marT="0" marB="0" anchor="b">
                    <a:lnL w="19050" cap="flat" cmpd="sng">
                      <a:solidFill>
                        <a:srgbClr val="274E13"/>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Woodland/Tassafaronga</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50">
                          <a:latin typeface="Open Sans"/>
                          <a:ea typeface="Open Sans"/>
                          <a:cs typeface="Open Sans"/>
                          <a:sym typeface="Open Sans"/>
                        </a:rPr>
                        <a:t>98.33</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80000"/>
                    </a:solidFill>
                  </a:tcPr>
                </a:tc>
                <a:extLst>
                  <a:ext uri="{0D108BD9-81ED-4DB2-BD59-A6C34878D82A}">
                    <a16:rowId xmlns:a16="http://schemas.microsoft.com/office/drawing/2014/main" val="10011"/>
                  </a:ext>
                </a:extLst>
              </a:tr>
              <a:tr h="452550">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4073</a:t>
                      </a:r>
                      <a:endParaRPr sz="2050">
                        <a:latin typeface="Open Sans"/>
                        <a:ea typeface="Open Sans"/>
                        <a:cs typeface="Open Sans"/>
                        <a:sym typeface="Open Sans"/>
                      </a:endParaRPr>
                    </a:p>
                  </a:txBody>
                  <a:tcPr marL="25400" marR="25400" marT="0" marB="0" anchor="b">
                    <a:lnL w="9525" cap="flat" cmpd="sng">
                      <a:solidFill>
                        <a:srgbClr val="274E13"/>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Lockwood/Coliseum</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50">
                          <a:latin typeface="Open Sans"/>
                          <a:ea typeface="Open Sans"/>
                          <a:cs typeface="Open Sans"/>
                          <a:sym typeface="Open Sans"/>
                        </a:rPr>
                        <a:t>95.43</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19050" cap="flat" cmpd="sng">
                      <a:solidFill>
                        <a:srgbClr val="274E13"/>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80000"/>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4096</a:t>
                      </a:r>
                      <a:endParaRPr sz="2050">
                        <a:latin typeface="Open Sans"/>
                        <a:ea typeface="Open Sans"/>
                        <a:cs typeface="Open Sans"/>
                        <a:sym typeface="Open Sans"/>
                      </a:endParaRPr>
                    </a:p>
                  </a:txBody>
                  <a:tcPr marL="25400" marR="25400" marT="0" marB="0" anchor="b">
                    <a:lnL w="19050" cap="flat" cmpd="sng">
                      <a:solidFill>
                        <a:srgbClr val="274E13"/>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Webster</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50">
                          <a:latin typeface="Open Sans"/>
                          <a:ea typeface="Open Sans"/>
                          <a:cs typeface="Open Sans"/>
                          <a:sym typeface="Open Sans"/>
                        </a:rPr>
                        <a:t>97.28</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80000"/>
                    </a:solidFill>
                  </a:tcPr>
                </a:tc>
                <a:extLst>
                  <a:ext uri="{0D108BD9-81ED-4DB2-BD59-A6C34878D82A}">
                    <a16:rowId xmlns:a16="http://schemas.microsoft.com/office/drawing/2014/main" val="10012"/>
                  </a:ext>
                </a:extLst>
              </a:tr>
              <a:tr h="414750">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4074</a:t>
                      </a:r>
                      <a:endParaRPr sz="2050">
                        <a:latin typeface="Open Sans"/>
                        <a:ea typeface="Open Sans"/>
                        <a:cs typeface="Open Sans"/>
                        <a:sym typeface="Open Sans"/>
                      </a:endParaRPr>
                    </a:p>
                  </a:txBody>
                  <a:tcPr marL="25400" marR="25400" marT="0" marB="0" anchor="b">
                    <a:lnL w="9525" cap="flat" cmpd="sng">
                      <a:solidFill>
                        <a:srgbClr val="274E13"/>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Fremont</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50">
                          <a:latin typeface="Open Sans"/>
                          <a:ea typeface="Open Sans"/>
                          <a:cs typeface="Open Sans"/>
                          <a:sym typeface="Open Sans"/>
                        </a:rPr>
                        <a:t>99.53</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19050" cap="flat" cmpd="sng">
                      <a:solidFill>
                        <a:srgbClr val="274E13"/>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80000"/>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4097</a:t>
                      </a:r>
                      <a:endParaRPr sz="2050">
                        <a:latin typeface="Open Sans"/>
                        <a:ea typeface="Open Sans"/>
                        <a:cs typeface="Open Sans"/>
                        <a:sym typeface="Open Sans"/>
                      </a:endParaRPr>
                    </a:p>
                  </a:txBody>
                  <a:tcPr marL="25400" marR="25400" marT="0" marB="0" anchor="b">
                    <a:lnL w="19050" cap="flat" cmpd="sng">
                      <a:solidFill>
                        <a:srgbClr val="274E13"/>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Castlemont</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50">
                          <a:latin typeface="Open Sans"/>
                          <a:ea typeface="Open Sans"/>
                          <a:cs typeface="Open Sans"/>
                          <a:sym typeface="Open Sans"/>
                        </a:rPr>
                        <a:t>92.68</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06666"/>
                    </a:solidFill>
                  </a:tcPr>
                </a:tc>
                <a:extLst>
                  <a:ext uri="{0D108BD9-81ED-4DB2-BD59-A6C34878D82A}">
                    <a16:rowId xmlns:a16="http://schemas.microsoft.com/office/drawing/2014/main" val="10013"/>
                  </a:ext>
                </a:extLst>
              </a:tr>
              <a:tr h="373875">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4075</a:t>
                      </a:r>
                      <a:endParaRPr sz="2050">
                        <a:latin typeface="Open Sans"/>
                        <a:ea typeface="Open Sans"/>
                        <a:cs typeface="Open Sans"/>
                        <a:sym typeface="Open Sans"/>
                      </a:endParaRPr>
                    </a:p>
                  </a:txBody>
                  <a:tcPr marL="25400" marR="25400" marT="0" marB="0" anchor="b">
                    <a:lnL w="9525" cap="flat" cmpd="sng">
                      <a:solidFill>
                        <a:srgbClr val="274E13"/>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Seminary</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50">
                          <a:latin typeface="Open Sans"/>
                          <a:ea typeface="Open Sans"/>
                          <a:cs typeface="Open Sans"/>
                          <a:sym typeface="Open Sans"/>
                        </a:rPr>
                        <a:t>99.37</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19050" cap="flat" cmpd="sng">
                      <a:solidFill>
                        <a:srgbClr val="274E13"/>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80000"/>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4103</a:t>
                      </a:r>
                      <a:endParaRPr sz="2050">
                        <a:latin typeface="Open Sans"/>
                        <a:ea typeface="Open Sans"/>
                        <a:cs typeface="Open Sans"/>
                        <a:sym typeface="Open Sans"/>
                      </a:endParaRPr>
                    </a:p>
                  </a:txBody>
                  <a:tcPr marL="25400" marR="25400" marT="0" marB="0" anchor="b">
                    <a:lnL w="19050" cap="flat" cmpd="sng">
                      <a:solidFill>
                        <a:srgbClr val="274E13"/>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Cox/Elmhurst</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50">
                          <a:latin typeface="Open Sans"/>
                          <a:ea typeface="Open Sans"/>
                          <a:cs typeface="Open Sans"/>
                          <a:sym typeface="Open Sans"/>
                        </a:rPr>
                        <a:t>94.86</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06666"/>
                    </a:solidFill>
                  </a:tcPr>
                </a:tc>
                <a:extLst>
                  <a:ext uri="{0D108BD9-81ED-4DB2-BD59-A6C34878D82A}">
                    <a16:rowId xmlns:a16="http://schemas.microsoft.com/office/drawing/2014/main" val="10014"/>
                  </a:ext>
                </a:extLst>
              </a:tr>
              <a:tr h="373875">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4085</a:t>
                      </a:r>
                      <a:endParaRPr sz="2050">
                        <a:latin typeface="Open Sans"/>
                        <a:ea typeface="Open Sans"/>
                        <a:cs typeface="Open Sans"/>
                        <a:sym typeface="Open Sans"/>
                      </a:endParaRPr>
                    </a:p>
                  </a:txBody>
                  <a:tcPr marL="25400" marR="25400" marT="0" marB="0" anchor="b">
                    <a:lnL w="9525" cap="flat" cmpd="sng">
                      <a:solidFill>
                        <a:srgbClr val="274E13"/>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274E13"/>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Arroyo Viejo</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50">
                          <a:latin typeface="Open Sans"/>
                          <a:ea typeface="Open Sans"/>
                          <a:cs typeface="Open Sans"/>
                          <a:sym typeface="Open Sans"/>
                        </a:rPr>
                        <a:t>96.76</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19050" cap="flat" cmpd="sng">
                      <a:solidFill>
                        <a:srgbClr val="274E13"/>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274E13"/>
                      </a:solidFill>
                      <a:prstDash val="solid"/>
                      <a:round/>
                      <a:headEnd type="none" w="sm" len="sm"/>
                      <a:tailEnd type="none" w="sm" len="sm"/>
                    </a:lnB>
                    <a:solidFill>
                      <a:srgbClr val="980000"/>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4104</a:t>
                      </a:r>
                      <a:endParaRPr sz="2050">
                        <a:latin typeface="Open Sans"/>
                        <a:ea typeface="Open Sans"/>
                        <a:cs typeface="Open Sans"/>
                        <a:sym typeface="Open Sans"/>
                      </a:endParaRPr>
                    </a:p>
                  </a:txBody>
                  <a:tcPr marL="25400" marR="25400" marT="0" marB="0" anchor="b">
                    <a:lnL w="19050" cap="flat" cmpd="sng">
                      <a:solidFill>
                        <a:srgbClr val="274E13"/>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274E13"/>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US" sz="2050">
                          <a:latin typeface="Open Sans"/>
                          <a:ea typeface="Open Sans"/>
                          <a:cs typeface="Open Sans"/>
                          <a:sym typeface="Open Sans"/>
                        </a:rPr>
                        <a:t>Durant Manor</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050">
                          <a:latin typeface="Open Sans"/>
                          <a:ea typeface="Open Sans"/>
                          <a:cs typeface="Open Sans"/>
                          <a:sym typeface="Open Sans"/>
                        </a:rPr>
                        <a:t>86.79</a:t>
                      </a:r>
                      <a:endParaRPr sz="2050">
                        <a:latin typeface="Open Sans"/>
                        <a:ea typeface="Open Sans"/>
                        <a:cs typeface="Open Sans"/>
                        <a:sym typeface="Open Sans"/>
                      </a:endParaRPr>
                    </a:p>
                  </a:txBody>
                  <a:tcPr marL="25400" marR="25400" marT="0" marB="0" anchor="b">
                    <a:lnL w="9525" cap="flat" cmpd="sng">
                      <a:solidFill>
                        <a:srgbClr val="CCCCCC"/>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274E13"/>
                      </a:solidFill>
                      <a:prstDash val="solid"/>
                      <a:round/>
                      <a:headEnd type="none" w="sm" len="sm"/>
                      <a:tailEnd type="none" w="sm" len="sm"/>
                    </a:lnB>
                    <a:solidFill>
                      <a:srgbClr val="E06666"/>
                    </a:solidFill>
                  </a:tcPr>
                </a:tc>
                <a:extLst>
                  <a:ext uri="{0D108BD9-81ED-4DB2-BD59-A6C34878D82A}">
                    <a16:rowId xmlns:a16="http://schemas.microsoft.com/office/drawing/2014/main" val="10015"/>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b861ca710f_2_36"/>
          <p:cNvSpPr txBox="1">
            <a:spLocks noGrp="1"/>
          </p:cNvSpPr>
          <p:nvPr>
            <p:ph type="title"/>
          </p:nvPr>
        </p:nvSpPr>
        <p:spPr>
          <a:xfrm>
            <a:off x="312325" y="273975"/>
            <a:ext cx="11645100" cy="774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sz="3400" b="1">
                <a:latin typeface="Calibri"/>
                <a:ea typeface="Calibri"/>
                <a:cs typeface="Calibri"/>
                <a:sym typeface="Calibri"/>
              </a:rPr>
              <a:t>Distribution of Social Vulnerability</a:t>
            </a:r>
            <a:endParaRPr sz="4600">
              <a:latin typeface="Calibri"/>
              <a:ea typeface="Calibri"/>
              <a:cs typeface="Calibri"/>
              <a:sym typeface="Calibri"/>
            </a:endParaRPr>
          </a:p>
        </p:txBody>
      </p:sp>
      <p:pic>
        <p:nvPicPr>
          <p:cNvPr id="217" name="Google Shape;217;gb861ca710f_2_36"/>
          <p:cNvPicPr preferRelativeResize="0"/>
          <p:nvPr/>
        </p:nvPicPr>
        <p:blipFill>
          <a:blip r:embed="rId3">
            <a:alphaModFix/>
          </a:blip>
          <a:stretch>
            <a:fillRect/>
          </a:stretch>
        </p:blipFill>
        <p:spPr>
          <a:xfrm>
            <a:off x="2943095" y="981675"/>
            <a:ext cx="9160501" cy="5779850"/>
          </a:xfrm>
          <a:prstGeom prst="rect">
            <a:avLst/>
          </a:prstGeom>
          <a:noFill/>
          <a:ln w="12700" cap="flat" cmpd="sng">
            <a:solidFill>
              <a:srgbClr val="0C343D"/>
            </a:solidFill>
            <a:prstDash val="solid"/>
            <a:miter lim="8000"/>
            <a:headEnd type="none" w="sm" len="sm"/>
            <a:tailEnd type="none" w="sm" len="sm"/>
          </a:ln>
        </p:spPr>
      </p:pic>
      <p:sp>
        <p:nvSpPr>
          <p:cNvPr id="218" name="Google Shape;218;gb861ca710f_2_36"/>
          <p:cNvSpPr txBox="1"/>
          <p:nvPr/>
        </p:nvSpPr>
        <p:spPr>
          <a:xfrm>
            <a:off x="370275" y="6042725"/>
            <a:ext cx="2475600" cy="7188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1050" i="1">
                <a:solidFill>
                  <a:schemeClr val="dk1"/>
                </a:solidFill>
                <a:latin typeface="Open Sans"/>
                <a:ea typeface="Open Sans"/>
                <a:cs typeface="Open Sans"/>
                <a:sym typeface="Open Sans"/>
              </a:rPr>
              <a:t>Social Vulnerability Index</a:t>
            </a:r>
            <a:endParaRPr sz="1050" i="1">
              <a:solidFill>
                <a:schemeClr val="dk1"/>
              </a:solidFill>
              <a:latin typeface="Open Sans"/>
              <a:ea typeface="Open Sans"/>
              <a:cs typeface="Open Sans"/>
              <a:sym typeface="Open Sans"/>
            </a:endParaRPr>
          </a:p>
          <a:p>
            <a:pPr marL="0" lvl="0" indent="0" algn="r" rtl="0">
              <a:lnSpc>
                <a:spcPct val="115000"/>
              </a:lnSpc>
              <a:spcBef>
                <a:spcPts val="0"/>
              </a:spcBef>
              <a:spcAft>
                <a:spcPts val="0"/>
              </a:spcAft>
              <a:buNone/>
            </a:pPr>
            <a:r>
              <a:rPr lang="en-US" sz="1050" i="1">
                <a:solidFill>
                  <a:schemeClr val="dk1"/>
                </a:solidFill>
                <a:latin typeface="Open Sans"/>
                <a:ea typeface="Open Sans"/>
                <a:cs typeface="Open Sans"/>
                <a:sym typeface="Open Sans"/>
              </a:rPr>
              <a:t>Source: CDC</a:t>
            </a:r>
            <a:endParaRPr sz="1050" i="1">
              <a:solidFill>
                <a:schemeClr val="dk1"/>
              </a:solidFill>
              <a:latin typeface="Open Sans"/>
              <a:ea typeface="Open Sans"/>
              <a:cs typeface="Open Sans"/>
              <a:sym typeface="Open Sans"/>
            </a:endParaRPr>
          </a:p>
        </p:txBody>
      </p:sp>
      <p:pic>
        <p:nvPicPr>
          <p:cNvPr id="219" name="Google Shape;219;gb861ca710f_2_36"/>
          <p:cNvPicPr preferRelativeResize="0"/>
          <p:nvPr/>
        </p:nvPicPr>
        <p:blipFill>
          <a:blip r:embed="rId4">
            <a:alphaModFix/>
          </a:blip>
          <a:stretch>
            <a:fillRect/>
          </a:stretch>
        </p:blipFill>
        <p:spPr>
          <a:xfrm>
            <a:off x="10350500" y="1353375"/>
            <a:ext cx="1676400" cy="1133475"/>
          </a:xfrm>
          <a:prstGeom prst="rect">
            <a:avLst/>
          </a:prstGeom>
          <a:noFill/>
          <a:ln w="12700" cap="flat" cmpd="sng">
            <a:solidFill>
              <a:srgbClr val="0C343D"/>
            </a:solidFill>
            <a:prstDash val="solid"/>
            <a:miter lim="8000"/>
            <a:headEnd type="none" w="sm" len="sm"/>
            <a:tailEnd type="none" w="sm" len="sm"/>
          </a:ln>
        </p:spPr>
      </p:pic>
      <p:pic>
        <p:nvPicPr>
          <p:cNvPr id="220" name="Google Shape;220;gb861ca710f_2_36"/>
          <p:cNvPicPr preferRelativeResize="0"/>
          <p:nvPr/>
        </p:nvPicPr>
        <p:blipFill>
          <a:blip r:embed="rId5">
            <a:alphaModFix/>
          </a:blip>
          <a:stretch>
            <a:fillRect/>
          </a:stretch>
        </p:blipFill>
        <p:spPr>
          <a:xfrm>
            <a:off x="262375" y="2687925"/>
            <a:ext cx="3219825" cy="2414849"/>
          </a:xfrm>
          <a:prstGeom prst="rect">
            <a:avLst/>
          </a:prstGeom>
          <a:noFill/>
          <a:ln w="9525" cap="flat" cmpd="sng">
            <a:solidFill>
              <a:srgbClr val="274E13"/>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eba764b6fc_0_66"/>
          <p:cNvSpPr txBox="1">
            <a:spLocks noGrp="1"/>
          </p:cNvSpPr>
          <p:nvPr>
            <p:ph type="title"/>
          </p:nvPr>
        </p:nvSpPr>
        <p:spPr>
          <a:xfrm>
            <a:off x="312325" y="273975"/>
            <a:ext cx="11645100" cy="774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sz="3400" b="1">
                <a:latin typeface="Calibri"/>
                <a:ea typeface="Calibri"/>
                <a:cs typeface="Calibri"/>
                <a:sym typeface="Calibri"/>
              </a:rPr>
              <a:t>Distribution of Social Vulnerability</a:t>
            </a:r>
            <a:endParaRPr sz="4600">
              <a:latin typeface="Calibri"/>
              <a:ea typeface="Calibri"/>
              <a:cs typeface="Calibri"/>
              <a:sym typeface="Calibri"/>
            </a:endParaRPr>
          </a:p>
        </p:txBody>
      </p:sp>
      <p:pic>
        <p:nvPicPr>
          <p:cNvPr id="226" name="Google Shape;226;geba764b6fc_0_66"/>
          <p:cNvPicPr preferRelativeResize="0"/>
          <p:nvPr/>
        </p:nvPicPr>
        <p:blipFill>
          <a:blip r:embed="rId3">
            <a:alphaModFix/>
          </a:blip>
          <a:stretch>
            <a:fillRect/>
          </a:stretch>
        </p:blipFill>
        <p:spPr>
          <a:xfrm>
            <a:off x="312320" y="1048575"/>
            <a:ext cx="9160501" cy="5779850"/>
          </a:xfrm>
          <a:prstGeom prst="rect">
            <a:avLst/>
          </a:prstGeom>
          <a:noFill/>
          <a:ln w="12700" cap="flat" cmpd="sng">
            <a:solidFill>
              <a:srgbClr val="0C343D"/>
            </a:solidFill>
            <a:prstDash val="solid"/>
            <a:miter lim="8000"/>
            <a:headEnd type="none" w="sm" len="sm"/>
            <a:tailEnd type="none" w="sm" len="sm"/>
          </a:ln>
        </p:spPr>
      </p:pic>
      <p:sp>
        <p:nvSpPr>
          <p:cNvPr id="227" name="Google Shape;227;geba764b6fc_0_66"/>
          <p:cNvSpPr txBox="1"/>
          <p:nvPr/>
        </p:nvSpPr>
        <p:spPr>
          <a:xfrm>
            <a:off x="312325" y="5206850"/>
            <a:ext cx="2475600" cy="7188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1050" i="1">
                <a:solidFill>
                  <a:schemeClr val="dk1"/>
                </a:solidFill>
                <a:latin typeface="Open Sans"/>
                <a:ea typeface="Open Sans"/>
                <a:cs typeface="Open Sans"/>
                <a:sym typeface="Open Sans"/>
              </a:rPr>
              <a:t>Social Vulnerability Index</a:t>
            </a:r>
            <a:endParaRPr sz="1050" i="1">
              <a:solidFill>
                <a:schemeClr val="dk1"/>
              </a:solidFill>
              <a:latin typeface="Open Sans"/>
              <a:ea typeface="Open Sans"/>
              <a:cs typeface="Open Sans"/>
              <a:sym typeface="Open Sans"/>
            </a:endParaRPr>
          </a:p>
          <a:p>
            <a:pPr marL="0" lvl="0" indent="0" algn="r" rtl="0">
              <a:lnSpc>
                <a:spcPct val="115000"/>
              </a:lnSpc>
              <a:spcBef>
                <a:spcPts val="0"/>
              </a:spcBef>
              <a:spcAft>
                <a:spcPts val="0"/>
              </a:spcAft>
              <a:buNone/>
            </a:pPr>
            <a:r>
              <a:rPr lang="en-US" sz="1050" i="1">
                <a:solidFill>
                  <a:schemeClr val="dk1"/>
                </a:solidFill>
                <a:latin typeface="Open Sans"/>
                <a:ea typeface="Open Sans"/>
                <a:cs typeface="Open Sans"/>
                <a:sym typeface="Open Sans"/>
              </a:rPr>
              <a:t>Source: CDC</a:t>
            </a:r>
            <a:endParaRPr sz="1050" i="1">
              <a:solidFill>
                <a:schemeClr val="dk1"/>
              </a:solidFill>
              <a:latin typeface="Open Sans"/>
              <a:ea typeface="Open Sans"/>
              <a:cs typeface="Open Sans"/>
              <a:sym typeface="Open Sans"/>
            </a:endParaRPr>
          </a:p>
        </p:txBody>
      </p:sp>
      <p:graphicFrame>
        <p:nvGraphicFramePr>
          <p:cNvPr id="228" name="Google Shape;228;geba764b6fc_0_66"/>
          <p:cNvGraphicFramePr/>
          <p:nvPr/>
        </p:nvGraphicFramePr>
        <p:xfrm>
          <a:off x="5703950" y="2015750"/>
          <a:ext cx="6372225" cy="4654314"/>
        </p:xfrm>
        <a:graphic>
          <a:graphicData uri="http://schemas.openxmlformats.org/drawingml/2006/table">
            <a:tbl>
              <a:tblPr bandRow="1">
                <a:noFill/>
                <a:tableStyleId>{15A975A1-25E7-4B49-92AE-CF65DCB33B1E}</a:tableStyleId>
              </a:tblPr>
              <a:tblGrid>
                <a:gridCol w="352425">
                  <a:extLst>
                    <a:ext uri="{9D8B030D-6E8A-4147-A177-3AD203B41FA5}">
                      <a16:colId xmlns:a16="http://schemas.microsoft.com/office/drawing/2014/main" val="20000"/>
                    </a:ext>
                  </a:extLst>
                </a:gridCol>
                <a:gridCol w="733425">
                  <a:extLst>
                    <a:ext uri="{9D8B030D-6E8A-4147-A177-3AD203B41FA5}">
                      <a16:colId xmlns:a16="http://schemas.microsoft.com/office/drawing/2014/main" val="20001"/>
                    </a:ext>
                  </a:extLst>
                </a:gridCol>
                <a:gridCol w="819550">
                  <a:extLst>
                    <a:ext uri="{9D8B030D-6E8A-4147-A177-3AD203B41FA5}">
                      <a16:colId xmlns:a16="http://schemas.microsoft.com/office/drawing/2014/main" val="20002"/>
                    </a:ext>
                  </a:extLst>
                </a:gridCol>
                <a:gridCol w="1836200">
                  <a:extLst>
                    <a:ext uri="{9D8B030D-6E8A-4147-A177-3AD203B41FA5}">
                      <a16:colId xmlns:a16="http://schemas.microsoft.com/office/drawing/2014/main" val="20003"/>
                    </a:ext>
                  </a:extLst>
                </a:gridCol>
                <a:gridCol w="2630625">
                  <a:extLst>
                    <a:ext uri="{9D8B030D-6E8A-4147-A177-3AD203B41FA5}">
                      <a16:colId xmlns:a16="http://schemas.microsoft.com/office/drawing/2014/main" val="20004"/>
                    </a:ext>
                  </a:extLst>
                </a:gridCol>
              </a:tblGrid>
              <a:tr h="323850">
                <a:tc gridSpan="5">
                  <a:txBody>
                    <a:bodyPr/>
                    <a:lstStyle/>
                    <a:p>
                      <a:pPr marL="0" lvl="0" indent="0" algn="ctr" rtl="0">
                        <a:lnSpc>
                          <a:spcPct val="115000"/>
                        </a:lnSpc>
                        <a:spcBef>
                          <a:spcPts val="0"/>
                        </a:spcBef>
                        <a:spcAft>
                          <a:spcPts val="0"/>
                        </a:spcAft>
                        <a:buNone/>
                      </a:pPr>
                      <a:r>
                        <a:rPr lang="en-US" sz="1050" b="1" i="1">
                          <a:solidFill>
                            <a:srgbClr val="274E13"/>
                          </a:solidFill>
                          <a:latin typeface="Open Sans"/>
                          <a:ea typeface="Open Sans"/>
                          <a:cs typeface="Open Sans"/>
                          <a:sym typeface="Open Sans"/>
                        </a:rPr>
                        <a:t>Table 18</a:t>
                      </a:r>
                      <a:r>
                        <a:rPr lang="en-US" sz="1050" b="1">
                          <a:solidFill>
                            <a:srgbClr val="274E13"/>
                          </a:solidFill>
                          <a:latin typeface="Open Sans"/>
                          <a:ea typeface="Open Sans"/>
                          <a:cs typeface="Open Sans"/>
                          <a:sym typeface="Open Sans"/>
                        </a:rPr>
                        <a:t>. Predominant Race/Ethnicity of Most Socially Vulnerable Census Tracts</a:t>
                      </a:r>
                      <a:endParaRPr sz="1050" b="1">
                        <a:solidFill>
                          <a:srgbClr val="274E13"/>
                        </a:solidFill>
                        <a:latin typeface="Open Sans"/>
                        <a:ea typeface="Open Sans"/>
                        <a:cs typeface="Open Sans"/>
                        <a:sym typeface="Open Sans"/>
                      </a:endParaRPr>
                    </a:p>
                  </a:txBody>
                  <a:tcPr marL="73025" marR="73025"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rgbClr val="D9EAD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4525">
                <a:tc>
                  <a:txBody>
                    <a:bodyPr/>
                    <a:lstStyle/>
                    <a:p>
                      <a:pPr marL="0" lvl="0" indent="0" algn="ctr" rtl="0">
                        <a:lnSpc>
                          <a:spcPct val="115000"/>
                        </a:lnSpc>
                        <a:spcBef>
                          <a:spcPts val="0"/>
                        </a:spcBef>
                        <a:spcAft>
                          <a:spcPts val="0"/>
                        </a:spcAft>
                        <a:buNone/>
                      </a:pPr>
                      <a:r>
                        <a:rPr lang="en-US" sz="1050">
                          <a:solidFill>
                            <a:srgbClr val="D9EAD3"/>
                          </a:solidFill>
                          <a:latin typeface="Open Sans"/>
                          <a:ea typeface="Open Sans"/>
                          <a:cs typeface="Open Sans"/>
                          <a:sym typeface="Open Sans"/>
                        </a:rPr>
                        <a:t>#</a:t>
                      </a:r>
                      <a:endParaRPr sz="1050">
                        <a:solidFill>
                          <a:srgbClr val="D9EAD3"/>
                        </a:solidFill>
                        <a:latin typeface="Open Sans"/>
                        <a:ea typeface="Open Sans"/>
                        <a:cs typeface="Open Sans"/>
                        <a:sym typeface="Open Sans"/>
                      </a:endParaRPr>
                    </a:p>
                  </a:txBody>
                  <a:tcPr marL="73025" marR="73025"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rgbClr val="274E13"/>
                    </a:solidFill>
                  </a:tcPr>
                </a:tc>
                <a:tc>
                  <a:txBody>
                    <a:bodyPr/>
                    <a:lstStyle/>
                    <a:p>
                      <a:pPr marL="0" lvl="0" indent="0" algn="l" rtl="0">
                        <a:lnSpc>
                          <a:spcPct val="115000"/>
                        </a:lnSpc>
                        <a:spcBef>
                          <a:spcPts val="0"/>
                        </a:spcBef>
                        <a:spcAft>
                          <a:spcPts val="0"/>
                        </a:spcAft>
                        <a:buNone/>
                      </a:pPr>
                      <a:r>
                        <a:rPr lang="en-US" sz="1050">
                          <a:solidFill>
                            <a:srgbClr val="D9EAD3"/>
                          </a:solidFill>
                          <a:latin typeface="Open Sans"/>
                          <a:ea typeface="Open Sans"/>
                          <a:cs typeface="Open Sans"/>
                          <a:sym typeface="Open Sans"/>
                        </a:rPr>
                        <a:t>Census Tract No.</a:t>
                      </a:r>
                      <a:endParaRPr sz="1050">
                        <a:solidFill>
                          <a:srgbClr val="D9EAD3"/>
                        </a:solidFill>
                        <a:latin typeface="Open Sans"/>
                        <a:ea typeface="Open Sans"/>
                        <a:cs typeface="Open Sans"/>
                        <a:sym typeface="Open Sans"/>
                      </a:endParaRPr>
                    </a:p>
                  </a:txBody>
                  <a:tcPr marL="73025" marR="73025"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rgbClr val="274E13"/>
                    </a:solidFill>
                  </a:tcPr>
                </a:tc>
                <a:tc>
                  <a:txBody>
                    <a:bodyPr/>
                    <a:lstStyle/>
                    <a:p>
                      <a:pPr marL="0" lvl="0" indent="0" algn="ctr" rtl="0">
                        <a:spcBef>
                          <a:spcPts val="0"/>
                        </a:spcBef>
                        <a:spcAft>
                          <a:spcPts val="0"/>
                        </a:spcAft>
                        <a:buNone/>
                      </a:pPr>
                      <a:r>
                        <a:rPr lang="en-US" sz="1050">
                          <a:solidFill>
                            <a:srgbClr val="D9EAD3"/>
                          </a:solidFill>
                          <a:latin typeface="Open Sans"/>
                          <a:ea typeface="Open Sans"/>
                          <a:cs typeface="Open Sans"/>
                          <a:sym typeface="Open Sans"/>
                        </a:rPr>
                        <a:t>SVI Score</a:t>
                      </a:r>
                      <a:endParaRPr sz="1050">
                        <a:solidFill>
                          <a:srgbClr val="D9EAD3"/>
                        </a:solidFill>
                        <a:latin typeface="Open Sans"/>
                        <a:ea typeface="Open Sans"/>
                        <a:cs typeface="Open Sans"/>
                        <a:sym typeface="Open Sans"/>
                      </a:endParaRPr>
                    </a:p>
                  </a:txBody>
                  <a:tcPr marL="73025" marR="73025"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rgbClr val="274E13"/>
                    </a:solidFill>
                  </a:tcPr>
                </a:tc>
                <a:tc>
                  <a:txBody>
                    <a:bodyPr/>
                    <a:lstStyle/>
                    <a:p>
                      <a:pPr marL="0" lvl="0" indent="0" algn="l" rtl="0">
                        <a:spcBef>
                          <a:spcPts val="0"/>
                        </a:spcBef>
                        <a:spcAft>
                          <a:spcPts val="0"/>
                        </a:spcAft>
                        <a:buNone/>
                      </a:pPr>
                      <a:r>
                        <a:rPr lang="en-US" sz="1050">
                          <a:solidFill>
                            <a:srgbClr val="D9EAD3"/>
                          </a:solidFill>
                          <a:latin typeface="Open Sans"/>
                          <a:ea typeface="Open Sans"/>
                          <a:cs typeface="Open Sans"/>
                          <a:sym typeface="Open Sans"/>
                        </a:rPr>
                        <a:t>Neighborhood / City</a:t>
                      </a:r>
                      <a:endParaRPr sz="1050">
                        <a:solidFill>
                          <a:srgbClr val="D9EAD3"/>
                        </a:solidFill>
                        <a:latin typeface="Open Sans"/>
                        <a:ea typeface="Open Sans"/>
                        <a:cs typeface="Open Sans"/>
                        <a:sym typeface="Open Sans"/>
                      </a:endParaRPr>
                    </a:p>
                  </a:txBody>
                  <a:tcPr marL="73025" marR="73025"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rgbClr val="274E13"/>
                    </a:solidFill>
                  </a:tcPr>
                </a:tc>
                <a:tc>
                  <a:txBody>
                    <a:bodyPr/>
                    <a:lstStyle/>
                    <a:p>
                      <a:pPr marL="0" lvl="0" indent="0" algn="ctr" rtl="0">
                        <a:lnSpc>
                          <a:spcPct val="115000"/>
                        </a:lnSpc>
                        <a:spcBef>
                          <a:spcPts val="0"/>
                        </a:spcBef>
                        <a:spcAft>
                          <a:spcPts val="0"/>
                        </a:spcAft>
                        <a:buNone/>
                      </a:pPr>
                      <a:r>
                        <a:rPr lang="en-US" sz="1000">
                          <a:solidFill>
                            <a:srgbClr val="D9EAD3"/>
                          </a:solidFill>
                          <a:latin typeface="Open Sans"/>
                          <a:ea typeface="Open Sans"/>
                          <a:cs typeface="Open Sans"/>
                          <a:sym typeface="Open Sans"/>
                        </a:rPr>
                        <a:t>Race/Ethnicity</a:t>
                      </a:r>
                      <a:endParaRPr sz="1000">
                        <a:solidFill>
                          <a:srgbClr val="D9EAD3"/>
                        </a:solidFill>
                        <a:latin typeface="Open Sans"/>
                        <a:ea typeface="Open Sans"/>
                        <a:cs typeface="Open Sans"/>
                        <a:sym typeface="Open Sans"/>
                      </a:endParaRPr>
                    </a:p>
                  </a:txBody>
                  <a:tcPr marL="28575" marR="28575"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rgbClr val="274E13"/>
                    </a:solidFill>
                  </a:tcPr>
                </a:tc>
                <a:extLst>
                  <a:ext uri="{0D108BD9-81ED-4DB2-BD59-A6C34878D82A}">
                    <a16:rowId xmlns:a16="http://schemas.microsoft.com/office/drawing/2014/main" val="10001"/>
                  </a:ext>
                </a:extLst>
              </a:tr>
              <a:tr h="240675">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1</a:t>
                      </a:r>
                      <a:endParaRPr sz="1050">
                        <a:latin typeface="Open Sans"/>
                        <a:ea typeface="Open Sans"/>
                        <a:cs typeface="Open Sans"/>
                        <a:sym typeface="Open Sans"/>
                      </a:endParaRPr>
                    </a:p>
                  </a:txBody>
                  <a:tcPr marL="73025" marR="73025" marT="0" marB="0" anchor="ctr">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4059.01</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1</a:t>
                      </a:r>
                      <a:endParaRPr sz="1050">
                        <a:latin typeface="Open Sans"/>
                        <a:ea typeface="Open Sans"/>
                        <a:cs typeface="Open Sans"/>
                        <a:sym typeface="Open Sans"/>
                      </a:endParaRPr>
                    </a:p>
                  </a:txBody>
                  <a:tcPr marL="25400" marR="25400" marT="0" marB="0" anchor="ctr">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sz="1050">
                          <a:latin typeface="Open Sans"/>
                          <a:ea typeface="Open Sans"/>
                          <a:cs typeface="Open Sans"/>
                          <a:sym typeface="Open Sans"/>
                        </a:rPr>
                        <a:t>Lower San Antonio 1</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sz="1050">
                          <a:latin typeface="Open Sans"/>
                          <a:ea typeface="Open Sans"/>
                          <a:cs typeface="Open Sans"/>
                          <a:sym typeface="Open Sans"/>
                        </a:rPr>
                        <a:t>Hispanic/Latinx</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40675">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2</a:t>
                      </a:r>
                      <a:endParaRPr sz="1050">
                        <a:latin typeface="Open Sans"/>
                        <a:ea typeface="Open Sans"/>
                        <a:cs typeface="Open Sans"/>
                        <a:sym typeface="Open Sans"/>
                      </a:endParaRPr>
                    </a:p>
                  </a:txBody>
                  <a:tcPr marL="73025" marR="73025" marT="0" marB="0" anchor="ctr">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4075</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1</a:t>
                      </a:r>
                      <a:endParaRPr sz="1050">
                        <a:latin typeface="Open Sans"/>
                        <a:ea typeface="Open Sans"/>
                        <a:cs typeface="Open Sans"/>
                        <a:sym typeface="Open Sans"/>
                      </a:endParaRPr>
                    </a:p>
                  </a:txBody>
                  <a:tcPr marL="25400" marR="25400" marT="0" marB="0" anchor="ctr">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sz="1050">
                          <a:latin typeface="Open Sans"/>
                          <a:ea typeface="Open Sans"/>
                          <a:cs typeface="Open Sans"/>
                          <a:sym typeface="Open Sans"/>
                        </a:rPr>
                        <a:t>Seminary</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sz="1050">
                          <a:latin typeface="Open Sans"/>
                          <a:ea typeface="Open Sans"/>
                          <a:cs typeface="Open Sans"/>
                          <a:sym typeface="Open Sans"/>
                        </a:rPr>
                        <a:t>Hispanic/Latinx</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40675">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3</a:t>
                      </a:r>
                      <a:endParaRPr sz="1050">
                        <a:latin typeface="Open Sans"/>
                        <a:ea typeface="Open Sans"/>
                        <a:cs typeface="Open Sans"/>
                        <a:sym typeface="Open Sans"/>
                      </a:endParaRPr>
                    </a:p>
                  </a:txBody>
                  <a:tcPr marL="73025" marR="73025" marT="0" marB="0" anchor="ctr">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4062.02</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0.99</a:t>
                      </a:r>
                      <a:endParaRPr sz="1050">
                        <a:latin typeface="Open Sans"/>
                        <a:ea typeface="Open Sans"/>
                        <a:cs typeface="Open Sans"/>
                        <a:sym typeface="Open Sans"/>
                      </a:endParaRPr>
                    </a:p>
                  </a:txBody>
                  <a:tcPr marL="25400" marR="25400" marT="0" marB="0" anchor="ctr">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sz="1050">
                          <a:latin typeface="Open Sans"/>
                          <a:ea typeface="Open Sans"/>
                          <a:cs typeface="Open Sans"/>
                          <a:sym typeface="Open Sans"/>
                        </a:rPr>
                        <a:t>Fruitvale/Hawthorne</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sz="1050">
                          <a:latin typeface="Open Sans"/>
                          <a:ea typeface="Open Sans"/>
                          <a:cs typeface="Open Sans"/>
                          <a:sym typeface="Open Sans"/>
                        </a:rPr>
                        <a:t>Hispanic/Latinx</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240675">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4</a:t>
                      </a:r>
                      <a:endParaRPr sz="1050">
                        <a:latin typeface="Open Sans"/>
                        <a:ea typeface="Open Sans"/>
                        <a:cs typeface="Open Sans"/>
                        <a:sym typeface="Open Sans"/>
                      </a:endParaRPr>
                    </a:p>
                  </a:txBody>
                  <a:tcPr marL="73025" marR="73025" marT="0" marB="0" anchor="ctr">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4072</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0.99</a:t>
                      </a:r>
                      <a:endParaRPr sz="1050">
                        <a:latin typeface="Open Sans"/>
                        <a:ea typeface="Open Sans"/>
                        <a:cs typeface="Open Sans"/>
                        <a:sym typeface="Open Sans"/>
                      </a:endParaRPr>
                    </a:p>
                  </a:txBody>
                  <a:tcPr marL="25400" marR="25400" marT="0" marB="0" anchor="ctr">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sz="1050">
                          <a:latin typeface="Open Sans"/>
                          <a:ea typeface="Open Sans"/>
                          <a:cs typeface="Open Sans"/>
                          <a:sym typeface="Open Sans"/>
                        </a:rPr>
                        <a:t>Fruitvale</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sz="1050">
                          <a:latin typeface="Open Sans"/>
                          <a:ea typeface="Open Sans"/>
                          <a:cs typeface="Open Sans"/>
                          <a:sym typeface="Open Sans"/>
                        </a:rPr>
                        <a:t>Hispanic/Latinx</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240675">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5</a:t>
                      </a:r>
                      <a:endParaRPr sz="1050">
                        <a:latin typeface="Open Sans"/>
                        <a:ea typeface="Open Sans"/>
                        <a:cs typeface="Open Sans"/>
                        <a:sym typeface="Open Sans"/>
                      </a:endParaRPr>
                    </a:p>
                  </a:txBody>
                  <a:tcPr marL="73025" marR="73025" marT="0" marB="0" anchor="ctr">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4089</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0.99</a:t>
                      </a:r>
                      <a:endParaRPr sz="1050">
                        <a:latin typeface="Open Sans"/>
                        <a:ea typeface="Open Sans"/>
                        <a:cs typeface="Open Sans"/>
                        <a:sym typeface="Open Sans"/>
                      </a:endParaRPr>
                    </a:p>
                  </a:txBody>
                  <a:tcPr marL="25400" marR="25400" marT="0" marB="0" anchor="ctr">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sz="1050">
                          <a:latin typeface="Open Sans"/>
                          <a:ea typeface="Open Sans"/>
                          <a:cs typeface="Open Sans"/>
                          <a:sym typeface="Open Sans"/>
                        </a:rPr>
                        <a:t>Fitchburg/Hegenberger</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sz="1050">
                          <a:latin typeface="Open Sans"/>
                          <a:ea typeface="Open Sans"/>
                          <a:cs typeface="Open Sans"/>
                          <a:sym typeface="Open Sans"/>
                        </a:rPr>
                        <a:t>Hispanic/Latinx</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240675">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6</a:t>
                      </a:r>
                      <a:endParaRPr sz="1050">
                        <a:latin typeface="Open Sans"/>
                        <a:ea typeface="Open Sans"/>
                        <a:cs typeface="Open Sans"/>
                        <a:sym typeface="Open Sans"/>
                      </a:endParaRPr>
                    </a:p>
                  </a:txBody>
                  <a:tcPr marL="73025" marR="73025" marT="0" marB="0" anchor="ctr">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4030</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0.98</a:t>
                      </a:r>
                      <a:endParaRPr sz="1050">
                        <a:latin typeface="Open Sans"/>
                        <a:ea typeface="Open Sans"/>
                        <a:cs typeface="Open Sans"/>
                        <a:sym typeface="Open Sans"/>
                      </a:endParaRPr>
                    </a:p>
                  </a:txBody>
                  <a:tcPr marL="25400" marR="25400" marT="0" marB="0" anchor="ctr">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sz="1050">
                          <a:latin typeface="Open Sans"/>
                          <a:ea typeface="Open Sans"/>
                          <a:cs typeface="Open Sans"/>
                          <a:sym typeface="Open Sans"/>
                        </a:rPr>
                        <a:t>Chinatown</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sz="1050">
                          <a:latin typeface="Open Sans"/>
                          <a:ea typeface="Open Sans"/>
                          <a:cs typeface="Open Sans"/>
                          <a:sym typeface="Open Sans"/>
                        </a:rPr>
                        <a:t>Asian</a:t>
                      </a:r>
                      <a:endParaRPr sz="1050">
                        <a:latin typeface="Open Sans"/>
                        <a:ea typeface="Open Sans"/>
                        <a:cs typeface="Open Sans"/>
                        <a:sym typeface="Open Sans"/>
                      </a:endParaRPr>
                    </a:p>
                  </a:txBody>
                  <a:tcPr marL="25400" marR="25400" marT="0" marB="0" anchor="ctr">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240675">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7</a:t>
                      </a:r>
                      <a:endParaRPr sz="1050">
                        <a:latin typeface="Open Sans"/>
                        <a:ea typeface="Open Sans"/>
                        <a:cs typeface="Open Sans"/>
                        <a:sym typeface="Open Sans"/>
                      </a:endParaRPr>
                    </a:p>
                  </a:txBody>
                  <a:tcPr marL="73025" marR="73025" marT="0" marB="0" anchor="ctr">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4339</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0.97</a:t>
                      </a:r>
                      <a:endParaRPr sz="1050">
                        <a:latin typeface="Open Sans"/>
                        <a:ea typeface="Open Sans"/>
                        <a:cs typeface="Open Sans"/>
                        <a:sym typeface="Open Sans"/>
                      </a:endParaRPr>
                    </a:p>
                  </a:txBody>
                  <a:tcPr marL="25400" marR="25400" marT="0" marB="0" anchor="ctr">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sz="1050">
                          <a:latin typeface="Open Sans"/>
                          <a:ea typeface="Open Sans"/>
                          <a:cs typeface="Open Sans"/>
                          <a:sym typeface="Open Sans"/>
                        </a:rPr>
                        <a:t>Ashland</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sz="1050">
                          <a:latin typeface="Open Sans"/>
                          <a:ea typeface="Open Sans"/>
                          <a:cs typeface="Open Sans"/>
                          <a:sym typeface="Open Sans"/>
                        </a:rPr>
                        <a:t>Hispanic/Latinx</a:t>
                      </a:r>
                      <a:endParaRPr sz="1050">
                        <a:latin typeface="Open Sans"/>
                        <a:ea typeface="Open Sans"/>
                        <a:cs typeface="Open Sans"/>
                        <a:sym typeface="Open Sans"/>
                      </a:endParaRPr>
                    </a:p>
                  </a:txBody>
                  <a:tcPr marL="25400" marR="25400" marT="0" marB="0" anchor="ctr">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240675">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8</a:t>
                      </a:r>
                      <a:endParaRPr sz="1050">
                        <a:latin typeface="Open Sans"/>
                        <a:ea typeface="Open Sans"/>
                        <a:cs typeface="Open Sans"/>
                        <a:sym typeface="Open Sans"/>
                      </a:endParaRPr>
                    </a:p>
                  </a:txBody>
                  <a:tcPr marL="73025" marR="73025" marT="0" marB="0" anchor="ctr">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4063</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0.96</a:t>
                      </a:r>
                      <a:endParaRPr sz="1050">
                        <a:latin typeface="Open Sans"/>
                        <a:ea typeface="Open Sans"/>
                        <a:cs typeface="Open Sans"/>
                        <a:sym typeface="Open Sans"/>
                      </a:endParaRPr>
                    </a:p>
                  </a:txBody>
                  <a:tcPr marL="25400" marR="25400" marT="0" marB="0" anchor="ctr">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sz="1050">
                          <a:latin typeface="Open Sans"/>
                          <a:ea typeface="Open Sans"/>
                          <a:cs typeface="Open Sans"/>
                          <a:sym typeface="Open Sans"/>
                        </a:rPr>
                        <a:t>San Antonio/Sausal Creek</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sz="1050">
                          <a:latin typeface="Open Sans"/>
                          <a:ea typeface="Open Sans"/>
                          <a:cs typeface="Open Sans"/>
                          <a:sym typeface="Open Sans"/>
                        </a:rPr>
                        <a:t>Hispanic/Latinx</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240675">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9</a:t>
                      </a:r>
                      <a:endParaRPr sz="1050">
                        <a:latin typeface="Open Sans"/>
                        <a:ea typeface="Open Sans"/>
                        <a:cs typeface="Open Sans"/>
                        <a:sym typeface="Open Sans"/>
                      </a:endParaRPr>
                    </a:p>
                  </a:txBody>
                  <a:tcPr marL="73025" marR="73025" marT="0" marB="0" anchor="ctr">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4065</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0.96</a:t>
                      </a:r>
                      <a:endParaRPr sz="1050">
                        <a:latin typeface="Open Sans"/>
                        <a:ea typeface="Open Sans"/>
                        <a:cs typeface="Open Sans"/>
                        <a:sym typeface="Open Sans"/>
                      </a:endParaRPr>
                    </a:p>
                  </a:txBody>
                  <a:tcPr marL="25400" marR="25400" marT="0" marB="0" anchor="ctr">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sz="1050">
                          <a:latin typeface="Open Sans"/>
                          <a:ea typeface="Open Sans"/>
                          <a:cs typeface="Open Sans"/>
                          <a:sym typeface="Open Sans"/>
                        </a:rPr>
                        <a:t>Peralta/Hacienda</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sz="1050">
                          <a:latin typeface="Open Sans"/>
                          <a:ea typeface="Open Sans"/>
                          <a:cs typeface="Open Sans"/>
                          <a:sym typeface="Open Sans"/>
                        </a:rPr>
                        <a:t>Hispanic/Latinx</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240675">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10</a:t>
                      </a:r>
                      <a:endParaRPr sz="1050">
                        <a:latin typeface="Open Sans"/>
                        <a:ea typeface="Open Sans"/>
                        <a:cs typeface="Open Sans"/>
                        <a:sym typeface="Open Sans"/>
                      </a:endParaRPr>
                    </a:p>
                  </a:txBody>
                  <a:tcPr marL="73025" marR="73025" marT="0" marB="0" anchor="ctr">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4086</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0.96</a:t>
                      </a:r>
                      <a:endParaRPr sz="1050">
                        <a:latin typeface="Open Sans"/>
                        <a:ea typeface="Open Sans"/>
                        <a:cs typeface="Open Sans"/>
                        <a:sym typeface="Open Sans"/>
                      </a:endParaRPr>
                    </a:p>
                  </a:txBody>
                  <a:tcPr marL="25400" marR="25400" marT="0" marB="0" anchor="ctr">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sz="1050">
                          <a:latin typeface="Open Sans"/>
                          <a:ea typeface="Open Sans"/>
                          <a:cs typeface="Open Sans"/>
                          <a:sym typeface="Open Sans"/>
                        </a:rPr>
                        <a:t>Bancroft/Havenscourt 2</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sz="1050">
                          <a:latin typeface="Open Sans"/>
                          <a:ea typeface="Open Sans"/>
                          <a:cs typeface="Open Sans"/>
                          <a:sym typeface="Open Sans"/>
                        </a:rPr>
                        <a:t>Hispanic/Latinx</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r h="240675">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11</a:t>
                      </a:r>
                      <a:endParaRPr sz="1050">
                        <a:latin typeface="Open Sans"/>
                        <a:ea typeface="Open Sans"/>
                        <a:cs typeface="Open Sans"/>
                        <a:sym typeface="Open Sans"/>
                      </a:endParaRPr>
                    </a:p>
                  </a:txBody>
                  <a:tcPr marL="73025" marR="73025" marT="0" marB="0" anchor="ctr">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4093</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0.96</a:t>
                      </a:r>
                      <a:endParaRPr sz="1050">
                        <a:latin typeface="Open Sans"/>
                        <a:ea typeface="Open Sans"/>
                        <a:cs typeface="Open Sans"/>
                        <a:sym typeface="Open Sans"/>
                      </a:endParaRPr>
                    </a:p>
                  </a:txBody>
                  <a:tcPr marL="25400" marR="25400" marT="0" marB="0" anchor="ctr">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sz="1050">
                          <a:latin typeface="Open Sans"/>
                          <a:ea typeface="Open Sans"/>
                          <a:cs typeface="Open Sans"/>
                          <a:sym typeface="Open Sans"/>
                        </a:rPr>
                        <a:t>North Stonehurst</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sz="1050">
                          <a:latin typeface="Open Sans"/>
                          <a:ea typeface="Open Sans"/>
                          <a:cs typeface="Open Sans"/>
                          <a:sym typeface="Open Sans"/>
                        </a:rPr>
                        <a:t>Hispanic/Latinx</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r h="240675">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12</a:t>
                      </a:r>
                      <a:endParaRPr sz="1050">
                        <a:latin typeface="Open Sans"/>
                        <a:ea typeface="Open Sans"/>
                        <a:cs typeface="Open Sans"/>
                        <a:sym typeface="Open Sans"/>
                      </a:endParaRPr>
                    </a:p>
                  </a:txBody>
                  <a:tcPr marL="73025" marR="73025" marT="0" marB="0" anchor="ctr">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4095</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0.96</a:t>
                      </a:r>
                      <a:endParaRPr sz="1050">
                        <a:latin typeface="Open Sans"/>
                        <a:ea typeface="Open Sans"/>
                        <a:cs typeface="Open Sans"/>
                        <a:sym typeface="Open Sans"/>
                      </a:endParaRPr>
                    </a:p>
                  </a:txBody>
                  <a:tcPr marL="25400" marR="25400" marT="0" marB="0" anchor="ctr">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sz="1050">
                          <a:latin typeface="Open Sans"/>
                          <a:ea typeface="Open Sans"/>
                          <a:cs typeface="Open Sans"/>
                          <a:sym typeface="Open Sans"/>
                        </a:rPr>
                        <a:t>Woodland/Tassafaronga</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sz="1050">
                          <a:latin typeface="Open Sans"/>
                          <a:ea typeface="Open Sans"/>
                          <a:cs typeface="Open Sans"/>
                          <a:sym typeface="Open Sans"/>
                        </a:rPr>
                        <a:t>Hispanic/Latinx</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extLst>
                  <a:ext uri="{0D108BD9-81ED-4DB2-BD59-A6C34878D82A}">
                    <a16:rowId xmlns:a16="http://schemas.microsoft.com/office/drawing/2014/main" val="10013"/>
                  </a:ext>
                </a:extLst>
              </a:tr>
              <a:tr h="240675">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13</a:t>
                      </a:r>
                      <a:endParaRPr sz="1050">
                        <a:latin typeface="Open Sans"/>
                        <a:ea typeface="Open Sans"/>
                        <a:cs typeface="Open Sans"/>
                        <a:sym typeface="Open Sans"/>
                      </a:endParaRPr>
                    </a:p>
                  </a:txBody>
                  <a:tcPr marL="73025" marR="73025" marT="0" marB="0" anchor="ctr">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4088</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0.95</a:t>
                      </a:r>
                      <a:endParaRPr sz="1050">
                        <a:latin typeface="Open Sans"/>
                        <a:ea typeface="Open Sans"/>
                        <a:cs typeface="Open Sans"/>
                        <a:sym typeface="Open Sans"/>
                      </a:endParaRPr>
                    </a:p>
                  </a:txBody>
                  <a:tcPr marL="25400" marR="25400" marT="0" marB="0" anchor="ctr">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sz="1050">
                          <a:latin typeface="Open Sans"/>
                          <a:ea typeface="Open Sans"/>
                          <a:cs typeface="Open Sans"/>
                          <a:sym typeface="Open Sans"/>
                        </a:rPr>
                        <a:t>Havenscourt/Coliseum</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sz="1050">
                          <a:latin typeface="Open Sans"/>
                          <a:ea typeface="Open Sans"/>
                          <a:cs typeface="Open Sans"/>
                          <a:sym typeface="Open Sans"/>
                        </a:rPr>
                        <a:t>Hispanic/Latinx</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extLst>
                  <a:ext uri="{0D108BD9-81ED-4DB2-BD59-A6C34878D82A}">
                    <a16:rowId xmlns:a16="http://schemas.microsoft.com/office/drawing/2014/main" val="10014"/>
                  </a:ext>
                </a:extLst>
              </a:tr>
              <a:tr h="240675">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14</a:t>
                      </a:r>
                      <a:endParaRPr sz="1050">
                        <a:latin typeface="Open Sans"/>
                        <a:ea typeface="Open Sans"/>
                        <a:cs typeface="Open Sans"/>
                        <a:sym typeface="Open Sans"/>
                      </a:endParaRPr>
                    </a:p>
                  </a:txBody>
                  <a:tcPr marL="73025" marR="73025" marT="0" marB="0" anchor="ctr">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4062.01</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0.94</a:t>
                      </a:r>
                      <a:endParaRPr sz="1050">
                        <a:latin typeface="Open Sans"/>
                        <a:ea typeface="Open Sans"/>
                        <a:cs typeface="Open Sans"/>
                        <a:sym typeface="Open Sans"/>
                      </a:endParaRPr>
                    </a:p>
                  </a:txBody>
                  <a:tcPr marL="25400" marR="25400" marT="0" marB="0" anchor="ctr">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sz="1050">
                          <a:latin typeface="Open Sans"/>
                          <a:ea typeface="Open Sans"/>
                          <a:cs typeface="Open Sans"/>
                          <a:sym typeface="Open Sans"/>
                        </a:rPr>
                        <a:t>Reservoir Hill/Meadow Brook</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sz="1050">
                          <a:latin typeface="Open Sans"/>
                          <a:ea typeface="Open Sans"/>
                          <a:cs typeface="Open Sans"/>
                          <a:sym typeface="Open Sans"/>
                        </a:rPr>
                        <a:t>Hispanic/Latinx</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extLst>
                  <a:ext uri="{0D108BD9-81ED-4DB2-BD59-A6C34878D82A}">
                    <a16:rowId xmlns:a16="http://schemas.microsoft.com/office/drawing/2014/main" val="10015"/>
                  </a:ext>
                </a:extLst>
              </a:tr>
              <a:tr h="240675">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15</a:t>
                      </a:r>
                      <a:endParaRPr sz="1050">
                        <a:latin typeface="Open Sans"/>
                        <a:ea typeface="Open Sans"/>
                        <a:cs typeface="Open Sans"/>
                        <a:sym typeface="Open Sans"/>
                      </a:endParaRPr>
                    </a:p>
                  </a:txBody>
                  <a:tcPr marL="73025" marR="73025" marT="0" marB="0" anchor="ctr">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4074</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050">
                          <a:latin typeface="Open Sans"/>
                          <a:ea typeface="Open Sans"/>
                          <a:cs typeface="Open Sans"/>
                          <a:sym typeface="Open Sans"/>
                        </a:rPr>
                        <a:t>0.94</a:t>
                      </a:r>
                      <a:endParaRPr sz="1050">
                        <a:latin typeface="Open Sans"/>
                        <a:ea typeface="Open Sans"/>
                        <a:cs typeface="Open Sans"/>
                        <a:sym typeface="Open Sans"/>
                      </a:endParaRPr>
                    </a:p>
                  </a:txBody>
                  <a:tcPr marL="25400" marR="25400" marT="0" marB="0" anchor="ctr">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sz="1050">
                          <a:latin typeface="Open Sans"/>
                          <a:ea typeface="Open Sans"/>
                          <a:cs typeface="Open Sans"/>
                          <a:sym typeface="Open Sans"/>
                        </a:rPr>
                        <a:t>Fremont District</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sz="1050">
                          <a:latin typeface="Open Sans"/>
                          <a:ea typeface="Open Sans"/>
                          <a:cs typeface="Open Sans"/>
                          <a:sym typeface="Open Sans"/>
                        </a:rPr>
                        <a:t>Hispanic/Latinx</a:t>
                      </a:r>
                      <a:endParaRPr sz="1050">
                        <a:latin typeface="Open Sans"/>
                        <a:ea typeface="Open Sans"/>
                        <a:cs typeface="Open Sans"/>
                        <a:sym typeface="Open Sans"/>
                      </a:endParaRPr>
                    </a:p>
                  </a:txBody>
                  <a:tcPr marL="25400" marR="25400" marT="0" marB="0" anchor="b">
                    <a:lnL w="12700" cap="flat" cmpd="sng">
                      <a:solidFill>
                        <a:srgbClr val="274E13"/>
                      </a:solidFill>
                      <a:prstDash val="solid"/>
                      <a:round/>
                      <a:headEnd type="none" w="sm" len="sm"/>
                      <a:tailEnd type="none" w="sm" len="sm"/>
                    </a:lnL>
                    <a:lnR w="12700" cap="flat" cmpd="sng">
                      <a:solidFill>
                        <a:srgbClr val="274E13"/>
                      </a:solidFill>
                      <a:prstDash val="solid"/>
                      <a:round/>
                      <a:headEnd type="none" w="sm" len="sm"/>
                      <a:tailEnd type="none" w="sm" len="sm"/>
                    </a:lnR>
                    <a:lnT w="12700" cap="flat" cmpd="sng">
                      <a:solidFill>
                        <a:srgbClr val="274E13"/>
                      </a:solidFill>
                      <a:prstDash val="solid"/>
                      <a:round/>
                      <a:headEnd type="none" w="sm" len="sm"/>
                      <a:tailEnd type="none" w="sm" len="sm"/>
                    </a:lnT>
                    <a:lnB w="12700" cap="flat" cmpd="sng">
                      <a:solidFill>
                        <a:srgbClr val="274E13"/>
                      </a:solidFill>
                      <a:prstDash val="solid"/>
                      <a:round/>
                      <a:headEnd type="none" w="sm" len="sm"/>
                      <a:tailEnd type="none" w="sm" len="sm"/>
                    </a:lnB>
                    <a:solidFill>
                      <a:schemeClr val="lt1"/>
                    </a:solidFill>
                  </a:tcPr>
                </a:tc>
                <a:extLst>
                  <a:ext uri="{0D108BD9-81ED-4DB2-BD59-A6C34878D82A}">
                    <a16:rowId xmlns:a16="http://schemas.microsoft.com/office/drawing/2014/main" val="10016"/>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69C3CE60733A4480408DF947F40229" ma:contentTypeVersion="12" ma:contentTypeDescription="Create a new document." ma:contentTypeScope="" ma:versionID="31b0fba1b9179cb422a64eda25bfd775">
  <xsd:schema xmlns:xsd="http://www.w3.org/2001/XMLSchema" xmlns:xs="http://www.w3.org/2001/XMLSchema" xmlns:p="http://schemas.microsoft.com/office/2006/metadata/properties" xmlns:ns3="5ac6b3b6-6fb9-4ced-9974-1326129ab1a8" xmlns:ns4="c6384101-a44f-45cb-8942-9904f5d8651f" targetNamespace="http://schemas.microsoft.com/office/2006/metadata/properties" ma:root="true" ma:fieldsID="40ff134ec892a8d8c5e77cb52056d66a" ns3:_="" ns4:_="">
    <xsd:import namespace="5ac6b3b6-6fb9-4ced-9974-1326129ab1a8"/>
    <xsd:import namespace="c6384101-a44f-45cb-8942-9904f5d8651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EventHashCode" minOccurs="0"/>
                <xsd:element ref="ns4:MediaServiceGenerationTime" minOccurs="0"/>
                <xsd:element ref="ns4:MediaServiceOCR"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c6b3b6-6fb9-4ced-9974-1326129ab1a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6384101-a44f-45cb-8942-9904f5d8651f"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964E878-5539-4A89-8B7C-49263EBA9F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c6b3b6-6fb9-4ced-9974-1326129ab1a8"/>
    <ds:schemaRef ds:uri="c6384101-a44f-45cb-8942-9904f5d865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1705F24-E50D-4E7B-B164-4E81F296913C}">
  <ds:schemaRefs>
    <ds:schemaRef ds:uri="http://schemas.microsoft.com/sharepoint/v3/contenttype/forms"/>
  </ds:schemaRefs>
</ds:datastoreItem>
</file>

<file path=customXml/itemProps3.xml><?xml version="1.0" encoding="utf-8"?>
<ds:datastoreItem xmlns:ds="http://schemas.openxmlformats.org/officeDocument/2006/customXml" ds:itemID="{CB8A2E55-16BB-4E02-A0CB-123862CA68C6}">
  <ds:schemaRefs>
    <ds:schemaRef ds:uri="http://schemas.microsoft.com/office/2006/metadata/properties"/>
    <ds:schemaRef ds:uri="http://purl.org/dc/terms/"/>
    <ds:schemaRef ds:uri="http://schemas.openxmlformats.org/package/2006/metadata/core-properties"/>
    <ds:schemaRef ds:uri="c6384101-a44f-45cb-8942-9904f5d8651f"/>
    <ds:schemaRef ds:uri="http://purl.org/dc/dcmitype/"/>
    <ds:schemaRef ds:uri="5ac6b3b6-6fb9-4ced-9974-1326129ab1a8"/>
    <ds:schemaRef ds:uri="http://schemas.microsoft.com/office/2006/documentManagement/types"/>
    <ds:schemaRef ds:uri="http://purl.org/dc/elements/1.1/"/>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7554</TotalTime>
  <Words>2520</Words>
  <Application>Microsoft Office PowerPoint</Application>
  <PresentationFormat>Widescreen</PresentationFormat>
  <Paragraphs>395</Paragraphs>
  <Slides>19</Slides>
  <Notes>19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Lato Light</vt:lpstr>
      <vt:lpstr>Arial</vt:lpstr>
      <vt:lpstr>Calibri</vt:lpstr>
      <vt:lpstr>Open Sans</vt:lpstr>
      <vt:lpstr>Poppins</vt:lpstr>
      <vt:lpstr>Office Theme</vt:lpstr>
      <vt:lpstr>Office Theme</vt:lpstr>
      <vt:lpstr>Racial Equity Impact Analysis:  Abating Lead Paint Hazards Equitably  in Oakland &amp; Alameda County     </vt:lpstr>
      <vt:lpstr>Our Purpose</vt:lpstr>
      <vt:lpstr>City of Oakland Obligation</vt:lpstr>
      <vt:lpstr>Criteria for Proposals to Advance Equity</vt:lpstr>
      <vt:lpstr>Racial Equity Assessment</vt:lpstr>
      <vt:lpstr>Lead Paint Distribution</vt:lpstr>
      <vt:lpstr>PowerPoint Presentation</vt:lpstr>
      <vt:lpstr>Distribution of Social Vulnerability</vt:lpstr>
      <vt:lpstr>Distribution of Social Vulnerability</vt:lpstr>
      <vt:lpstr>Predominant Age of Housing Units</vt:lpstr>
      <vt:lpstr>Distribution of Cumulative Burdens</vt:lpstr>
      <vt:lpstr>PowerPoint Presentation</vt:lpstr>
      <vt:lpstr>Desired Future Outcome</vt:lpstr>
      <vt:lpstr>Equity Elements </vt:lpstr>
      <vt:lpstr>Equitable Funding</vt:lpstr>
      <vt:lpstr>Extreme Concentrations of Risk Disparities in Oakland Require a City Equity Focused Approach</vt:lpstr>
      <vt:lpstr>City of Oakland Action Areas</vt:lpstr>
      <vt:lpstr>City of Oakland Next Steps</vt:lpstr>
      <vt:lpstr>City/County Partnership Outreach and Testing Coordination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Racial Equity Impact Analysis:  Abating Lead Paint Hazards Equitably  in Oakland &amp; Alameda County</dc:title>
  <dc:creator>Flynn, Darlene</dc:creator>
  <cp:lastModifiedBy>Boyd, Karen</cp:lastModifiedBy>
  <cp:revision>4</cp:revision>
  <dcterms:created xsi:type="dcterms:W3CDTF">2021-07-13T20:02:00Z</dcterms:created>
  <dcterms:modified xsi:type="dcterms:W3CDTF">2021-12-22T19:17:11Z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0x0101009269C3CE60733A4480408DF947F40229</vt:lpwstr>
  </property>
</Properties>
</file>