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4"/>
  </p:sldMasterIdLst>
  <p:notesMasterIdLst>
    <p:notesMasterId r:id="rId11"/>
  </p:notesMasterIdLst>
  <p:sldIdLst>
    <p:sldId id="355" r:id="rId5"/>
    <p:sldId id="258" r:id="rId6"/>
    <p:sldId id="321" r:id="rId7"/>
    <p:sldId id="359" r:id="rId8"/>
    <p:sldId id="358" r:id="rId9"/>
    <p:sldId id="274" r:id="rId10"/>
  </p:sldIdLst>
  <p:sldSz cx="12192000" cy="6858000"/>
  <p:notesSz cx="7010400" cy="9296400"/>
  <p:embeddedFontLst>
    <p:embeddedFont>
      <p:font typeface="Avenir Next LT Pro" panose="020B0504020202020204" pitchFamily="34" charset="0"/>
      <p:regular r:id="rId12"/>
      <p:bold r:id="rId13"/>
      <p:italic r:id="rId14"/>
      <p:boldItalic r:id="rId15"/>
    </p:embeddedFont>
    <p:embeddedFont>
      <p:font typeface="Calibri" panose="020F0502020204030204" pitchFamily="34" charset="0"/>
      <p:regular r:id="rId16"/>
      <p:bold r:id="rId17"/>
      <p:italic r:id="rId18"/>
      <p:boldItalic r:id="rId19"/>
    </p:embeddedFont>
    <p:embeddedFont>
      <p:font typeface="Montserrat" panose="00000500000000000000" pitchFamily="2" charset="0"/>
      <p:regular r:id="rId20"/>
      <p:bold r:id="rId21"/>
      <p:italic r:id="rId22"/>
      <p:boldItalic r:id="rId23"/>
    </p:embeddedFont>
    <p:embeddedFont>
      <p:font typeface="Montserrat Black" panose="00000A00000000000000" pitchFamily="2" charset="0"/>
      <p:bold r:id="rId24"/>
      <p:boldItalic r:id="rId2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talie Chyba" initials="" lastIdx="8" clrIdx="0"/>
  <p:cmAuthor id="2" name="Ehlers, Emily" initials="EE" lastIdx="45" clrIdx="1">
    <p:extLst>
      <p:ext uri="{19B8F6BF-5375-455C-9EA6-DF929625EA0E}">
        <p15:presenceInfo xmlns:p15="http://schemas.microsoft.com/office/powerpoint/2012/main" userId="S::EEhlers@oaklandnet.com::e78809a0-9833-437b-9312-7b2bdb68369c" providerId="AD"/>
      </p:ext>
    </p:extLst>
  </p:cmAuthor>
  <p:cmAuthor id="3" name="Corona, Manuel" initials="CM" lastIdx="3" clrIdx="2">
    <p:extLst>
      <p:ext uri="{19B8F6BF-5375-455C-9EA6-DF929625EA0E}">
        <p15:presenceInfo xmlns:p15="http://schemas.microsoft.com/office/powerpoint/2012/main" userId="S::MCorona@oaklandnet.com::e5c3df60-9a3a-4385-bbc6-4bcf0012a653" providerId="AD"/>
      </p:ext>
    </p:extLst>
  </p:cmAuthor>
  <p:cmAuthor id="4" name="Brown,Tyler" initials="B" lastIdx="13" clrIdx="3">
    <p:extLst>
      <p:ext uri="{19B8F6BF-5375-455C-9EA6-DF929625EA0E}">
        <p15:presenceInfo xmlns:p15="http://schemas.microsoft.com/office/powerpoint/2012/main" userId="S-1-5-21-3623110799-2158586142-146947372-44764" providerId="AD"/>
      </p:ext>
    </p:extLst>
  </p:cmAuthor>
  <p:cmAuthor id="5" name="Ehlers, Emily" initials="EE [2]" lastIdx="6" clrIdx="4">
    <p:extLst>
      <p:ext uri="{19B8F6BF-5375-455C-9EA6-DF929625EA0E}">
        <p15:presenceInfo xmlns:p15="http://schemas.microsoft.com/office/powerpoint/2012/main" userId="Ehlers, Emil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706" autoAdjust="0"/>
    <p:restoredTop sz="81450" autoAdjust="0"/>
  </p:normalViewPr>
  <p:slideViewPr>
    <p:cSldViewPr snapToGrid="0">
      <p:cViewPr varScale="1">
        <p:scale>
          <a:sx n="93" d="100"/>
          <a:sy n="93" d="100"/>
        </p:scale>
        <p:origin x="918" y="66"/>
      </p:cViewPr>
      <p:guideLst/>
    </p:cSldViewPr>
  </p:slideViewPr>
  <p:notesTextViewPr>
    <p:cViewPr>
      <p:scale>
        <a:sx n="1" d="1"/>
        <a:sy n="1" d="1"/>
      </p:scale>
      <p:origin x="0" y="0"/>
    </p:cViewPr>
  </p:notesTextViewPr>
  <p:sorterViewPr>
    <p:cViewPr>
      <p:scale>
        <a:sx n="100" d="100"/>
        <a:sy n="100" d="100"/>
      </p:scale>
      <p:origin x="0" y="-11337"/>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font" Target="fonts/font2.fntdata"/><Relationship Id="rId18" Type="http://schemas.openxmlformats.org/officeDocument/2006/relationships/font" Target="fonts/font7.fntdata"/><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font" Target="fonts/font10.fntdata"/><Relationship Id="rId7" Type="http://schemas.openxmlformats.org/officeDocument/2006/relationships/slide" Target="slides/slide3.xml"/><Relationship Id="rId12" Type="http://schemas.openxmlformats.org/officeDocument/2006/relationships/font" Target="fonts/font1.fntdata"/><Relationship Id="rId17" Type="http://schemas.openxmlformats.org/officeDocument/2006/relationships/font" Target="fonts/font6.fntdata"/><Relationship Id="rId25" Type="http://schemas.openxmlformats.org/officeDocument/2006/relationships/font" Target="fonts/font14.fntdata"/><Relationship Id="rId2" Type="http://schemas.openxmlformats.org/officeDocument/2006/relationships/customXml" Target="../customXml/item2.xml"/><Relationship Id="rId16" Type="http://schemas.openxmlformats.org/officeDocument/2006/relationships/font" Target="fonts/font5.fntdata"/><Relationship Id="rId20" Type="http://schemas.openxmlformats.org/officeDocument/2006/relationships/font" Target="fonts/font9.fntdata"/><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notesMaster" Target="notesMasters/notesMaster1.xml"/><Relationship Id="rId24" Type="http://schemas.openxmlformats.org/officeDocument/2006/relationships/font" Target="fonts/font13.fntdata"/><Relationship Id="rId5" Type="http://schemas.openxmlformats.org/officeDocument/2006/relationships/slide" Target="slides/slide1.xml"/><Relationship Id="rId15" Type="http://schemas.openxmlformats.org/officeDocument/2006/relationships/font" Target="fonts/font4.fntdata"/><Relationship Id="rId23" Type="http://schemas.openxmlformats.org/officeDocument/2006/relationships/font" Target="fonts/font12.fntdata"/><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font" Target="fonts/font8.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font" Target="fonts/font3.fntdata"/><Relationship Id="rId22" Type="http://schemas.openxmlformats.org/officeDocument/2006/relationships/font" Target="fonts/font11.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68625" y="697225"/>
            <a:ext cx="4673825"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01025" y="4415775"/>
            <a:ext cx="5608300" cy="4183375"/>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5173fa3582_0_11:notes"/>
          <p:cNvSpPr txBox="1">
            <a:spLocks noGrp="1"/>
          </p:cNvSpPr>
          <p:nvPr>
            <p:ph type="body" idx="1"/>
          </p:nvPr>
        </p:nvSpPr>
        <p:spPr>
          <a:xfrm>
            <a:off x="701025" y="4415775"/>
            <a:ext cx="5608200" cy="418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7" name="Google Shape;87;g5173fa3582_0_1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432435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12:notes"/>
          <p:cNvSpPr txBox="1">
            <a:spLocks noGrp="1"/>
          </p:cNvSpPr>
          <p:nvPr>
            <p:ph type="body" idx="1"/>
          </p:nvPr>
        </p:nvSpPr>
        <p:spPr>
          <a:xfrm>
            <a:off x="701025" y="4415775"/>
            <a:ext cx="5608200" cy="41835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a:t>The project was identified as a priority project in the 2019 bicycle plan update “Let’s Bike Oakland” and the 2021 East Oakland Mobility Action Plan (EOMAP). </a:t>
            </a:r>
          </a:p>
          <a:p>
            <a:pPr marL="0" indent="0">
              <a:buNone/>
            </a:pPr>
            <a:endParaRPr lang="en-US" sz="1100" dirty="0"/>
          </a:p>
          <a:p>
            <a:pPr marL="0" indent="0">
              <a:buNone/>
            </a:pPr>
            <a:r>
              <a:rPr lang="en-US" sz="1100" dirty="0"/>
              <a:t>We heard: </a:t>
            </a:r>
          </a:p>
          <a:p>
            <a:r>
              <a:rPr lang="en-US" sz="1100" dirty="0"/>
              <a:t>Safety concerns regarding speeding and bad driving behavior at intersections,</a:t>
            </a:r>
          </a:p>
          <a:p>
            <a:r>
              <a:rPr lang="en-US" sz="1100" dirty="0"/>
              <a:t>Security concerns biking and walking next to vehicle traffic due to potential exposure to drive-by assault. </a:t>
            </a:r>
          </a:p>
          <a:p>
            <a:r>
              <a:rPr lang="en-US" sz="1100" dirty="0"/>
              <a:t>Community members shared that they did not feel safe using the current bike facilities or crossing 73</a:t>
            </a:r>
            <a:r>
              <a:rPr lang="en-US" sz="1100" baseline="30000" dirty="0"/>
              <a:t>rd</a:t>
            </a:r>
            <a:r>
              <a:rPr lang="en-US" sz="1100" dirty="0"/>
              <a:t> Ave to access the Eastmont Transit Center.</a:t>
            </a:r>
          </a:p>
        </p:txBody>
      </p:sp>
      <p:sp>
        <p:nvSpPr>
          <p:cNvPr id="94" name="Google Shape;94;p1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5a5bb3c643_0_435:notes"/>
          <p:cNvSpPr txBox="1">
            <a:spLocks noGrp="1"/>
          </p:cNvSpPr>
          <p:nvPr>
            <p:ph type="body" idx="1"/>
          </p:nvPr>
        </p:nvSpPr>
        <p:spPr>
          <a:xfrm>
            <a:off x="701025" y="4415775"/>
            <a:ext cx="5608200" cy="4183500"/>
          </a:xfrm>
          <a:prstGeom prst="rect">
            <a:avLst/>
          </a:prstGeom>
        </p:spPr>
        <p:txBody>
          <a:bodyPr spcFirstLastPara="1" wrap="square" lIns="91425" tIns="91425" rIns="91425" bIns="91425" anchor="t" anchorCtr="0">
            <a:noAutofit/>
          </a:bodyPr>
          <a:lstStyle/>
          <a:p>
            <a:r>
              <a:rPr lang="en-US" sz="1100" dirty="0">
                <a:latin typeface="Avenir Next LT Pro" panose="020B0504020202020204" pitchFamily="34" charset="0"/>
              </a:rPr>
              <a:t>Increase the proportion of trips accomplished by biking and walking.</a:t>
            </a:r>
          </a:p>
          <a:p>
            <a:r>
              <a:rPr lang="en-US" sz="1100" dirty="0">
                <a:latin typeface="Avenir Next LT Pro" panose="020B0504020202020204" pitchFamily="34" charset="0"/>
              </a:rPr>
              <a:t>Increase the safety and mobility of non-motorized users.</a:t>
            </a:r>
          </a:p>
          <a:p>
            <a:r>
              <a:rPr lang="en-US" sz="1100" dirty="0">
                <a:latin typeface="Avenir Next LT Pro" panose="020B0504020202020204" pitchFamily="34" charset="0"/>
              </a:rPr>
              <a:t>Advance the active transportation efforts of regional agencies to achieve greenhouse gas reduction.</a:t>
            </a:r>
          </a:p>
          <a:p>
            <a:r>
              <a:rPr lang="en-US" sz="1100" dirty="0">
                <a:latin typeface="Avenir Next LT Pro" panose="020B0504020202020204" pitchFamily="34" charset="0"/>
              </a:rPr>
              <a:t>Enhance public health</a:t>
            </a:r>
          </a:p>
          <a:p>
            <a:r>
              <a:rPr lang="en-US" sz="1100" dirty="0">
                <a:latin typeface="Avenir Next LT Pro" panose="020B0504020202020204" pitchFamily="34" charset="0"/>
              </a:rPr>
              <a:t>Ensure that disadvantaged communities fully share in the benefits of the program.</a:t>
            </a:r>
          </a:p>
          <a:p>
            <a:r>
              <a:rPr lang="en-US" sz="1100" dirty="0">
                <a:latin typeface="Avenir Next LT Pro" panose="020B0504020202020204" pitchFamily="34" charset="0"/>
              </a:rPr>
              <a:t>Provide a broad spectrum of projects to benefit many types of active transportation users.</a:t>
            </a:r>
          </a:p>
          <a:p>
            <a:pPr marL="0" lvl="0" indent="0" algn="l" rtl="0">
              <a:spcBef>
                <a:spcPts val="0"/>
              </a:spcBef>
              <a:spcAft>
                <a:spcPts val="0"/>
              </a:spcAft>
              <a:buNone/>
            </a:pPr>
            <a:endParaRPr lang="en-US" dirty="0"/>
          </a:p>
        </p:txBody>
      </p:sp>
      <p:sp>
        <p:nvSpPr>
          <p:cNvPr id="104" name="Google Shape;104;g5a5bb3c643_0_43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12:notes"/>
          <p:cNvSpPr txBox="1">
            <a:spLocks noGrp="1"/>
          </p:cNvSpPr>
          <p:nvPr>
            <p:ph type="body" idx="1"/>
          </p:nvPr>
        </p:nvSpPr>
        <p:spPr>
          <a:xfrm>
            <a:off x="701025" y="4415775"/>
            <a:ext cx="5608200" cy="4183500"/>
          </a:xfrm>
          <a:prstGeom prst="rect">
            <a:avLst/>
          </a:prstGeom>
        </p:spPr>
        <p:txBody>
          <a:bodyPr spcFirstLastPara="1" wrap="square" lIns="91425" tIns="91425" rIns="91425" bIns="91425" anchor="t" anchorCtr="0">
            <a:noAutofit/>
          </a:bodyPr>
          <a:lstStyle/>
          <a:p>
            <a:pPr marL="158750" indent="0" rtl="0">
              <a:buNone/>
            </a:pPr>
            <a:endParaRPr dirty="0"/>
          </a:p>
        </p:txBody>
      </p:sp>
      <p:sp>
        <p:nvSpPr>
          <p:cNvPr id="94" name="Google Shape;94;p1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089749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12:notes"/>
          <p:cNvSpPr txBox="1">
            <a:spLocks noGrp="1"/>
          </p:cNvSpPr>
          <p:nvPr>
            <p:ph type="body" idx="1"/>
          </p:nvPr>
        </p:nvSpPr>
        <p:spPr>
          <a:xfrm>
            <a:off x="701025" y="4415775"/>
            <a:ext cx="5608200" cy="4183500"/>
          </a:xfrm>
          <a:prstGeom prst="rect">
            <a:avLst/>
          </a:prstGeom>
        </p:spPr>
        <p:txBody>
          <a:bodyPr spcFirstLastPara="1" wrap="square" lIns="91425" tIns="91425" rIns="91425" bIns="91425" anchor="t" anchorCtr="0">
            <a:noAutofit/>
          </a:bodyPr>
          <a:lstStyle/>
          <a:p>
            <a:pPr marL="158750" indent="0" rtl="0">
              <a:buNone/>
            </a:pPr>
            <a:endParaRPr dirty="0"/>
          </a:p>
        </p:txBody>
      </p:sp>
      <p:sp>
        <p:nvSpPr>
          <p:cNvPr id="94" name="Google Shape;94;p1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64251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20:notes"/>
          <p:cNvSpPr txBox="1">
            <a:spLocks noGrp="1"/>
          </p:cNvSpPr>
          <p:nvPr>
            <p:ph type="body" idx="1"/>
          </p:nvPr>
        </p:nvSpPr>
        <p:spPr>
          <a:xfrm>
            <a:off x="701025" y="4415775"/>
            <a:ext cx="5608200" cy="4183500"/>
          </a:xfrm>
          <a:prstGeom prst="rect">
            <a:avLst/>
          </a:prstGeom>
        </p:spPr>
        <p:txBody>
          <a:bodyPr spcFirstLastPara="1" wrap="square" lIns="91425" tIns="91425" rIns="91425" bIns="91425" anchor="t" anchorCtr="0">
            <a:noAutofit/>
          </a:bodyPr>
          <a:lstStyle/>
          <a:p>
            <a:pPr marL="158750" lvl="0" indent="0" algn="l" rtl="0">
              <a:spcBef>
                <a:spcPts val="0"/>
              </a:spcBef>
              <a:spcAft>
                <a:spcPts val="0"/>
              </a:spcAft>
              <a:buSzPts val="1100"/>
              <a:buNone/>
            </a:pPr>
            <a:endParaRPr dirty="0"/>
          </a:p>
        </p:txBody>
      </p:sp>
      <p:sp>
        <p:nvSpPr>
          <p:cNvPr id="262" name="Google Shape;262;p2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p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
        <p:cNvGrpSpPr/>
        <p:nvPr/>
      </p:nvGrpSpPr>
      <p:grpSpPr>
        <a:xfrm>
          <a:off x="0" y="0"/>
          <a:ext cx="0" cy="0"/>
          <a:chOff x="0" y="0"/>
          <a:chExt cx="0" cy="0"/>
        </a:xfrm>
      </p:grpSpPr>
      <p:sp>
        <p:nvSpPr>
          <p:cNvPr id="30" name="Google Shape;30;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hyperlink" Target="https://www.oaklandca.gov/projects/73rd-avenue-active-routes-to-transit"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hyperlink" Target="https://www.actransit.org/tempo" TargetMode="Externa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mailto:mcorona@oaklandca.gov"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21" name="Picture 20">
            <a:extLst>
              <a:ext uri="{FF2B5EF4-FFF2-40B4-BE49-F238E27FC236}">
                <a16:creationId xmlns:a16="http://schemas.microsoft.com/office/drawing/2014/main" id="{9CAB2B5C-0A8A-7885-CA4B-776DDE193702}"/>
              </a:ext>
            </a:extLst>
          </p:cNvPr>
          <p:cNvPicPr>
            <a:picLocks noChangeAspect="1"/>
          </p:cNvPicPr>
          <p:nvPr/>
        </p:nvPicPr>
        <p:blipFill rotWithShape="1">
          <a:blip r:embed="rId3">
            <a:duotone>
              <a:schemeClr val="accent3">
                <a:shade val="45000"/>
                <a:satMod val="135000"/>
              </a:schemeClr>
              <a:prstClr val="white"/>
            </a:duotone>
          </a:blip>
          <a:srcRect t="4118" r="31635" b="7871"/>
          <a:stretch/>
        </p:blipFill>
        <p:spPr>
          <a:xfrm>
            <a:off x="26633" y="26634"/>
            <a:ext cx="12192001" cy="6821726"/>
          </a:xfrm>
          <a:prstGeom prst="rect">
            <a:avLst/>
          </a:prstGeom>
        </p:spPr>
      </p:pic>
      <p:sp>
        <p:nvSpPr>
          <p:cNvPr id="5" name="Google Shape;429;p39">
            <a:extLst>
              <a:ext uri="{FF2B5EF4-FFF2-40B4-BE49-F238E27FC236}">
                <a16:creationId xmlns:a16="http://schemas.microsoft.com/office/drawing/2014/main" id="{7E0D7607-DBF1-894C-BA24-9CAE8863478F}"/>
              </a:ext>
            </a:extLst>
          </p:cNvPr>
          <p:cNvSpPr txBox="1">
            <a:spLocks/>
          </p:cNvSpPr>
          <p:nvPr/>
        </p:nvSpPr>
        <p:spPr>
          <a:xfrm>
            <a:off x="-1" y="387349"/>
            <a:ext cx="4679577" cy="774901"/>
          </a:xfrm>
          <a:prstGeom prst="rect">
            <a:avLst/>
          </a:prstGeom>
          <a:solidFill>
            <a:schemeClr val="accent4"/>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buSzPts val="3959"/>
              <a:buFont typeface="Montserrat Black"/>
              <a:buNone/>
            </a:pPr>
            <a:r>
              <a:rPr lang="en-US" sz="2800" i="1" dirty="0">
                <a:latin typeface="Montserrat Black"/>
                <a:ea typeface="Montserrat Black"/>
                <a:cs typeface="Montserrat Black"/>
                <a:sym typeface="Montserrat Black"/>
              </a:rPr>
              <a:t>            </a:t>
            </a:r>
            <a:r>
              <a:rPr lang="en-US" sz="3400" i="1" dirty="0">
                <a:latin typeface="Montserrat Black"/>
                <a:ea typeface="Montserrat Black"/>
                <a:cs typeface="Montserrat Black"/>
                <a:sym typeface="Montserrat Black"/>
              </a:rPr>
              <a:t>Introduction</a:t>
            </a:r>
            <a:endParaRPr lang="en-US" sz="3400" dirty="0"/>
          </a:p>
        </p:txBody>
      </p:sp>
      <p:pic>
        <p:nvPicPr>
          <p:cNvPr id="9" name="Picture 8">
            <a:extLst>
              <a:ext uri="{FF2B5EF4-FFF2-40B4-BE49-F238E27FC236}">
                <a16:creationId xmlns:a16="http://schemas.microsoft.com/office/drawing/2014/main" id="{C0783250-28D9-E341-8C82-223251E54FBE}"/>
              </a:ext>
            </a:extLst>
          </p:cNvPr>
          <p:cNvPicPr>
            <a:picLocks noChangeAspect="1"/>
          </p:cNvPicPr>
          <p:nvPr/>
        </p:nvPicPr>
        <p:blipFill>
          <a:blip r:embed="rId4"/>
          <a:stretch>
            <a:fillRect/>
          </a:stretch>
        </p:blipFill>
        <p:spPr>
          <a:xfrm>
            <a:off x="11471286" y="6083080"/>
            <a:ext cx="628897" cy="628089"/>
          </a:xfrm>
          <a:prstGeom prst="rect">
            <a:avLst/>
          </a:prstGeom>
        </p:spPr>
      </p:pic>
      <p:sp>
        <p:nvSpPr>
          <p:cNvPr id="13" name="Google Shape;108;p16"/>
          <p:cNvSpPr txBox="1">
            <a:spLocks/>
          </p:cNvSpPr>
          <p:nvPr/>
        </p:nvSpPr>
        <p:spPr>
          <a:xfrm>
            <a:off x="326797" y="387350"/>
            <a:ext cx="8186888" cy="774900"/>
          </a:xfrm>
          <a:prstGeom prst="rect">
            <a:avLst/>
          </a:prstGeom>
          <a:solidFill>
            <a:schemeClr val="accent4"/>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buSzPts val="3959"/>
              <a:buFont typeface="Montserrat Black"/>
              <a:buNone/>
            </a:pPr>
            <a:r>
              <a:rPr lang="en-US" sz="3400" i="1" dirty="0">
                <a:latin typeface="Montserrat Black"/>
                <a:ea typeface="Montserrat Black"/>
                <a:cs typeface="Montserrat Black"/>
                <a:sym typeface="Montserrat Black"/>
              </a:rPr>
              <a:t>73</a:t>
            </a:r>
            <a:r>
              <a:rPr lang="en-US" sz="3400" i="1" baseline="30000" dirty="0">
                <a:latin typeface="Montserrat Black"/>
                <a:ea typeface="Montserrat Black"/>
                <a:cs typeface="Montserrat Black"/>
                <a:sym typeface="Montserrat Black"/>
              </a:rPr>
              <a:t>rd</a:t>
            </a:r>
            <a:r>
              <a:rPr lang="en-US" sz="3400" i="1" dirty="0">
                <a:latin typeface="Montserrat Black"/>
                <a:ea typeface="Montserrat Black"/>
                <a:cs typeface="Montserrat Black"/>
                <a:sym typeface="Montserrat Black"/>
              </a:rPr>
              <a:t> Ave Active Routes to Transit </a:t>
            </a:r>
            <a:endParaRPr lang="en-US" sz="3400" dirty="0"/>
          </a:p>
        </p:txBody>
      </p:sp>
      <p:sp>
        <p:nvSpPr>
          <p:cNvPr id="12" name="Google Shape;117;p17">
            <a:extLst>
              <a:ext uri="{FF2B5EF4-FFF2-40B4-BE49-F238E27FC236}">
                <a16:creationId xmlns:a16="http://schemas.microsoft.com/office/drawing/2014/main" id="{61C4CDC7-AC49-87E2-0390-DCFB4C3A6D62}"/>
              </a:ext>
            </a:extLst>
          </p:cNvPr>
          <p:cNvSpPr/>
          <p:nvPr/>
        </p:nvSpPr>
        <p:spPr>
          <a:xfrm>
            <a:off x="406264" y="1849747"/>
            <a:ext cx="5568407" cy="4184484"/>
          </a:xfrm>
          <a:prstGeom prst="rect">
            <a:avLst/>
          </a:prstGeom>
          <a:solidFill>
            <a:schemeClr val="lt1">
              <a:alpha val="7294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10" name="Google Shape;90;p14"/>
          <p:cNvSpPr txBox="1"/>
          <p:nvPr/>
        </p:nvSpPr>
        <p:spPr>
          <a:xfrm>
            <a:off x="468408" y="1856120"/>
            <a:ext cx="5444120" cy="3974969"/>
          </a:xfrm>
          <a:prstGeom prst="rect">
            <a:avLst/>
          </a:prstGeom>
          <a:noFill/>
          <a:ln>
            <a:noFill/>
          </a:ln>
        </p:spPr>
        <p:txBody>
          <a:bodyPr spcFirstLastPara="1" wrap="square" lIns="91425" tIns="91425" rIns="91425" bIns="91425" anchor="t" anchorCtr="0">
            <a:noAutofit/>
          </a:bodyPr>
          <a:lstStyle/>
          <a:p>
            <a:pPr lvl="0" algn="ctr">
              <a:lnSpc>
                <a:spcPct val="115000"/>
              </a:lnSpc>
              <a:buClr>
                <a:schemeClr val="dk1"/>
              </a:buClr>
              <a:buSzPts val="1100"/>
            </a:pPr>
            <a:r>
              <a:rPr lang="en-US" sz="2000" b="0" i="0" dirty="0">
                <a:solidFill>
                  <a:srgbClr val="3B3B3B"/>
                </a:solidFill>
                <a:effectLst/>
                <a:latin typeface="Montserrat" panose="00000500000000000000" pitchFamily="2" charset="0"/>
              </a:rPr>
              <a:t>OakDOT is currently working on design plans to seek implementation funding for enhanced multimodal transportation infrastructure along 73rd Avenue, connecting the Eastmont Transit Center, Coliseum BART Station, and the newly constructed International Blvd Bus Rapid Transit (</a:t>
            </a:r>
            <a:r>
              <a:rPr lang="en-US" sz="2000" b="0" i="0" dirty="0">
                <a:effectLst/>
                <a:latin typeface="Montserrat" panose="00000500000000000000" pitchFamily="2" charset="0"/>
                <a:hlinkClick r:id="rId5"/>
              </a:rPr>
              <a:t>Tempo</a:t>
            </a:r>
            <a:r>
              <a:rPr lang="en-US" sz="2000" b="0" i="0" dirty="0">
                <a:solidFill>
                  <a:srgbClr val="3B3B3B"/>
                </a:solidFill>
                <a:effectLst/>
                <a:latin typeface="Montserrat" panose="00000500000000000000" pitchFamily="2" charset="0"/>
              </a:rPr>
              <a:t>) system. This project seeks to prioritize safety enhancement for the comfort of transit users, pedestrians, and cyclists.</a:t>
            </a:r>
            <a:endParaRPr lang="en-US" sz="2000" dirty="0">
              <a:solidFill>
                <a:schemeClr val="tx1"/>
              </a:solidFill>
              <a:latin typeface="Montserrat"/>
              <a:ea typeface="Montserrat"/>
              <a:cs typeface="Montserrat"/>
              <a:sym typeface="Montserrat"/>
            </a:endParaRPr>
          </a:p>
        </p:txBody>
      </p:sp>
      <p:sp>
        <p:nvSpPr>
          <p:cNvPr id="14" name="Google Shape;428;p39">
            <a:extLst>
              <a:ext uri="{FF2B5EF4-FFF2-40B4-BE49-F238E27FC236}">
                <a16:creationId xmlns:a16="http://schemas.microsoft.com/office/drawing/2014/main" id="{24BCD1F0-0562-B52D-FFCC-FC9B9115D9C6}"/>
              </a:ext>
            </a:extLst>
          </p:cNvPr>
          <p:cNvSpPr/>
          <p:nvPr/>
        </p:nvSpPr>
        <p:spPr>
          <a:xfrm>
            <a:off x="373387" y="1074847"/>
            <a:ext cx="3639690" cy="415285"/>
          </a:xfrm>
          <a:prstGeom prst="rect">
            <a:avLst/>
          </a:prstGeom>
          <a:solidFill>
            <a:schemeClr val="lt1">
              <a:alpha val="72549"/>
            </a:schemeClr>
          </a:solidFill>
          <a:ln>
            <a:noFill/>
          </a:ln>
        </p:spPr>
        <p:txBody>
          <a:bodyPr spcFirstLastPara="1" wrap="square" lIns="91425" tIns="45700" rIns="91425" bIns="45700" anchor="ctr" anchorCtr="0">
            <a:noAutofit/>
          </a:bodyPr>
          <a:lstStyle/>
          <a:p>
            <a:pPr lvl="0">
              <a:lnSpc>
                <a:spcPct val="115000"/>
              </a:lnSpc>
              <a:buClr>
                <a:schemeClr val="dk1"/>
              </a:buClr>
              <a:buSzPts val="1100"/>
            </a:pPr>
            <a:r>
              <a:rPr lang="en-US" sz="2000" b="1" dirty="0">
                <a:solidFill>
                  <a:srgbClr val="4A4A4A"/>
                </a:solidFill>
                <a:latin typeface="Montserrat"/>
                <a:ea typeface="Montserrat"/>
                <a:cs typeface="Montserrat"/>
                <a:sym typeface="Montserrat"/>
              </a:rPr>
              <a:t>Introduction</a:t>
            </a:r>
            <a:endParaRPr lang="en-US" sz="2000" b="1" dirty="0">
              <a:solidFill>
                <a:schemeClr val="dk1"/>
              </a:solidFill>
              <a:latin typeface="Montserrat"/>
              <a:ea typeface="Montserrat"/>
              <a:cs typeface="Montserrat"/>
              <a:sym typeface="Montserrat"/>
            </a:endParaRPr>
          </a:p>
        </p:txBody>
      </p:sp>
      <p:grpSp>
        <p:nvGrpSpPr>
          <p:cNvPr id="16" name="Group 15">
            <a:extLst>
              <a:ext uri="{FF2B5EF4-FFF2-40B4-BE49-F238E27FC236}">
                <a16:creationId xmlns:a16="http://schemas.microsoft.com/office/drawing/2014/main" id="{8BC95768-29BD-F21C-B465-B098AF442D06}"/>
              </a:ext>
            </a:extLst>
          </p:cNvPr>
          <p:cNvGrpSpPr/>
          <p:nvPr/>
        </p:nvGrpSpPr>
        <p:grpSpPr>
          <a:xfrm>
            <a:off x="9399856" y="5749124"/>
            <a:ext cx="1638591" cy="311113"/>
            <a:chOff x="8193928" y="7202471"/>
            <a:chExt cx="1638591" cy="311113"/>
          </a:xfrm>
        </p:grpSpPr>
        <p:sp>
          <p:nvSpPr>
            <p:cNvPr id="17" name="Google Shape;117;p17">
              <a:extLst>
                <a:ext uri="{FF2B5EF4-FFF2-40B4-BE49-F238E27FC236}">
                  <a16:creationId xmlns:a16="http://schemas.microsoft.com/office/drawing/2014/main" id="{7B78C54E-25CA-14D0-AEDC-0E428F405338}"/>
                </a:ext>
              </a:extLst>
            </p:cNvPr>
            <p:cNvSpPr/>
            <p:nvPr/>
          </p:nvSpPr>
          <p:spPr>
            <a:xfrm>
              <a:off x="8193928" y="7202471"/>
              <a:ext cx="1638591" cy="311113"/>
            </a:xfrm>
            <a:prstGeom prst="rect">
              <a:avLst/>
            </a:prstGeom>
            <a:solidFill>
              <a:schemeClr val="lt1">
                <a:alpha val="7294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18" name="Rectangle 17">
              <a:extLst>
                <a:ext uri="{FF2B5EF4-FFF2-40B4-BE49-F238E27FC236}">
                  <a16:creationId xmlns:a16="http://schemas.microsoft.com/office/drawing/2014/main" id="{399D165C-93E4-B7B7-A351-4C44D77B074E}"/>
                </a:ext>
              </a:extLst>
            </p:cNvPr>
            <p:cNvSpPr/>
            <p:nvPr/>
          </p:nvSpPr>
          <p:spPr>
            <a:xfrm>
              <a:off x="8193929" y="7205807"/>
              <a:ext cx="1638590" cy="307777"/>
            </a:xfrm>
            <a:prstGeom prst="rect">
              <a:avLst/>
            </a:prstGeom>
          </p:spPr>
          <p:txBody>
            <a:bodyPr wrap="none">
              <a:spAutoFit/>
            </a:bodyPr>
            <a:lstStyle/>
            <a:p>
              <a:r>
                <a:rPr lang="en-US" b="1" dirty="0">
                  <a:latin typeface="Montserrat"/>
                  <a:ea typeface="Montserrat"/>
                  <a:cs typeface="Montserrat"/>
                  <a:sym typeface="Montserrat"/>
                </a:rPr>
                <a:t>PROJECT AREA</a:t>
              </a:r>
              <a:endParaRPr lang="en-US" dirty="0"/>
            </a:p>
          </p:txBody>
        </p:sp>
      </p:grpSp>
      <p:pic>
        <p:nvPicPr>
          <p:cNvPr id="20" name="Picture 19">
            <a:extLst>
              <a:ext uri="{FF2B5EF4-FFF2-40B4-BE49-F238E27FC236}">
                <a16:creationId xmlns:a16="http://schemas.microsoft.com/office/drawing/2014/main" id="{39722929-9BB9-B9C0-C4D0-309B04EE42E1}"/>
              </a:ext>
            </a:extLst>
          </p:cNvPr>
          <p:cNvPicPr>
            <a:picLocks noChangeAspect="1"/>
          </p:cNvPicPr>
          <p:nvPr/>
        </p:nvPicPr>
        <p:blipFill>
          <a:blip r:embed="rId6"/>
          <a:stretch>
            <a:fillRect/>
          </a:stretch>
        </p:blipFill>
        <p:spPr>
          <a:xfrm>
            <a:off x="6523478" y="2008851"/>
            <a:ext cx="4514969" cy="3669509"/>
          </a:xfrm>
          <a:prstGeom prst="rect">
            <a:avLst/>
          </a:prstGeom>
          <a:ln>
            <a:solidFill>
              <a:schemeClr val="tx1"/>
            </a:solidFill>
          </a:ln>
        </p:spPr>
      </p:pic>
      <p:sp>
        <p:nvSpPr>
          <p:cNvPr id="23" name="Google Shape;428;p39">
            <a:extLst>
              <a:ext uri="{FF2B5EF4-FFF2-40B4-BE49-F238E27FC236}">
                <a16:creationId xmlns:a16="http://schemas.microsoft.com/office/drawing/2014/main" id="{78DC826C-843B-19B6-4F88-6E2149F2332C}"/>
              </a:ext>
            </a:extLst>
          </p:cNvPr>
          <p:cNvSpPr/>
          <p:nvPr/>
        </p:nvSpPr>
        <p:spPr>
          <a:xfrm>
            <a:off x="373387" y="6257698"/>
            <a:ext cx="5900414" cy="415285"/>
          </a:xfrm>
          <a:prstGeom prst="rect">
            <a:avLst/>
          </a:prstGeom>
          <a:solidFill>
            <a:schemeClr val="lt1">
              <a:alpha val="72549"/>
            </a:schemeClr>
          </a:solidFill>
          <a:ln>
            <a:noFill/>
          </a:ln>
        </p:spPr>
        <p:txBody>
          <a:bodyPr spcFirstLastPara="1" wrap="square" lIns="91425" tIns="45700" rIns="91425" bIns="45700" anchor="ctr" anchorCtr="0">
            <a:noAutofit/>
          </a:bodyPr>
          <a:lstStyle/>
          <a:p>
            <a:pPr lvl="0">
              <a:lnSpc>
                <a:spcPct val="115000"/>
              </a:lnSpc>
              <a:buClr>
                <a:schemeClr val="dk1"/>
              </a:buClr>
              <a:buSzPts val="1100"/>
            </a:pPr>
            <a:endParaRPr lang="en-US" sz="2000" b="1" dirty="0">
              <a:solidFill>
                <a:schemeClr val="dk1"/>
              </a:solidFill>
              <a:latin typeface="Montserrat"/>
              <a:ea typeface="Montserrat"/>
              <a:cs typeface="Montserrat"/>
              <a:sym typeface="Montserrat"/>
            </a:endParaRPr>
          </a:p>
        </p:txBody>
      </p:sp>
      <p:sp>
        <p:nvSpPr>
          <p:cNvPr id="22" name="TextBox 2">
            <a:extLst>
              <a:ext uri="{FF2B5EF4-FFF2-40B4-BE49-F238E27FC236}">
                <a16:creationId xmlns:a16="http://schemas.microsoft.com/office/drawing/2014/main" id="{9019699D-F992-4E36-B8A2-0CD8AF7498F2}"/>
              </a:ext>
            </a:extLst>
          </p:cNvPr>
          <p:cNvSpPr txBox="1"/>
          <p:nvPr/>
        </p:nvSpPr>
        <p:spPr>
          <a:xfrm>
            <a:off x="410025" y="6311453"/>
            <a:ext cx="6113453"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hlinkClick r:id="rId7"/>
              </a:rPr>
              <a:t>https://www.oaklandca.gov/projects/73rd-avenue-active-routes-to-transit</a:t>
            </a:r>
            <a:r>
              <a:rPr lang="en-US" sz="1400" dirty="0"/>
              <a:t> </a:t>
            </a:r>
          </a:p>
        </p:txBody>
      </p:sp>
    </p:spTree>
    <p:extLst>
      <p:ext uri="{BB962C8B-B14F-4D97-AF65-F5344CB8AC3E}">
        <p14:creationId xmlns:p14="http://schemas.microsoft.com/office/powerpoint/2010/main" val="21691621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2" name="Picture 1"/>
          <p:cNvPicPr>
            <a:picLocks noChangeAspect="1"/>
          </p:cNvPicPr>
          <p:nvPr/>
        </p:nvPicPr>
        <p:blipFill>
          <a:blip r:embed="rId3">
            <a:duotone>
              <a:schemeClr val="accent3">
                <a:shade val="45000"/>
                <a:satMod val="135000"/>
              </a:schemeClr>
              <a:prstClr val="white"/>
            </a:duotone>
          </a:blip>
          <a:stretch>
            <a:fillRect/>
          </a:stretch>
        </p:blipFill>
        <p:spPr>
          <a:xfrm>
            <a:off x="12192" y="12192"/>
            <a:ext cx="12167616" cy="6833616"/>
          </a:xfrm>
          <a:prstGeom prst="rect">
            <a:avLst/>
          </a:prstGeom>
        </p:spPr>
      </p:pic>
      <p:sp>
        <p:nvSpPr>
          <p:cNvPr id="7" name="Google Shape;127;p18">
            <a:extLst>
              <a:ext uri="{FF2B5EF4-FFF2-40B4-BE49-F238E27FC236}">
                <a16:creationId xmlns:a16="http://schemas.microsoft.com/office/drawing/2014/main" id="{AE4E9D84-D4EA-4E07-92F3-16D4F17A7E78}"/>
              </a:ext>
            </a:extLst>
          </p:cNvPr>
          <p:cNvSpPr txBox="1"/>
          <p:nvPr/>
        </p:nvSpPr>
        <p:spPr>
          <a:xfrm>
            <a:off x="1602036" y="1773412"/>
            <a:ext cx="2476221" cy="622205"/>
          </a:xfrm>
          <a:prstGeom prst="rect">
            <a:avLst/>
          </a:prstGeom>
          <a:noFill/>
          <a:ln>
            <a:noFill/>
          </a:ln>
        </p:spPr>
        <p:txBody>
          <a:bodyPr spcFirstLastPara="1" wrap="square" lIns="91425" tIns="45700" rIns="91425" bIns="45700" anchor="t" anchorCtr="0">
            <a:noAutofit/>
          </a:bodyPr>
          <a:lstStyle/>
          <a:p>
            <a:r>
              <a:rPr lang="en-US" sz="1600" b="1" i="1" dirty="0">
                <a:latin typeface="Montserrat" panose="00000500000000000000" pitchFamily="2" charset="0"/>
              </a:rPr>
              <a:t>Let’s Bike Oakland, </a:t>
            </a:r>
            <a:r>
              <a:rPr lang="en-US" sz="1600" b="1" dirty="0">
                <a:latin typeface="Montserrat" panose="00000500000000000000" pitchFamily="2" charset="0"/>
              </a:rPr>
              <a:t>Oakland Bike Plan Update (2019)</a:t>
            </a:r>
            <a:endParaRPr lang="en-US" sz="1600" b="1" i="1" dirty="0">
              <a:latin typeface="Montserrat" panose="00000500000000000000" pitchFamily="2" charset="0"/>
            </a:endParaRPr>
          </a:p>
        </p:txBody>
      </p:sp>
      <p:sp>
        <p:nvSpPr>
          <p:cNvPr id="8" name="Google Shape;127;p18">
            <a:extLst>
              <a:ext uri="{FF2B5EF4-FFF2-40B4-BE49-F238E27FC236}">
                <a16:creationId xmlns:a16="http://schemas.microsoft.com/office/drawing/2014/main" id="{06D06B1D-FC9B-4E84-B0B2-588D9EEE2C62}"/>
              </a:ext>
            </a:extLst>
          </p:cNvPr>
          <p:cNvSpPr txBox="1"/>
          <p:nvPr/>
        </p:nvSpPr>
        <p:spPr>
          <a:xfrm>
            <a:off x="5641555" y="4858589"/>
            <a:ext cx="2385779" cy="1461407"/>
          </a:xfrm>
          <a:prstGeom prst="rect">
            <a:avLst/>
          </a:prstGeom>
          <a:noFill/>
          <a:ln>
            <a:noFill/>
          </a:ln>
        </p:spPr>
        <p:txBody>
          <a:bodyPr spcFirstLastPara="1" wrap="square" lIns="91425" tIns="45700" rIns="91425" bIns="45700" anchor="t" anchorCtr="0">
            <a:noAutofit/>
          </a:bodyPr>
          <a:lstStyle/>
          <a:p>
            <a:r>
              <a:rPr lang="en-US" sz="1600" b="1" dirty="0">
                <a:latin typeface="Montserrat" panose="00000500000000000000" pitchFamily="2" charset="0"/>
              </a:rPr>
              <a:t>East Oakland Neighborhood Initiative (EONI) Community Plan (2019)</a:t>
            </a:r>
            <a:endParaRPr lang="en-US" sz="1600" b="1" i="1" dirty="0">
              <a:latin typeface="Montserrat" panose="00000500000000000000" pitchFamily="2" charset="0"/>
            </a:endParaRPr>
          </a:p>
        </p:txBody>
      </p:sp>
      <p:sp>
        <p:nvSpPr>
          <p:cNvPr id="9" name="Google Shape;127;p18">
            <a:extLst>
              <a:ext uri="{FF2B5EF4-FFF2-40B4-BE49-F238E27FC236}">
                <a16:creationId xmlns:a16="http://schemas.microsoft.com/office/drawing/2014/main" id="{10B046AE-8930-4A88-BD23-F9F0A7D07258}"/>
              </a:ext>
            </a:extLst>
          </p:cNvPr>
          <p:cNvSpPr txBox="1"/>
          <p:nvPr/>
        </p:nvSpPr>
        <p:spPr>
          <a:xfrm>
            <a:off x="7466120" y="2981624"/>
            <a:ext cx="4506735" cy="382127"/>
          </a:xfrm>
          <a:prstGeom prst="rect">
            <a:avLst/>
          </a:prstGeom>
          <a:noFill/>
          <a:ln>
            <a:noFill/>
          </a:ln>
        </p:spPr>
        <p:txBody>
          <a:bodyPr spcFirstLastPara="1" wrap="square" lIns="91425" tIns="45700" rIns="91425" bIns="45700" anchor="t" anchorCtr="0">
            <a:noAutofit/>
          </a:bodyPr>
          <a:lstStyle/>
          <a:p>
            <a:r>
              <a:rPr lang="en-US" sz="1600" b="1" dirty="0">
                <a:latin typeface="Montserrat" panose="00000500000000000000" pitchFamily="2" charset="0"/>
              </a:rPr>
              <a:t>East Oakland Mobility Action Plan(2021) </a:t>
            </a:r>
            <a:endParaRPr lang="en-US" sz="1600" b="1" i="1" dirty="0">
              <a:latin typeface="Montserrat" panose="00000500000000000000" pitchFamily="2" charset="0"/>
            </a:endParaRPr>
          </a:p>
        </p:txBody>
      </p:sp>
      <p:sp>
        <p:nvSpPr>
          <p:cNvPr id="10" name="Google Shape;127;p18">
            <a:extLst>
              <a:ext uri="{FF2B5EF4-FFF2-40B4-BE49-F238E27FC236}">
                <a16:creationId xmlns:a16="http://schemas.microsoft.com/office/drawing/2014/main" id="{5B3263F8-DF8D-46C2-BE7A-B218689ABB64}"/>
              </a:ext>
            </a:extLst>
          </p:cNvPr>
          <p:cNvSpPr txBox="1"/>
          <p:nvPr/>
        </p:nvSpPr>
        <p:spPr>
          <a:xfrm>
            <a:off x="468457" y="5959059"/>
            <a:ext cx="3754395" cy="622205"/>
          </a:xfrm>
          <a:prstGeom prst="rect">
            <a:avLst/>
          </a:prstGeom>
          <a:noFill/>
          <a:ln>
            <a:noFill/>
          </a:ln>
        </p:spPr>
        <p:txBody>
          <a:bodyPr spcFirstLastPara="1" wrap="square" lIns="91425" tIns="45700" rIns="91425" bIns="45700" anchor="t" anchorCtr="0">
            <a:noAutofit/>
          </a:bodyPr>
          <a:lstStyle/>
          <a:p>
            <a:r>
              <a:rPr lang="en-US" sz="1600" b="1" dirty="0">
                <a:latin typeface="Montserrat" panose="00000500000000000000" pitchFamily="2" charset="0"/>
              </a:rPr>
              <a:t>East Oakland Community Based Transportation Plan (2007)</a:t>
            </a:r>
            <a:endParaRPr lang="en-US" sz="1600" b="1" i="1" dirty="0">
              <a:latin typeface="Montserrat" panose="00000500000000000000" pitchFamily="2" charset="0"/>
            </a:endParaRPr>
          </a:p>
        </p:txBody>
      </p:sp>
      <p:sp>
        <p:nvSpPr>
          <p:cNvPr id="12" name="Google Shape;431;p39">
            <a:extLst>
              <a:ext uri="{FF2B5EF4-FFF2-40B4-BE49-F238E27FC236}">
                <a16:creationId xmlns:a16="http://schemas.microsoft.com/office/drawing/2014/main" id="{AC3CF87A-1BAF-4379-95A7-6991C4AF629F}"/>
              </a:ext>
            </a:extLst>
          </p:cNvPr>
          <p:cNvSpPr/>
          <p:nvPr/>
        </p:nvSpPr>
        <p:spPr>
          <a:xfrm>
            <a:off x="0" y="365125"/>
            <a:ext cx="273775" cy="608542"/>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5" name="Picture 4"/>
          <p:cNvPicPr>
            <a:picLocks noChangeAspect="1"/>
          </p:cNvPicPr>
          <p:nvPr/>
        </p:nvPicPr>
        <p:blipFill>
          <a:blip r:embed="rId4"/>
          <a:stretch>
            <a:fillRect/>
          </a:stretch>
        </p:blipFill>
        <p:spPr>
          <a:xfrm>
            <a:off x="3885659" y="1680288"/>
            <a:ext cx="2708803" cy="1867607"/>
          </a:xfrm>
          <a:prstGeom prst="rect">
            <a:avLst/>
          </a:prstGeom>
        </p:spPr>
      </p:pic>
      <p:pic>
        <p:nvPicPr>
          <p:cNvPr id="6" name="Picture 5"/>
          <p:cNvPicPr>
            <a:picLocks noChangeAspect="1"/>
          </p:cNvPicPr>
          <p:nvPr/>
        </p:nvPicPr>
        <p:blipFill>
          <a:blip r:embed="rId5"/>
          <a:stretch>
            <a:fillRect/>
          </a:stretch>
        </p:blipFill>
        <p:spPr>
          <a:xfrm>
            <a:off x="7774294" y="4037694"/>
            <a:ext cx="3967763" cy="2397043"/>
          </a:xfrm>
          <a:prstGeom prst="rect">
            <a:avLst/>
          </a:prstGeom>
          <a:ln>
            <a:noFill/>
          </a:ln>
        </p:spPr>
      </p:pic>
      <p:pic>
        <p:nvPicPr>
          <p:cNvPr id="16" name="Picture 15"/>
          <p:cNvPicPr>
            <a:picLocks noChangeAspect="1"/>
          </p:cNvPicPr>
          <p:nvPr/>
        </p:nvPicPr>
        <p:blipFill>
          <a:blip r:embed="rId6"/>
          <a:stretch>
            <a:fillRect/>
          </a:stretch>
        </p:blipFill>
        <p:spPr>
          <a:xfrm>
            <a:off x="486592" y="3363024"/>
            <a:ext cx="2978917" cy="2466916"/>
          </a:xfrm>
          <a:prstGeom prst="rect">
            <a:avLst/>
          </a:prstGeom>
          <a:ln>
            <a:noFill/>
          </a:ln>
        </p:spPr>
      </p:pic>
      <p:sp>
        <p:nvSpPr>
          <p:cNvPr id="20" name="Google Shape;213;p29"/>
          <p:cNvSpPr/>
          <p:nvPr/>
        </p:nvSpPr>
        <p:spPr>
          <a:xfrm>
            <a:off x="0" y="365125"/>
            <a:ext cx="838200" cy="7749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 name="Google Shape;429;p39">
            <a:extLst>
              <a:ext uri="{FF2B5EF4-FFF2-40B4-BE49-F238E27FC236}">
                <a16:creationId xmlns:a16="http://schemas.microsoft.com/office/drawing/2014/main" id="{427422C8-1A4B-4471-A463-4DA23AE1C3B4}"/>
              </a:ext>
            </a:extLst>
          </p:cNvPr>
          <p:cNvSpPr txBox="1">
            <a:spLocks/>
          </p:cNvSpPr>
          <p:nvPr/>
        </p:nvSpPr>
        <p:spPr>
          <a:xfrm>
            <a:off x="273774" y="365124"/>
            <a:ext cx="5051261" cy="782945"/>
          </a:xfrm>
          <a:prstGeom prst="rect">
            <a:avLst/>
          </a:prstGeom>
          <a:solidFill>
            <a:schemeClr val="accent4"/>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3959"/>
              <a:buFont typeface="Montserrat Black"/>
              <a:buNone/>
            </a:pPr>
            <a:r>
              <a:rPr lang="en-US" sz="3400" i="1" dirty="0">
                <a:latin typeface="Montserrat Black"/>
                <a:ea typeface="Montserrat Black"/>
                <a:cs typeface="Montserrat Black"/>
                <a:sym typeface="Montserrat Black"/>
              </a:rPr>
              <a:t>Background</a:t>
            </a:r>
            <a:endParaRPr lang="en-US" sz="3400" dirty="0"/>
          </a:p>
        </p:txBody>
      </p:sp>
      <p:sp>
        <p:nvSpPr>
          <p:cNvPr id="13" name="Google Shape;428;p39">
            <a:extLst>
              <a:ext uri="{FF2B5EF4-FFF2-40B4-BE49-F238E27FC236}">
                <a16:creationId xmlns:a16="http://schemas.microsoft.com/office/drawing/2014/main" id="{73C71A7B-FF82-46E5-B682-D237DF2985AB}"/>
              </a:ext>
            </a:extLst>
          </p:cNvPr>
          <p:cNvSpPr/>
          <p:nvPr/>
        </p:nvSpPr>
        <p:spPr>
          <a:xfrm>
            <a:off x="373387" y="1074847"/>
            <a:ext cx="3639690" cy="415285"/>
          </a:xfrm>
          <a:prstGeom prst="rect">
            <a:avLst/>
          </a:prstGeom>
          <a:solidFill>
            <a:schemeClr val="lt1">
              <a:alpha val="72549"/>
            </a:schemeClr>
          </a:solidFill>
          <a:ln>
            <a:noFill/>
          </a:ln>
        </p:spPr>
        <p:txBody>
          <a:bodyPr spcFirstLastPara="1" wrap="square" lIns="91425" tIns="45700" rIns="91425" bIns="45700" anchor="ctr" anchorCtr="0">
            <a:noAutofit/>
          </a:bodyPr>
          <a:lstStyle/>
          <a:p>
            <a:pPr lvl="0">
              <a:lnSpc>
                <a:spcPct val="115000"/>
              </a:lnSpc>
              <a:buClr>
                <a:schemeClr val="dk1"/>
              </a:buClr>
              <a:buSzPts val="1100"/>
            </a:pPr>
            <a:r>
              <a:rPr lang="en-US" sz="2000" b="1" dirty="0">
                <a:solidFill>
                  <a:srgbClr val="4A4A4A"/>
                </a:solidFill>
                <a:latin typeface="Montserrat"/>
                <a:ea typeface="Montserrat"/>
                <a:cs typeface="Montserrat"/>
                <a:sym typeface="Montserrat"/>
              </a:rPr>
              <a:t>Past Planning Efforts</a:t>
            </a:r>
            <a:endParaRPr lang="en-US" sz="2000" b="1" dirty="0">
              <a:solidFill>
                <a:schemeClr val="dk1"/>
              </a:solidFill>
              <a:latin typeface="Montserrat"/>
              <a:ea typeface="Montserrat"/>
              <a:cs typeface="Montserrat"/>
              <a:sym typeface="Montserrat"/>
            </a:endParaRPr>
          </a:p>
        </p:txBody>
      </p:sp>
      <p:pic>
        <p:nvPicPr>
          <p:cNvPr id="4" name="Picture 3">
            <a:extLst>
              <a:ext uri="{FF2B5EF4-FFF2-40B4-BE49-F238E27FC236}">
                <a16:creationId xmlns:a16="http://schemas.microsoft.com/office/drawing/2014/main" id="{AC985BED-2A10-8F82-5E0B-37E4AFF43135}"/>
              </a:ext>
            </a:extLst>
          </p:cNvPr>
          <p:cNvPicPr>
            <a:picLocks noChangeAspect="1"/>
          </p:cNvPicPr>
          <p:nvPr/>
        </p:nvPicPr>
        <p:blipFill>
          <a:blip r:embed="rId7"/>
          <a:stretch>
            <a:fillRect/>
          </a:stretch>
        </p:blipFill>
        <p:spPr>
          <a:xfrm>
            <a:off x="7774294" y="538004"/>
            <a:ext cx="3725912" cy="2408732"/>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25" name="Picture 24">
            <a:extLst>
              <a:ext uri="{FF2B5EF4-FFF2-40B4-BE49-F238E27FC236}">
                <a16:creationId xmlns:a16="http://schemas.microsoft.com/office/drawing/2014/main" id="{968E6D2C-6778-38D9-FC30-FC9DACF03326}"/>
              </a:ext>
            </a:extLst>
          </p:cNvPr>
          <p:cNvPicPr>
            <a:picLocks noChangeAspect="1"/>
          </p:cNvPicPr>
          <p:nvPr/>
        </p:nvPicPr>
        <p:blipFill>
          <a:blip r:embed="rId3">
            <a:duotone>
              <a:schemeClr val="accent3">
                <a:shade val="45000"/>
                <a:satMod val="135000"/>
              </a:schemeClr>
              <a:prstClr val="white"/>
            </a:duotone>
          </a:blip>
          <a:stretch>
            <a:fillRect/>
          </a:stretch>
        </p:blipFill>
        <p:spPr>
          <a:xfrm>
            <a:off x="0" y="0"/>
            <a:ext cx="12192000" cy="6858000"/>
          </a:xfrm>
          <a:prstGeom prst="rect">
            <a:avLst/>
          </a:prstGeom>
        </p:spPr>
      </p:pic>
      <p:sp>
        <p:nvSpPr>
          <p:cNvPr id="110" name="Google Shape;110;p16"/>
          <p:cNvSpPr/>
          <p:nvPr/>
        </p:nvSpPr>
        <p:spPr>
          <a:xfrm>
            <a:off x="-1" y="365125"/>
            <a:ext cx="273775" cy="7749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 name="Google Shape;429;p39"/>
          <p:cNvSpPr txBox="1">
            <a:spLocks/>
          </p:cNvSpPr>
          <p:nvPr/>
        </p:nvSpPr>
        <p:spPr>
          <a:xfrm>
            <a:off x="-2" y="387349"/>
            <a:ext cx="5539668" cy="774901"/>
          </a:xfrm>
          <a:prstGeom prst="rect">
            <a:avLst/>
          </a:prstGeom>
          <a:solidFill>
            <a:schemeClr val="accent4"/>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buSzPts val="3959"/>
              <a:buFont typeface="Montserrat Black"/>
              <a:buNone/>
            </a:pPr>
            <a:r>
              <a:rPr lang="en-US" sz="2800" i="1" dirty="0">
                <a:latin typeface="Montserrat Black"/>
                <a:ea typeface="Montserrat Black"/>
                <a:cs typeface="Montserrat Black"/>
                <a:sym typeface="Montserrat Black"/>
              </a:rPr>
              <a:t>       </a:t>
            </a:r>
            <a:r>
              <a:rPr lang="en-US" sz="3400" i="1" dirty="0">
                <a:latin typeface="Montserrat Black"/>
                <a:ea typeface="Montserrat Black"/>
                <a:cs typeface="Montserrat Black"/>
                <a:sym typeface="Montserrat Black"/>
              </a:rPr>
              <a:t>Introduction</a:t>
            </a:r>
            <a:endParaRPr lang="en-US" sz="3400" dirty="0"/>
          </a:p>
        </p:txBody>
      </p:sp>
      <p:sp>
        <p:nvSpPr>
          <p:cNvPr id="11" name="Google Shape;108;p16"/>
          <p:cNvSpPr txBox="1">
            <a:spLocks/>
          </p:cNvSpPr>
          <p:nvPr/>
        </p:nvSpPr>
        <p:spPr>
          <a:xfrm>
            <a:off x="326798" y="387350"/>
            <a:ext cx="6835896" cy="774900"/>
          </a:xfrm>
          <a:prstGeom prst="rect">
            <a:avLst/>
          </a:prstGeom>
          <a:solidFill>
            <a:schemeClr val="accent4"/>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buSzPts val="3959"/>
              <a:buFont typeface="Montserrat Black"/>
              <a:buNone/>
            </a:pPr>
            <a:r>
              <a:rPr lang="en-US" sz="3400" i="1" dirty="0">
                <a:latin typeface="Montserrat Black"/>
                <a:ea typeface="Montserrat Black"/>
                <a:cs typeface="Montserrat Black"/>
                <a:sym typeface="Montserrat Black"/>
              </a:rPr>
              <a:t>Previous Grant Application</a:t>
            </a:r>
            <a:endParaRPr lang="en-US" sz="3400" dirty="0"/>
          </a:p>
        </p:txBody>
      </p:sp>
      <p:sp>
        <p:nvSpPr>
          <p:cNvPr id="20" name="Google Shape;117;p17"/>
          <p:cNvSpPr/>
          <p:nvPr/>
        </p:nvSpPr>
        <p:spPr>
          <a:xfrm>
            <a:off x="7448364" y="1385326"/>
            <a:ext cx="4465522" cy="4985145"/>
          </a:xfrm>
          <a:prstGeom prst="rect">
            <a:avLst/>
          </a:prstGeom>
          <a:solidFill>
            <a:schemeClr val="lt1">
              <a:alpha val="7294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17" name="Google Shape;90;p14">
            <a:extLst>
              <a:ext uri="{FF2B5EF4-FFF2-40B4-BE49-F238E27FC236}">
                <a16:creationId xmlns:a16="http://schemas.microsoft.com/office/drawing/2014/main" id="{9E0F2AAE-A278-3926-29A9-C00907512C7F}"/>
              </a:ext>
            </a:extLst>
          </p:cNvPr>
          <p:cNvSpPr txBox="1"/>
          <p:nvPr/>
        </p:nvSpPr>
        <p:spPr>
          <a:xfrm>
            <a:off x="7436469" y="1385327"/>
            <a:ext cx="4477418" cy="4985146"/>
          </a:xfrm>
          <a:prstGeom prst="rect">
            <a:avLst/>
          </a:prstGeom>
          <a:noFill/>
          <a:ln>
            <a:noFill/>
          </a:ln>
        </p:spPr>
        <p:txBody>
          <a:bodyPr spcFirstLastPara="1" wrap="square" lIns="91425" tIns="91425" rIns="91425" bIns="91425" anchor="t" anchorCtr="0">
            <a:noAutofit/>
          </a:bodyPr>
          <a:lstStyle/>
          <a:p>
            <a:pPr lvl="0" algn="ctr">
              <a:lnSpc>
                <a:spcPct val="115000"/>
              </a:lnSpc>
              <a:buClr>
                <a:schemeClr val="dk1"/>
              </a:buClr>
              <a:buSzPts val="1100"/>
            </a:pPr>
            <a:r>
              <a:rPr lang="en-US" sz="2000" dirty="0">
                <a:solidFill>
                  <a:schemeClr val="tx1"/>
                </a:solidFill>
                <a:latin typeface="Montserrat"/>
                <a:ea typeface="Montserrat"/>
                <a:cs typeface="Montserrat"/>
                <a:sym typeface="Montserrat"/>
              </a:rPr>
              <a:t>The purpose of the ATP is to encourage an increased use of active modes of transportation, such as walking and biking. </a:t>
            </a:r>
          </a:p>
          <a:p>
            <a:pPr lvl="0" algn="ctr">
              <a:lnSpc>
                <a:spcPct val="115000"/>
              </a:lnSpc>
              <a:buClr>
                <a:schemeClr val="dk1"/>
              </a:buClr>
              <a:buSzPts val="1100"/>
            </a:pPr>
            <a:endParaRPr lang="en-US" sz="2000" dirty="0">
              <a:solidFill>
                <a:schemeClr val="tx1"/>
              </a:solidFill>
              <a:latin typeface="Montserrat"/>
              <a:ea typeface="Montserrat"/>
              <a:cs typeface="Montserrat"/>
              <a:sym typeface="Montserrat"/>
            </a:endParaRPr>
          </a:p>
          <a:p>
            <a:pPr lvl="0">
              <a:lnSpc>
                <a:spcPct val="115000"/>
              </a:lnSpc>
              <a:buClr>
                <a:schemeClr val="dk1"/>
              </a:buClr>
              <a:buSzPts val="1100"/>
            </a:pPr>
            <a:r>
              <a:rPr lang="en-US" sz="2000" dirty="0">
                <a:solidFill>
                  <a:schemeClr val="tx1"/>
                </a:solidFill>
                <a:latin typeface="Montserrat"/>
                <a:ea typeface="Montserrat"/>
                <a:cs typeface="Montserrat"/>
                <a:sym typeface="Montserrat"/>
              </a:rPr>
              <a:t>Design included: </a:t>
            </a:r>
          </a:p>
          <a:p>
            <a:pPr marL="342900" lvl="0" indent="-342900">
              <a:lnSpc>
                <a:spcPct val="115000"/>
              </a:lnSpc>
              <a:buClr>
                <a:schemeClr val="dk1"/>
              </a:buClr>
              <a:buSzPts val="1100"/>
              <a:buFont typeface="Arial" panose="020B0604020202020204" pitchFamily="34" charset="0"/>
              <a:buChar char="•"/>
            </a:pPr>
            <a:r>
              <a:rPr lang="en-US" sz="2000" dirty="0">
                <a:solidFill>
                  <a:schemeClr val="tx1"/>
                </a:solidFill>
                <a:latin typeface="Montserrat"/>
                <a:ea typeface="Montserrat"/>
                <a:cs typeface="Montserrat"/>
                <a:sym typeface="Montserrat"/>
              </a:rPr>
              <a:t>Buffered bike lanes</a:t>
            </a:r>
          </a:p>
          <a:p>
            <a:pPr marL="342900" lvl="0" indent="-342900">
              <a:lnSpc>
                <a:spcPct val="115000"/>
              </a:lnSpc>
              <a:buClr>
                <a:schemeClr val="dk1"/>
              </a:buClr>
              <a:buSzPts val="1100"/>
              <a:buFont typeface="Arial" panose="020B0604020202020204" pitchFamily="34" charset="0"/>
              <a:buChar char="•"/>
            </a:pPr>
            <a:r>
              <a:rPr lang="en-US" sz="2000" dirty="0">
                <a:solidFill>
                  <a:schemeClr val="tx1"/>
                </a:solidFill>
                <a:latin typeface="Montserrat"/>
                <a:ea typeface="Montserrat"/>
                <a:cs typeface="Montserrat"/>
                <a:sym typeface="Montserrat"/>
              </a:rPr>
              <a:t>Protected intersections</a:t>
            </a:r>
          </a:p>
          <a:p>
            <a:pPr marL="342900" lvl="0" indent="-342900">
              <a:lnSpc>
                <a:spcPct val="115000"/>
              </a:lnSpc>
              <a:buClr>
                <a:schemeClr val="dk1"/>
              </a:buClr>
              <a:buSzPts val="1100"/>
              <a:buFont typeface="Arial" panose="020B0604020202020204" pitchFamily="34" charset="0"/>
              <a:buChar char="•"/>
            </a:pPr>
            <a:r>
              <a:rPr lang="en-US" sz="2000" dirty="0">
                <a:solidFill>
                  <a:schemeClr val="tx1"/>
                </a:solidFill>
                <a:latin typeface="Montserrat"/>
                <a:ea typeface="Montserrat"/>
                <a:cs typeface="Montserrat"/>
                <a:sym typeface="Montserrat"/>
              </a:rPr>
              <a:t>Bus boarding islands </a:t>
            </a:r>
          </a:p>
          <a:p>
            <a:pPr marL="342900" lvl="0" indent="-342900">
              <a:lnSpc>
                <a:spcPct val="115000"/>
              </a:lnSpc>
              <a:buClr>
                <a:schemeClr val="dk1"/>
              </a:buClr>
              <a:buSzPts val="1100"/>
              <a:buFont typeface="Arial" panose="020B0604020202020204" pitchFamily="34" charset="0"/>
              <a:buChar char="•"/>
            </a:pPr>
            <a:r>
              <a:rPr lang="en-US" sz="2000" dirty="0">
                <a:solidFill>
                  <a:schemeClr val="tx1"/>
                </a:solidFill>
                <a:latin typeface="Montserrat"/>
                <a:ea typeface="Montserrat"/>
                <a:cs typeface="Montserrat"/>
                <a:sym typeface="Montserrat"/>
              </a:rPr>
              <a:t>New Pedestrian crossings</a:t>
            </a:r>
          </a:p>
          <a:p>
            <a:pPr marL="342900" lvl="0" indent="-342900">
              <a:lnSpc>
                <a:spcPct val="115000"/>
              </a:lnSpc>
              <a:buClr>
                <a:schemeClr val="dk1"/>
              </a:buClr>
              <a:buSzPts val="1100"/>
              <a:buFont typeface="Arial" panose="020B0604020202020204" pitchFamily="34" charset="0"/>
              <a:buChar char="•"/>
            </a:pPr>
            <a:r>
              <a:rPr lang="en-US" sz="2000" dirty="0">
                <a:solidFill>
                  <a:schemeClr val="tx1"/>
                </a:solidFill>
                <a:latin typeface="Montserrat"/>
                <a:ea typeface="Montserrat"/>
                <a:cs typeface="Montserrat"/>
                <a:sym typeface="Montserrat"/>
              </a:rPr>
              <a:t>Extended medians</a:t>
            </a:r>
          </a:p>
          <a:p>
            <a:pPr marL="342900" lvl="0" indent="-342900">
              <a:lnSpc>
                <a:spcPct val="115000"/>
              </a:lnSpc>
              <a:buClr>
                <a:schemeClr val="dk1"/>
              </a:buClr>
              <a:buSzPts val="1100"/>
              <a:buFont typeface="Arial" panose="020B0604020202020204" pitchFamily="34" charset="0"/>
              <a:buChar char="•"/>
            </a:pPr>
            <a:endParaRPr lang="en-US" sz="2000" dirty="0">
              <a:solidFill>
                <a:schemeClr val="tx1"/>
              </a:solidFill>
              <a:latin typeface="Montserrat"/>
              <a:ea typeface="Montserrat"/>
              <a:cs typeface="Montserrat"/>
              <a:sym typeface="Montserrat"/>
            </a:endParaRPr>
          </a:p>
          <a:p>
            <a:pPr algn="ctr">
              <a:lnSpc>
                <a:spcPct val="115000"/>
              </a:lnSpc>
              <a:buClr>
                <a:schemeClr val="dk1"/>
              </a:buClr>
              <a:buSzPts val="1100"/>
            </a:pPr>
            <a:r>
              <a:rPr lang="en-US" sz="2000" dirty="0">
                <a:solidFill>
                  <a:schemeClr val="tx1"/>
                </a:solidFill>
                <a:latin typeface="Montserrat"/>
                <a:ea typeface="Montserrat"/>
                <a:cs typeface="Montserrat"/>
                <a:sym typeface="Montserrat"/>
              </a:rPr>
              <a:t>OakDOT applied in 2022</a:t>
            </a:r>
          </a:p>
          <a:p>
            <a:pPr marL="342900" lvl="0" indent="-342900">
              <a:lnSpc>
                <a:spcPct val="115000"/>
              </a:lnSpc>
              <a:buClr>
                <a:schemeClr val="dk1"/>
              </a:buClr>
              <a:buSzPts val="1100"/>
              <a:buFont typeface="Arial" panose="020B0604020202020204" pitchFamily="34" charset="0"/>
              <a:buChar char="•"/>
            </a:pPr>
            <a:endParaRPr lang="en-US" sz="2000" dirty="0">
              <a:solidFill>
                <a:schemeClr val="tx1"/>
              </a:solidFill>
              <a:latin typeface="Montserrat"/>
              <a:ea typeface="Montserrat"/>
              <a:cs typeface="Montserrat"/>
              <a:sym typeface="Montserrat"/>
            </a:endParaRPr>
          </a:p>
        </p:txBody>
      </p:sp>
      <p:sp>
        <p:nvSpPr>
          <p:cNvPr id="19" name="Google Shape;428;p39">
            <a:extLst>
              <a:ext uri="{FF2B5EF4-FFF2-40B4-BE49-F238E27FC236}">
                <a16:creationId xmlns:a16="http://schemas.microsoft.com/office/drawing/2014/main" id="{50762014-4EAC-70D1-C30D-74B496295096}"/>
              </a:ext>
            </a:extLst>
          </p:cNvPr>
          <p:cNvSpPr/>
          <p:nvPr/>
        </p:nvSpPr>
        <p:spPr>
          <a:xfrm>
            <a:off x="373386" y="1074847"/>
            <a:ext cx="5166280" cy="415285"/>
          </a:xfrm>
          <a:prstGeom prst="rect">
            <a:avLst/>
          </a:prstGeom>
          <a:solidFill>
            <a:schemeClr val="lt1">
              <a:alpha val="72549"/>
            </a:schemeClr>
          </a:solidFill>
          <a:ln>
            <a:noFill/>
          </a:ln>
        </p:spPr>
        <p:txBody>
          <a:bodyPr spcFirstLastPara="1" wrap="square" lIns="91425" tIns="45700" rIns="91425" bIns="45700" anchor="ctr" anchorCtr="0">
            <a:noAutofit/>
          </a:bodyPr>
          <a:lstStyle/>
          <a:p>
            <a:pPr lvl="0">
              <a:lnSpc>
                <a:spcPct val="115000"/>
              </a:lnSpc>
              <a:buClr>
                <a:schemeClr val="dk1"/>
              </a:buClr>
              <a:buSzPts val="1100"/>
            </a:pPr>
            <a:r>
              <a:rPr lang="en-US" sz="2000" b="1" dirty="0">
                <a:solidFill>
                  <a:srgbClr val="4A4A4A"/>
                </a:solidFill>
                <a:latin typeface="Montserrat"/>
                <a:ea typeface="Montserrat"/>
                <a:cs typeface="Montserrat"/>
                <a:sym typeface="Montserrat"/>
              </a:rPr>
              <a:t>Active Transportation Program (ATP) </a:t>
            </a:r>
            <a:endParaRPr lang="en-US" sz="2000" b="1" dirty="0">
              <a:solidFill>
                <a:schemeClr val="dk1"/>
              </a:solidFill>
              <a:latin typeface="Montserrat"/>
              <a:ea typeface="Montserrat"/>
              <a:cs typeface="Montserrat"/>
              <a:sym typeface="Montserrat"/>
            </a:endParaRPr>
          </a:p>
        </p:txBody>
      </p:sp>
      <p:pic>
        <p:nvPicPr>
          <p:cNvPr id="24" name="Picture 23">
            <a:extLst>
              <a:ext uri="{FF2B5EF4-FFF2-40B4-BE49-F238E27FC236}">
                <a16:creationId xmlns:a16="http://schemas.microsoft.com/office/drawing/2014/main" id="{127603D8-5A70-44CB-96BB-D2C2A2410609}"/>
              </a:ext>
            </a:extLst>
          </p:cNvPr>
          <p:cNvPicPr>
            <a:picLocks noChangeAspect="1"/>
          </p:cNvPicPr>
          <p:nvPr/>
        </p:nvPicPr>
        <p:blipFill>
          <a:blip r:embed="rId4"/>
          <a:stretch>
            <a:fillRect/>
          </a:stretch>
        </p:blipFill>
        <p:spPr>
          <a:xfrm>
            <a:off x="273774" y="2114257"/>
            <a:ext cx="6888920" cy="3463854"/>
          </a:xfrm>
          <a:prstGeom prst="rect">
            <a:avLst/>
          </a:prstGeom>
          <a:ln w="12700">
            <a:solidFill>
              <a:schemeClr val="tx1"/>
            </a:solid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2" name="Google Shape;94;p15">
            <a:extLst>
              <a:ext uri="{FF2B5EF4-FFF2-40B4-BE49-F238E27FC236}">
                <a16:creationId xmlns:a16="http://schemas.microsoft.com/office/drawing/2014/main" id="{C61DA1EC-232D-0794-D735-85D46F0FC8F3}"/>
              </a:ext>
            </a:extLst>
          </p:cNvPr>
          <p:cNvPicPr preferRelativeResize="0"/>
          <p:nvPr/>
        </p:nvPicPr>
        <p:blipFill rotWithShape="1">
          <a:blip r:embed="rId3">
            <a:alphaModFix/>
          </a:blip>
          <a:srcRect t="17203"/>
          <a:stretch/>
        </p:blipFill>
        <p:spPr>
          <a:xfrm>
            <a:off x="0" y="0"/>
            <a:ext cx="12192000" cy="7307127"/>
          </a:xfrm>
          <a:prstGeom prst="rect">
            <a:avLst/>
          </a:prstGeom>
          <a:noFill/>
          <a:ln>
            <a:noFill/>
          </a:ln>
        </p:spPr>
      </p:pic>
      <p:sp>
        <p:nvSpPr>
          <p:cNvPr id="101" name="Google Shape;101;p15"/>
          <p:cNvSpPr txBox="1"/>
          <p:nvPr/>
        </p:nvSpPr>
        <p:spPr>
          <a:xfrm>
            <a:off x="109350" y="6432875"/>
            <a:ext cx="8036700" cy="33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Montserrat" panose="00000500000000000000" pitchFamily="2" charset="0"/>
              <a:ea typeface="Calibri"/>
              <a:cs typeface="Calibri"/>
              <a:sym typeface="Calibri"/>
            </a:endParaRPr>
          </a:p>
        </p:txBody>
      </p:sp>
      <p:sp>
        <p:nvSpPr>
          <p:cNvPr id="17" name="Google Shape;100;p15"/>
          <p:cNvSpPr/>
          <p:nvPr/>
        </p:nvSpPr>
        <p:spPr>
          <a:xfrm>
            <a:off x="0" y="365126"/>
            <a:ext cx="514602" cy="818412"/>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 name="Google Shape;212;p29"/>
          <p:cNvSpPr txBox="1">
            <a:spLocks/>
          </p:cNvSpPr>
          <p:nvPr/>
        </p:nvSpPr>
        <p:spPr>
          <a:xfrm>
            <a:off x="418883" y="365125"/>
            <a:ext cx="3073118" cy="818412"/>
          </a:xfrm>
          <a:prstGeom prst="rect">
            <a:avLst/>
          </a:prstGeom>
          <a:solidFill>
            <a:schemeClr val="accent4"/>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400"/>
              <a:buFont typeface="Montserrat Black"/>
              <a:buNone/>
            </a:pPr>
            <a:r>
              <a:rPr lang="en-US" sz="3400" i="1" dirty="0">
                <a:latin typeface="Montserrat Black"/>
                <a:ea typeface="Montserrat Black"/>
                <a:cs typeface="Montserrat Black"/>
                <a:sym typeface="Montserrat Black"/>
              </a:rPr>
              <a:t> Next Steps</a:t>
            </a:r>
            <a:endParaRPr lang="en-US" sz="3400" dirty="0"/>
          </a:p>
        </p:txBody>
      </p:sp>
      <p:pic>
        <p:nvPicPr>
          <p:cNvPr id="41" name="Picture 40" descr="Graphical user interface&#10;&#10;Description automatically generated with medium confidence">
            <a:extLst>
              <a:ext uri="{FF2B5EF4-FFF2-40B4-BE49-F238E27FC236}">
                <a16:creationId xmlns:a16="http://schemas.microsoft.com/office/drawing/2014/main" id="{B6C6E371-0E23-1AA4-E3B5-FFFE7BEC06B1}"/>
              </a:ext>
            </a:extLst>
          </p:cNvPr>
          <p:cNvPicPr>
            <a:picLocks noChangeAspect="1"/>
          </p:cNvPicPr>
          <p:nvPr/>
        </p:nvPicPr>
        <p:blipFill>
          <a:blip r:embed="rId4"/>
          <a:stretch>
            <a:fillRect/>
          </a:stretch>
        </p:blipFill>
        <p:spPr>
          <a:xfrm>
            <a:off x="1666898" y="5019972"/>
            <a:ext cx="5312786" cy="1660244"/>
          </a:xfrm>
          <a:prstGeom prst="rect">
            <a:avLst/>
          </a:prstGeom>
          <a:ln w="12700">
            <a:solidFill>
              <a:schemeClr val="tx1"/>
            </a:solidFill>
          </a:ln>
        </p:spPr>
      </p:pic>
      <p:pic>
        <p:nvPicPr>
          <p:cNvPr id="7" name="Picture 6">
            <a:extLst>
              <a:ext uri="{FF2B5EF4-FFF2-40B4-BE49-F238E27FC236}">
                <a16:creationId xmlns:a16="http://schemas.microsoft.com/office/drawing/2014/main" id="{A1D98A31-C29B-C8FB-36FF-634517180622}"/>
              </a:ext>
            </a:extLst>
          </p:cNvPr>
          <p:cNvPicPr>
            <a:picLocks noChangeAspect="1"/>
          </p:cNvPicPr>
          <p:nvPr/>
        </p:nvPicPr>
        <p:blipFill rotWithShape="1">
          <a:blip r:embed="rId5"/>
          <a:srcRect t="3459" b="5933"/>
          <a:stretch/>
        </p:blipFill>
        <p:spPr>
          <a:xfrm>
            <a:off x="7551533" y="5019971"/>
            <a:ext cx="2807034" cy="1660245"/>
          </a:xfrm>
          <a:prstGeom prst="rect">
            <a:avLst/>
          </a:prstGeom>
          <a:ln w="12700">
            <a:solidFill>
              <a:schemeClr val="tx1"/>
            </a:solidFill>
          </a:ln>
        </p:spPr>
      </p:pic>
      <p:pic>
        <p:nvPicPr>
          <p:cNvPr id="8" name="Picture 7" descr="A picture containing text, sky, highway&#10;&#10;Description automatically generated">
            <a:extLst>
              <a:ext uri="{FF2B5EF4-FFF2-40B4-BE49-F238E27FC236}">
                <a16:creationId xmlns:a16="http://schemas.microsoft.com/office/drawing/2014/main" id="{560500E6-7875-7D41-3011-121917476E91}"/>
              </a:ext>
            </a:extLst>
          </p:cNvPr>
          <p:cNvPicPr>
            <a:picLocks noChangeAspect="1"/>
          </p:cNvPicPr>
          <p:nvPr/>
        </p:nvPicPr>
        <p:blipFill>
          <a:blip r:embed="rId6"/>
          <a:stretch>
            <a:fillRect/>
          </a:stretch>
        </p:blipFill>
        <p:spPr>
          <a:xfrm>
            <a:off x="1686915" y="3126402"/>
            <a:ext cx="5292770" cy="1653991"/>
          </a:xfrm>
          <a:prstGeom prst="rect">
            <a:avLst/>
          </a:prstGeom>
          <a:ln w="12700">
            <a:solidFill>
              <a:schemeClr val="tx1"/>
            </a:solidFill>
          </a:ln>
        </p:spPr>
      </p:pic>
      <p:pic>
        <p:nvPicPr>
          <p:cNvPr id="9" name="Picture 8">
            <a:extLst>
              <a:ext uri="{FF2B5EF4-FFF2-40B4-BE49-F238E27FC236}">
                <a16:creationId xmlns:a16="http://schemas.microsoft.com/office/drawing/2014/main" id="{1F00ED98-2B6A-47F0-76AE-1E25C049285F}"/>
              </a:ext>
            </a:extLst>
          </p:cNvPr>
          <p:cNvPicPr>
            <a:picLocks noChangeAspect="1"/>
          </p:cNvPicPr>
          <p:nvPr/>
        </p:nvPicPr>
        <p:blipFill rotWithShape="1">
          <a:blip r:embed="rId7"/>
          <a:srcRect t="3982" r="3035" b="5407"/>
          <a:stretch/>
        </p:blipFill>
        <p:spPr>
          <a:xfrm>
            <a:off x="7551529" y="3135016"/>
            <a:ext cx="2807034" cy="1660245"/>
          </a:xfrm>
          <a:prstGeom prst="rect">
            <a:avLst/>
          </a:prstGeom>
          <a:ln w="12700">
            <a:solidFill>
              <a:schemeClr val="tx1"/>
            </a:solidFill>
          </a:ln>
        </p:spPr>
      </p:pic>
      <p:pic>
        <p:nvPicPr>
          <p:cNvPr id="10" name="Picture 9" descr="A picture containing graphical user interface&#10;&#10;Description automatically generated">
            <a:extLst>
              <a:ext uri="{FF2B5EF4-FFF2-40B4-BE49-F238E27FC236}">
                <a16:creationId xmlns:a16="http://schemas.microsoft.com/office/drawing/2014/main" id="{B6AA5E73-A2FA-29F7-F293-9E0D5C5D6A50}"/>
              </a:ext>
            </a:extLst>
          </p:cNvPr>
          <p:cNvPicPr>
            <a:picLocks noChangeAspect="1"/>
          </p:cNvPicPr>
          <p:nvPr/>
        </p:nvPicPr>
        <p:blipFill>
          <a:blip r:embed="rId8"/>
          <a:stretch>
            <a:fillRect/>
          </a:stretch>
        </p:blipFill>
        <p:spPr>
          <a:xfrm>
            <a:off x="1686916" y="1317863"/>
            <a:ext cx="5292768" cy="1653990"/>
          </a:xfrm>
          <a:prstGeom prst="rect">
            <a:avLst/>
          </a:prstGeom>
          <a:ln w="12700">
            <a:solidFill>
              <a:schemeClr val="tx1"/>
            </a:solidFill>
          </a:ln>
        </p:spPr>
      </p:pic>
      <p:pic>
        <p:nvPicPr>
          <p:cNvPr id="11" name="Picture 10">
            <a:extLst>
              <a:ext uri="{FF2B5EF4-FFF2-40B4-BE49-F238E27FC236}">
                <a16:creationId xmlns:a16="http://schemas.microsoft.com/office/drawing/2014/main" id="{6A9BD383-7F08-BA06-D1D8-1BBD6DCDAF25}"/>
              </a:ext>
            </a:extLst>
          </p:cNvPr>
          <p:cNvPicPr>
            <a:picLocks noChangeAspect="1"/>
          </p:cNvPicPr>
          <p:nvPr/>
        </p:nvPicPr>
        <p:blipFill rotWithShape="1">
          <a:blip r:embed="rId9"/>
          <a:srcRect l="3634" t="12890" r="23067"/>
          <a:stretch/>
        </p:blipFill>
        <p:spPr>
          <a:xfrm>
            <a:off x="7551531" y="1314710"/>
            <a:ext cx="2807034" cy="1657142"/>
          </a:xfrm>
          <a:prstGeom prst="rect">
            <a:avLst/>
          </a:prstGeom>
          <a:ln w="12700">
            <a:solidFill>
              <a:schemeClr val="tx1"/>
            </a:solidFill>
          </a:ln>
        </p:spPr>
      </p:pic>
      <p:sp>
        <p:nvSpPr>
          <p:cNvPr id="12" name="Google Shape;117;p17">
            <a:extLst>
              <a:ext uri="{FF2B5EF4-FFF2-40B4-BE49-F238E27FC236}">
                <a16:creationId xmlns:a16="http://schemas.microsoft.com/office/drawing/2014/main" id="{3AE29283-DCA2-6AA4-B3C0-EE3A77BF4260}"/>
              </a:ext>
            </a:extLst>
          </p:cNvPr>
          <p:cNvSpPr/>
          <p:nvPr/>
        </p:nvSpPr>
        <p:spPr>
          <a:xfrm>
            <a:off x="7551530" y="2711759"/>
            <a:ext cx="2807033" cy="260092"/>
          </a:xfrm>
          <a:prstGeom prst="rect">
            <a:avLst/>
          </a:prstGeom>
          <a:solidFill>
            <a:schemeClr val="lt1">
              <a:alpha val="7294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13" name="Google Shape;90;p14">
            <a:extLst>
              <a:ext uri="{FF2B5EF4-FFF2-40B4-BE49-F238E27FC236}">
                <a16:creationId xmlns:a16="http://schemas.microsoft.com/office/drawing/2014/main" id="{641354BF-61E7-A118-FDB6-0A7F3932B9C5}"/>
              </a:ext>
            </a:extLst>
          </p:cNvPr>
          <p:cNvSpPr txBox="1"/>
          <p:nvPr/>
        </p:nvSpPr>
        <p:spPr>
          <a:xfrm>
            <a:off x="7551531" y="2668898"/>
            <a:ext cx="2617415" cy="302954"/>
          </a:xfrm>
          <a:prstGeom prst="rect">
            <a:avLst/>
          </a:prstGeom>
          <a:noFill/>
          <a:ln>
            <a:noFill/>
          </a:ln>
        </p:spPr>
        <p:txBody>
          <a:bodyPr spcFirstLastPara="1" wrap="square" lIns="91425" tIns="91425" rIns="91425" bIns="91425" anchor="t" anchorCtr="0">
            <a:noAutofit/>
          </a:bodyPr>
          <a:lstStyle/>
          <a:p>
            <a:pPr lvl="0">
              <a:lnSpc>
                <a:spcPct val="115000"/>
              </a:lnSpc>
              <a:buClr>
                <a:schemeClr val="dk1"/>
              </a:buClr>
              <a:buSzPts val="1100"/>
            </a:pPr>
            <a:r>
              <a:rPr lang="en-US" sz="1200" dirty="0">
                <a:solidFill>
                  <a:srgbClr val="3B3B3B"/>
                </a:solidFill>
                <a:latin typeface="Montserrat" panose="00000500000000000000" pitchFamily="2" charset="0"/>
                <a:ea typeface="Montserrat"/>
                <a:cs typeface="Montserrat"/>
                <a:sym typeface="Montserrat"/>
              </a:rPr>
              <a:t>Foothill Blvd – O</a:t>
            </a:r>
            <a:r>
              <a:rPr lang="en-US" sz="1200" i="1" dirty="0">
                <a:solidFill>
                  <a:srgbClr val="3B3B3B"/>
                </a:solidFill>
                <a:latin typeface="Montserrat" panose="00000500000000000000" pitchFamily="2" charset="0"/>
                <a:ea typeface="Montserrat"/>
                <a:cs typeface="Montserrat"/>
                <a:sym typeface="Montserrat"/>
              </a:rPr>
              <a:t>akland, CA</a:t>
            </a:r>
            <a:endParaRPr lang="en-US" sz="1200" i="1" dirty="0">
              <a:solidFill>
                <a:schemeClr val="tx1"/>
              </a:solidFill>
              <a:latin typeface="Montserrat"/>
              <a:ea typeface="Montserrat"/>
              <a:cs typeface="Montserrat"/>
              <a:sym typeface="Montserrat"/>
            </a:endParaRPr>
          </a:p>
        </p:txBody>
      </p:sp>
      <p:sp>
        <p:nvSpPr>
          <p:cNvPr id="16" name="Google Shape;117;p17">
            <a:extLst>
              <a:ext uri="{FF2B5EF4-FFF2-40B4-BE49-F238E27FC236}">
                <a16:creationId xmlns:a16="http://schemas.microsoft.com/office/drawing/2014/main" id="{65E9EDD8-C64B-23CB-1F01-43474A1849E8}"/>
              </a:ext>
            </a:extLst>
          </p:cNvPr>
          <p:cNvSpPr/>
          <p:nvPr/>
        </p:nvSpPr>
        <p:spPr>
          <a:xfrm>
            <a:off x="7938513" y="904627"/>
            <a:ext cx="2033068" cy="328475"/>
          </a:xfrm>
          <a:prstGeom prst="rect">
            <a:avLst/>
          </a:prstGeom>
          <a:solidFill>
            <a:schemeClr val="lt1">
              <a:alpha val="7294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19" name="Google Shape;90;p14">
            <a:extLst>
              <a:ext uri="{FF2B5EF4-FFF2-40B4-BE49-F238E27FC236}">
                <a16:creationId xmlns:a16="http://schemas.microsoft.com/office/drawing/2014/main" id="{14827050-E983-64D6-9936-04F8BB04FC1B}"/>
              </a:ext>
            </a:extLst>
          </p:cNvPr>
          <p:cNvSpPr txBox="1"/>
          <p:nvPr/>
        </p:nvSpPr>
        <p:spPr>
          <a:xfrm>
            <a:off x="7938514" y="846906"/>
            <a:ext cx="2033067" cy="400897"/>
          </a:xfrm>
          <a:prstGeom prst="rect">
            <a:avLst/>
          </a:prstGeom>
          <a:noFill/>
          <a:ln>
            <a:noFill/>
          </a:ln>
        </p:spPr>
        <p:txBody>
          <a:bodyPr spcFirstLastPara="1" wrap="square" lIns="91425" tIns="91425" rIns="91425" bIns="91425" anchor="t" anchorCtr="0">
            <a:noAutofit/>
          </a:bodyPr>
          <a:lstStyle/>
          <a:p>
            <a:pPr lvl="0">
              <a:lnSpc>
                <a:spcPct val="115000"/>
              </a:lnSpc>
              <a:buClr>
                <a:schemeClr val="dk1"/>
              </a:buClr>
              <a:buSzPts val="1100"/>
            </a:pPr>
            <a:r>
              <a:rPr lang="en-US" sz="1600" dirty="0">
                <a:solidFill>
                  <a:srgbClr val="3B3B3B"/>
                </a:solidFill>
                <a:latin typeface="Montserrat" panose="00000500000000000000" pitchFamily="2" charset="0"/>
                <a:ea typeface="Montserrat"/>
                <a:cs typeface="Montserrat"/>
                <a:sym typeface="Montserrat"/>
              </a:rPr>
              <a:t>Example Projects</a:t>
            </a:r>
          </a:p>
        </p:txBody>
      </p:sp>
      <p:sp>
        <p:nvSpPr>
          <p:cNvPr id="42" name="Google Shape;428;p39">
            <a:extLst>
              <a:ext uri="{FF2B5EF4-FFF2-40B4-BE49-F238E27FC236}">
                <a16:creationId xmlns:a16="http://schemas.microsoft.com/office/drawing/2014/main" id="{D99877EA-2655-DFF1-3ED1-7E99AAC1B34C}"/>
              </a:ext>
            </a:extLst>
          </p:cNvPr>
          <p:cNvSpPr/>
          <p:nvPr/>
        </p:nvSpPr>
        <p:spPr>
          <a:xfrm>
            <a:off x="373386" y="1074847"/>
            <a:ext cx="2931414" cy="415285"/>
          </a:xfrm>
          <a:prstGeom prst="rect">
            <a:avLst/>
          </a:prstGeom>
          <a:solidFill>
            <a:schemeClr val="lt1">
              <a:alpha val="72549"/>
            </a:schemeClr>
          </a:solidFill>
          <a:ln>
            <a:noFill/>
          </a:ln>
        </p:spPr>
        <p:txBody>
          <a:bodyPr spcFirstLastPara="1" wrap="square" lIns="91425" tIns="45700" rIns="91425" bIns="45700" anchor="ctr" anchorCtr="0">
            <a:noAutofit/>
          </a:bodyPr>
          <a:lstStyle/>
          <a:p>
            <a:pPr lvl="0">
              <a:lnSpc>
                <a:spcPct val="115000"/>
              </a:lnSpc>
              <a:buClr>
                <a:schemeClr val="dk1"/>
              </a:buClr>
              <a:buSzPts val="1100"/>
            </a:pPr>
            <a:r>
              <a:rPr lang="en-US" sz="2000" b="1" dirty="0">
                <a:solidFill>
                  <a:srgbClr val="4A4A4A"/>
                </a:solidFill>
                <a:latin typeface="Montserrat"/>
                <a:ea typeface="Montserrat"/>
                <a:cs typeface="Montserrat"/>
                <a:sym typeface="Montserrat"/>
              </a:rPr>
              <a:t>Design Alternatives </a:t>
            </a:r>
            <a:endParaRPr lang="en-US" sz="2000" b="1" dirty="0">
              <a:solidFill>
                <a:schemeClr val="dk1"/>
              </a:solidFill>
              <a:latin typeface="Montserrat"/>
              <a:ea typeface="Montserrat"/>
              <a:cs typeface="Montserrat"/>
              <a:sym typeface="Montserrat"/>
            </a:endParaRPr>
          </a:p>
        </p:txBody>
      </p:sp>
      <p:sp>
        <p:nvSpPr>
          <p:cNvPr id="30" name="Google Shape;117;p17">
            <a:extLst>
              <a:ext uri="{FF2B5EF4-FFF2-40B4-BE49-F238E27FC236}">
                <a16:creationId xmlns:a16="http://schemas.microsoft.com/office/drawing/2014/main" id="{DE57F324-8F4B-0CCB-91DF-A99CD6A18DB5}"/>
              </a:ext>
            </a:extLst>
          </p:cNvPr>
          <p:cNvSpPr/>
          <p:nvPr/>
        </p:nvSpPr>
        <p:spPr>
          <a:xfrm>
            <a:off x="7551529" y="4530421"/>
            <a:ext cx="2807033" cy="260092"/>
          </a:xfrm>
          <a:prstGeom prst="rect">
            <a:avLst/>
          </a:prstGeom>
          <a:solidFill>
            <a:schemeClr val="lt1">
              <a:alpha val="7294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cxnSp>
        <p:nvCxnSpPr>
          <p:cNvPr id="25" name="Straight Connector 24">
            <a:extLst>
              <a:ext uri="{FF2B5EF4-FFF2-40B4-BE49-F238E27FC236}">
                <a16:creationId xmlns:a16="http://schemas.microsoft.com/office/drawing/2014/main" id="{9BE1916A-6347-EABD-D4C8-0770BECDA78B}"/>
              </a:ext>
            </a:extLst>
          </p:cNvPr>
          <p:cNvCxnSpPr>
            <a:cxnSpLocks/>
            <a:stCxn id="10" idx="3"/>
          </p:cNvCxnSpPr>
          <p:nvPr/>
        </p:nvCxnSpPr>
        <p:spPr>
          <a:xfrm>
            <a:off x="6979684" y="2144858"/>
            <a:ext cx="571847"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04033CA9-D997-21F9-C242-8B8E0381A39E}"/>
              </a:ext>
            </a:extLst>
          </p:cNvPr>
          <p:cNvCxnSpPr>
            <a:cxnSpLocks/>
          </p:cNvCxnSpPr>
          <p:nvPr/>
        </p:nvCxnSpPr>
        <p:spPr>
          <a:xfrm>
            <a:off x="6979684" y="3967658"/>
            <a:ext cx="571847"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8F495ACE-04F1-E74C-E22C-2B89CE53C0D5}"/>
              </a:ext>
            </a:extLst>
          </p:cNvPr>
          <p:cNvCxnSpPr>
            <a:cxnSpLocks/>
          </p:cNvCxnSpPr>
          <p:nvPr/>
        </p:nvCxnSpPr>
        <p:spPr>
          <a:xfrm>
            <a:off x="6979684" y="5953811"/>
            <a:ext cx="571847" cy="0"/>
          </a:xfrm>
          <a:prstGeom prst="line">
            <a:avLst/>
          </a:prstGeom>
          <a:ln w="38100"/>
        </p:spPr>
        <p:style>
          <a:lnRef idx="1">
            <a:schemeClr val="dk1"/>
          </a:lnRef>
          <a:fillRef idx="0">
            <a:schemeClr val="dk1"/>
          </a:fillRef>
          <a:effectRef idx="0">
            <a:schemeClr val="dk1"/>
          </a:effectRef>
          <a:fontRef idx="minor">
            <a:schemeClr val="tx1"/>
          </a:fontRef>
        </p:style>
      </p:cxnSp>
      <p:sp>
        <p:nvSpPr>
          <p:cNvPr id="31" name="Google Shape;117;p17">
            <a:extLst>
              <a:ext uri="{FF2B5EF4-FFF2-40B4-BE49-F238E27FC236}">
                <a16:creationId xmlns:a16="http://schemas.microsoft.com/office/drawing/2014/main" id="{35834FEC-2751-B286-7A76-39F16C91142D}"/>
              </a:ext>
            </a:extLst>
          </p:cNvPr>
          <p:cNvSpPr/>
          <p:nvPr/>
        </p:nvSpPr>
        <p:spPr>
          <a:xfrm>
            <a:off x="7551529" y="6412924"/>
            <a:ext cx="2807033" cy="260092"/>
          </a:xfrm>
          <a:prstGeom prst="rect">
            <a:avLst/>
          </a:prstGeom>
          <a:solidFill>
            <a:schemeClr val="lt1">
              <a:alpha val="7294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1" name="Google Shape;90;p14">
            <a:extLst>
              <a:ext uri="{FF2B5EF4-FFF2-40B4-BE49-F238E27FC236}">
                <a16:creationId xmlns:a16="http://schemas.microsoft.com/office/drawing/2014/main" id="{31BF9237-1A52-119E-A752-78ABD3C97488}"/>
              </a:ext>
            </a:extLst>
          </p:cNvPr>
          <p:cNvSpPr txBox="1"/>
          <p:nvPr/>
        </p:nvSpPr>
        <p:spPr>
          <a:xfrm>
            <a:off x="7551529" y="4470559"/>
            <a:ext cx="1891067" cy="319954"/>
          </a:xfrm>
          <a:prstGeom prst="rect">
            <a:avLst/>
          </a:prstGeom>
          <a:noFill/>
          <a:ln>
            <a:noFill/>
          </a:ln>
        </p:spPr>
        <p:txBody>
          <a:bodyPr spcFirstLastPara="1" wrap="square" lIns="91425" tIns="91425" rIns="91425" bIns="91425" anchor="t" anchorCtr="0">
            <a:noAutofit/>
          </a:bodyPr>
          <a:lstStyle/>
          <a:p>
            <a:pPr lvl="0">
              <a:lnSpc>
                <a:spcPct val="115000"/>
              </a:lnSpc>
              <a:buClr>
                <a:schemeClr val="dk1"/>
              </a:buClr>
              <a:buSzPts val="1100"/>
            </a:pPr>
            <a:r>
              <a:rPr lang="en-US" sz="1200" dirty="0">
                <a:solidFill>
                  <a:srgbClr val="3B3B3B"/>
                </a:solidFill>
                <a:latin typeface="Montserrat" panose="00000500000000000000" pitchFamily="2" charset="0"/>
                <a:ea typeface="Montserrat"/>
                <a:cs typeface="Montserrat"/>
                <a:sym typeface="Montserrat"/>
              </a:rPr>
              <a:t>11</a:t>
            </a:r>
            <a:r>
              <a:rPr lang="en-US" sz="1200" baseline="30000" dirty="0">
                <a:solidFill>
                  <a:srgbClr val="3B3B3B"/>
                </a:solidFill>
                <a:latin typeface="Montserrat" panose="00000500000000000000" pitchFamily="2" charset="0"/>
                <a:ea typeface="Montserrat"/>
                <a:cs typeface="Montserrat"/>
                <a:sym typeface="Montserrat"/>
              </a:rPr>
              <a:t>th</a:t>
            </a:r>
            <a:r>
              <a:rPr lang="en-US" sz="1200" dirty="0">
                <a:solidFill>
                  <a:srgbClr val="3B3B3B"/>
                </a:solidFill>
                <a:latin typeface="Montserrat" panose="00000500000000000000" pitchFamily="2" charset="0"/>
                <a:ea typeface="Montserrat"/>
                <a:cs typeface="Montserrat"/>
                <a:sym typeface="Montserrat"/>
              </a:rPr>
              <a:t> St – </a:t>
            </a:r>
            <a:r>
              <a:rPr lang="en-US" sz="1200" i="1" dirty="0">
                <a:solidFill>
                  <a:srgbClr val="3B3B3B"/>
                </a:solidFill>
                <a:latin typeface="Montserrat" panose="00000500000000000000" pitchFamily="2" charset="0"/>
                <a:ea typeface="Montserrat"/>
                <a:cs typeface="Montserrat"/>
                <a:sym typeface="Montserrat"/>
              </a:rPr>
              <a:t>San Jose, CA</a:t>
            </a:r>
            <a:endParaRPr lang="en-US" sz="1200" i="1" dirty="0">
              <a:solidFill>
                <a:schemeClr val="tx1"/>
              </a:solidFill>
              <a:latin typeface="Montserrat"/>
              <a:ea typeface="Montserrat"/>
              <a:cs typeface="Montserrat"/>
              <a:sym typeface="Montserrat"/>
            </a:endParaRPr>
          </a:p>
        </p:txBody>
      </p:sp>
      <p:sp>
        <p:nvSpPr>
          <p:cNvPr id="23" name="Google Shape;90;p14">
            <a:extLst>
              <a:ext uri="{FF2B5EF4-FFF2-40B4-BE49-F238E27FC236}">
                <a16:creationId xmlns:a16="http://schemas.microsoft.com/office/drawing/2014/main" id="{72C13864-05BF-A74E-83B5-2B6A19D5431A}"/>
              </a:ext>
            </a:extLst>
          </p:cNvPr>
          <p:cNvSpPr txBox="1"/>
          <p:nvPr/>
        </p:nvSpPr>
        <p:spPr>
          <a:xfrm>
            <a:off x="7517701" y="6365968"/>
            <a:ext cx="2716895" cy="338100"/>
          </a:xfrm>
          <a:prstGeom prst="rect">
            <a:avLst/>
          </a:prstGeom>
          <a:noFill/>
          <a:ln>
            <a:noFill/>
          </a:ln>
        </p:spPr>
        <p:txBody>
          <a:bodyPr spcFirstLastPara="1" wrap="square" lIns="91425" tIns="91425" rIns="91425" bIns="91425" anchor="t" anchorCtr="0">
            <a:noAutofit/>
          </a:bodyPr>
          <a:lstStyle/>
          <a:p>
            <a:pPr lvl="0">
              <a:lnSpc>
                <a:spcPct val="115000"/>
              </a:lnSpc>
              <a:buClr>
                <a:schemeClr val="dk1"/>
              </a:buClr>
              <a:buSzPts val="1100"/>
            </a:pPr>
            <a:r>
              <a:rPr lang="en-US" sz="1200" dirty="0">
                <a:solidFill>
                  <a:srgbClr val="3B3B3B"/>
                </a:solidFill>
                <a:latin typeface="Montserrat" panose="00000500000000000000" pitchFamily="2" charset="0"/>
                <a:ea typeface="Montserrat"/>
                <a:cs typeface="Montserrat"/>
                <a:sym typeface="Montserrat"/>
              </a:rPr>
              <a:t>N Fremont St – </a:t>
            </a:r>
            <a:r>
              <a:rPr lang="en-US" sz="1200" i="1" dirty="0">
                <a:solidFill>
                  <a:srgbClr val="3B3B3B"/>
                </a:solidFill>
                <a:latin typeface="Montserrat" panose="00000500000000000000" pitchFamily="2" charset="0"/>
                <a:ea typeface="Montserrat"/>
                <a:cs typeface="Montserrat"/>
                <a:sym typeface="Montserrat"/>
              </a:rPr>
              <a:t>Monterrey, CA</a:t>
            </a:r>
            <a:endParaRPr lang="en-US" sz="1200" i="1" dirty="0">
              <a:solidFill>
                <a:schemeClr val="tx1"/>
              </a:solidFill>
              <a:latin typeface="Montserrat"/>
              <a:ea typeface="Montserrat"/>
              <a:cs typeface="Montserrat"/>
              <a:sym typeface="Montserrat"/>
            </a:endParaRPr>
          </a:p>
        </p:txBody>
      </p:sp>
    </p:spTree>
    <p:extLst>
      <p:ext uri="{BB962C8B-B14F-4D97-AF65-F5344CB8AC3E}">
        <p14:creationId xmlns:p14="http://schemas.microsoft.com/office/powerpoint/2010/main" val="41365193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3" name="Google Shape;171;p23">
            <a:extLst>
              <a:ext uri="{FF2B5EF4-FFF2-40B4-BE49-F238E27FC236}">
                <a16:creationId xmlns:a16="http://schemas.microsoft.com/office/drawing/2014/main" id="{19A66D07-4B0E-80EC-502B-88DF867AECC6}"/>
              </a:ext>
            </a:extLst>
          </p:cNvPr>
          <p:cNvPicPr preferRelativeResize="0"/>
          <p:nvPr/>
        </p:nvPicPr>
        <p:blipFill rotWithShape="1">
          <a:blip r:embed="rId3">
            <a:alphaModFix/>
          </a:blip>
          <a:srcRect b="6676"/>
          <a:stretch/>
        </p:blipFill>
        <p:spPr>
          <a:xfrm>
            <a:off x="-197526" y="0"/>
            <a:ext cx="12700901" cy="7307127"/>
          </a:xfrm>
          <a:prstGeom prst="rect">
            <a:avLst/>
          </a:prstGeom>
          <a:noFill/>
          <a:ln w="12700">
            <a:solidFill>
              <a:schemeClr val="tx1"/>
            </a:solidFill>
          </a:ln>
        </p:spPr>
      </p:pic>
      <p:sp>
        <p:nvSpPr>
          <p:cNvPr id="17" name="Google Shape;100;p15"/>
          <p:cNvSpPr/>
          <p:nvPr/>
        </p:nvSpPr>
        <p:spPr>
          <a:xfrm>
            <a:off x="0" y="365126"/>
            <a:ext cx="514602" cy="818412"/>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 name="Google Shape;212;p29"/>
          <p:cNvSpPr txBox="1">
            <a:spLocks/>
          </p:cNvSpPr>
          <p:nvPr/>
        </p:nvSpPr>
        <p:spPr>
          <a:xfrm>
            <a:off x="418883" y="365125"/>
            <a:ext cx="3073118" cy="818412"/>
          </a:xfrm>
          <a:prstGeom prst="rect">
            <a:avLst/>
          </a:prstGeom>
          <a:solidFill>
            <a:schemeClr val="accent4"/>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400"/>
              <a:buFont typeface="Montserrat Black"/>
              <a:buNone/>
            </a:pPr>
            <a:r>
              <a:rPr lang="en-US" sz="3400" i="1" dirty="0">
                <a:latin typeface="Montserrat Black"/>
                <a:ea typeface="Montserrat Black"/>
                <a:cs typeface="Montserrat Black"/>
                <a:sym typeface="Montserrat Black"/>
              </a:rPr>
              <a:t> Next Steps</a:t>
            </a:r>
            <a:endParaRPr lang="en-US" sz="3400" dirty="0"/>
          </a:p>
        </p:txBody>
      </p:sp>
      <p:sp>
        <p:nvSpPr>
          <p:cNvPr id="42" name="Google Shape;428;p39">
            <a:extLst>
              <a:ext uri="{FF2B5EF4-FFF2-40B4-BE49-F238E27FC236}">
                <a16:creationId xmlns:a16="http://schemas.microsoft.com/office/drawing/2014/main" id="{D99877EA-2655-DFF1-3ED1-7E99AAC1B34C}"/>
              </a:ext>
            </a:extLst>
          </p:cNvPr>
          <p:cNvSpPr/>
          <p:nvPr/>
        </p:nvSpPr>
        <p:spPr>
          <a:xfrm>
            <a:off x="373386" y="1074847"/>
            <a:ext cx="4795514" cy="415285"/>
          </a:xfrm>
          <a:prstGeom prst="rect">
            <a:avLst/>
          </a:prstGeom>
          <a:solidFill>
            <a:schemeClr val="lt1">
              <a:alpha val="72549"/>
            </a:schemeClr>
          </a:solidFill>
          <a:ln>
            <a:noFill/>
          </a:ln>
        </p:spPr>
        <p:txBody>
          <a:bodyPr spcFirstLastPara="1" wrap="square" lIns="91425" tIns="45700" rIns="91425" bIns="45700" anchor="ctr" anchorCtr="0">
            <a:noAutofit/>
          </a:bodyPr>
          <a:lstStyle/>
          <a:p>
            <a:pPr lvl="0">
              <a:lnSpc>
                <a:spcPct val="115000"/>
              </a:lnSpc>
              <a:buClr>
                <a:schemeClr val="dk1"/>
              </a:buClr>
              <a:buSzPts val="1100"/>
            </a:pPr>
            <a:r>
              <a:rPr lang="en-US" sz="2000" b="1" dirty="0">
                <a:solidFill>
                  <a:srgbClr val="4A4A4A"/>
                </a:solidFill>
                <a:latin typeface="Montserrat"/>
                <a:ea typeface="Montserrat"/>
                <a:cs typeface="Montserrat"/>
                <a:sym typeface="Montserrat"/>
              </a:rPr>
              <a:t>Outreach and Grant Development  </a:t>
            </a:r>
            <a:endParaRPr lang="en-US" sz="2000" b="1" dirty="0">
              <a:solidFill>
                <a:schemeClr val="dk1"/>
              </a:solidFill>
              <a:latin typeface="Montserrat"/>
              <a:ea typeface="Montserrat"/>
              <a:cs typeface="Montserrat"/>
              <a:sym typeface="Montserrat"/>
            </a:endParaRPr>
          </a:p>
        </p:txBody>
      </p:sp>
      <p:sp>
        <p:nvSpPr>
          <p:cNvPr id="5" name="Google Shape;117;p17">
            <a:extLst>
              <a:ext uri="{FF2B5EF4-FFF2-40B4-BE49-F238E27FC236}">
                <a16:creationId xmlns:a16="http://schemas.microsoft.com/office/drawing/2014/main" id="{E026A0A9-B2F9-F9BA-25EA-1342216A6BEB}"/>
              </a:ext>
            </a:extLst>
          </p:cNvPr>
          <p:cNvSpPr/>
          <p:nvPr/>
        </p:nvSpPr>
        <p:spPr>
          <a:xfrm>
            <a:off x="5402369" y="5562538"/>
            <a:ext cx="2517466" cy="911267"/>
          </a:xfrm>
          <a:prstGeom prst="rect">
            <a:avLst/>
          </a:prstGeom>
          <a:solidFill>
            <a:schemeClr val="lt1">
              <a:alpha val="72940"/>
            </a:schemeClr>
          </a:solidFill>
          <a:ln w="12700">
            <a:solidFill>
              <a:schemeClr val="tx1"/>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4" name="Google Shape;90;p14">
            <a:extLst>
              <a:ext uri="{FF2B5EF4-FFF2-40B4-BE49-F238E27FC236}">
                <a16:creationId xmlns:a16="http://schemas.microsoft.com/office/drawing/2014/main" id="{E9BD0909-8599-A9D1-29C3-1CC1BC0BE2E0}"/>
              </a:ext>
            </a:extLst>
          </p:cNvPr>
          <p:cNvSpPr txBox="1"/>
          <p:nvPr/>
        </p:nvSpPr>
        <p:spPr>
          <a:xfrm>
            <a:off x="5459538" y="5552498"/>
            <a:ext cx="2403128" cy="835447"/>
          </a:xfrm>
          <a:prstGeom prst="rect">
            <a:avLst/>
          </a:prstGeom>
          <a:noFill/>
          <a:ln>
            <a:noFill/>
          </a:ln>
        </p:spPr>
        <p:txBody>
          <a:bodyPr spcFirstLastPara="1" wrap="square" lIns="91425" tIns="91425" rIns="91425" bIns="91425" anchor="t" anchorCtr="0">
            <a:noAutofit/>
          </a:bodyPr>
          <a:lstStyle/>
          <a:p>
            <a:pPr lvl="0" algn="ctr">
              <a:lnSpc>
                <a:spcPct val="115000"/>
              </a:lnSpc>
              <a:buClr>
                <a:schemeClr val="dk1"/>
              </a:buClr>
              <a:buSzPts val="1100"/>
            </a:pPr>
            <a:r>
              <a:rPr lang="en-US" sz="2000" b="1" dirty="0">
                <a:solidFill>
                  <a:schemeClr val="tx1"/>
                </a:solidFill>
                <a:latin typeface="Montserrat"/>
                <a:ea typeface="Montserrat"/>
                <a:cs typeface="Montserrat"/>
                <a:sym typeface="Montserrat"/>
              </a:rPr>
              <a:t>ATP Application </a:t>
            </a:r>
          </a:p>
          <a:p>
            <a:pPr lvl="0" algn="ctr">
              <a:lnSpc>
                <a:spcPct val="115000"/>
              </a:lnSpc>
              <a:buClr>
                <a:schemeClr val="dk1"/>
              </a:buClr>
              <a:buSzPts val="1100"/>
            </a:pPr>
            <a:r>
              <a:rPr lang="en-US" sz="2000" dirty="0">
                <a:solidFill>
                  <a:schemeClr val="tx1"/>
                </a:solidFill>
                <a:latin typeface="Montserrat"/>
                <a:ea typeface="Montserrat"/>
                <a:cs typeface="Montserrat"/>
                <a:sym typeface="Montserrat"/>
              </a:rPr>
              <a:t>June 2024</a:t>
            </a:r>
          </a:p>
        </p:txBody>
      </p:sp>
      <p:sp>
        <p:nvSpPr>
          <p:cNvPr id="19" name="Google Shape;117;p17">
            <a:extLst>
              <a:ext uri="{FF2B5EF4-FFF2-40B4-BE49-F238E27FC236}">
                <a16:creationId xmlns:a16="http://schemas.microsoft.com/office/drawing/2014/main" id="{0042603D-FF2A-D0BE-C278-9AABDA64FAB5}"/>
              </a:ext>
            </a:extLst>
          </p:cNvPr>
          <p:cNvSpPr/>
          <p:nvPr/>
        </p:nvSpPr>
        <p:spPr>
          <a:xfrm>
            <a:off x="6763231" y="1764268"/>
            <a:ext cx="3205306" cy="860467"/>
          </a:xfrm>
          <a:prstGeom prst="rect">
            <a:avLst/>
          </a:prstGeom>
          <a:solidFill>
            <a:schemeClr val="lt1">
              <a:alpha val="72940"/>
            </a:schemeClr>
          </a:solidFill>
          <a:ln w="12700">
            <a:solidFill>
              <a:schemeClr val="tx1"/>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Google Shape;90;p14">
            <a:extLst>
              <a:ext uri="{FF2B5EF4-FFF2-40B4-BE49-F238E27FC236}">
                <a16:creationId xmlns:a16="http://schemas.microsoft.com/office/drawing/2014/main" id="{E682667F-E6A7-95B8-EA56-55F043CAE2D4}"/>
              </a:ext>
            </a:extLst>
          </p:cNvPr>
          <p:cNvSpPr txBox="1"/>
          <p:nvPr/>
        </p:nvSpPr>
        <p:spPr>
          <a:xfrm>
            <a:off x="6763231" y="1737987"/>
            <a:ext cx="3148174" cy="886748"/>
          </a:xfrm>
          <a:prstGeom prst="rect">
            <a:avLst/>
          </a:prstGeom>
          <a:noFill/>
          <a:ln>
            <a:noFill/>
          </a:ln>
        </p:spPr>
        <p:txBody>
          <a:bodyPr spcFirstLastPara="1" wrap="square" lIns="91425" tIns="91425" rIns="91425" bIns="91425" anchor="t" anchorCtr="0">
            <a:noAutofit/>
          </a:bodyPr>
          <a:lstStyle/>
          <a:p>
            <a:pPr lvl="0" algn="ctr">
              <a:lnSpc>
                <a:spcPct val="115000"/>
              </a:lnSpc>
              <a:buClr>
                <a:schemeClr val="dk1"/>
              </a:buClr>
              <a:buSzPts val="1100"/>
            </a:pPr>
            <a:r>
              <a:rPr lang="en-US" sz="2000" b="1" dirty="0">
                <a:solidFill>
                  <a:schemeClr val="tx1"/>
                </a:solidFill>
                <a:latin typeface="Montserrat"/>
                <a:ea typeface="Montserrat"/>
                <a:cs typeface="Montserrat"/>
                <a:sym typeface="Montserrat"/>
              </a:rPr>
              <a:t>Concept Engagement </a:t>
            </a:r>
          </a:p>
          <a:p>
            <a:pPr lvl="0" algn="ctr">
              <a:lnSpc>
                <a:spcPct val="115000"/>
              </a:lnSpc>
              <a:buClr>
                <a:schemeClr val="dk1"/>
              </a:buClr>
              <a:buSzPts val="1100"/>
            </a:pPr>
            <a:r>
              <a:rPr lang="en-US" sz="2000" dirty="0">
                <a:solidFill>
                  <a:schemeClr val="tx1"/>
                </a:solidFill>
                <a:latin typeface="Montserrat"/>
                <a:ea typeface="Montserrat"/>
                <a:cs typeface="Montserrat"/>
                <a:sym typeface="Montserrat"/>
              </a:rPr>
              <a:t>January – May 2024 </a:t>
            </a:r>
          </a:p>
        </p:txBody>
      </p:sp>
      <p:sp>
        <p:nvSpPr>
          <p:cNvPr id="21" name="Google Shape;117;p17">
            <a:extLst>
              <a:ext uri="{FF2B5EF4-FFF2-40B4-BE49-F238E27FC236}">
                <a16:creationId xmlns:a16="http://schemas.microsoft.com/office/drawing/2014/main" id="{49E70611-CCAD-439F-EF74-C5BCCCC0A4CA}"/>
              </a:ext>
            </a:extLst>
          </p:cNvPr>
          <p:cNvSpPr/>
          <p:nvPr/>
        </p:nvSpPr>
        <p:spPr>
          <a:xfrm>
            <a:off x="637581" y="1764268"/>
            <a:ext cx="4267124" cy="860467"/>
          </a:xfrm>
          <a:prstGeom prst="rect">
            <a:avLst/>
          </a:prstGeom>
          <a:solidFill>
            <a:schemeClr val="lt1">
              <a:alpha val="72940"/>
            </a:schemeClr>
          </a:solidFill>
          <a:ln w="12700">
            <a:solidFill>
              <a:schemeClr val="tx1"/>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2" name="Google Shape;90;p14">
            <a:extLst>
              <a:ext uri="{FF2B5EF4-FFF2-40B4-BE49-F238E27FC236}">
                <a16:creationId xmlns:a16="http://schemas.microsoft.com/office/drawing/2014/main" id="{1F987291-2EF3-16BA-22D8-9B12D14F6951}"/>
              </a:ext>
            </a:extLst>
          </p:cNvPr>
          <p:cNvSpPr txBox="1"/>
          <p:nvPr/>
        </p:nvSpPr>
        <p:spPr>
          <a:xfrm>
            <a:off x="547939" y="1712151"/>
            <a:ext cx="4267124" cy="860468"/>
          </a:xfrm>
          <a:prstGeom prst="rect">
            <a:avLst/>
          </a:prstGeom>
          <a:noFill/>
          <a:ln>
            <a:noFill/>
          </a:ln>
        </p:spPr>
        <p:txBody>
          <a:bodyPr spcFirstLastPara="1" wrap="square" lIns="91425" tIns="91425" rIns="91425" bIns="91425" anchor="t" anchorCtr="0">
            <a:noAutofit/>
          </a:bodyPr>
          <a:lstStyle/>
          <a:p>
            <a:pPr lvl="0" algn="ctr">
              <a:lnSpc>
                <a:spcPct val="115000"/>
              </a:lnSpc>
              <a:buClr>
                <a:schemeClr val="dk1"/>
              </a:buClr>
              <a:buSzPts val="1100"/>
            </a:pPr>
            <a:r>
              <a:rPr lang="en-US" sz="2000" b="1" dirty="0">
                <a:solidFill>
                  <a:schemeClr val="tx1"/>
                </a:solidFill>
                <a:latin typeface="Montserrat"/>
                <a:ea typeface="Montserrat"/>
                <a:cs typeface="Montserrat"/>
                <a:sym typeface="Montserrat"/>
              </a:rPr>
              <a:t>Initial Outreach</a:t>
            </a:r>
          </a:p>
          <a:p>
            <a:pPr lvl="0" algn="ctr">
              <a:lnSpc>
                <a:spcPct val="115000"/>
              </a:lnSpc>
              <a:buClr>
                <a:schemeClr val="dk1"/>
              </a:buClr>
              <a:buSzPts val="1100"/>
            </a:pPr>
            <a:r>
              <a:rPr lang="en-US" sz="2000" dirty="0">
                <a:solidFill>
                  <a:schemeClr val="tx1"/>
                </a:solidFill>
                <a:latin typeface="Montserrat"/>
                <a:ea typeface="Montserrat"/>
                <a:cs typeface="Montserrat"/>
                <a:sym typeface="Montserrat"/>
              </a:rPr>
              <a:t>November – December 2023</a:t>
            </a:r>
          </a:p>
        </p:txBody>
      </p:sp>
      <p:sp>
        <p:nvSpPr>
          <p:cNvPr id="23" name="Google Shape;117;p17">
            <a:extLst>
              <a:ext uri="{FF2B5EF4-FFF2-40B4-BE49-F238E27FC236}">
                <a16:creationId xmlns:a16="http://schemas.microsoft.com/office/drawing/2014/main" id="{8EAFD1A5-EB4B-0821-3D0B-9EECBF47F560}"/>
              </a:ext>
            </a:extLst>
          </p:cNvPr>
          <p:cNvSpPr/>
          <p:nvPr/>
        </p:nvSpPr>
        <p:spPr>
          <a:xfrm>
            <a:off x="2433110" y="3636048"/>
            <a:ext cx="3316103" cy="860467"/>
          </a:xfrm>
          <a:prstGeom prst="rect">
            <a:avLst/>
          </a:prstGeom>
          <a:solidFill>
            <a:schemeClr val="lt1">
              <a:alpha val="72940"/>
            </a:schemeClr>
          </a:solidFill>
          <a:ln w="12700">
            <a:solidFill>
              <a:schemeClr val="tx1"/>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4" name="Google Shape;90;p14">
            <a:extLst>
              <a:ext uri="{FF2B5EF4-FFF2-40B4-BE49-F238E27FC236}">
                <a16:creationId xmlns:a16="http://schemas.microsoft.com/office/drawing/2014/main" id="{A5B87A6A-1C1C-795B-76FD-37D2B0B416AB}"/>
              </a:ext>
            </a:extLst>
          </p:cNvPr>
          <p:cNvSpPr txBox="1"/>
          <p:nvPr/>
        </p:nvSpPr>
        <p:spPr>
          <a:xfrm>
            <a:off x="2484338" y="3626434"/>
            <a:ext cx="3213646" cy="870081"/>
          </a:xfrm>
          <a:prstGeom prst="rect">
            <a:avLst/>
          </a:prstGeom>
          <a:noFill/>
          <a:ln>
            <a:noFill/>
          </a:ln>
        </p:spPr>
        <p:txBody>
          <a:bodyPr spcFirstLastPara="1" wrap="square" lIns="91425" tIns="91425" rIns="91425" bIns="91425" anchor="t" anchorCtr="0">
            <a:noAutofit/>
          </a:bodyPr>
          <a:lstStyle/>
          <a:p>
            <a:pPr lvl="0" algn="ctr">
              <a:lnSpc>
                <a:spcPct val="115000"/>
              </a:lnSpc>
              <a:buClr>
                <a:schemeClr val="dk1"/>
              </a:buClr>
              <a:buSzPts val="1100"/>
            </a:pPr>
            <a:r>
              <a:rPr lang="en-US" sz="2000" b="1" dirty="0">
                <a:solidFill>
                  <a:schemeClr val="tx1"/>
                </a:solidFill>
                <a:latin typeface="Montserrat"/>
                <a:ea typeface="Montserrat"/>
                <a:cs typeface="Montserrat"/>
                <a:sym typeface="Montserrat"/>
              </a:rPr>
              <a:t>3 Concepts Developed </a:t>
            </a:r>
          </a:p>
          <a:p>
            <a:pPr algn="ctr">
              <a:lnSpc>
                <a:spcPct val="115000"/>
              </a:lnSpc>
              <a:buClr>
                <a:schemeClr val="dk1"/>
              </a:buClr>
              <a:buSzPts val="1100"/>
            </a:pPr>
            <a:r>
              <a:rPr lang="en-US" sz="2000" dirty="0">
                <a:solidFill>
                  <a:schemeClr val="tx1"/>
                </a:solidFill>
                <a:latin typeface="Montserrat"/>
                <a:ea typeface="Montserrat"/>
                <a:cs typeface="Montserrat"/>
                <a:sym typeface="Montserrat"/>
              </a:rPr>
              <a:t> December 2023</a:t>
            </a:r>
          </a:p>
        </p:txBody>
      </p:sp>
      <p:cxnSp>
        <p:nvCxnSpPr>
          <p:cNvPr id="31" name="Connector: Elbow 30">
            <a:extLst>
              <a:ext uri="{FF2B5EF4-FFF2-40B4-BE49-F238E27FC236}">
                <a16:creationId xmlns:a16="http://schemas.microsoft.com/office/drawing/2014/main" id="{578E1308-1F03-2CB8-81BA-1E8A16846AC9}"/>
              </a:ext>
            </a:extLst>
          </p:cNvPr>
          <p:cNvCxnSpPr>
            <a:cxnSpLocks/>
          </p:cNvCxnSpPr>
          <p:nvPr/>
        </p:nvCxnSpPr>
        <p:spPr>
          <a:xfrm rot="5400000" flipH="1" flipV="1">
            <a:off x="5660123" y="2713823"/>
            <a:ext cx="1431933" cy="1253754"/>
          </a:xfrm>
          <a:prstGeom prst="bentConnector3">
            <a:avLst>
              <a:gd name="adj1" fmla="val 17812"/>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Google Shape;117;p17">
            <a:extLst>
              <a:ext uri="{FF2B5EF4-FFF2-40B4-BE49-F238E27FC236}">
                <a16:creationId xmlns:a16="http://schemas.microsoft.com/office/drawing/2014/main" id="{DF22A723-9BCB-F7AF-3405-38F07931142C}"/>
              </a:ext>
            </a:extLst>
          </p:cNvPr>
          <p:cNvSpPr/>
          <p:nvPr/>
        </p:nvSpPr>
        <p:spPr>
          <a:xfrm>
            <a:off x="8738763" y="3626433"/>
            <a:ext cx="2936603" cy="860467"/>
          </a:xfrm>
          <a:prstGeom prst="rect">
            <a:avLst/>
          </a:prstGeom>
          <a:solidFill>
            <a:schemeClr val="lt1">
              <a:alpha val="72940"/>
            </a:schemeClr>
          </a:solidFill>
          <a:ln w="12700">
            <a:solidFill>
              <a:schemeClr val="tx1"/>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39" name="Google Shape;90;p14">
            <a:extLst>
              <a:ext uri="{FF2B5EF4-FFF2-40B4-BE49-F238E27FC236}">
                <a16:creationId xmlns:a16="http://schemas.microsoft.com/office/drawing/2014/main" id="{829779B1-0202-9EED-F35F-0DFDD2101E70}"/>
              </a:ext>
            </a:extLst>
          </p:cNvPr>
          <p:cNvSpPr txBox="1"/>
          <p:nvPr/>
        </p:nvSpPr>
        <p:spPr>
          <a:xfrm>
            <a:off x="8738763" y="3626433"/>
            <a:ext cx="2858183" cy="870081"/>
          </a:xfrm>
          <a:prstGeom prst="rect">
            <a:avLst/>
          </a:prstGeom>
          <a:noFill/>
          <a:ln>
            <a:noFill/>
          </a:ln>
        </p:spPr>
        <p:txBody>
          <a:bodyPr spcFirstLastPara="1" wrap="square" lIns="91425" tIns="91425" rIns="91425" bIns="91425" anchor="t" anchorCtr="0">
            <a:noAutofit/>
          </a:bodyPr>
          <a:lstStyle/>
          <a:p>
            <a:pPr lvl="0" algn="ctr">
              <a:lnSpc>
                <a:spcPct val="115000"/>
              </a:lnSpc>
              <a:buClr>
                <a:schemeClr val="dk1"/>
              </a:buClr>
              <a:buSzPts val="1100"/>
            </a:pPr>
            <a:r>
              <a:rPr lang="en-US" sz="2000" b="1" dirty="0">
                <a:solidFill>
                  <a:schemeClr val="tx1"/>
                </a:solidFill>
                <a:latin typeface="Montserrat"/>
                <a:ea typeface="Montserrat"/>
                <a:cs typeface="Montserrat"/>
                <a:sym typeface="Montserrat"/>
              </a:rPr>
              <a:t>1 Finalized Concept</a:t>
            </a:r>
          </a:p>
          <a:p>
            <a:pPr algn="ctr">
              <a:lnSpc>
                <a:spcPct val="115000"/>
              </a:lnSpc>
              <a:buClr>
                <a:schemeClr val="dk1"/>
              </a:buClr>
              <a:buSzPts val="1100"/>
            </a:pPr>
            <a:r>
              <a:rPr lang="en-US" sz="2000" dirty="0">
                <a:solidFill>
                  <a:schemeClr val="tx1"/>
                </a:solidFill>
                <a:latin typeface="Montserrat"/>
                <a:ea typeface="Montserrat"/>
                <a:cs typeface="Montserrat"/>
                <a:sym typeface="Montserrat"/>
              </a:rPr>
              <a:t> March 2024</a:t>
            </a:r>
          </a:p>
        </p:txBody>
      </p:sp>
      <p:cxnSp>
        <p:nvCxnSpPr>
          <p:cNvPr id="68" name="Connector: Elbow 67">
            <a:extLst>
              <a:ext uri="{FF2B5EF4-FFF2-40B4-BE49-F238E27FC236}">
                <a16:creationId xmlns:a16="http://schemas.microsoft.com/office/drawing/2014/main" id="{38FEDACB-2A51-A502-9773-E20ABB06457F}"/>
              </a:ext>
            </a:extLst>
          </p:cNvPr>
          <p:cNvCxnSpPr>
            <a:cxnSpLocks/>
          </p:cNvCxnSpPr>
          <p:nvPr/>
        </p:nvCxnSpPr>
        <p:spPr>
          <a:xfrm rot="16200000" flipV="1">
            <a:off x="9411354" y="2685189"/>
            <a:ext cx="1011317" cy="890406"/>
          </a:xfrm>
          <a:prstGeom prst="bentConnector3">
            <a:avLst>
              <a:gd name="adj1"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Connector: Elbow 80">
            <a:extLst>
              <a:ext uri="{FF2B5EF4-FFF2-40B4-BE49-F238E27FC236}">
                <a16:creationId xmlns:a16="http://schemas.microsoft.com/office/drawing/2014/main" id="{4A0CFB30-2145-BA01-2674-798C04E3CF8D}"/>
              </a:ext>
            </a:extLst>
          </p:cNvPr>
          <p:cNvCxnSpPr>
            <a:cxnSpLocks/>
          </p:cNvCxnSpPr>
          <p:nvPr/>
        </p:nvCxnSpPr>
        <p:spPr>
          <a:xfrm rot="5400000" flipH="1" flipV="1">
            <a:off x="6579519" y="3794700"/>
            <a:ext cx="2937382" cy="578215"/>
          </a:xfrm>
          <a:prstGeom prst="bentConnector3">
            <a:avLst>
              <a:gd name="adj1"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1662DAF7-4413-7DFB-1581-F6AC2652B116}"/>
              </a:ext>
            </a:extLst>
          </p:cNvPr>
          <p:cNvCxnSpPr>
            <a:cxnSpLocks/>
          </p:cNvCxnSpPr>
          <p:nvPr/>
        </p:nvCxnSpPr>
        <p:spPr>
          <a:xfrm flipH="1">
            <a:off x="8337318" y="4083807"/>
            <a:ext cx="40369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6B1F8C2A-EDA6-8881-2D0C-E409094F35A3}"/>
              </a:ext>
            </a:extLst>
          </p:cNvPr>
          <p:cNvCxnSpPr>
            <a:cxnSpLocks/>
          </p:cNvCxnSpPr>
          <p:nvPr/>
        </p:nvCxnSpPr>
        <p:spPr>
          <a:xfrm>
            <a:off x="2639122" y="2624733"/>
            <a:ext cx="0" cy="101131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99773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a:extLst>
              <a:ext uri="{FF2B5EF4-FFF2-40B4-BE49-F238E27FC236}">
                <a16:creationId xmlns:a16="http://schemas.microsoft.com/office/drawing/2014/main" id="{0F6A6968-DFAC-90C6-332C-144EFFB7DE15}"/>
              </a:ext>
            </a:extLst>
          </p:cNvPr>
          <p:cNvPicPr>
            <a:picLocks noChangeAspect="1"/>
          </p:cNvPicPr>
          <p:nvPr/>
        </p:nvPicPr>
        <p:blipFill rotWithShape="1">
          <a:blip r:embed="rId3">
            <a:duotone>
              <a:schemeClr val="accent3">
                <a:shade val="45000"/>
                <a:satMod val="135000"/>
              </a:schemeClr>
              <a:prstClr val="white"/>
            </a:duotone>
          </a:blip>
          <a:srcRect t="15928" b="9209"/>
          <a:stretch/>
        </p:blipFill>
        <p:spPr>
          <a:xfrm>
            <a:off x="-22290" y="0"/>
            <a:ext cx="12214290" cy="6858000"/>
          </a:xfrm>
          <a:prstGeom prst="rect">
            <a:avLst/>
          </a:prstGeom>
        </p:spPr>
      </p:pic>
      <p:sp>
        <p:nvSpPr>
          <p:cNvPr id="7" name="Google Shape;117;p17">
            <a:extLst>
              <a:ext uri="{FF2B5EF4-FFF2-40B4-BE49-F238E27FC236}">
                <a16:creationId xmlns:a16="http://schemas.microsoft.com/office/drawing/2014/main" id="{7E3B33D0-6883-9956-BE21-4D4B1C06B4DC}"/>
              </a:ext>
            </a:extLst>
          </p:cNvPr>
          <p:cNvSpPr/>
          <p:nvPr/>
        </p:nvSpPr>
        <p:spPr>
          <a:xfrm>
            <a:off x="2595565" y="2876365"/>
            <a:ext cx="7160668" cy="1669017"/>
          </a:xfrm>
          <a:prstGeom prst="rect">
            <a:avLst/>
          </a:prstGeom>
          <a:solidFill>
            <a:schemeClr val="lt1">
              <a:alpha val="7294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65" name="Google Shape;265;p31"/>
          <p:cNvSpPr txBox="1">
            <a:spLocks noGrp="1"/>
          </p:cNvSpPr>
          <p:nvPr>
            <p:ph type="title"/>
          </p:nvPr>
        </p:nvSpPr>
        <p:spPr>
          <a:xfrm>
            <a:off x="838199" y="365125"/>
            <a:ext cx="3894000" cy="774900"/>
          </a:xfrm>
          <a:prstGeom prst="rect">
            <a:avLst/>
          </a:prstGeom>
          <a:solidFill>
            <a:schemeClr val="accent4"/>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Montserrat Black"/>
              <a:buNone/>
            </a:pPr>
            <a:r>
              <a:rPr lang="en-US" sz="3400" i="1" dirty="0">
                <a:latin typeface="Montserrat Black"/>
                <a:ea typeface="Montserrat Black"/>
                <a:cs typeface="Montserrat Black"/>
                <a:sym typeface="Montserrat Black"/>
              </a:rPr>
              <a:t>Thank you!</a:t>
            </a:r>
            <a:endParaRPr sz="3400" dirty="0"/>
          </a:p>
        </p:txBody>
      </p:sp>
      <p:sp>
        <p:nvSpPr>
          <p:cNvPr id="266" name="Google Shape;266;p31"/>
          <p:cNvSpPr/>
          <p:nvPr/>
        </p:nvSpPr>
        <p:spPr>
          <a:xfrm>
            <a:off x="0" y="365125"/>
            <a:ext cx="838200" cy="7749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 name="Title 1">
            <a:extLst>
              <a:ext uri="{FF2B5EF4-FFF2-40B4-BE49-F238E27FC236}">
                <a16:creationId xmlns:a16="http://schemas.microsoft.com/office/drawing/2014/main" id="{8191B3F0-B1E0-4445-A274-9B5747095AC8}"/>
              </a:ext>
            </a:extLst>
          </p:cNvPr>
          <p:cNvSpPr>
            <a:spLocks noGrp="1"/>
          </p:cNvSpPr>
          <p:nvPr/>
        </p:nvSpPr>
        <p:spPr>
          <a:xfrm>
            <a:off x="2623758" y="1820360"/>
            <a:ext cx="7104282" cy="36862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400" dirty="0">
                <a:latin typeface="Montserrat" panose="00000500000000000000" pitchFamily="2" charset="0"/>
              </a:rPr>
              <a:t>Any questions or comments please email me at: </a:t>
            </a:r>
            <a:r>
              <a:rPr lang="en-US" sz="3400" dirty="0">
                <a:latin typeface="Montserrat" panose="00000500000000000000" pitchFamily="2" charset="0"/>
                <a:hlinkClick r:id="rId4"/>
              </a:rPr>
              <a:t>mcorona@oaklandca.gov</a:t>
            </a:r>
            <a:r>
              <a:rPr lang="en-US" sz="3400" dirty="0">
                <a:latin typeface="Montserrat" panose="00000500000000000000" pitchFamily="2" charset="0"/>
              </a:rPr>
              <a:t> </a:t>
            </a: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A3FD4CBF4551A4FA3C69E48053020A9" ma:contentTypeVersion="11" ma:contentTypeDescription="Create a new document." ma:contentTypeScope="" ma:versionID="c8765e399c25db357ca6df652ab48cbf">
  <xsd:schema xmlns:xsd="http://www.w3.org/2001/XMLSchema" xmlns:xs="http://www.w3.org/2001/XMLSchema" xmlns:p="http://schemas.microsoft.com/office/2006/metadata/properties" xmlns:ns3="bee544f9-89a5-4775-af08-f3db1186bbf2" xmlns:ns4="5684b037-f0f1-413d-8e81-20ccbaf5d3dc" targetNamespace="http://schemas.microsoft.com/office/2006/metadata/properties" ma:root="true" ma:fieldsID="bd7fa8ba7b051119bb3e5db3e2914ada" ns3:_="" ns4:_="">
    <xsd:import namespace="bee544f9-89a5-4775-af08-f3db1186bbf2"/>
    <xsd:import namespace="5684b037-f0f1-413d-8e81-20ccbaf5d3dc"/>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ee544f9-89a5-4775-af08-f3db1186bbf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684b037-f0f1-413d-8e81-20ccbaf5d3dc"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8E76F31-FB6B-458F-B24F-4C5A259D901B}">
  <ds:schemaRefs>
    <ds:schemaRef ds:uri="5684b037-f0f1-413d-8e81-20ccbaf5d3dc"/>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bee544f9-89a5-4775-af08-f3db1186bbf2"/>
    <ds:schemaRef ds:uri="http://purl.org/dc/elements/1.1/"/>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480EAF62-E473-44CC-ADDF-DA8D91065CF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ee544f9-89a5-4775-af08-f3db1186bbf2"/>
    <ds:schemaRef ds:uri="5684b037-f0f1-413d-8e81-20ccbaf5d3d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F2ED7CA-60FB-493D-BE01-D3572D73D1B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26592</TotalTime>
  <Words>413</Words>
  <Application>Microsoft Office PowerPoint</Application>
  <PresentationFormat>Widescreen</PresentationFormat>
  <Paragraphs>57</Paragraphs>
  <Slides>6</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vt:i4>
      </vt:variant>
    </vt:vector>
  </HeadingPairs>
  <TitlesOfParts>
    <vt:vector size="12" baseType="lpstr">
      <vt:lpstr>Calibri</vt:lpstr>
      <vt:lpstr>Montserrat Black</vt:lpstr>
      <vt:lpstr>Avenir Next LT Pro</vt:lpstr>
      <vt:lpstr>Arial</vt:lpstr>
      <vt:lpstr>Montserrat</vt:lpstr>
      <vt:lpstr>Office Theme</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Corona, Manuel</dc:creator>
  <cp:lastModifiedBy>Corona, Manuel</cp:lastModifiedBy>
  <cp:revision>221</cp:revision>
  <dcterms:modified xsi:type="dcterms:W3CDTF">2023-11-15T19:53:24Z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0x010100BA3FD4CBF4551A4FA3C69E48053020A9</vt:lpwstr>
  </property>
</Properties>
</file>