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2.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3.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7.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4"/>
  </p:sldMasterIdLst>
  <p:notesMasterIdLst>
    <p:notesMasterId r:id="rId22"/>
  </p:notesMasterIdLst>
  <p:sldIdLst>
    <p:sldId id="256" r:id="rId5"/>
    <p:sldId id="374" r:id="rId6"/>
    <p:sldId id="258" r:id="rId7"/>
    <p:sldId id="387" r:id="rId8"/>
    <p:sldId id="321" r:id="rId9"/>
    <p:sldId id="362" r:id="rId10"/>
    <p:sldId id="375" r:id="rId11"/>
    <p:sldId id="376" r:id="rId12"/>
    <p:sldId id="388" r:id="rId13"/>
    <p:sldId id="391" r:id="rId14"/>
    <p:sldId id="377" r:id="rId15"/>
    <p:sldId id="389" r:id="rId16"/>
    <p:sldId id="390" r:id="rId17"/>
    <p:sldId id="393" r:id="rId18"/>
    <p:sldId id="392" r:id="rId19"/>
    <p:sldId id="358" r:id="rId20"/>
    <p:sldId id="384" r:id="rId21"/>
  </p:sldIdLst>
  <p:sldSz cx="12192000" cy="6858000"/>
  <p:notesSz cx="7010400" cy="9296400"/>
  <p:embeddedFontLst>
    <p:embeddedFont>
      <p:font typeface="Avenir Next LT Pro" panose="020B0504020202020204" pitchFamily="34" charset="0"/>
      <p:regular r:id="rId23"/>
      <p:bold r:id="rId24"/>
      <p:italic r:id="rId25"/>
      <p:boldItalic r:id="rId26"/>
    </p:embeddedFont>
    <p:embeddedFont>
      <p:font typeface="Calibri" panose="020F0502020204030204" pitchFamily="34" charset="0"/>
      <p:regular r:id="rId27"/>
      <p:bold r:id="rId28"/>
      <p:italic r:id="rId29"/>
      <p:boldItalic r:id="rId30"/>
    </p:embeddedFont>
    <p:embeddedFont>
      <p:font typeface="Montserrat" panose="00000500000000000000" pitchFamily="2" charset="0"/>
      <p:regular r:id="rId31"/>
      <p:bold r:id="rId32"/>
      <p:italic r:id="rId33"/>
      <p:boldItalic r:id="rId34"/>
    </p:embeddedFont>
    <p:embeddedFont>
      <p:font typeface="Montserrat Black" panose="00000A00000000000000" pitchFamily="2" charset="0"/>
      <p:bold r:id="rId35"/>
      <p:boldItalic r:id="rId36"/>
    </p:embeddedFont>
    <p:embeddedFont>
      <p:font typeface="Montserrat ExtraBold" panose="00000900000000000000" pitchFamily="2" charset="0"/>
      <p:bold r:id="rId37"/>
      <p:boldItalic r:id="rId3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81E5B82-3419-5F72-6F42-5A2F855A2267}" name="Jane Mei" initials="JM" userId="S::JMei@oaklandca.gov::42665895-44cf-4658-bade-5aa5a8a7d58e" providerId="AD"/>
  <p188:author id="{04D27FB1-F2E3-0396-D4D2-6757B4DC2F58}" name="Mei, Jane" initials="MJ" userId="S::jmei@oaklandca.gov::42665895-44cf-4658-bade-5aa5a8a7d58e" providerId="AD"/>
  <p188:author id="{6E800ECA-FA20-D279-98AC-C7A87FF6B506}" name="Corona, Manuel" initials="CM" userId="S::MCorona@oaklandca.gov::e5c3df60-9a3a-4385-bbc6-4bcf0012a653"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Natalie Chyba" initials="" lastIdx="8" clrIdx="0"/>
  <p:cmAuthor id="2" name="Ehlers, Emily" initials="EE" lastIdx="45" clrIdx="1">
    <p:extLst>
      <p:ext uri="{19B8F6BF-5375-455C-9EA6-DF929625EA0E}">
        <p15:presenceInfo xmlns:p15="http://schemas.microsoft.com/office/powerpoint/2012/main" userId="S::EEhlers@oaklandnet.com::e78809a0-9833-437b-9312-7b2bdb68369c" providerId="AD"/>
      </p:ext>
    </p:extLst>
  </p:cmAuthor>
  <p:cmAuthor id="3" name="Corona, Manuel" initials="CM" lastIdx="3" clrIdx="2">
    <p:extLst>
      <p:ext uri="{19B8F6BF-5375-455C-9EA6-DF929625EA0E}">
        <p15:presenceInfo xmlns:p15="http://schemas.microsoft.com/office/powerpoint/2012/main" userId="S::MCorona@oaklandnet.com::e5c3df60-9a3a-4385-bbc6-4bcf0012a653" providerId="AD"/>
      </p:ext>
    </p:extLst>
  </p:cmAuthor>
  <p:cmAuthor id="4" name="Brown,Tyler" initials="B" lastIdx="13" clrIdx="3">
    <p:extLst>
      <p:ext uri="{19B8F6BF-5375-455C-9EA6-DF929625EA0E}">
        <p15:presenceInfo xmlns:p15="http://schemas.microsoft.com/office/powerpoint/2012/main" userId="S-1-5-21-3623110799-2158586142-146947372-44764" providerId="AD"/>
      </p:ext>
    </p:extLst>
  </p:cmAuthor>
  <p:cmAuthor id="5" name="Ehlers, Emily" initials="EE [2]" lastIdx="6" clrIdx="4">
    <p:extLst>
      <p:ext uri="{19B8F6BF-5375-455C-9EA6-DF929625EA0E}">
        <p15:presenceInfo xmlns:p15="http://schemas.microsoft.com/office/powerpoint/2012/main" userId="Ehlers, Emily"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D9942"/>
    <a:srgbClr val="FFFFFF"/>
    <a:srgbClr val="FFC000"/>
    <a:srgbClr val="D18729"/>
    <a:srgbClr val="426366"/>
    <a:srgbClr val="4A4A4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51" d="100"/>
          <a:sy n="151" d="100"/>
        </p:scale>
        <p:origin x="612" y="144"/>
      </p:cViewPr>
      <p:guideLst/>
    </p:cSldViewPr>
  </p:slideViewPr>
  <p:notesTextViewPr>
    <p:cViewPr>
      <p:scale>
        <a:sx n="3" d="2"/>
        <a:sy n="3" d="2"/>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4.fntdata"/><Relationship Id="rId39" Type="http://schemas.openxmlformats.org/officeDocument/2006/relationships/commentAuthors" Target="commentAuthors.xml"/><Relationship Id="rId21" Type="http://schemas.openxmlformats.org/officeDocument/2006/relationships/slide" Target="slides/slide17.xml"/><Relationship Id="rId34" Type="http://schemas.openxmlformats.org/officeDocument/2006/relationships/font" Target="fonts/font12.fntdata"/><Relationship Id="rId42"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font" Target="fonts/font7.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font" Target="fonts/font15.fntdata"/><Relationship Id="rId40" Type="http://schemas.openxmlformats.org/officeDocument/2006/relationships/presProps" Target="presProps.xml"/><Relationship Id="rId45"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font" Target="fonts/font14.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9.fntdata"/><Relationship Id="rId44"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font" Target="fonts/font13.fntdata"/><Relationship Id="rId43"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3.fntdata"/><Relationship Id="rId33" Type="http://schemas.openxmlformats.org/officeDocument/2006/relationships/font" Target="fonts/font11.fntdata"/><Relationship Id="rId38" Type="http://schemas.openxmlformats.org/officeDocument/2006/relationships/font" Target="fonts/font16.fntdata"/><Relationship Id="rId20" Type="http://schemas.openxmlformats.org/officeDocument/2006/relationships/slide" Target="slides/slide16.xml"/><Relationship Id="rId4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ei, Jane" userId="S::jmei@oaklandca.gov::42665895-44cf-4658-bade-5aa5a8a7d58e" providerId="AD" clId="Web-{39A003DE-151E-8718-72C2-9A5EC0EB87F1}"/>
    <pc:docChg chg="mod modSld">
      <pc:chgData name="Mei, Jane" userId="S::jmei@oaklandca.gov::42665895-44cf-4658-bade-5aa5a8a7d58e" providerId="AD" clId="Web-{39A003DE-151E-8718-72C2-9A5EC0EB87F1}" dt="2024-04-11T16:44:57.455" v="8" actId="20577"/>
      <pc:docMkLst>
        <pc:docMk/>
      </pc:docMkLst>
      <pc:sldChg chg="modSp">
        <pc:chgData name="Mei, Jane" userId="S::jmei@oaklandca.gov::42665895-44cf-4658-bade-5aa5a8a7d58e" providerId="AD" clId="Web-{39A003DE-151E-8718-72C2-9A5EC0EB87F1}" dt="2024-04-11T16:43:07.922" v="2" actId="1076"/>
        <pc:sldMkLst>
          <pc:docMk/>
          <pc:sldMk cId="2771310842" sldId="256"/>
        </pc:sldMkLst>
        <pc:spChg chg="mod">
          <ac:chgData name="Mei, Jane" userId="S::jmei@oaklandca.gov::42665895-44cf-4658-bade-5aa5a8a7d58e" providerId="AD" clId="Web-{39A003DE-151E-8718-72C2-9A5EC0EB87F1}" dt="2024-04-11T16:43:00.156" v="1" actId="14100"/>
          <ac:spMkLst>
            <pc:docMk/>
            <pc:sldMk cId="2771310842" sldId="256"/>
            <ac:spMk id="2" creationId="{617AEA9B-98E1-4FDC-A292-8FD728DA6E6D}"/>
          </ac:spMkLst>
        </pc:spChg>
        <pc:spChg chg="mod">
          <ac:chgData name="Mei, Jane" userId="S::jmei@oaklandca.gov::42665895-44cf-4658-bade-5aa5a8a7d58e" providerId="AD" clId="Web-{39A003DE-151E-8718-72C2-9A5EC0EB87F1}" dt="2024-04-11T16:43:07.922" v="2" actId="1076"/>
          <ac:spMkLst>
            <pc:docMk/>
            <pc:sldMk cId="2771310842" sldId="256"/>
            <ac:spMk id="3" creationId="{19F57E3A-BBA5-4279-9A5F-A0B1DC9CC47F}"/>
          </ac:spMkLst>
        </pc:spChg>
      </pc:sldChg>
      <pc:sldChg chg="addCm">
        <pc:chgData name="Mei, Jane" userId="S::jmei@oaklandca.gov::42665895-44cf-4658-bade-5aa5a8a7d58e" providerId="AD" clId="Web-{39A003DE-151E-8718-72C2-9A5EC0EB87F1}" dt="2024-04-11T16:44:46.236" v="6"/>
        <pc:sldMkLst>
          <pc:docMk/>
          <pc:sldMk cId="0" sldId="321"/>
        </pc:sldMkLst>
        <pc:extLst>
          <p:ext xmlns:p="http://schemas.openxmlformats.org/presentationml/2006/main" uri="{D6D511B9-2390-475A-947B-AFAB55BFBCF1}">
            <pc226:cmChg xmlns:pc226="http://schemas.microsoft.com/office/powerpoint/2022/06/main/command" chg="add">
              <pc226:chgData name="Mei, Jane" userId="S::jmei@oaklandca.gov::42665895-44cf-4658-bade-5aa5a8a7d58e" providerId="AD" clId="Web-{39A003DE-151E-8718-72C2-9A5EC0EB87F1}" dt="2024-04-11T16:44:46.236" v="6"/>
              <pc2:cmMkLst xmlns:pc2="http://schemas.microsoft.com/office/powerpoint/2019/9/main/command">
                <pc:docMk/>
                <pc:sldMk cId="0" sldId="321"/>
                <pc2:cmMk id="{F39024A2-B72B-4C66-B3F4-2D500CEDDA24}"/>
              </pc2:cmMkLst>
            </pc226:cmChg>
          </p:ext>
        </pc:extLst>
      </pc:sldChg>
      <pc:sldChg chg="modSp">
        <pc:chgData name="Mei, Jane" userId="S::jmei@oaklandca.gov::42665895-44cf-4658-bade-5aa5a8a7d58e" providerId="AD" clId="Web-{39A003DE-151E-8718-72C2-9A5EC0EB87F1}" dt="2024-04-11T16:44:57.455" v="8" actId="20577"/>
        <pc:sldMkLst>
          <pc:docMk/>
          <pc:sldMk cId="3545479621" sldId="362"/>
        </pc:sldMkLst>
        <pc:spChg chg="mod">
          <ac:chgData name="Mei, Jane" userId="S::jmei@oaklandca.gov::42665895-44cf-4658-bade-5aa5a8a7d58e" providerId="AD" clId="Web-{39A003DE-151E-8718-72C2-9A5EC0EB87F1}" dt="2024-04-11T16:44:57.455" v="8" actId="20577"/>
          <ac:spMkLst>
            <pc:docMk/>
            <pc:sldMk cId="3545479621" sldId="362"/>
            <ac:spMk id="11" creationId="{70FDDAC1-BA1B-5121-6696-978E41534F7F}"/>
          </ac:spMkLst>
        </pc:spChg>
      </pc:sldChg>
      <pc:sldChg chg="modSp addCm">
        <pc:chgData name="Mei, Jane" userId="S::jmei@oaklandca.gov::42665895-44cf-4658-bade-5aa5a8a7d58e" providerId="AD" clId="Web-{39A003DE-151E-8718-72C2-9A5EC0EB87F1}" dt="2024-04-11T16:44:26.423" v="5"/>
        <pc:sldMkLst>
          <pc:docMk/>
          <pc:sldMk cId="1666255097" sldId="387"/>
        </pc:sldMkLst>
        <pc:spChg chg="mod">
          <ac:chgData name="Mei, Jane" userId="S::jmei@oaklandca.gov::42665895-44cf-4658-bade-5aa5a8a7d58e" providerId="AD" clId="Web-{39A003DE-151E-8718-72C2-9A5EC0EB87F1}" dt="2024-04-11T16:44:03.923" v="3" actId="14100"/>
          <ac:spMkLst>
            <pc:docMk/>
            <pc:sldMk cId="1666255097" sldId="387"/>
            <ac:spMk id="6" creationId="{26E1823D-FAEE-1B6E-8515-6242D4020A9E}"/>
          </ac:spMkLst>
        </pc:spChg>
        <pc:extLst>
          <p:ext xmlns:p="http://schemas.openxmlformats.org/presentationml/2006/main" uri="{D6D511B9-2390-475A-947B-AFAB55BFBCF1}">
            <pc226:cmChg xmlns:pc226="http://schemas.microsoft.com/office/powerpoint/2022/06/main/command" chg="add">
              <pc226:chgData name="Mei, Jane" userId="S::jmei@oaklandca.gov::42665895-44cf-4658-bade-5aa5a8a7d58e" providerId="AD" clId="Web-{39A003DE-151E-8718-72C2-9A5EC0EB87F1}" dt="2024-04-11T16:44:26.423" v="5"/>
              <pc2:cmMkLst xmlns:pc2="http://schemas.microsoft.com/office/powerpoint/2019/9/main/command">
                <pc:docMk/>
                <pc:sldMk cId="1666255097" sldId="387"/>
                <pc2:cmMk id="{A586E4ED-ED0E-4A55-AC46-3B25EF508148}"/>
              </pc2:cmMkLst>
            </pc226:cmChg>
          </p:ext>
        </pc:extLst>
      </pc:sldChg>
    </pc:docChg>
  </pc:docChgLst>
  <pc:docChgLst>
    <pc:chgData name="Jane Mei" userId="42665895-44cf-4658-bade-5aa5a8a7d58e" providerId="ADAL" clId="{8BE9C7C2-80F3-42A1-B75F-FCEABFCFC3E5}"/>
    <pc:docChg chg="undo custSel modSld sldOrd">
      <pc:chgData name="Jane Mei" userId="42665895-44cf-4658-bade-5aa5a8a7d58e" providerId="ADAL" clId="{8BE9C7C2-80F3-42A1-B75F-FCEABFCFC3E5}" dt="2024-04-11T17:44:21.251" v="1789" actId="2711"/>
      <pc:docMkLst>
        <pc:docMk/>
      </pc:docMkLst>
      <pc:sldChg chg="modSp mod">
        <pc:chgData name="Jane Mei" userId="42665895-44cf-4658-bade-5aa5a8a7d58e" providerId="ADAL" clId="{8BE9C7C2-80F3-42A1-B75F-FCEABFCFC3E5}" dt="2024-04-11T16:45:42.661" v="18" actId="1036"/>
        <pc:sldMkLst>
          <pc:docMk/>
          <pc:sldMk cId="2771310842" sldId="256"/>
        </pc:sldMkLst>
        <pc:spChg chg="mod">
          <ac:chgData name="Jane Mei" userId="42665895-44cf-4658-bade-5aa5a8a7d58e" providerId="ADAL" clId="{8BE9C7C2-80F3-42A1-B75F-FCEABFCFC3E5}" dt="2024-04-11T16:45:42.661" v="18" actId="1036"/>
          <ac:spMkLst>
            <pc:docMk/>
            <pc:sldMk cId="2771310842" sldId="256"/>
            <ac:spMk id="2" creationId="{617AEA9B-98E1-4FDC-A292-8FD728DA6E6D}"/>
          </ac:spMkLst>
        </pc:spChg>
        <pc:spChg chg="mod">
          <ac:chgData name="Jane Mei" userId="42665895-44cf-4658-bade-5aa5a8a7d58e" providerId="ADAL" clId="{8BE9C7C2-80F3-42A1-B75F-FCEABFCFC3E5}" dt="2024-04-11T16:45:37.049" v="15" actId="1035"/>
          <ac:spMkLst>
            <pc:docMk/>
            <pc:sldMk cId="2771310842" sldId="256"/>
            <ac:spMk id="3" creationId="{19F57E3A-BBA5-4279-9A5F-A0B1DC9CC47F}"/>
          </ac:spMkLst>
        </pc:spChg>
      </pc:sldChg>
      <pc:sldChg chg="addSp modSp mod ord addCm modNotesTx">
        <pc:chgData name="Jane Mei" userId="42665895-44cf-4658-bade-5aa5a8a7d58e" providerId="ADAL" clId="{8BE9C7C2-80F3-42A1-B75F-FCEABFCFC3E5}" dt="2024-04-11T17:44:21.251" v="1789" actId="2711"/>
        <pc:sldMkLst>
          <pc:docMk/>
          <pc:sldMk cId="2546934420" sldId="377"/>
        </pc:sldMkLst>
        <pc:spChg chg="add mod">
          <ac:chgData name="Jane Mei" userId="42665895-44cf-4658-bade-5aa5a8a7d58e" providerId="ADAL" clId="{8BE9C7C2-80F3-42A1-B75F-FCEABFCFC3E5}" dt="2024-04-11T17:44:12.457" v="1788" actId="1076"/>
          <ac:spMkLst>
            <pc:docMk/>
            <pc:sldMk cId="2546934420" sldId="377"/>
            <ac:spMk id="7" creationId="{0C330663-EC1C-6E94-0662-6BA9ADDF8587}"/>
          </ac:spMkLst>
        </pc:spChg>
        <pc:spChg chg="add mod">
          <ac:chgData name="Jane Mei" userId="42665895-44cf-4658-bade-5aa5a8a7d58e" providerId="ADAL" clId="{8BE9C7C2-80F3-42A1-B75F-FCEABFCFC3E5}" dt="2024-04-11T17:38:42.840" v="1531" actId="14100"/>
          <ac:spMkLst>
            <pc:docMk/>
            <pc:sldMk cId="2546934420" sldId="377"/>
            <ac:spMk id="8" creationId="{38A1B355-EDD9-E454-8E62-547F9991D9B2}"/>
          </ac:spMkLst>
        </pc:spChg>
        <pc:spChg chg="add mod">
          <ac:chgData name="Jane Mei" userId="42665895-44cf-4658-bade-5aa5a8a7d58e" providerId="ADAL" clId="{8BE9C7C2-80F3-42A1-B75F-FCEABFCFC3E5}" dt="2024-04-11T17:43:02.634" v="1742" actId="14100"/>
          <ac:spMkLst>
            <pc:docMk/>
            <pc:sldMk cId="2546934420" sldId="377"/>
            <ac:spMk id="9" creationId="{8A5105E7-497B-375E-7896-E4007F1442EA}"/>
          </ac:spMkLst>
        </pc:spChg>
        <pc:spChg chg="add mod">
          <ac:chgData name="Jane Mei" userId="42665895-44cf-4658-bade-5aa5a8a7d58e" providerId="ADAL" clId="{8BE9C7C2-80F3-42A1-B75F-FCEABFCFC3E5}" dt="2024-04-11T17:44:21.251" v="1789" actId="2711"/>
          <ac:spMkLst>
            <pc:docMk/>
            <pc:sldMk cId="2546934420" sldId="377"/>
            <ac:spMk id="11" creationId="{5A4036FF-93D3-7974-B5E5-ED63EBDC03C8}"/>
          </ac:spMkLst>
        </pc:spChg>
        <pc:spChg chg="mod">
          <ac:chgData name="Jane Mei" userId="42665895-44cf-4658-bade-5aa5a8a7d58e" providerId="ADAL" clId="{8BE9C7C2-80F3-42A1-B75F-FCEABFCFC3E5}" dt="2024-04-11T17:02:25.350" v="291" actId="14100"/>
          <ac:spMkLst>
            <pc:docMk/>
            <pc:sldMk cId="2546934420" sldId="377"/>
            <ac:spMk id="42" creationId="{D99877EA-2655-DFF1-3ED1-7E99AAC1B34C}"/>
          </ac:spMkLst>
        </pc:spChg>
        <pc:graphicFrameChg chg="mod">
          <ac:chgData name="Jane Mei" userId="42665895-44cf-4658-bade-5aa5a8a7d58e" providerId="ADAL" clId="{8BE9C7C2-80F3-42A1-B75F-FCEABFCFC3E5}" dt="2024-04-11T17:39:03.729" v="1534" actId="20577"/>
          <ac:graphicFrameMkLst>
            <pc:docMk/>
            <pc:sldMk cId="2546934420" sldId="377"/>
            <ac:graphicFrameMk id="2" creationId="{0F178DC7-A9AE-4552-B52D-2AE272B5C6F8}"/>
          </ac:graphicFrameMkLst>
        </pc:graphicFrameChg>
        <pc:graphicFrameChg chg="mod">
          <ac:chgData name="Jane Mei" userId="42665895-44cf-4658-bade-5aa5a8a7d58e" providerId="ADAL" clId="{8BE9C7C2-80F3-42A1-B75F-FCEABFCFC3E5}" dt="2024-04-11T17:01:19.397" v="265" actId="14100"/>
          <ac:graphicFrameMkLst>
            <pc:docMk/>
            <pc:sldMk cId="2546934420" sldId="377"/>
            <ac:graphicFrameMk id="3" creationId="{FBD77004-FFF3-BB35-5413-F8F4D7CFD9A0}"/>
          </ac:graphicFrameMkLst>
        </pc:graphicFrameChg>
        <pc:graphicFrameChg chg="mod">
          <ac:chgData name="Jane Mei" userId="42665895-44cf-4658-bade-5aa5a8a7d58e" providerId="ADAL" clId="{8BE9C7C2-80F3-42A1-B75F-FCEABFCFC3E5}" dt="2024-04-11T17:39:00.094" v="1532" actId="20577"/>
          <ac:graphicFrameMkLst>
            <pc:docMk/>
            <pc:sldMk cId="2546934420" sldId="377"/>
            <ac:graphicFrameMk id="4" creationId="{63E1FAE2-033B-AAB1-F80F-C00BD3A63A9C}"/>
          </ac:graphicFrameMkLst>
        </pc:graphicFrameChg>
        <pc:graphicFrameChg chg="mod">
          <ac:chgData name="Jane Mei" userId="42665895-44cf-4658-bade-5aa5a8a7d58e" providerId="ADAL" clId="{8BE9C7C2-80F3-42A1-B75F-FCEABFCFC3E5}" dt="2024-04-11T17:39:01.753" v="1533" actId="20577"/>
          <ac:graphicFrameMkLst>
            <pc:docMk/>
            <pc:sldMk cId="2546934420" sldId="377"/>
            <ac:graphicFrameMk id="10" creationId="{8DA389A6-11D4-DC36-B246-E3E4BFC9AFF2}"/>
          </ac:graphicFrameMkLst>
        </pc:graphicFrameChg>
        <pc:picChg chg="add mod ord">
          <ac:chgData name="Jane Mei" userId="42665895-44cf-4658-bade-5aa5a8a7d58e" providerId="ADAL" clId="{8BE9C7C2-80F3-42A1-B75F-FCEABFCFC3E5}" dt="2024-04-11T17:03:43.273" v="295" actId="167"/>
          <ac:picMkLst>
            <pc:docMk/>
            <pc:sldMk cId="2546934420" sldId="377"/>
            <ac:picMk id="6" creationId="{82AF7E9C-1DD9-5678-7065-7C6D8C5F07DC}"/>
          </ac:picMkLst>
        </pc:picChg>
        <pc:extLst>
          <p:ext xmlns:p="http://schemas.openxmlformats.org/presentationml/2006/main" uri="{D6D511B9-2390-475A-947B-AFAB55BFBCF1}">
            <pc226:cmChg xmlns:pc226="http://schemas.microsoft.com/office/powerpoint/2022/06/main/command" chg="add">
              <pc226:chgData name="Jane Mei" userId="42665895-44cf-4658-bade-5aa5a8a7d58e" providerId="ADAL" clId="{8BE9C7C2-80F3-42A1-B75F-FCEABFCFC3E5}" dt="2024-04-11T17:09:14.349" v="663"/>
              <pc2:cmMkLst xmlns:pc2="http://schemas.microsoft.com/office/powerpoint/2019/9/main/command">
                <pc:docMk/>
                <pc:sldMk cId="2546934420" sldId="377"/>
                <pc2:cmMk id="{D14AC954-72BF-4221-8550-CEC1E7593DF7}"/>
              </pc2:cmMkLst>
            </pc226:cmChg>
            <pc226:cmChg xmlns:pc226="http://schemas.microsoft.com/office/powerpoint/2022/06/main/command" chg="add">
              <pc226:chgData name="Jane Mei" userId="42665895-44cf-4658-bade-5aa5a8a7d58e" providerId="ADAL" clId="{8BE9C7C2-80F3-42A1-B75F-FCEABFCFC3E5}" dt="2024-04-11T16:59:21.780" v="264"/>
              <pc2:cmMkLst xmlns:pc2="http://schemas.microsoft.com/office/powerpoint/2019/9/main/command">
                <pc:docMk/>
                <pc:sldMk cId="2546934420" sldId="377"/>
                <pc2:cmMk id="{DB1D01B8-3A66-44DD-899B-E7116D56CFE2}"/>
              </pc2:cmMkLst>
            </pc226:cmChg>
            <pc226:cmChg xmlns:pc226="http://schemas.microsoft.com/office/powerpoint/2022/06/main/command" chg="add">
              <pc226:chgData name="Jane Mei" userId="42665895-44cf-4658-bade-5aa5a8a7d58e" providerId="ADAL" clId="{8BE9C7C2-80F3-42A1-B75F-FCEABFCFC3E5}" dt="2024-04-11T16:59:04.690" v="263"/>
              <pc2:cmMkLst xmlns:pc2="http://schemas.microsoft.com/office/powerpoint/2019/9/main/command">
                <pc:docMk/>
                <pc:sldMk cId="2546934420" sldId="377"/>
                <pc2:cmMk id="{278078F6-87B0-4930-B760-91BFF5E890D9}"/>
              </pc2:cmMkLst>
            </pc226:cmChg>
          </p:ext>
        </pc:extLst>
      </pc:sldChg>
      <pc:sldChg chg="addSp modSp mod addCm modCm modNotesTx">
        <pc:chgData name="Jane Mei" userId="42665895-44cf-4658-bade-5aa5a8a7d58e" providerId="ADAL" clId="{8BE9C7C2-80F3-42A1-B75F-FCEABFCFC3E5}" dt="2024-04-11T17:42:02.552" v="1728" actId="113"/>
        <pc:sldMkLst>
          <pc:docMk/>
          <pc:sldMk cId="4271495931" sldId="389"/>
        </pc:sldMkLst>
        <pc:spChg chg="mod">
          <ac:chgData name="Jane Mei" userId="42665895-44cf-4658-bade-5aa5a8a7d58e" providerId="ADAL" clId="{8BE9C7C2-80F3-42A1-B75F-FCEABFCFC3E5}" dt="2024-04-11T17:07:33.228" v="493" actId="20577"/>
          <ac:spMkLst>
            <pc:docMk/>
            <pc:sldMk cId="4271495931" sldId="389"/>
            <ac:spMk id="3" creationId="{BB82798B-8B99-6D7B-7E2E-B01A58BF8F48}"/>
          </ac:spMkLst>
        </pc:spChg>
        <pc:spChg chg="add mod">
          <ac:chgData name="Jane Mei" userId="42665895-44cf-4658-bade-5aa5a8a7d58e" providerId="ADAL" clId="{8BE9C7C2-80F3-42A1-B75F-FCEABFCFC3E5}" dt="2024-04-11T17:31:25.933" v="1486" actId="1076"/>
          <ac:spMkLst>
            <pc:docMk/>
            <pc:sldMk cId="4271495931" sldId="389"/>
            <ac:spMk id="7" creationId="{A515A7CE-1E12-0611-33DD-BF9D2D177ECF}"/>
          </ac:spMkLst>
        </pc:spChg>
        <pc:spChg chg="mod">
          <ac:chgData name="Jane Mei" userId="42665895-44cf-4658-bade-5aa5a8a7d58e" providerId="ADAL" clId="{8BE9C7C2-80F3-42A1-B75F-FCEABFCFC3E5}" dt="2024-04-11T17:41:01.893" v="1714" actId="1036"/>
          <ac:spMkLst>
            <pc:docMk/>
            <pc:sldMk cId="4271495931" sldId="389"/>
            <ac:spMk id="42" creationId="{D99877EA-2655-DFF1-3ED1-7E99AAC1B34C}"/>
          </ac:spMkLst>
        </pc:spChg>
        <pc:graphicFrameChg chg="mod">
          <ac:chgData name="Jane Mei" userId="42665895-44cf-4658-bade-5aa5a8a7d58e" providerId="ADAL" clId="{8BE9C7C2-80F3-42A1-B75F-FCEABFCFC3E5}" dt="2024-04-11T17:24:17.541" v="869" actId="20577"/>
          <ac:graphicFrameMkLst>
            <pc:docMk/>
            <pc:sldMk cId="4271495931" sldId="389"/>
            <ac:graphicFrameMk id="2" creationId="{4B888956-BDE9-925D-3139-5A696EFE3A26}"/>
          </ac:graphicFrameMkLst>
        </pc:graphicFrameChg>
        <pc:graphicFrameChg chg="mod">
          <ac:chgData name="Jane Mei" userId="42665895-44cf-4658-bade-5aa5a8a7d58e" providerId="ADAL" clId="{8BE9C7C2-80F3-42A1-B75F-FCEABFCFC3E5}" dt="2024-04-11T17:06:38.197" v="437" actId="14100"/>
          <ac:graphicFrameMkLst>
            <pc:docMk/>
            <pc:sldMk cId="4271495931" sldId="389"/>
            <ac:graphicFrameMk id="5" creationId="{C3C3DCBE-440C-F342-0C18-583620E04E27}"/>
          </ac:graphicFrameMkLst>
        </pc:graphicFrameChg>
        <pc:graphicFrameChg chg="mod">
          <ac:chgData name="Jane Mei" userId="42665895-44cf-4658-bade-5aa5a8a7d58e" providerId="ADAL" clId="{8BE9C7C2-80F3-42A1-B75F-FCEABFCFC3E5}" dt="2024-04-11T17:41:47.026" v="1717" actId="6549"/>
          <ac:graphicFrameMkLst>
            <pc:docMk/>
            <pc:sldMk cId="4271495931" sldId="389"/>
            <ac:graphicFrameMk id="6" creationId="{C3C3DCBE-440C-F342-0C18-583620E04E27}"/>
          </ac:graphicFrameMkLst>
        </pc:graphicFrameChg>
        <pc:graphicFrameChg chg="mod">
          <ac:chgData name="Jane Mei" userId="42665895-44cf-4658-bade-5aa5a8a7d58e" providerId="ADAL" clId="{8BE9C7C2-80F3-42A1-B75F-FCEABFCFC3E5}" dt="2024-04-11T17:42:02.552" v="1728" actId="113"/>
          <ac:graphicFrameMkLst>
            <pc:docMk/>
            <pc:sldMk cId="4271495931" sldId="389"/>
            <ac:graphicFrameMk id="8" creationId="{A61A1A24-2DBA-C3C2-5796-FD22DD53AB20}"/>
          </ac:graphicFrameMkLst>
        </pc:graphicFrameChg>
        <pc:extLst>
          <p:ext xmlns:p="http://schemas.openxmlformats.org/presentationml/2006/main" uri="{D6D511B9-2390-475A-947B-AFAB55BFBCF1}">
            <pc226:cmChg xmlns:pc226="http://schemas.microsoft.com/office/powerpoint/2022/06/main/command" chg="add mod">
              <pc226:chgData name="Jane Mei" userId="42665895-44cf-4658-bade-5aa5a8a7d58e" providerId="ADAL" clId="{8BE9C7C2-80F3-42A1-B75F-FCEABFCFC3E5}" dt="2024-04-11T17:24:51.473" v="1041" actId="2056"/>
              <pc2:cmMkLst xmlns:pc2="http://schemas.microsoft.com/office/powerpoint/2019/9/main/command">
                <pc:docMk/>
                <pc:sldMk cId="4271495931" sldId="389"/>
                <pc2:cmMk id="{7A03CD0F-3531-410B-AAFA-2F557CB1BEB5}"/>
              </pc2:cmMkLst>
            </pc226:cmChg>
            <pc226:cmChg xmlns:pc226="http://schemas.microsoft.com/office/powerpoint/2022/06/main/command" chg="add mod">
              <pc226:chgData name="Jane Mei" userId="42665895-44cf-4658-bade-5aa5a8a7d58e" providerId="ADAL" clId="{8BE9C7C2-80F3-42A1-B75F-FCEABFCFC3E5}" dt="2024-04-11T17:22:54.799" v="865" actId="2056"/>
              <pc2:cmMkLst xmlns:pc2="http://schemas.microsoft.com/office/powerpoint/2019/9/main/command">
                <pc:docMk/>
                <pc:sldMk cId="4271495931" sldId="389"/>
                <pc2:cmMk id="{E8E45ACA-84D5-4D65-B154-951F001A607B}"/>
              </pc2:cmMkLst>
            </pc226:cmChg>
          </p:ext>
        </pc:extLst>
      </pc:sldChg>
      <pc:sldChg chg="modSp mod addCm modCm modNotesTx">
        <pc:chgData name="Jane Mei" userId="42665895-44cf-4658-bade-5aa5a8a7d58e" providerId="ADAL" clId="{8BE9C7C2-80F3-42A1-B75F-FCEABFCFC3E5}" dt="2024-04-11T16:53:39.008" v="253" actId="20577"/>
        <pc:sldMkLst>
          <pc:docMk/>
          <pc:sldMk cId="2828928395" sldId="393"/>
        </pc:sldMkLst>
        <pc:spChg chg="mod">
          <ac:chgData name="Jane Mei" userId="42665895-44cf-4658-bade-5aa5a8a7d58e" providerId="ADAL" clId="{8BE9C7C2-80F3-42A1-B75F-FCEABFCFC3E5}" dt="2024-04-11T16:49:33.350" v="183" actId="20577"/>
          <ac:spMkLst>
            <pc:docMk/>
            <pc:sldMk cId="2828928395" sldId="393"/>
            <ac:spMk id="5" creationId="{47A4624A-4068-E265-9D98-BB5BA52CFD83}"/>
          </ac:spMkLst>
        </pc:spChg>
        <pc:spChg chg="mod">
          <ac:chgData name="Jane Mei" userId="42665895-44cf-4658-bade-5aa5a8a7d58e" providerId="ADAL" clId="{8BE9C7C2-80F3-42A1-B75F-FCEABFCFC3E5}" dt="2024-04-11T16:48:30.803" v="136" actId="14100"/>
          <ac:spMkLst>
            <pc:docMk/>
            <pc:sldMk cId="2828928395" sldId="393"/>
            <ac:spMk id="7" creationId="{10661199-BC4A-7A01-9C75-83679D8BAED9}"/>
          </ac:spMkLst>
        </pc:spChg>
        <pc:spChg chg="mod">
          <ac:chgData name="Jane Mei" userId="42665895-44cf-4658-bade-5aa5a8a7d58e" providerId="ADAL" clId="{8BE9C7C2-80F3-42A1-B75F-FCEABFCFC3E5}" dt="2024-04-11T16:52:29.425" v="192" actId="14100"/>
          <ac:spMkLst>
            <pc:docMk/>
            <pc:sldMk cId="2828928395" sldId="393"/>
            <ac:spMk id="10" creationId="{23322840-9822-CC75-15F0-1673721040EB}"/>
          </ac:spMkLst>
        </pc:spChg>
        <pc:graphicFrameChg chg="mod modGraphic">
          <ac:chgData name="Jane Mei" userId="42665895-44cf-4658-bade-5aa5a8a7d58e" providerId="ADAL" clId="{8BE9C7C2-80F3-42A1-B75F-FCEABFCFC3E5}" dt="2024-04-11T16:53:39.008" v="253" actId="20577"/>
          <ac:graphicFrameMkLst>
            <pc:docMk/>
            <pc:sldMk cId="2828928395" sldId="393"/>
            <ac:graphicFrameMk id="4" creationId="{30AF9B22-FC01-7C1B-5E2F-489E7E07B1E3}"/>
          </ac:graphicFrameMkLst>
        </pc:graphicFrameChg>
        <pc:graphicFrameChg chg="modGraphic">
          <ac:chgData name="Jane Mei" userId="42665895-44cf-4658-bade-5aa5a8a7d58e" providerId="ADAL" clId="{8BE9C7C2-80F3-42A1-B75F-FCEABFCFC3E5}" dt="2024-04-11T16:46:39.073" v="29" actId="14100"/>
          <ac:graphicFrameMkLst>
            <pc:docMk/>
            <pc:sldMk cId="2828928395" sldId="393"/>
            <ac:graphicFrameMk id="9" creationId="{07363DA4-755D-3329-1D32-F3FE6DCF7302}"/>
          </ac:graphicFrameMkLst>
        </pc:graphicFrameChg>
        <pc:extLst>
          <p:ext xmlns:p="http://schemas.openxmlformats.org/presentationml/2006/main" uri="{D6D511B9-2390-475A-947B-AFAB55BFBCF1}">
            <pc226:cmChg xmlns:pc226="http://schemas.microsoft.com/office/powerpoint/2022/06/main/command" chg="add">
              <pc226:chgData name="Jane Mei" userId="42665895-44cf-4658-bade-5aa5a8a7d58e" providerId="ADAL" clId="{8BE9C7C2-80F3-42A1-B75F-FCEABFCFC3E5}" dt="2024-04-11T16:51:45.881" v="185"/>
              <pc2:cmMkLst xmlns:pc2="http://schemas.microsoft.com/office/powerpoint/2019/9/main/command">
                <pc:docMk/>
                <pc:sldMk cId="2828928395" sldId="393"/>
                <pc2:cmMk id="{6D7349BB-031B-45FA-927C-F294CE6A3732}"/>
              </pc2:cmMkLst>
              <pc226:cmRplyChg chg="add">
                <pc226:chgData name="Jane Mei" userId="42665895-44cf-4658-bade-5aa5a8a7d58e" providerId="ADAL" clId="{8BE9C7C2-80F3-42A1-B75F-FCEABFCFC3E5}" dt="2024-04-11T16:51:45.881" v="185"/>
                <pc2:cmRplyMkLst xmlns:pc2="http://schemas.microsoft.com/office/powerpoint/2019/9/main/command">
                  <pc:docMk/>
                  <pc:sldMk cId="2828928395" sldId="393"/>
                  <pc2:cmMk id="{6D7349BB-031B-45FA-927C-F294CE6A3732}"/>
                  <pc2:cmRplyMk id="{29A03643-8E9F-4645-889F-7417B0F8F688}"/>
                </pc2:cmRplyMkLst>
              </pc226:cmRplyChg>
            </pc226:cmChg>
          </p:ext>
        </pc:extLst>
      </pc:sldChg>
    </pc:docChg>
  </pc:docChgLst>
  <pc:docChgLst>
    <pc:chgData name="Corona, Manuel" userId="e5c3df60-9a3a-4385-bbc6-4bcf0012a653" providerId="ADAL" clId="{8E75064B-0463-48BF-8E2B-C6D5711B853D}"/>
    <pc:docChg chg="undo redo custSel addSld modSld sldOrd">
      <pc:chgData name="Corona, Manuel" userId="e5c3df60-9a3a-4385-bbc6-4bcf0012a653" providerId="ADAL" clId="{8E75064B-0463-48BF-8E2B-C6D5711B853D}" dt="2024-04-18T20:06:07.406" v="3545" actId="14100"/>
      <pc:docMkLst>
        <pc:docMk/>
      </pc:docMkLst>
      <pc:sldChg chg="modSp mod modNotesTx">
        <pc:chgData name="Corona, Manuel" userId="e5c3df60-9a3a-4385-bbc6-4bcf0012a653" providerId="ADAL" clId="{8E75064B-0463-48BF-8E2B-C6D5711B853D}" dt="2024-04-18T20:06:07.406" v="3545" actId="14100"/>
        <pc:sldMkLst>
          <pc:docMk/>
          <pc:sldMk cId="2771310842" sldId="256"/>
        </pc:sldMkLst>
        <pc:spChg chg="mod">
          <ac:chgData name="Corona, Manuel" userId="e5c3df60-9a3a-4385-bbc6-4bcf0012a653" providerId="ADAL" clId="{8E75064B-0463-48BF-8E2B-C6D5711B853D}" dt="2024-04-18T20:06:03.032" v="3544" actId="1076"/>
          <ac:spMkLst>
            <pc:docMk/>
            <pc:sldMk cId="2771310842" sldId="256"/>
            <ac:spMk id="3" creationId="{19F57E3A-BBA5-4279-9A5F-A0B1DC9CC47F}"/>
          </ac:spMkLst>
        </pc:spChg>
        <pc:spChg chg="mod">
          <ac:chgData name="Corona, Manuel" userId="e5c3df60-9a3a-4385-bbc6-4bcf0012a653" providerId="ADAL" clId="{8E75064B-0463-48BF-8E2B-C6D5711B853D}" dt="2024-04-18T20:06:07.406" v="3545" actId="14100"/>
          <ac:spMkLst>
            <pc:docMk/>
            <pc:sldMk cId="2771310842" sldId="256"/>
            <ac:spMk id="9" creationId="{4DBCDE92-6F57-2367-C3E2-166B37AE0370}"/>
          </ac:spMkLst>
        </pc:spChg>
      </pc:sldChg>
      <pc:sldChg chg="modSp mod delCm modCm">
        <pc:chgData name="Corona, Manuel" userId="e5c3df60-9a3a-4385-bbc6-4bcf0012a653" providerId="ADAL" clId="{8E75064B-0463-48BF-8E2B-C6D5711B853D}" dt="2024-04-11T16:52:21.449" v="2950"/>
        <pc:sldMkLst>
          <pc:docMk/>
          <pc:sldMk cId="0" sldId="321"/>
        </pc:sldMkLst>
        <pc:spChg chg="mod">
          <ac:chgData name="Corona, Manuel" userId="e5c3df60-9a3a-4385-bbc6-4bcf0012a653" providerId="ADAL" clId="{8E75064B-0463-48BF-8E2B-C6D5711B853D}" dt="2024-04-11T16:52:16.900" v="2949" actId="2711"/>
          <ac:spMkLst>
            <pc:docMk/>
            <pc:sldMk cId="0" sldId="321"/>
            <ac:spMk id="17" creationId="{9E0F2AAE-A278-3926-29A9-C00907512C7F}"/>
          </ac:spMkLst>
        </pc:spChg>
        <pc:extLst>
          <p:ext xmlns:p="http://schemas.openxmlformats.org/presentationml/2006/main" uri="{D6D511B9-2390-475A-947B-AFAB55BFBCF1}">
            <pc226:cmChg xmlns:pc226="http://schemas.microsoft.com/office/powerpoint/2022/06/main/command" chg="del mod">
              <pc226:chgData name="Corona, Manuel" userId="e5c3df60-9a3a-4385-bbc6-4bcf0012a653" providerId="ADAL" clId="{8E75064B-0463-48BF-8E2B-C6D5711B853D}" dt="2024-04-11T16:52:21.449" v="2950"/>
              <pc2:cmMkLst xmlns:pc2="http://schemas.microsoft.com/office/powerpoint/2019/9/main/command">
                <pc:docMk/>
                <pc:sldMk cId="0" sldId="321"/>
                <pc2:cmMk id="{F39024A2-B72B-4C66-B3F4-2D500CEDDA24}"/>
              </pc2:cmMkLst>
            </pc226:cmChg>
          </p:ext>
        </pc:extLst>
      </pc:sldChg>
      <pc:sldChg chg="modSp mod modNotesTx">
        <pc:chgData name="Corona, Manuel" userId="e5c3df60-9a3a-4385-bbc6-4bcf0012a653" providerId="ADAL" clId="{8E75064B-0463-48BF-8E2B-C6D5711B853D}" dt="2024-04-11T16:39:25.394" v="2539" actId="20577"/>
        <pc:sldMkLst>
          <pc:docMk/>
          <pc:sldMk cId="3545479621" sldId="362"/>
        </pc:sldMkLst>
        <pc:spChg chg="mod">
          <ac:chgData name="Corona, Manuel" userId="e5c3df60-9a3a-4385-bbc6-4bcf0012a653" providerId="ADAL" clId="{8E75064B-0463-48BF-8E2B-C6D5711B853D}" dt="2024-04-10T23:06:21.878" v="1751" actId="20577"/>
          <ac:spMkLst>
            <pc:docMk/>
            <pc:sldMk cId="3545479621" sldId="362"/>
            <ac:spMk id="11" creationId="{70FDDAC1-BA1B-5121-6696-978E41534F7F}"/>
          </ac:spMkLst>
        </pc:spChg>
        <pc:spChg chg="mod">
          <ac:chgData name="Corona, Manuel" userId="e5c3df60-9a3a-4385-bbc6-4bcf0012a653" providerId="ADAL" clId="{8E75064B-0463-48BF-8E2B-C6D5711B853D}" dt="2024-04-10T23:05:12.023" v="1730" actId="14100"/>
          <ac:spMkLst>
            <pc:docMk/>
            <pc:sldMk cId="3545479621" sldId="362"/>
            <ac:spMk id="13" creationId="{184A3EEA-907E-9FFF-75C9-6B1725D48351}"/>
          </ac:spMkLst>
        </pc:spChg>
        <pc:spChg chg="mod">
          <ac:chgData name="Corona, Manuel" userId="e5c3df60-9a3a-4385-bbc6-4bcf0012a653" providerId="ADAL" clId="{8E75064B-0463-48BF-8E2B-C6D5711B853D}" dt="2024-04-10T23:04:32.439" v="1706" actId="14100"/>
          <ac:spMkLst>
            <pc:docMk/>
            <pc:sldMk cId="3545479621" sldId="362"/>
            <ac:spMk id="42" creationId="{15D24E48-64D5-21FC-AF72-1A7A04ABE89F}"/>
          </ac:spMkLst>
        </pc:spChg>
      </pc:sldChg>
      <pc:sldChg chg="modSp mod">
        <pc:chgData name="Corona, Manuel" userId="e5c3df60-9a3a-4385-bbc6-4bcf0012a653" providerId="ADAL" clId="{8E75064B-0463-48BF-8E2B-C6D5711B853D}" dt="2024-04-11T16:36:40.524" v="2273" actId="1076"/>
        <pc:sldMkLst>
          <pc:docMk/>
          <pc:sldMk cId="3080783997" sldId="374"/>
        </pc:sldMkLst>
        <pc:spChg chg="mod">
          <ac:chgData name="Corona, Manuel" userId="e5c3df60-9a3a-4385-bbc6-4bcf0012a653" providerId="ADAL" clId="{8E75064B-0463-48BF-8E2B-C6D5711B853D}" dt="2024-04-11T16:36:35.275" v="2272" actId="1076"/>
          <ac:spMkLst>
            <pc:docMk/>
            <pc:sldMk cId="3080783997" sldId="374"/>
            <ac:spMk id="17" creationId="{7B78C54E-25CA-14D0-AEDC-0E428F405338}"/>
          </ac:spMkLst>
        </pc:spChg>
        <pc:spChg chg="mod">
          <ac:chgData name="Corona, Manuel" userId="e5c3df60-9a3a-4385-bbc6-4bcf0012a653" providerId="ADAL" clId="{8E75064B-0463-48BF-8E2B-C6D5711B853D}" dt="2024-04-11T16:36:40.524" v="2273" actId="1076"/>
          <ac:spMkLst>
            <pc:docMk/>
            <pc:sldMk cId="3080783997" sldId="374"/>
            <ac:spMk id="18" creationId="{399D165C-93E4-B7B7-A351-4C44D77B074E}"/>
          </ac:spMkLst>
        </pc:spChg>
      </pc:sldChg>
      <pc:sldChg chg="modSp mod modNotesTx">
        <pc:chgData name="Corona, Manuel" userId="e5c3df60-9a3a-4385-bbc6-4bcf0012a653" providerId="ADAL" clId="{8E75064B-0463-48BF-8E2B-C6D5711B853D}" dt="2024-04-11T16:40:40.618" v="2691" actId="20577"/>
        <pc:sldMkLst>
          <pc:docMk/>
          <pc:sldMk cId="2018234846" sldId="375"/>
        </pc:sldMkLst>
        <pc:spChg chg="mod">
          <ac:chgData name="Corona, Manuel" userId="e5c3df60-9a3a-4385-bbc6-4bcf0012a653" providerId="ADAL" clId="{8E75064B-0463-48BF-8E2B-C6D5711B853D}" dt="2024-04-10T23:06:11.998" v="1749" actId="1076"/>
          <ac:spMkLst>
            <pc:docMk/>
            <pc:sldMk cId="2018234846" sldId="375"/>
            <ac:spMk id="5" creationId="{0B6748E7-9AA7-4978-3C41-D7B60AC342AC}"/>
          </ac:spMkLst>
        </pc:spChg>
        <pc:spChg chg="mod">
          <ac:chgData name="Corona, Manuel" userId="e5c3df60-9a3a-4385-bbc6-4bcf0012a653" providerId="ADAL" clId="{8E75064B-0463-48BF-8E2B-C6D5711B853D}" dt="2024-04-10T23:05:49.445" v="1735" actId="20577"/>
          <ac:spMkLst>
            <pc:docMk/>
            <pc:sldMk cId="2018234846" sldId="375"/>
            <ac:spMk id="42" creationId="{15D24E48-64D5-21FC-AF72-1A7A04ABE89F}"/>
          </ac:spMkLst>
        </pc:spChg>
        <pc:picChg chg="mod">
          <ac:chgData name="Corona, Manuel" userId="e5c3df60-9a3a-4385-bbc6-4bcf0012a653" providerId="ADAL" clId="{8E75064B-0463-48BF-8E2B-C6D5711B853D}" dt="2024-04-10T22:07:17.253" v="769" actId="1076"/>
          <ac:picMkLst>
            <pc:docMk/>
            <pc:sldMk cId="2018234846" sldId="375"/>
            <ac:picMk id="2" creationId="{FAB537FF-17D7-E781-9AA1-1A46D2711604}"/>
          </ac:picMkLst>
        </pc:picChg>
      </pc:sldChg>
      <pc:sldChg chg="modSp mod modNotesTx">
        <pc:chgData name="Corona, Manuel" userId="e5c3df60-9a3a-4385-bbc6-4bcf0012a653" providerId="ADAL" clId="{8E75064B-0463-48BF-8E2B-C6D5711B853D}" dt="2024-04-11T16:43:06.866" v="2773" actId="20577"/>
        <pc:sldMkLst>
          <pc:docMk/>
          <pc:sldMk cId="1039656419" sldId="376"/>
        </pc:sldMkLst>
        <pc:spChg chg="mod">
          <ac:chgData name="Corona, Manuel" userId="e5c3df60-9a3a-4385-bbc6-4bcf0012a653" providerId="ADAL" clId="{8E75064B-0463-48BF-8E2B-C6D5711B853D}" dt="2024-04-10T23:07:08.814" v="1767" actId="14100"/>
          <ac:spMkLst>
            <pc:docMk/>
            <pc:sldMk cId="1039656419" sldId="376"/>
            <ac:spMk id="5" creationId="{0B6748E7-9AA7-4978-3C41-D7B60AC342AC}"/>
          </ac:spMkLst>
        </pc:spChg>
        <pc:spChg chg="mod">
          <ac:chgData name="Corona, Manuel" userId="e5c3df60-9a3a-4385-bbc6-4bcf0012a653" providerId="ADAL" clId="{8E75064B-0463-48BF-8E2B-C6D5711B853D}" dt="2024-04-10T23:07:05.775" v="1766" actId="1076"/>
          <ac:spMkLst>
            <pc:docMk/>
            <pc:sldMk cId="1039656419" sldId="376"/>
            <ac:spMk id="10" creationId="{E9830107-9A68-E499-4340-D143BA5F651A}"/>
          </ac:spMkLst>
        </pc:spChg>
        <pc:spChg chg="mod">
          <ac:chgData name="Corona, Manuel" userId="e5c3df60-9a3a-4385-bbc6-4bcf0012a653" providerId="ADAL" clId="{8E75064B-0463-48BF-8E2B-C6D5711B853D}" dt="2024-04-10T23:06:28.154" v="1752" actId="20577"/>
          <ac:spMkLst>
            <pc:docMk/>
            <pc:sldMk cId="1039656419" sldId="376"/>
            <ac:spMk id="42" creationId="{15D24E48-64D5-21FC-AF72-1A7A04ABE89F}"/>
          </ac:spMkLst>
        </pc:spChg>
      </pc:sldChg>
      <pc:sldChg chg="addSp delSp modSp mod delCm modNotesTx">
        <pc:chgData name="Corona, Manuel" userId="e5c3df60-9a3a-4385-bbc6-4bcf0012a653" providerId="ADAL" clId="{8E75064B-0463-48BF-8E2B-C6D5711B853D}" dt="2024-04-11T17:52:41.840" v="3531"/>
        <pc:sldMkLst>
          <pc:docMk/>
          <pc:sldMk cId="2546934420" sldId="377"/>
        </pc:sldMkLst>
        <pc:spChg chg="add del mod">
          <ac:chgData name="Corona, Manuel" userId="e5c3df60-9a3a-4385-bbc6-4bcf0012a653" providerId="ADAL" clId="{8E75064B-0463-48BF-8E2B-C6D5711B853D}" dt="2024-04-11T17:22:37.193" v="3322" actId="478"/>
          <ac:spMkLst>
            <pc:docMk/>
            <pc:sldMk cId="2546934420" sldId="377"/>
            <ac:spMk id="5" creationId="{27329A97-C0AB-EC06-47D5-CCD7EDB13813}"/>
          </ac:spMkLst>
        </pc:spChg>
        <pc:spChg chg="mod">
          <ac:chgData name="Corona, Manuel" userId="e5c3df60-9a3a-4385-bbc6-4bcf0012a653" providerId="ADAL" clId="{8E75064B-0463-48BF-8E2B-C6D5711B853D}" dt="2024-04-11T17:36:35.765" v="3479" actId="1076"/>
          <ac:spMkLst>
            <pc:docMk/>
            <pc:sldMk cId="2546934420" sldId="377"/>
            <ac:spMk id="7" creationId="{0C330663-EC1C-6E94-0662-6BA9ADDF8587}"/>
          </ac:spMkLst>
        </pc:spChg>
        <pc:graphicFrameChg chg="add mod">
          <ac:chgData name="Corona, Manuel" userId="e5c3df60-9a3a-4385-bbc6-4bcf0012a653" providerId="ADAL" clId="{8E75064B-0463-48BF-8E2B-C6D5711B853D}" dt="2024-04-10T21:46:37.148" v="86" actId="1076"/>
          <ac:graphicFrameMkLst>
            <pc:docMk/>
            <pc:sldMk cId="2546934420" sldId="377"/>
            <ac:graphicFrameMk id="2" creationId="{0F178DC7-A9AE-4552-B52D-2AE272B5C6F8}"/>
          </ac:graphicFrameMkLst>
        </pc:graphicFrameChg>
        <pc:graphicFrameChg chg="add mod">
          <ac:chgData name="Corona, Manuel" userId="e5c3df60-9a3a-4385-bbc6-4bcf0012a653" providerId="ADAL" clId="{8E75064B-0463-48BF-8E2B-C6D5711B853D}" dt="2024-04-10T21:46:48.609" v="87" actId="1076"/>
          <ac:graphicFrameMkLst>
            <pc:docMk/>
            <pc:sldMk cId="2546934420" sldId="377"/>
            <ac:graphicFrameMk id="3" creationId="{FBD77004-FFF3-BB35-5413-F8F4D7CFD9A0}"/>
          </ac:graphicFrameMkLst>
        </pc:graphicFrameChg>
        <pc:graphicFrameChg chg="add mod">
          <ac:chgData name="Corona, Manuel" userId="e5c3df60-9a3a-4385-bbc6-4bcf0012a653" providerId="ADAL" clId="{8E75064B-0463-48BF-8E2B-C6D5711B853D}" dt="2024-04-10T21:48:03.362" v="216" actId="1076"/>
          <ac:graphicFrameMkLst>
            <pc:docMk/>
            <pc:sldMk cId="2546934420" sldId="377"/>
            <ac:graphicFrameMk id="4" creationId="{63E1FAE2-033B-AAB1-F80F-C00BD3A63A9C}"/>
          </ac:graphicFrameMkLst>
        </pc:graphicFrameChg>
        <pc:graphicFrameChg chg="mod">
          <ac:chgData name="Corona, Manuel" userId="e5c3df60-9a3a-4385-bbc6-4bcf0012a653" providerId="ADAL" clId="{8E75064B-0463-48BF-8E2B-C6D5711B853D}" dt="2024-04-10T21:48:06.934" v="217" actId="1076"/>
          <ac:graphicFrameMkLst>
            <pc:docMk/>
            <pc:sldMk cId="2546934420" sldId="377"/>
            <ac:graphicFrameMk id="10" creationId="{8DA389A6-11D4-DC36-B246-E3E4BFC9AFF2}"/>
          </ac:graphicFrameMkLst>
        </pc:graphicFrameChg>
        <pc:graphicFrameChg chg="del">
          <ac:chgData name="Corona, Manuel" userId="e5c3df60-9a3a-4385-bbc6-4bcf0012a653" providerId="ADAL" clId="{8E75064B-0463-48BF-8E2B-C6D5711B853D}" dt="2024-04-10T21:38:17.554" v="34" actId="478"/>
          <ac:graphicFrameMkLst>
            <pc:docMk/>
            <pc:sldMk cId="2546934420" sldId="377"/>
            <ac:graphicFrameMk id="11" creationId="{FBD77004-FFF3-BB35-5413-F8F4D7CFD9A0}"/>
          </ac:graphicFrameMkLst>
        </pc:graphicFrameChg>
        <pc:graphicFrameChg chg="del">
          <ac:chgData name="Corona, Manuel" userId="e5c3df60-9a3a-4385-bbc6-4bcf0012a653" providerId="ADAL" clId="{8E75064B-0463-48BF-8E2B-C6D5711B853D}" dt="2024-04-10T21:41:24.879" v="44" actId="478"/>
          <ac:graphicFrameMkLst>
            <pc:docMk/>
            <pc:sldMk cId="2546934420" sldId="377"/>
            <ac:graphicFrameMk id="12" creationId="{63E1FAE2-033B-AAB1-F80F-C00BD3A63A9C}"/>
          </ac:graphicFrameMkLst>
        </pc:graphicFrameChg>
        <pc:graphicFrameChg chg="del mod">
          <ac:chgData name="Corona, Manuel" userId="e5c3df60-9a3a-4385-bbc6-4bcf0012a653" providerId="ADAL" clId="{8E75064B-0463-48BF-8E2B-C6D5711B853D}" dt="2024-04-10T21:37:59.014" v="29" actId="478"/>
          <ac:graphicFrameMkLst>
            <pc:docMk/>
            <pc:sldMk cId="2546934420" sldId="377"/>
            <ac:graphicFrameMk id="14" creationId="{0F178DC7-A9AE-4552-B52D-2AE272B5C6F8}"/>
          </ac:graphicFrameMkLst>
        </pc:graphicFrameChg>
        <pc:extLst>
          <p:ext xmlns:p="http://schemas.openxmlformats.org/presentationml/2006/main" uri="{D6D511B9-2390-475A-947B-AFAB55BFBCF1}">
            <pc226:cmChg xmlns:pc226="http://schemas.microsoft.com/office/powerpoint/2022/06/main/command" chg="del">
              <pc226:chgData name="Corona, Manuel" userId="e5c3df60-9a3a-4385-bbc6-4bcf0012a653" providerId="ADAL" clId="{8E75064B-0463-48BF-8E2B-C6D5711B853D}" dt="2024-04-11T17:36:10.513" v="3474"/>
              <pc2:cmMkLst xmlns:pc2="http://schemas.microsoft.com/office/powerpoint/2019/9/main/command">
                <pc:docMk/>
                <pc:sldMk cId="2546934420" sldId="377"/>
                <pc2:cmMk id="{D14AC954-72BF-4221-8550-CEC1E7593DF7}"/>
              </pc2:cmMkLst>
            </pc226:cmChg>
            <pc226:cmChg xmlns:pc226="http://schemas.microsoft.com/office/powerpoint/2022/06/main/command" chg="del">
              <pc226:chgData name="Corona, Manuel" userId="e5c3df60-9a3a-4385-bbc6-4bcf0012a653" providerId="ADAL" clId="{8E75064B-0463-48BF-8E2B-C6D5711B853D}" dt="2024-04-11T17:52:41.840" v="3531"/>
              <pc2:cmMkLst xmlns:pc2="http://schemas.microsoft.com/office/powerpoint/2019/9/main/command">
                <pc:docMk/>
                <pc:sldMk cId="2546934420" sldId="377"/>
                <pc2:cmMk id="{DB1D01B8-3A66-44DD-899B-E7116D56CFE2}"/>
              </pc2:cmMkLst>
            </pc226:cmChg>
            <pc226:cmChg xmlns:pc226="http://schemas.microsoft.com/office/powerpoint/2022/06/main/command" chg="del">
              <pc226:chgData name="Corona, Manuel" userId="e5c3df60-9a3a-4385-bbc6-4bcf0012a653" providerId="ADAL" clId="{8E75064B-0463-48BF-8E2B-C6D5711B853D}" dt="2024-04-11T17:52:39.966" v="3530"/>
              <pc2:cmMkLst xmlns:pc2="http://schemas.microsoft.com/office/powerpoint/2019/9/main/command">
                <pc:docMk/>
                <pc:sldMk cId="2546934420" sldId="377"/>
                <pc2:cmMk id="{278078F6-87B0-4930-B760-91BFF5E890D9}"/>
              </pc2:cmMkLst>
            </pc226:cmChg>
          </p:ext>
        </pc:extLst>
      </pc:sldChg>
      <pc:sldChg chg="modSp mod delCm modCm modNotesTx">
        <pc:chgData name="Corona, Manuel" userId="e5c3df60-9a3a-4385-bbc6-4bcf0012a653" providerId="ADAL" clId="{8E75064B-0463-48BF-8E2B-C6D5711B853D}" dt="2024-04-11T17:46:24.267" v="3528" actId="5793"/>
        <pc:sldMkLst>
          <pc:docMk/>
          <pc:sldMk cId="1666255097" sldId="387"/>
        </pc:sldMkLst>
        <pc:spChg chg="mod">
          <ac:chgData name="Corona, Manuel" userId="e5c3df60-9a3a-4385-bbc6-4bcf0012a653" providerId="ADAL" clId="{8E75064B-0463-48BF-8E2B-C6D5711B853D}" dt="2024-04-11T17:46:24.267" v="3528" actId="5793"/>
          <ac:spMkLst>
            <pc:docMk/>
            <pc:sldMk cId="1666255097" sldId="387"/>
            <ac:spMk id="6" creationId="{26E1823D-FAEE-1B6E-8515-6242D4020A9E}"/>
          </ac:spMkLst>
        </pc:spChg>
        <pc:extLst>
          <p:ext xmlns:p="http://schemas.openxmlformats.org/presentationml/2006/main" uri="{D6D511B9-2390-475A-947B-AFAB55BFBCF1}">
            <pc226:cmChg xmlns:pc226="http://schemas.microsoft.com/office/powerpoint/2022/06/main/command" chg="del mod">
              <pc226:chgData name="Corona, Manuel" userId="e5c3df60-9a3a-4385-bbc6-4bcf0012a653" providerId="ADAL" clId="{8E75064B-0463-48BF-8E2B-C6D5711B853D}" dt="2024-04-11T17:46:17.671" v="3525"/>
              <pc2:cmMkLst xmlns:pc2="http://schemas.microsoft.com/office/powerpoint/2019/9/main/command">
                <pc:docMk/>
                <pc:sldMk cId="1666255097" sldId="387"/>
                <pc2:cmMk id="{A586E4ED-ED0E-4A55-AC46-3B25EF508148}"/>
              </pc2:cmMkLst>
            </pc226:cmChg>
          </p:ext>
        </pc:extLst>
      </pc:sldChg>
      <pc:sldChg chg="delSp modSp mod modNotesTx">
        <pc:chgData name="Corona, Manuel" userId="e5c3df60-9a3a-4385-bbc6-4bcf0012a653" providerId="ADAL" clId="{8E75064B-0463-48BF-8E2B-C6D5711B853D}" dt="2024-04-11T16:36:05.484" v="2269" actId="20577"/>
        <pc:sldMkLst>
          <pc:docMk/>
          <pc:sldMk cId="3570696722" sldId="388"/>
        </pc:sldMkLst>
        <pc:spChg chg="mod">
          <ac:chgData name="Corona, Manuel" userId="e5c3df60-9a3a-4385-bbc6-4bcf0012a653" providerId="ADAL" clId="{8E75064B-0463-48BF-8E2B-C6D5711B853D}" dt="2024-04-11T16:35:45.985" v="2225" actId="1076"/>
          <ac:spMkLst>
            <pc:docMk/>
            <pc:sldMk cId="3570696722" sldId="388"/>
            <ac:spMk id="5" creationId="{47A4624A-4068-E265-9D98-BB5BA52CFD83}"/>
          </ac:spMkLst>
        </pc:spChg>
        <pc:picChg chg="mod">
          <ac:chgData name="Corona, Manuel" userId="e5c3df60-9a3a-4385-bbc6-4bcf0012a653" providerId="ADAL" clId="{8E75064B-0463-48BF-8E2B-C6D5711B853D}" dt="2024-04-10T22:31:15.284" v="876" actId="14100"/>
          <ac:picMkLst>
            <pc:docMk/>
            <pc:sldMk cId="3570696722" sldId="388"/>
            <ac:picMk id="4" creationId="{8BF15495-20B8-8FF3-7C65-334D8C418E8B}"/>
          </ac:picMkLst>
        </pc:picChg>
        <pc:picChg chg="mod">
          <ac:chgData name="Corona, Manuel" userId="e5c3df60-9a3a-4385-bbc6-4bcf0012a653" providerId="ADAL" clId="{8E75064B-0463-48BF-8E2B-C6D5711B853D}" dt="2024-04-10T22:31:21.215" v="877" actId="1076"/>
          <ac:picMkLst>
            <pc:docMk/>
            <pc:sldMk cId="3570696722" sldId="388"/>
            <ac:picMk id="6" creationId="{48DB54DA-37C5-9C56-B7B3-F2901BF79739}"/>
          </ac:picMkLst>
        </pc:picChg>
        <pc:picChg chg="mod">
          <ac:chgData name="Corona, Manuel" userId="e5c3df60-9a3a-4385-bbc6-4bcf0012a653" providerId="ADAL" clId="{8E75064B-0463-48BF-8E2B-C6D5711B853D}" dt="2024-04-10T22:31:22.933" v="878" actId="1076"/>
          <ac:picMkLst>
            <pc:docMk/>
            <pc:sldMk cId="3570696722" sldId="388"/>
            <ac:picMk id="8" creationId="{E102802E-AA29-0CEC-C4E2-429D444BABFF}"/>
          </ac:picMkLst>
        </pc:picChg>
        <pc:picChg chg="del">
          <ac:chgData name="Corona, Manuel" userId="e5c3df60-9a3a-4385-bbc6-4bcf0012a653" providerId="ADAL" clId="{8E75064B-0463-48BF-8E2B-C6D5711B853D}" dt="2024-04-10T22:06:12.096" v="731" actId="478"/>
          <ac:picMkLst>
            <pc:docMk/>
            <pc:sldMk cId="3570696722" sldId="388"/>
            <ac:picMk id="12" creationId="{8F0E9054-EC5B-B76D-32B8-06910976AEF3}"/>
          </ac:picMkLst>
        </pc:picChg>
      </pc:sldChg>
      <pc:sldChg chg="addSp delSp modSp mod delCm modCm modNotesTx">
        <pc:chgData name="Corona, Manuel" userId="e5c3df60-9a3a-4385-bbc6-4bcf0012a653" providerId="ADAL" clId="{8E75064B-0463-48BF-8E2B-C6D5711B853D}" dt="2024-04-11T18:04:30.173" v="3532" actId="207"/>
        <pc:sldMkLst>
          <pc:docMk/>
          <pc:sldMk cId="4271495931" sldId="389"/>
        </pc:sldMkLst>
        <pc:spChg chg="add del mod">
          <ac:chgData name="Corona, Manuel" userId="e5c3df60-9a3a-4385-bbc6-4bcf0012a653" providerId="ADAL" clId="{8E75064B-0463-48BF-8E2B-C6D5711B853D}" dt="2024-04-11T17:22:41.104" v="3323" actId="478"/>
          <ac:spMkLst>
            <pc:docMk/>
            <pc:sldMk cId="4271495931" sldId="389"/>
            <ac:spMk id="3" creationId="{BB82798B-8B99-6D7B-7E2E-B01A58BF8F48}"/>
          </ac:spMkLst>
        </pc:spChg>
        <pc:spChg chg="add del mod ord">
          <ac:chgData name="Corona, Manuel" userId="e5c3df60-9a3a-4385-bbc6-4bcf0012a653" providerId="ADAL" clId="{8E75064B-0463-48BF-8E2B-C6D5711B853D}" dt="2024-04-11T17:22:43.042" v="3325" actId="478"/>
          <ac:spMkLst>
            <pc:docMk/>
            <pc:sldMk cId="4271495931" sldId="389"/>
            <ac:spMk id="4" creationId="{8E53A5DA-2421-4145-8DD4-AB3AC156D85B}"/>
          </ac:spMkLst>
        </pc:spChg>
        <pc:spChg chg="mod">
          <ac:chgData name="Corona, Manuel" userId="e5c3df60-9a3a-4385-bbc6-4bcf0012a653" providerId="ADAL" clId="{8E75064B-0463-48BF-8E2B-C6D5711B853D}" dt="2024-04-11T18:04:30.173" v="3532" actId="207"/>
          <ac:spMkLst>
            <pc:docMk/>
            <pc:sldMk cId="4271495931" sldId="389"/>
            <ac:spMk id="42" creationId="{D99877EA-2655-DFF1-3ED1-7E99AAC1B34C}"/>
          </ac:spMkLst>
        </pc:spChg>
        <pc:graphicFrameChg chg="add del mod">
          <ac:chgData name="Corona, Manuel" userId="e5c3df60-9a3a-4385-bbc6-4bcf0012a653" providerId="ADAL" clId="{8E75064B-0463-48BF-8E2B-C6D5711B853D}" dt="2024-04-11T17:30:47.433" v="3375" actId="478"/>
          <ac:graphicFrameMkLst>
            <pc:docMk/>
            <pc:sldMk cId="4271495931" sldId="389"/>
            <ac:graphicFrameMk id="2" creationId="{4B888956-BDE9-925D-3139-5A696EFE3A26}"/>
          </ac:graphicFrameMkLst>
        </pc:graphicFrameChg>
        <pc:graphicFrameChg chg="del mod">
          <ac:chgData name="Corona, Manuel" userId="e5c3df60-9a3a-4385-bbc6-4bcf0012a653" providerId="ADAL" clId="{8E75064B-0463-48BF-8E2B-C6D5711B853D}" dt="2024-04-11T17:24:33.906" v="3329" actId="478"/>
          <ac:graphicFrameMkLst>
            <pc:docMk/>
            <pc:sldMk cId="4271495931" sldId="389"/>
            <ac:graphicFrameMk id="5" creationId="{C3C3DCBE-440C-F342-0C18-583620E04E27}"/>
          </ac:graphicFrameMkLst>
        </pc:graphicFrameChg>
        <pc:graphicFrameChg chg="add mod">
          <ac:chgData name="Corona, Manuel" userId="e5c3df60-9a3a-4385-bbc6-4bcf0012a653" providerId="ADAL" clId="{8E75064B-0463-48BF-8E2B-C6D5711B853D}" dt="2024-04-11T17:35:01.926" v="3465"/>
          <ac:graphicFrameMkLst>
            <pc:docMk/>
            <pc:sldMk cId="4271495931" sldId="389"/>
            <ac:graphicFrameMk id="6" creationId="{C3C3DCBE-440C-F342-0C18-583620E04E27}"/>
          </ac:graphicFrameMkLst>
        </pc:graphicFrameChg>
        <pc:graphicFrameChg chg="del">
          <ac:chgData name="Corona, Manuel" userId="e5c3df60-9a3a-4385-bbc6-4bcf0012a653" providerId="ADAL" clId="{8E75064B-0463-48BF-8E2B-C6D5711B853D}" dt="2024-04-10T21:28:37.339" v="1" actId="478"/>
          <ac:graphicFrameMkLst>
            <pc:docMk/>
            <pc:sldMk cId="4271495931" sldId="389"/>
            <ac:graphicFrameMk id="7" creationId="{4BD67B15-17D8-4FF0-B1C0-FCB3F66D5EC1}"/>
          </ac:graphicFrameMkLst>
        </pc:graphicFrameChg>
        <pc:graphicFrameChg chg="add mod">
          <ac:chgData name="Corona, Manuel" userId="e5c3df60-9a3a-4385-bbc6-4bcf0012a653" providerId="ADAL" clId="{8E75064B-0463-48BF-8E2B-C6D5711B853D}" dt="2024-04-11T17:45:02.709" v="3499" actId="207"/>
          <ac:graphicFrameMkLst>
            <pc:docMk/>
            <pc:sldMk cId="4271495931" sldId="389"/>
            <ac:graphicFrameMk id="8" creationId="{A61A1A24-2DBA-C3C2-5796-FD22DD53AB20}"/>
          </ac:graphicFrameMkLst>
        </pc:graphicFrameChg>
        <pc:extLst>
          <p:ext xmlns:p="http://schemas.openxmlformats.org/presentationml/2006/main" uri="{D6D511B9-2390-475A-947B-AFAB55BFBCF1}">
            <pc226:cmChg xmlns:pc226="http://schemas.microsoft.com/office/powerpoint/2022/06/main/command" chg="del mod">
              <pc226:chgData name="Corona, Manuel" userId="e5c3df60-9a3a-4385-bbc6-4bcf0012a653" providerId="ADAL" clId="{8E75064B-0463-48BF-8E2B-C6D5711B853D}" dt="2024-04-11T17:44:30.735" v="3496"/>
              <pc2:cmMkLst xmlns:pc2="http://schemas.microsoft.com/office/powerpoint/2019/9/main/command">
                <pc:docMk/>
                <pc:sldMk cId="4271495931" sldId="389"/>
                <pc2:cmMk id="{7A03CD0F-3531-410B-AAFA-2F557CB1BEB5}"/>
              </pc2:cmMkLst>
            </pc226:cmChg>
            <pc226:cmChg xmlns:pc226="http://schemas.microsoft.com/office/powerpoint/2022/06/main/command" chg="del mod">
              <pc226:chgData name="Corona, Manuel" userId="e5c3df60-9a3a-4385-bbc6-4bcf0012a653" providerId="ADAL" clId="{8E75064B-0463-48BF-8E2B-C6D5711B853D}" dt="2024-04-11T16:44:15.677" v="2851"/>
              <pc2:cmMkLst xmlns:pc2="http://schemas.microsoft.com/office/powerpoint/2019/9/main/command">
                <pc:docMk/>
                <pc:sldMk cId="4271495931" sldId="389"/>
                <pc2:cmMk id="{25607C8D-0797-4B8F-A945-9E54ABCA7B46}"/>
              </pc2:cmMkLst>
            </pc226:cmChg>
            <pc226:cmChg xmlns:pc226="http://schemas.microsoft.com/office/powerpoint/2022/06/main/command" chg="del mod">
              <pc226:chgData name="Corona, Manuel" userId="e5c3df60-9a3a-4385-bbc6-4bcf0012a653" providerId="ADAL" clId="{8E75064B-0463-48BF-8E2B-C6D5711B853D}" dt="2024-04-11T17:34:26.806" v="3459"/>
              <pc2:cmMkLst xmlns:pc2="http://schemas.microsoft.com/office/powerpoint/2019/9/main/command">
                <pc:docMk/>
                <pc:sldMk cId="4271495931" sldId="389"/>
                <pc2:cmMk id="{E8E45ACA-84D5-4D65-B154-951F001A607B}"/>
              </pc2:cmMkLst>
            </pc226:cmChg>
          </p:ext>
        </pc:extLst>
      </pc:sldChg>
      <pc:sldChg chg="mod modShow">
        <pc:chgData name="Corona, Manuel" userId="e5c3df60-9a3a-4385-bbc6-4bcf0012a653" providerId="ADAL" clId="{8E75064B-0463-48BF-8E2B-C6D5711B853D}" dt="2024-04-10T17:02:37.440" v="0" actId="729"/>
        <pc:sldMkLst>
          <pc:docMk/>
          <pc:sldMk cId="1812100998" sldId="390"/>
        </pc:sldMkLst>
      </pc:sldChg>
      <pc:sldChg chg="addSp delSp modSp mod modNotesTx">
        <pc:chgData name="Corona, Manuel" userId="e5c3df60-9a3a-4385-bbc6-4bcf0012a653" providerId="ADAL" clId="{8E75064B-0463-48BF-8E2B-C6D5711B853D}" dt="2024-04-11T16:44:02.093" v="2850" actId="20577"/>
        <pc:sldMkLst>
          <pc:docMk/>
          <pc:sldMk cId="1735050198" sldId="391"/>
        </pc:sldMkLst>
        <pc:spChg chg="mod">
          <ac:chgData name="Corona, Manuel" userId="e5c3df60-9a3a-4385-bbc6-4bcf0012a653" providerId="ADAL" clId="{8E75064B-0463-48BF-8E2B-C6D5711B853D}" dt="2024-04-10T22:53:54.586" v="1648" actId="20577"/>
          <ac:spMkLst>
            <pc:docMk/>
            <pc:sldMk cId="1735050198" sldId="391"/>
            <ac:spMk id="5" creationId="{47A4624A-4068-E265-9D98-BB5BA52CFD83}"/>
          </ac:spMkLst>
        </pc:spChg>
        <pc:spChg chg="mod">
          <ac:chgData name="Corona, Manuel" userId="e5c3df60-9a3a-4385-bbc6-4bcf0012a653" providerId="ADAL" clId="{8E75064B-0463-48BF-8E2B-C6D5711B853D}" dt="2024-04-10T22:37:34.554" v="1366" actId="14100"/>
          <ac:spMkLst>
            <pc:docMk/>
            <pc:sldMk cId="1735050198" sldId="391"/>
            <ac:spMk id="7" creationId="{10661199-BC4A-7A01-9C75-83679D8BAED9}"/>
          </ac:spMkLst>
        </pc:spChg>
        <pc:spChg chg="mod">
          <ac:chgData name="Corona, Manuel" userId="e5c3df60-9a3a-4385-bbc6-4bcf0012a653" providerId="ADAL" clId="{8E75064B-0463-48BF-8E2B-C6D5711B853D}" dt="2024-04-11T16:32:47.611" v="1911" actId="14100"/>
          <ac:spMkLst>
            <pc:docMk/>
            <pc:sldMk cId="1735050198" sldId="391"/>
            <ac:spMk id="42" creationId="{D99877EA-2655-DFF1-3ED1-7E99AAC1B34C}"/>
          </ac:spMkLst>
        </pc:spChg>
        <pc:picChg chg="del">
          <ac:chgData name="Corona, Manuel" userId="e5c3df60-9a3a-4385-bbc6-4bcf0012a653" providerId="ADAL" clId="{8E75064B-0463-48BF-8E2B-C6D5711B853D}" dt="2024-04-10T22:31:28.632" v="880" actId="478"/>
          <ac:picMkLst>
            <pc:docMk/>
            <pc:sldMk cId="1735050198" sldId="391"/>
            <ac:picMk id="4" creationId="{8BF15495-20B8-8FF3-7C65-334D8C418E8B}"/>
          </ac:picMkLst>
        </pc:picChg>
        <pc:picChg chg="del">
          <ac:chgData name="Corona, Manuel" userId="e5c3df60-9a3a-4385-bbc6-4bcf0012a653" providerId="ADAL" clId="{8E75064B-0463-48BF-8E2B-C6D5711B853D}" dt="2024-04-10T22:31:29.763" v="881" actId="478"/>
          <ac:picMkLst>
            <pc:docMk/>
            <pc:sldMk cId="1735050198" sldId="391"/>
            <ac:picMk id="6" creationId="{48DB54DA-37C5-9C56-B7B3-F2901BF79739}"/>
          </ac:picMkLst>
        </pc:picChg>
        <pc:picChg chg="del">
          <ac:chgData name="Corona, Manuel" userId="e5c3df60-9a3a-4385-bbc6-4bcf0012a653" providerId="ADAL" clId="{8E75064B-0463-48BF-8E2B-C6D5711B853D}" dt="2024-04-10T22:31:27.056" v="879" actId="478"/>
          <ac:picMkLst>
            <pc:docMk/>
            <pc:sldMk cId="1735050198" sldId="391"/>
            <ac:picMk id="8" creationId="{E102802E-AA29-0CEC-C4E2-429D444BABFF}"/>
          </ac:picMkLst>
        </pc:picChg>
        <pc:picChg chg="add del mod">
          <ac:chgData name="Corona, Manuel" userId="e5c3df60-9a3a-4385-bbc6-4bcf0012a653" providerId="ADAL" clId="{8E75064B-0463-48BF-8E2B-C6D5711B853D}" dt="2024-04-10T22:31:34.367" v="883" actId="14100"/>
          <ac:picMkLst>
            <pc:docMk/>
            <pc:sldMk cId="1735050198" sldId="391"/>
            <ac:picMk id="12" creationId="{8F0E9054-EC5B-B76D-32B8-06910976AEF3}"/>
          </ac:picMkLst>
        </pc:picChg>
      </pc:sldChg>
      <pc:sldChg chg="delSp modSp mod modNotesTx">
        <pc:chgData name="Corona, Manuel" userId="e5c3df60-9a3a-4385-bbc6-4bcf0012a653" providerId="ADAL" clId="{8E75064B-0463-48BF-8E2B-C6D5711B853D}" dt="2024-04-10T22:23:36.479" v="875" actId="1076"/>
        <pc:sldMkLst>
          <pc:docMk/>
          <pc:sldMk cId="3225143015" sldId="392"/>
        </pc:sldMkLst>
        <pc:spChg chg="mod">
          <ac:chgData name="Corona, Manuel" userId="e5c3df60-9a3a-4385-bbc6-4bcf0012a653" providerId="ADAL" clId="{8E75064B-0463-48BF-8E2B-C6D5711B853D}" dt="2024-04-10T22:23:33.622" v="874" actId="1076"/>
          <ac:spMkLst>
            <pc:docMk/>
            <pc:sldMk cId="3225143015" sldId="392"/>
            <ac:spMk id="5" creationId="{0B6748E7-9AA7-4978-3C41-D7B60AC342AC}"/>
          </ac:spMkLst>
        </pc:spChg>
        <pc:spChg chg="mod">
          <ac:chgData name="Corona, Manuel" userId="e5c3df60-9a3a-4385-bbc6-4bcf0012a653" providerId="ADAL" clId="{8E75064B-0463-48BF-8E2B-C6D5711B853D}" dt="2024-04-10T22:23:36.479" v="875" actId="1076"/>
          <ac:spMkLst>
            <pc:docMk/>
            <pc:sldMk cId="3225143015" sldId="392"/>
            <ac:spMk id="10" creationId="{E9830107-9A68-E499-4340-D143BA5F651A}"/>
          </ac:spMkLst>
        </pc:spChg>
        <pc:spChg chg="mod">
          <ac:chgData name="Corona, Manuel" userId="e5c3df60-9a3a-4385-bbc6-4bcf0012a653" providerId="ADAL" clId="{8E75064B-0463-48BF-8E2B-C6D5711B853D}" dt="2024-04-10T22:08:37.962" v="827" actId="20577"/>
          <ac:spMkLst>
            <pc:docMk/>
            <pc:sldMk cId="3225143015" sldId="392"/>
            <ac:spMk id="18" creationId="{D94A5388-78D2-ADFA-9454-4CAFE8358A7E}"/>
          </ac:spMkLst>
        </pc:spChg>
        <pc:picChg chg="del">
          <ac:chgData name="Corona, Manuel" userId="e5c3df60-9a3a-4385-bbc6-4bcf0012a653" providerId="ADAL" clId="{8E75064B-0463-48BF-8E2B-C6D5711B853D}" dt="2024-04-10T21:49:26.564" v="306" actId="478"/>
          <ac:picMkLst>
            <pc:docMk/>
            <pc:sldMk cId="3225143015" sldId="392"/>
            <ac:picMk id="3" creationId="{574F46AE-EEF5-AFA4-0477-CE8A73B584B9}"/>
          </ac:picMkLst>
        </pc:picChg>
        <pc:picChg chg="del">
          <ac:chgData name="Corona, Manuel" userId="e5c3df60-9a3a-4385-bbc6-4bcf0012a653" providerId="ADAL" clId="{8E75064B-0463-48BF-8E2B-C6D5711B853D}" dt="2024-04-10T21:49:25.005" v="305" actId="478"/>
          <ac:picMkLst>
            <pc:docMk/>
            <pc:sldMk cId="3225143015" sldId="392"/>
            <ac:picMk id="7" creationId="{142200B3-1AE0-6179-0173-C4F7BA2D7C75}"/>
          </ac:picMkLst>
        </pc:picChg>
      </pc:sldChg>
      <pc:sldChg chg="addSp delSp modSp add mod ord delCm modCm modNotesTx">
        <pc:chgData name="Corona, Manuel" userId="e5c3df60-9a3a-4385-bbc6-4bcf0012a653" providerId="ADAL" clId="{8E75064B-0463-48BF-8E2B-C6D5711B853D}" dt="2024-04-11T17:40:38.934" v="3495"/>
        <pc:sldMkLst>
          <pc:docMk/>
          <pc:sldMk cId="2828928395" sldId="393"/>
        </pc:sldMkLst>
        <pc:spChg chg="mod">
          <ac:chgData name="Corona, Manuel" userId="e5c3df60-9a3a-4385-bbc6-4bcf0012a653" providerId="ADAL" clId="{8E75064B-0463-48BF-8E2B-C6D5711B853D}" dt="2024-04-11T17:40:31.795" v="3494" actId="14100"/>
          <ac:spMkLst>
            <pc:docMk/>
            <pc:sldMk cId="2828928395" sldId="393"/>
            <ac:spMk id="5" creationId="{47A4624A-4068-E265-9D98-BB5BA52CFD83}"/>
          </ac:spMkLst>
        </pc:spChg>
        <pc:spChg chg="mod">
          <ac:chgData name="Corona, Manuel" userId="e5c3df60-9a3a-4385-bbc6-4bcf0012a653" providerId="ADAL" clId="{8E75064B-0463-48BF-8E2B-C6D5711B853D}" dt="2024-04-11T17:39:41.311" v="3481" actId="14100"/>
          <ac:spMkLst>
            <pc:docMk/>
            <pc:sldMk cId="2828928395" sldId="393"/>
            <ac:spMk id="7" creationId="{10661199-BC4A-7A01-9C75-83679D8BAED9}"/>
          </ac:spMkLst>
        </pc:spChg>
        <pc:spChg chg="add mod">
          <ac:chgData name="Corona, Manuel" userId="e5c3df60-9a3a-4385-bbc6-4bcf0012a653" providerId="ADAL" clId="{8E75064B-0463-48BF-8E2B-C6D5711B853D}" dt="2024-04-11T16:50:46.086" v="2928" actId="1076"/>
          <ac:spMkLst>
            <pc:docMk/>
            <pc:sldMk cId="2828928395" sldId="393"/>
            <ac:spMk id="8" creationId="{0760C089-9A30-1499-D6D3-B47D22BAB8F6}"/>
          </ac:spMkLst>
        </pc:spChg>
        <pc:spChg chg="add mod ord">
          <ac:chgData name="Corona, Manuel" userId="e5c3df60-9a3a-4385-bbc6-4bcf0012a653" providerId="ADAL" clId="{8E75064B-0463-48BF-8E2B-C6D5711B853D}" dt="2024-04-11T16:48:09.872" v="2883" actId="14100"/>
          <ac:spMkLst>
            <pc:docMk/>
            <pc:sldMk cId="2828928395" sldId="393"/>
            <ac:spMk id="10" creationId="{23322840-9822-CC75-15F0-1673721040EB}"/>
          </ac:spMkLst>
        </pc:spChg>
        <pc:spChg chg="add mod ord">
          <ac:chgData name="Corona, Manuel" userId="e5c3df60-9a3a-4385-bbc6-4bcf0012a653" providerId="ADAL" clId="{8E75064B-0463-48BF-8E2B-C6D5711B853D}" dt="2024-04-11T16:51:12.354" v="2938" actId="171"/>
          <ac:spMkLst>
            <pc:docMk/>
            <pc:sldMk cId="2828928395" sldId="393"/>
            <ac:spMk id="11" creationId="{E3A57F01-87A0-85A9-F6AB-2838CB04F314}"/>
          </ac:spMkLst>
        </pc:spChg>
        <pc:spChg chg="mod">
          <ac:chgData name="Corona, Manuel" userId="e5c3df60-9a3a-4385-bbc6-4bcf0012a653" providerId="ADAL" clId="{8E75064B-0463-48BF-8E2B-C6D5711B853D}" dt="2024-04-10T23:04:21.087" v="1704" actId="14100"/>
          <ac:spMkLst>
            <pc:docMk/>
            <pc:sldMk cId="2828928395" sldId="393"/>
            <ac:spMk id="42" creationId="{D99877EA-2655-DFF1-3ED1-7E99AAC1B34C}"/>
          </ac:spMkLst>
        </pc:spChg>
        <pc:graphicFrameChg chg="add del mod">
          <ac:chgData name="Corona, Manuel" userId="e5c3df60-9a3a-4385-bbc6-4bcf0012a653" providerId="ADAL" clId="{8E75064B-0463-48BF-8E2B-C6D5711B853D}" dt="2024-04-10T23:03:31.488" v="1692"/>
          <ac:graphicFrameMkLst>
            <pc:docMk/>
            <pc:sldMk cId="2828928395" sldId="393"/>
            <ac:graphicFrameMk id="2" creationId="{6FCCB09F-AF24-F5DF-1325-E645B01E47C9}"/>
          </ac:graphicFrameMkLst>
        </pc:graphicFrameChg>
        <pc:graphicFrameChg chg="add del mod">
          <ac:chgData name="Corona, Manuel" userId="e5c3df60-9a3a-4385-bbc6-4bcf0012a653" providerId="ADAL" clId="{8E75064B-0463-48BF-8E2B-C6D5711B853D}" dt="2024-04-11T16:46:59.739" v="2873"/>
          <ac:graphicFrameMkLst>
            <pc:docMk/>
            <pc:sldMk cId="2828928395" sldId="393"/>
            <ac:graphicFrameMk id="2" creationId="{9FBAD7D3-A5F4-3D8C-F581-6FBC784550BA}"/>
          </ac:graphicFrameMkLst>
        </pc:graphicFrameChg>
        <pc:graphicFrameChg chg="add mod">
          <ac:chgData name="Corona, Manuel" userId="e5c3df60-9a3a-4385-bbc6-4bcf0012a653" providerId="ADAL" clId="{8E75064B-0463-48BF-8E2B-C6D5711B853D}" dt="2024-04-11T16:48:19.133" v="2885" actId="1036"/>
          <ac:graphicFrameMkLst>
            <pc:docMk/>
            <pc:sldMk cId="2828928395" sldId="393"/>
            <ac:graphicFrameMk id="4" creationId="{30AF9B22-FC01-7C1B-5E2F-489E7E07B1E3}"/>
          </ac:graphicFrameMkLst>
        </pc:graphicFrameChg>
        <pc:graphicFrameChg chg="add del mod modGraphic">
          <ac:chgData name="Corona, Manuel" userId="e5c3df60-9a3a-4385-bbc6-4bcf0012a653" providerId="ADAL" clId="{8E75064B-0463-48BF-8E2B-C6D5711B853D}" dt="2024-04-11T16:47:16.114" v="2876" actId="478"/>
          <ac:graphicFrameMkLst>
            <pc:docMk/>
            <pc:sldMk cId="2828928395" sldId="393"/>
            <ac:graphicFrameMk id="9" creationId="{07363DA4-755D-3329-1D32-F3FE6DCF7302}"/>
          </ac:graphicFrameMkLst>
        </pc:graphicFrameChg>
        <pc:picChg chg="del">
          <ac:chgData name="Corona, Manuel" userId="e5c3df60-9a3a-4385-bbc6-4bcf0012a653" providerId="ADAL" clId="{8E75064B-0463-48BF-8E2B-C6D5711B853D}" dt="2024-04-10T22:42:53.373" v="1454" actId="478"/>
          <ac:picMkLst>
            <pc:docMk/>
            <pc:sldMk cId="2828928395" sldId="393"/>
            <ac:picMk id="4" creationId="{8BF15495-20B8-8FF3-7C65-334D8C418E8B}"/>
          </ac:picMkLst>
        </pc:picChg>
        <pc:picChg chg="del">
          <ac:chgData name="Corona, Manuel" userId="e5c3df60-9a3a-4385-bbc6-4bcf0012a653" providerId="ADAL" clId="{8E75064B-0463-48BF-8E2B-C6D5711B853D}" dt="2024-04-10T22:42:54.043" v="1455" actId="478"/>
          <ac:picMkLst>
            <pc:docMk/>
            <pc:sldMk cId="2828928395" sldId="393"/>
            <ac:picMk id="6" creationId="{48DB54DA-37C5-9C56-B7B3-F2901BF79739}"/>
          </ac:picMkLst>
        </pc:picChg>
        <pc:picChg chg="del">
          <ac:chgData name="Corona, Manuel" userId="e5c3df60-9a3a-4385-bbc6-4bcf0012a653" providerId="ADAL" clId="{8E75064B-0463-48BF-8E2B-C6D5711B853D}" dt="2024-04-10T22:42:52.749" v="1453" actId="478"/>
          <ac:picMkLst>
            <pc:docMk/>
            <pc:sldMk cId="2828928395" sldId="393"/>
            <ac:picMk id="8" creationId="{E102802E-AA29-0CEC-C4E2-429D444BABFF}"/>
          </ac:picMkLst>
        </pc:picChg>
        <pc:picChg chg="del">
          <ac:chgData name="Corona, Manuel" userId="e5c3df60-9a3a-4385-bbc6-4bcf0012a653" providerId="ADAL" clId="{8E75064B-0463-48BF-8E2B-C6D5711B853D}" dt="2024-04-10T22:42:51.906" v="1452" actId="478"/>
          <ac:picMkLst>
            <pc:docMk/>
            <pc:sldMk cId="2828928395" sldId="393"/>
            <ac:picMk id="12" creationId="{8F0E9054-EC5B-B76D-32B8-06910976AEF3}"/>
          </ac:picMkLst>
        </pc:picChg>
        <pc:extLst>
          <p:ext xmlns:p="http://schemas.openxmlformats.org/presentationml/2006/main" uri="{D6D511B9-2390-475A-947B-AFAB55BFBCF1}">
            <pc226:cmChg xmlns:pc226="http://schemas.microsoft.com/office/powerpoint/2022/06/main/command" chg="del mod">
              <pc226:chgData name="Corona, Manuel" userId="e5c3df60-9a3a-4385-bbc6-4bcf0012a653" providerId="ADAL" clId="{8E75064B-0463-48BF-8E2B-C6D5711B853D}" dt="2024-04-11T17:40:38.934" v="3495"/>
              <pc2:cmMkLst xmlns:pc2="http://schemas.microsoft.com/office/powerpoint/2019/9/main/command">
                <pc:docMk/>
                <pc:sldMk cId="2828928395" sldId="393"/>
                <pc2:cmMk id="{6D7349BB-031B-45FA-927C-F294CE6A3732}"/>
              </pc2:cmMkLst>
            </pc226:cmChg>
          </p:ext>
        </pc:extLst>
      </pc:sldChg>
    </pc:docChg>
  </pc:docChgLst>
  <pc:docChgLst>
    <pc:chgData name="Corona, Manuel" userId="e5c3df60-9a3a-4385-bbc6-4bcf0012a653" providerId="ADAL" clId="{26674108-6D96-4976-84F9-31196B830D3C}"/>
    <pc:docChg chg="undo custSel addSld modSld sldOrd">
      <pc:chgData name="Corona, Manuel" userId="e5c3df60-9a3a-4385-bbc6-4bcf0012a653" providerId="ADAL" clId="{26674108-6D96-4976-84F9-31196B830D3C}" dt="2024-04-15T16:01:15.835" v="574" actId="6549"/>
      <pc:docMkLst>
        <pc:docMk/>
      </pc:docMkLst>
      <pc:sldChg chg="modNotesTx">
        <pc:chgData name="Corona, Manuel" userId="e5c3df60-9a3a-4385-bbc6-4bcf0012a653" providerId="ADAL" clId="{26674108-6D96-4976-84F9-31196B830D3C}" dt="2024-04-09T23:02:05.518" v="548" actId="20577"/>
        <pc:sldMkLst>
          <pc:docMk/>
          <pc:sldMk cId="3080783997" sldId="374"/>
        </pc:sldMkLst>
      </pc:sldChg>
      <pc:sldChg chg="modSp mod">
        <pc:chgData name="Corona, Manuel" userId="e5c3df60-9a3a-4385-bbc6-4bcf0012a653" providerId="ADAL" clId="{26674108-6D96-4976-84F9-31196B830D3C}" dt="2024-04-09T22:49:37.320" v="223" actId="14100"/>
        <pc:sldMkLst>
          <pc:docMk/>
          <pc:sldMk cId="2018234846" sldId="375"/>
        </pc:sldMkLst>
        <pc:picChg chg="mod">
          <ac:chgData name="Corona, Manuel" userId="e5c3df60-9a3a-4385-bbc6-4bcf0012a653" providerId="ADAL" clId="{26674108-6D96-4976-84F9-31196B830D3C}" dt="2024-04-09T22:49:37.320" v="223" actId="14100"/>
          <ac:picMkLst>
            <pc:docMk/>
            <pc:sldMk cId="2018234846" sldId="375"/>
            <ac:picMk id="10" creationId="{7FE17DE2-01DA-3BFC-6B8F-1DBA1112E992}"/>
          </ac:picMkLst>
        </pc:picChg>
      </pc:sldChg>
      <pc:sldChg chg="modSp mod">
        <pc:chgData name="Corona, Manuel" userId="e5c3df60-9a3a-4385-bbc6-4bcf0012a653" providerId="ADAL" clId="{26674108-6D96-4976-84F9-31196B830D3C}" dt="2024-04-15T16:00:00.114" v="562" actId="1035"/>
        <pc:sldMkLst>
          <pc:docMk/>
          <pc:sldMk cId="1666255097" sldId="387"/>
        </pc:sldMkLst>
        <pc:spChg chg="mod">
          <ac:chgData name="Corona, Manuel" userId="e5c3df60-9a3a-4385-bbc6-4bcf0012a653" providerId="ADAL" clId="{26674108-6D96-4976-84F9-31196B830D3C}" dt="2024-04-15T15:59:52.821" v="552" actId="1076"/>
          <ac:spMkLst>
            <pc:docMk/>
            <pc:sldMk cId="1666255097" sldId="387"/>
            <ac:spMk id="6" creationId="{26E1823D-FAEE-1B6E-8515-6242D4020A9E}"/>
          </ac:spMkLst>
        </pc:spChg>
        <pc:spChg chg="mod">
          <ac:chgData name="Corona, Manuel" userId="e5c3df60-9a3a-4385-bbc6-4bcf0012a653" providerId="ADAL" clId="{26674108-6D96-4976-84F9-31196B830D3C}" dt="2024-04-15T16:00:00.114" v="562" actId="1035"/>
          <ac:spMkLst>
            <pc:docMk/>
            <pc:sldMk cId="1666255097" sldId="387"/>
            <ac:spMk id="7" creationId="{34D7034B-A6AD-A9CA-066A-B4350BB9D9A9}"/>
          </ac:spMkLst>
        </pc:spChg>
      </pc:sldChg>
      <pc:sldChg chg="modSp mod">
        <pc:chgData name="Corona, Manuel" userId="e5c3df60-9a3a-4385-bbc6-4bcf0012a653" providerId="ADAL" clId="{26674108-6D96-4976-84F9-31196B830D3C}" dt="2024-04-09T22:54:09.343" v="492" actId="14100"/>
        <pc:sldMkLst>
          <pc:docMk/>
          <pc:sldMk cId="3570696722" sldId="388"/>
        </pc:sldMkLst>
        <pc:spChg chg="mod">
          <ac:chgData name="Corona, Manuel" userId="e5c3df60-9a3a-4385-bbc6-4bcf0012a653" providerId="ADAL" clId="{26674108-6D96-4976-84F9-31196B830D3C}" dt="2024-04-09T22:54:01.817" v="491" actId="1076"/>
          <ac:spMkLst>
            <pc:docMk/>
            <pc:sldMk cId="3570696722" sldId="388"/>
            <ac:spMk id="5" creationId="{47A4624A-4068-E265-9D98-BB5BA52CFD83}"/>
          </ac:spMkLst>
        </pc:spChg>
        <pc:spChg chg="mod">
          <ac:chgData name="Corona, Manuel" userId="e5c3df60-9a3a-4385-bbc6-4bcf0012a653" providerId="ADAL" clId="{26674108-6D96-4976-84F9-31196B830D3C}" dt="2024-04-09T22:54:09.343" v="492" actId="14100"/>
          <ac:spMkLst>
            <pc:docMk/>
            <pc:sldMk cId="3570696722" sldId="388"/>
            <ac:spMk id="7" creationId="{10661199-BC4A-7A01-9C75-83679D8BAED9}"/>
          </ac:spMkLst>
        </pc:spChg>
      </pc:sldChg>
      <pc:sldChg chg="modSp mod addCm modNotesTx">
        <pc:chgData name="Corona, Manuel" userId="e5c3df60-9a3a-4385-bbc6-4bcf0012a653" providerId="ADAL" clId="{26674108-6D96-4976-84F9-31196B830D3C}" dt="2024-04-09T22:59:44.829" v="526"/>
        <pc:sldMkLst>
          <pc:docMk/>
          <pc:sldMk cId="4271495931" sldId="389"/>
        </pc:sldMkLst>
        <pc:graphicFrameChg chg="mod">
          <ac:chgData name="Corona, Manuel" userId="e5c3df60-9a3a-4385-bbc6-4bcf0012a653" providerId="ADAL" clId="{26674108-6D96-4976-84F9-31196B830D3C}" dt="2024-04-09T22:28:12.067" v="82" actId="1076"/>
          <ac:graphicFrameMkLst>
            <pc:docMk/>
            <pc:sldMk cId="4271495931" sldId="389"/>
            <ac:graphicFrameMk id="5" creationId="{C3C3DCBE-440C-F342-0C18-583620E04E27}"/>
          </ac:graphicFrameMkLst>
        </pc:graphicFrameChg>
        <pc:graphicFrameChg chg="mod">
          <ac:chgData name="Corona, Manuel" userId="e5c3df60-9a3a-4385-bbc6-4bcf0012a653" providerId="ADAL" clId="{26674108-6D96-4976-84F9-31196B830D3C}" dt="2024-04-09T22:57:51.091" v="525" actId="14100"/>
          <ac:graphicFrameMkLst>
            <pc:docMk/>
            <pc:sldMk cId="4271495931" sldId="389"/>
            <ac:graphicFrameMk id="7" creationId="{4BD67B15-17D8-4FF0-B1C0-FCB3F66D5EC1}"/>
          </ac:graphicFrameMkLst>
        </pc:graphicFrameChg>
        <pc:extLst>
          <p:ext xmlns:p="http://schemas.openxmlformats.org/presentationml/2006/main" uri="{D6D511B9-2390-475A-947B-AFAB55BFBCF1}">
            <pc226:cmChg xmlns:pc226="http://schemas.microsoft.com/office/powerpoint/2022/06/main/command" chg="add">
              <pc226:chgData name="Corona, Manuel" userId="e5c3df60-9a3a-4385-bbc6-4bcf0012a653" providerId="ADAL" clId="{26674108-6D96-4976-84F9-31196B830D3C}" dt="2024-04-09T22:59:44.829" v="526"/>
              <pc2:cmMkLst xmlns:pc2="http://schemas.microsoft.com/office/powerpoint/2019/9/main/command">
                <pc:docMk/>
                <pc:sldMk cId="4271495931" sldId="389"/>
                <pc2:cmMk id="{25607C8D-0797-4B8F-A945-9E54ABCA7B46}"/>
              </pc2:cmMkLst>
            </pc226:cmChg>
          </p:ext>
        </pc:extLst>
      </pc:sldChg>
      <pc:sldChg chg="addSp delSp modSp mod">
        <pc:chgData name="Corona, Manuel" userId="e5c3df60-9a3a-4385-bbc6-4bcf0012a653" providerId="ADAL" clId="{26674108-6D96-4976-84F9-31196B830D3C}" dt="2024-04-09T22:29:35.416" v="101" actId="14100"/>
        <pc:sldMkLst>
          <pc:docMk/>
          <pc:sldMk cId="1812100998" sldId="390"/>
        </pc:sldMkLst>
        <pc:graphicFrameChg chg="add mod">
          <ac:chgData name="Corona, Manuel" userId="e5c3df60-9a3a-4385-bbc6-4bcf0012a653" providerId="ADAL" clId="{26674108-6D96-4976-84F9-31196B830D3C}" dt="2024-04-09T22:21:08.098" v="29" actId="1076"/>
          <ac:graphicFrameMkLst>
            <pc:docMk/>
            <pc:sldMk cId="1812100998" sldId="390"/>
            <ac:graphicFrameMk id="2" creationId="{233874F9-D189-6D78-BA3B-F150B955BACA}"/>
          </ac:graphicFrameMkLst>
        </pc:graphicFrameChg>
        <pc:graphicFrameChg chg="del mod">
          <ac:chgData name="Corona, Manuel" userId="e5c3df60-9a3a-4385-bbc6-4bcf0012a653" providerId="ADAL" clId="{26674108-6D96-4976-84F9-31196B830D3C}" dt="2024-04-09T22:20:30.833" v="25" actId="478"/>
          <ac:graphicFrameMkLst>
            <pc:docMk/>
            <pc:sldMk cId="1812100998" sldId="390"/>
            <ac:graphicFrameMk id="5" creationId="{233874F9-D189-6D78-BA3B-F150B955BACA}"/>
          </ac:graphicFrameMkLst>
        </pc:graphicFrameChg>
        <pc:graphicFrameChg chg="mod">
          <ac:chgData name="Corona, Manuel" userId="e5c3df60-9a3a-4385-bbc6-4bcf0012a653" providerId="ADAL" clId="{26674108-6D96-4976-84F9-31196B830D3C}" dt="2024-04-09T22:29:35.416" v="101" actId="14100"/>
          <ac:graphicFrameMkLst>
            <pc:docMk/>
            <pc:sldMk cId="1812100998" sldId="390"/>
            <ac:graphicFrameMk id="7" creationId="{527D71ED-DD92-D133-7474-826EA001C25A}"/>
          </ac:graphicFrameMkLst>
        </pc:graphicFrameChg>
      </pc:sldChg>
      <pc:sldChg chg="modSp add mod modNotesTx">
        <pc:chgData name="Corona, Manuel" userId="e5c3df60-9a3a-4385-bbc6-4bcf0012a653" providerId="ADAL" clId="{26674108-6D96-4976-84F9-31196B830D3C}" dt="2024-04-09T22:55:01.411" v="523" actId="20577"/>
        <pc:sldMkLst>
          <pc:docMk/>
          <pc:sldMk cId="1735050198" sldId="391"/>
        </pc:sldMkLst>
        <pc:spChg chg="mod">
          <ac:chgData name="Corona, Manuel" userId="e5c3df60-9a3a-4385-bbc6-4bcf0012a653" providerId="ADAL" clId="{26674108-6D96-4976-84F9-31196B830D3C}" dt="2024-04-09T22:44:40.276" v="150" actId="20577"/>
          <ac:spMkLst>
            <pc:docMk/>
            <pc:sldMk cId="1735050198" sldId="391"/>
            <ac:spMk id="42" creationId="{D99877EA-2655-DFF1-3ED1-7E99AAC1B34C}"/>
          </ac:spMkLst>
        </pc:spChg>
      </pc:sldChg>
      <pc:sldChg chg="modSp add mod ord modNotesTx">
        <pc:chgData name="Corona, Manuel" userId="e5c3df60-9a3a-4385-bbc6-4bcf0012a653" providerId="ADAL" clId="{26674108-6D96-4976-84F9-31196B830D3C}" dt="2024-04-09T22:52:16.310" v="460" actId="20577"/>
        <pc:sldMkLst>
          <pc:docMk/>
          <pc:sldMk cId="3225143015" sldId="392"/>
        </pc:sldMkLst>
        <pc:spChg chg="mod">
          <ac:chgData name="Corona, Manuel" userId="e5c3df60-9a3a-4385-bbc6-4bcf0012a653" providerId="ADAL" clId="{26674108-6D96-4976-84F9-31196B830D3C}" dt="2024-04-09T22:50:52.604" v="241" actId="14100"/>
          <ac:spMkLst>
            <pc:docMk/>
            <pc:sldMk cId="3225143015" sldId="392"/>
            <ac:spMk id="18" creationId="{D94A5388-78D2-ADFA-9454-4CAFE8358A7E}"/>
          </ac:spMkLst>
        </pc:spChg>
      </pc:sldChg>
      <pc:sldChg chg="modSp mod">
        <pc:chgData name="Corona, Manuel" userId="e5c3df60-9a3a-4385-bbc6-4bcf0012a653" providerId="ADAL" clId="{26674108-6D96-4976-84F9-31196B830D3C}" dt="2024-04-15T16:01:15.835" v="574" actId="6549"/>
        <pc:sldMkLst>
          <pc:docMk/>
          <pc:sldMk cId="2828928395" sldId="393"/>
        </pc:sldMkLst>
        <pc:spChg chg="mod">
          <ac:chgData name="Corona, Manuel" userId="e5c3df60-9a3a-4385-bbc6-4bcf0012a653" providerId="ADAL" clId="{26674108-6D96-4976-84F9-31196B830D3C}" dt="2024-04-15T16:01:15.835" v="574" actId="6549"/>
          <ac:spMkLst>
            <pc:docMk/>
            <pc:sldMk cId="2828928395" sldId="393"/>
            <ac:spMk id="5" creationId="{47A4624A-4068-E265-9D98-BB5BA52CFD83}"/>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https://oaklandca-my.sharepoint.com/personal/mcorona_oaklandca_gov/Documents/XXXXXX%20-%2073rd_Hegenberger/02_Data,%20Evaluation,%20CEQA/73rdAvenueActiveRoutesToTransit-Clean_pivot.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https://oaklandca-my.sharepoint.com/personal/mcorona_oaklandca_gov/Documents/XXXXXX%20-%2073rd_Hegenberger/02_Data,%20Evaluation,%20CEQA/73rdAvenueActiveRoutesToTransit-Clean_pivot.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https://oaklandca-my.sharepoint.com/personal/mcorona_oaklandca_gov/Documents/XXXXXX%20-%2073rd_Hegenberger/02_Data,%20Evaluation,%20CEQA/73rdAvenueActiveRoutesToTransit-Clean_pivot.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https://oaklandca-my.sharepoint.com/personal/mcorona_oaklandca_gov/Documents/XXXXXX%20-%2073rd_Hegenberger/02_Data,%20Evaluation,%20CEQA/73rdAvenueActiveRoutesToTransit-Clean_pivot.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https://oaklandca-my.sharepoint.com/personal/mcorona_oaklandca_gov/Documents/XXXXXX%20-%2073rd_Hegenberger/02_Data,%20Evaluation,%20CEQA/73rdAvenueActiveRoutesToTransit-Clean_pivot.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https://oaklandca-my.sharepoint.com/personal/mcorona_oaklandca_gov/Documents/XXXXXX%20-%2073rd_Hegenberger/02_Data,%20Evaluation,%20CEQA/73rdAvenueActiveRoutesToTransit-Clean_pivot.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https://oaklandca-my.sharepoint.com/personal/mcorona_oaklandca_gov/Documents/XXXXXX%20-%2073rd_Hegenberger/02_Data,%20Evaluation,%20CEQA/73rdAvenueActiveRoutesToTransit-Clean_pivot.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https://oaklandca-my.sharepoint.com/personal/mcorona_oaklandca_gov/Documents/XXXXXX%20-%2073rd_Hegenberger/02_Data,%20Evaluation,%20CEQA/73rdAvenueActiveRoutesToTransit-Clean_pivot.xlsx" TargetMode="External"/><Relationship Id="rId2" Type="http://schemas.microsoft.com/office/2011/relationships/chartColorStyle" Target="colors8.xml"/><Relationship Id="rId1" Type="http://schemas.microsoft.com/office/2011/relationships/chartStyle" Target="style8.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pivotSource>
    <c:name>[73rdAvenueActiveRoutesToTransit-Clean_pivot.xlsx]Respondents by Gender!PivotTable4</c:name>
    <c:fmtId val="11"/>
  </c:pivotSource>
  <c:chart>
    <c:title>
      <c:tx>
        <c:rich>
          <a:bodyPr rot="0" spcFirstLastPara="1" vertOverflow="ellipsis" vert="horz" wrap="square" anchor="ctr" anchorCtr="1"/>
          <a:lstStyle/>
          <a:p>
            <a:pPr>
              <a:defRPr sz="1600" b="1" i="0" u="none" strike="noStrike" kern="1200" cap="all" baseline="0">
                <a:solidFill>
                  <a:schemeClr val="tx1">
                    <a:lumMod val="65000"/>
                    <a:lumOff val="35000"/>
                  </a:schemeClr>
                </a:solidFill>
                <a:latin typeface="+mn-lt"/>
                <a:ea typeface="+mn-ea"/>
                <a:cs typeface="+mn-cs"/>
              </a:defRPr>
            </a:pPr>
            <a:r>
              <a:rPr lang="en-US"/>
              <a:t>GENDER* </a:t>
            </a:r>
          </a:p>
        </c:rich>
      </c:tx>
      <c:layout>
        <c:manualLayout>
          <c:xMode val="edge"/>
          <c:yMode val="edge"/>
          <c:x val="2.1788496606537627E-2"/>
          <c:y val="5.0418783577371493E-2"/>
        </c:manualLayout>
      </c:layout>
      <c:overlay val="0"/>
      <c:spPr>
        <a:noFill/>
        <a:ln>
          <a:noFill/>
        </a:ln>
        <a:effectLst/>
      </c:spPr>
      <c:txPr>
        <a:bodyPr rot="0" spcFirstLastPara="1" vertOverflow="ellipsis" vert="horz" wrap="square" anchor="ctr" anchorCtr="1"/>
        <a:lstStyle/>
        <a:p>
          <a:pPr>
            <a:defRPr sz="1600" b="1" i="0" u="none" strike="noStrike" kern="1200" cap="all" baseline="0">
              <a:solidFill>
                <a:schemeClr val="tx1">
                  <a:lumMod val="65000"/>
                  <a:lumOff val="35000"/>
                </a:schemeClr>
              </a:solidFill>
              <a:latin typeface="+mn-lt"/>
              <a:ea typeface="+mn-ea"/>
              <a:cs typeface="+mn-cs"/>
            </a:defRPr>
          </a:pPr>
          <a:endParaRPr lang="en-US"/>
        </a:p>
      </c:txPr>
    </c:title>
    <c:autoTitleDeleted val="0"/>
    <c:pivotFmts>
      <c:pivotFmt>
        <c:idx val="0"/>
        <c:spPr>
          <a:solidFill>
            <a:schemeClr val="accent6"/>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en-US"/>
            </a:p>
          </c:txPr>
          <c:dLblPos val="outEnd"/>
          <c:showLegendKey val="0"/>
          <c:showVal val="0"/>
          <c:showCatName val="1"/>
          <c:showSerName val="0"/>
          <c:showPercent val="1"/>
          <c:showBubbleSize val="0"/>
          <c:extLst>
            <c:ext xmlns:c15="http://schemas.microsoft.com/office/drawing/2012/chart" uri="{CE6537A1-D6FC-4f65-9D91-7224C49458BB}"/>
          </c:extLst>
        </c:dLbl>
      </c:pivotFmt>
      <c:pivotFmt>
        <c:idx val="1"/>
        <c:spPr>
          <a:solidFill>
            <a:schemeClr val="accent6"/>
          </a:solidFill>
          <a:ln>
            <a:noFill/>
          </a:ln>
          <a:effectLst>
            <a:outerShdw blurRad="63500" sx="102000" sy="102000" algn="ctr" rotWithShape="0">
              <a:prstClr val="black">
                <a:alpha val="20000"/>
              </a:prstClr>
            </a:outerShdw>
          </a:effectLst>
        </c:spPr>
      </c:pivotFmt>
      <c:pivotFmt>
        <c:idx val="2"/>
        <c:spPr>
          <a:solidFill>
            <a:schemeClr val="accent6"/>
          </a:solidFill>
          <a:ln>
            <a:noFill/>
          </a:ln>
          <a:effectLst>
            <a:outerShdw blurRad="63500" sx="102000" sy="102000" algn="ctr" rotWithShape="0">
              <a:prstClr val="black">
                <a:alpha val="20000"/>
              </a:prstClr>
            </a:outerShdw>
          </a:effectLst>
        </c:spPr>
      </c:pivotFmt>
      <c:pivotFmt>
        <c:idx val="3"/>
        <c:spPr>
          <a:solidFill>
            <a:schemeClr val="accent6"/>
          </a:solidFill>
          <a:ln>
            <a:noFill/>
          </a:ln>
          <a:effectLst>
            <a:outerShdw blurRad="63500" sx="102000" sy="102000" algn="ctr" rotWithShape="0">
              <a:prstClr val="black">
                <a:alpha val="20000"/>
              </a:prstClr>
            </a:outerShdw>
          </a:effectLst>
        </c:spPr>
      </c:pivotFmt>
      <c:pivotFmt>
        <c:idx val="4"/>
        <c:spPr>
          <a:solidFill>
            <a:schemeClr val="accent6"/>
          </a:solidFill>
          <a:ln>
            <a:noFill/>
          </a:ln>
          <a:effectLst>
            <a:outerShdw blurRad="63500" sx="102000" sy="102000" algn="ctr" rotWithShape="0">
              <a:prstClr val="black">
                <a:alpha val="20000"/>
              </a:prstClr>
            </a:outerShdw>
          </a:effectLst>
        </c:spPr>
      </c:pivotFmt>
      <c:pivotFmt>
        <c:idx val="5"/>
        <c:spPr>
          <a:solidFill>
            <a:schemeClr val="accent6"/>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en-US"/>
            </a:p>
          </c:txPr>
          <c:dLblPos val="outEnd"/>
          <c:showLegendKey val="0"/>
          <c:showVal val="0"/>
          <c:showCatName val="1"/>
          <c:showSerName val="0"/>
          <c:showPercent val="1"/>
          <c:showBubbleSize val="0"/>
          <c:extLst>
            <c:ext xmlns:c15="http://schemas.microsoft.com/office/drawing/2012/chart" uri="{CE6537A1-D6FC-4f65-9D91-7224C49458BB}"/>
          </c:extLst>
        </c:dLbl>
      </c:pivotFmt>
      <c:pivotFmt>
        <c:idx val="6"/>
        <c:spPr>
          <a:solidFill>
            <a:schemeClr val="accent6"/>
          </a:solidFill>
          <a:ln>
            <a:noFill/>
          </a:ln>
          <a:effectLst>
            <a:outerShdw blurRad="63500" sx="102000" sy="102000" algn="ctr" rotWithShape="0">
              <a:prstClr val="black">
                <a:alpha val="20000"/>
              </a:prstClr>
            </a:outerShdw>
          </a:effectLst>
        </c:spPr>
      </c:pivotFmt>
      <c:pivotFmt>
        <c:idx val="7"/>
        <c:spPr>
          <a:solidFill>
            <a:schemeClr val="accent6"/>
          </a:solidFill>
          <a:ln>
            <a:noFill/>
          </a:ln>
          <a:effectLst>
            <a:outerShdw blurRad="63500" sx="102000" sy="102000" algn="ctr" rotWithShape="0">
              <a:prstClr val="black">
                <a:alpha val="20000"/>
              </a:prstClr>
            </a:outerShdw>
          </a:effectLst>
        </c:spPr>
      </c:pivotFmt>
      <c:pivotFmt>
        <c:idx val="8"/>
        <c:spPr>
          <a:solidFill>
            <a:schemeClr val="accent6"/>
          </a:solidFill>
          <a:ln>
            <a:noFill/>
          </a:ln>
          <a:effectLst>
            <a:outerShdw blurRad="63500" sx="102000" sy="102000" algn="ctr" rotWithShape="0">
              <a:prstClr val="black">
                <a:alpha val="20000"/>
              </a:prstClr>
            </a:outerShdw>
          </a:effectLst>
        </c:spPr>
      </c:pivotFmt>
      <c:pivotFmt>
        <c:idx val="9"/>
        <c:spPr>
          <a:solidFill>
            <a:schemeClr val="accent6"/>
          </a:solidFill>
          <a:ln>
            <a:noFill/>
          </a:ln>
          <a:effectLst>
            <a:outerShdw blurRad="63500" sx="102000" sy="102000" algn="ctr" rotWithShape="0">
              <a:prstClr val="black">
                <a:alpha val="20000"/>
              </a:prstClr>
            </a:outerShdw>
          </a:effectLst>
        </c:spPr>
      </c:pivotFmt>
      <c:pivotFmt>
        <c:idx val="10"/>
        <c:spPr>
          <a:solidFill>
            <a:schemeClr val="accent6"/>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en-US"/>
            </a:p>
          </c:txPr>
          <c:dLblPos val="outEnd"/>
          <c:showLegendKey val="0"/>
          <c:showVal val="0"/>
          <c:showCatName val="1"/>
          <c:showSerName val="0"/>
          <c:showPercent val="1"/>
          <c:showBubbleSize val="0"/>
          <c:extLst>
            <c:ext xmlns:c15="http://schemas.microsoft.com/office/drawing/2012/chart" uri="{CE6537A1-D6FC-4f65-9D91-7224C49458BB}"/>
          </c:extLst>
        </c:dLbl>
      </c:pivotFmt>
      <c:pivotFmt>
        <c:idx val="11"/>
        <c:spPr>
          <a:solidFill>
            <a:schemeClr val="accent6"/>
          </a:solidFill>
          <a:ln>
            <a:noFill/>
          </a:ln>
          <a:effectLst>
            <a:outerShdw blurRad="63500" sx="102000" sy="102000" algn="ctr" rotWithShape="0">
              <a:prstClr val="black">
                <a:alpha val="20000"/>
              </a:prstClr>
            </a:outerShdw>
          </a:effectLst>
        </c:spPr>
      </c:pivotFmt>
      <c:pivotFmt>
        <c:idx val="12"/>
        <c:spPr>
          <a:solidFill>
            <a:schemeClr val="accent6"/>
          </a:solidFill>
          <a:ln>
            <a:noFill/>
          </a:ln>
          <a:effectLst>
            <a:outerShdw blurRad="63500" sx="102000" sy="102000" algn="ctr" rotWithShape="0">
              <a:prstClr val="black">
                <a:alpha val="20000"/>
              </a:prstClr>
            </a:outerShdw>
          </a:effectLst>
        </c:spPr>
      </c:pivotFmt>
      <c:pivotFmt>
        <c:idx val="13"/>
        <c:spPr>
          <a:solidFill>
            <a:schemeClr val="accent6"/>
          </a:solidFill>
          <a:ln>
            <a:noFill/>
          </a:ln>
          <a:effectLst>
            <a:outerShdw blurRad="63500" sx="102000" sy="102000" algn="ctr" rotWithShape="0">
              <a:prstClr val="black">
                <a:alpha val="20000"/>
              </a:prstClr>
            </a:outerShdw>
          </a:effectLst>
        </c:spPr>
      </c:pivotFmt>
      <c:pivotFmt>
        <c:idx val="14"/>
        <c:spPr>
          <a:solidFill>
            <a:schemeClr val="accent6"/>
          </a:solidFill>
          <a:ln>
            <a:noFill/>
          </a:ln>
          <a:effectLst>
            <a:outerShdw blurRad="63500" sx="102000" sy="102000" algn="ctr" rotWithShape="0">
              <a:prstClr val="black">
                <a:alpha val="20000"/>
              </a:prstClr>
            </a:outerShdw>
          </a:effectLst>
        </c:spPr>
      </c:pivotFmt>
    </c:pivotFmts>
    <c:plotArea>
      <c:layout/>
      <c:pieChart>
        <c:varyColors val="1"/>
        <c:ser>
          <c:idx val="0"/>
          <c:order val="0"/>
          <c:tx>
            <c:strRef>
              <c:f>'Respondents by Gender'!$B$3</c:f>
              <c:strCache>
                <c:ptCount val="1"/>
                <c:pt idx="0">
                  <c:v>Total</c:v>
                </c:pt>
              </c:strCache>
            </c:strRef>
          </c:tx>
          <c:dPt>
            <c:idx val="0"/>
            <c:bubble3D val="0"/>
            <c:spPr>
              <a:solidFill>
                <a:schemeClr val="accent6"/>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1-0AA5-457D-958B-6752AF1BF21B}"/>
              </c:ext>
            </c:extLst>
          </c:dPt>
          <c:dPt>
            <c:idx val="1"/>
            <c:bubble3D val="0"/>
            <c:spPr>
              <a:solidFill>
                <a:schemeClr val="accent5"/>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0AA5-457D-958B-6752AF1BF21B}"/>
              </c:ext>
            </c:extLst>
          </c:dPt>
          <c:dPt>
            <c:idx val="2"/>
            <c:bubble3D val="0"/>
            <c:spPr>
              <a:solidFill>
                <a:schemeClr val="accent4"/>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5-0AA5-457D-958B-6752AF1BF21B}"/>
              </c:ext>
            </c:extLst>
          </c:dPt>
          <c:dPt>
            <c:idx val="3"/>
            <c:bubble3D val="0"/>
            <c:spPr>
              <a:solidFill>
                <a:schemeClr val="accent6">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7-0AA5-457D-958B-6752AF1BF21B}"/>
              </c:ext>
            </c:extLst>
          </c:dPt>
          <c:dLbls>
            <c:dLbl>
              <c:idx val="0"/>
              <c:tx>
                <c:rich>
                  <a:bodyPr/>
                  <a:lstStyle/>
                  <a:p>
                    <a:fld id="{4F657F35-6EBB-4786-ABD2-A52714388D1F}" type="CATEGORYNAME">
                      <a:rPr lang="en-US" sz="800"/>
                      <a:pPr/>
                      <a:t>[CATEGORY NAME]</a:t>
                    </a:fld>
                    <a:r>
                      <a:rPr lang="en-US" sz="800" baseline="0"/>
                      <a:t>
</a:t>
                    </a:r>
                    <a:fld id="{6B2763AB-102F-4484-99C9-9949D8AA1C34}" type="PERCENTAGE">
                      <a:rPr lang="en-US" sz="800" baseline="0"/>
                      <a:pPr/>
                      <a:t>[PERCENTAGE]</a:t>
                    </a:fld>
                    <a:endParaRPr lang="en-US" sz="800" baseline="0"/>
                  </a:p>
                </c:rich>
              </c:tx>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0AA5-457D-958B-6752AF1BF21B}"/>
                </c:ext>
              </c:extLst>
            </c:dLbl>
            <c:dLbl>
              <c:idx val="1"/>
              <c:layout>
                <c:manualLayout>
                  <c:x val="9.6870604211784062E-2"/>
                  <c:y val="-7.1426701926221456E-2"/>
                </c:manualLayout>
              </c:layout>
              <c:tx>
                <c:rich>
                  <a:bodyPr rot="0" spcFirstLastPara="1" vertOverflow="ellipsis" vert="horz" wrap="square" lIns="38100" tIns="19050" rIns="38100" bIns="19050" anchor="ctr" anchorCtr="1">
                    <a:noAutofit/>
                  </a:bodyPr>
                  <a:lstStyle/>
                  <a:p>
                    <a:pPr>
                      <a:defRPr sz="1000" b="1" i="0" u="none" strike="noStrike" kern="1200" spc="0" baseline="0">
                        <a:solidFill>
                          <a:schemeClr val="accent1"/>
                        </a:solidFill>
                        <a:latin typeface="+mn-lt"/>
                        <a:ea typeface="+mn-ea"/>
                        <a:cs typeface="+mn-cs"/>
                      </a:defRPr>
                    </a:pPr>
                    <a:fld id="{BDDD9148-0331-4E8F-B610-30D3AE94DFA2}" type="CATEGORYNAME">
                      <a:rPr lang="en-US" sz="800"/>
                      <a:pPr>
                        <a:defRPr b="1" spc="0">
                          <a:solidFill>
                            <a:schemeClr val="accent1"/>
                          </a:solidFill>
                        </a:defRPr>
                      </a:pPr>
                      <a:t>[CATEGORY NAME]</a:t>
                    </a:fld>
                    <a:r>
                      <a:rPr lang="en-US" baseline="0"/>
                      <a:t>
</a:t>
                    </a:r>
                    <a:fld id="{B11A8931-5FEA-4F95-AF29-A48CD8155D0F}" type="PERCENTAGE">
                      <a:rPr lang="en-US" sz="800" baseline="0"/>
                      <a:pPr>
                        <a:defRPr b="1" spc="0">
                          <a:solidFill>
                            <a:schemeClr val="accent1"/>
                          </a:solidFill>
                        </a:defRPr>
                      </a:pPr>
                      <a:t>[PERCENTAGE]</a:t>
                    </a:fld>
                    <a:endParaRPr lang="en-US" baseline="0"/>
                  </a:p>
                </c:rich>
              </c:tx>
              <c:spPr>
                <a:noFill/>
                <a:ln>
                  <a:noFill/>
                </a:ln>
                <a:effectLst/>
              </c:spPr>
              <c:txPr>
                <a:bodyPr rot="0" spcFirstLastPara="1" vertOverflow="ellipsis" vert="horz" wrap="square" lIns="38100" tIns="19050" rIns="38100" bIns="19050" anchor="ctr" anchorCtr="1">
                  <a:noAutofit/>
                </a:bodyPr>
                <a:lstStyle/>
                <a:p>
                  <a:pPr>
                    <a:defRPr sz="1000" b="1" i="0" u="none" strike="noStrike" kern="1200" spc="0" baseline="0">
                      <a:solidFill>
                        <a:schemeClr val="accent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2738570730413018"/>
                      <c:h val="0.17081678760227254"/>
                    </c:manualLayout>
                  </c15:layout>
                  <c15:dlblFieldTable/>
                  <c15:showDataLabelsRange val="0"/>
                </c:ext>
                <c:ext xmlns:c16="http://schemas.microsoft.com/office/drawing/2014/chart" uri="{C3380CC4-5D6E-409C-BE32-E72D297353CC}">
                  <c16:uniqueId val="{00000003-0AA5-457D-958B-6752AF1BF21B}"/>
                </c:ext>
              </c:extLst>
            </c:dLbl>
            <c:dLbl>
              <c:idx val="2"/>
              <c:tx>
                <c:rich>
                  <a:bodyPr/>
                  <a:lstStyle/>
                  <a:p>
                    <a:fld id="{85425C1D-4F45-4A26-8AD5-5A489392A37A}" type="CATEGORYNAME">
                      <a:rPr lang="en-US"/>
                      <a:pPr/>
                      <a:t>[CATEGORY NAME]</a:t>
                    </a:fld>
                    <a:r>
                      <a:rPr lang="en-US" baseline="0"/>
                      <a:t>
</a:t>
                    </a:r>
                    <a:fld id="{9EDE7754-D056-4B73-BAE9-63C75BFBB782}" type="PERCENTAGE">
                      <a:rPr lang="en-US" sz="800" baseline="0"/>
                      <a:pPr/>
                      <a:t>[PERCENTAGE]</a:t>
                    </a:fld>
                    <a:endParaRPr lang="en-US" baseline="0"/>
                  </a:p>
                </c:rich>
              </c:tx>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0AA5-457D-958B-6752AF1BF21B}"/>
                </c:ext>
              </c:extLst>
            </c:dLbl>
            <c:dLbl>
              <c:idx val="3"/>
              <c:layout>
                <c:manualLayout>
                  <c:x val="0.15222499660844444"/>
                  <c:y val="7.7728958015114383E-2"/>
                </c:manualLayout>
              </c:layout>
              <c:tx>
                <c:rich>
                  <a:bodyPr/>
                  <a:lstStyle/>
                  <a:p>
                    <a:fld id="{B69F7578-16FE-44E9-AF30-22A8361B9FD2}" type="CATEGORYNAME">
                      <a:rPr lang="en-US" sz="800"/>
                      <a:pPr/>
                      <a:t>[CATEGORY NAME]</a:t>
                    </a:fld>
                    <a:r>
                      <a:rPr lang="en-US" sz="800" baseline="0"/>
                      <a:t>
</a:t>
                    </a:r>
                    <a:fld id="{06730C2F-863D-4AF5-9CFF-8A45E4B26F65}" type="PERCENTAGE">
                      <a:rPr lang="en-US" sz="800" baseline="0"/>
                      <a:pPr/>
                      <a:t>[PERCENTAGE]</a:t>
                    </a:fld>
                    <a:endParaRPr lang="en-US" sz="800" baseline="0"/>
                  </a:p>
                </c:rich>
              </c:tx>
              <c:dLblPos val="bestFit"/>
              <c:showLegendKey val="0"/>
              <c:showVal val="0"/>
              <c:showCatName val="1"/>
              <c:showSerName val="0"/>
              <c:showPercent val="1"/>
              <c:showBubbleSize val="0"/>
              <c:extLst>
                <c:ext xmlns:c15="http://schemas.microsoft.com/office/drawing/2012/chart" uri="{CE6537A1-D6FC-4f65-9D91-7224C49458BB}">
                  <c15:layout>
                    <c:manualLayout>
                      <c:w val="0.27041950571659545"/>
                      <c:h val="0.21797397094126914"/>
                    </c:manualLayout>
                  </c15:layout>
                  <c15:dlblFieldTable/>
                  <c15:showDataLabelsRange val="0"/>
                </c:ext>
                <c:ext xmlns:c16="http://schemas.microsoft.com/office/drawing/2014/chart" uri="{C3380CC4-5D6E-409C-BE32-E72D297353CC}">
                  <c16:uniqueId val="{00000007-0AA5-457D-958B-6752AF1BF21B}"/>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en-US"/>
              </a:p>
            </c:txPr>
            <c:dLblPos val="bestFit"/>
            <c:showLegendKey val="0"/>
            <c:showVal val="0"/>
            <c:showCatName val="1"/>
            <c:showSerName val="0"/>
            <c:showPercent val="1"/>
            <c:showBubbleSize val="0"/>
            <c:showLeaderLines val="1"/>
            <c:leaderLines>
              <c:spPr>
                <a:ln w="9525" cap="flat" cmpd="sng" algn="ctr">
                  <a:solidFill>
                    <a:schemeClr val="tx1">
                      <a:lumMod val="35000"/>
                      <a:lumOff val="65000"/>
                    </a:schemeClr>
                  </a:solidFill>
                  <a:prstDash val="solid"/>
                  <a:round/>
                </a:ln>
                <a:effectLst/>
              </c:spPr>
            </c:leaderLines>
            <c:extLst>
              <c:ext xmlns:c15="http://schemas.microsoft.com/office/drawing/2012/chart" uri="{CE6537A1-D6FC-4f65-9D91-7224C49458BB}"/>
            </c:extLst>
          </c:dLbls>
          <c:cat>
            <c:strRef>
              <c:f>'Respondents by Gender'!$A$4:$A$7</c:f>
              <c:strCache>
                <c:ptCount val="4"/>
                <c:pt idx="0">
                  <c:v>Female</c:v>
                </c:pt>
                <c:pt idx="1">
                  <c:v>Gender non-binary</c:v>
                </c:pt>
                <c:pt idx="2">
                  <c:v>Male</c:v>
                </c:pt>
                <c:pt idx="3">
                  <c:v>Transgender</c:v>
                </c:pt>
              </c:strCache>
            </c:strRef>
          </c:cat>
          <c:val>
            <c:numRef>
              <c:f>'Respondents by Gender'!$B$4:$B$7</c:f>
              <c:numCache>
                <c:formatCode>General</c:formatCode>
                <c:ptCount val="4"/>
                <c:pt idx="0">
                  <c:v>251</c:v>
                </c:pt>
                <c:pt idx="1">
                  <c:v>32</c:v>
                </c:pt>
                <c:pt idx="2">
                  <c:v>285</c:v>
                </c:pt>
                <c:pt idx="3">
                  <c:v>10</c:v>
                </c:pt>
              </c:numCache>
            </c:numRef>
          </c:val>
          <c:extLst>
            <c:ext xmlns:c16="http://schemas.microsoft.com/office/drawing/2014/chart" uri="{C3380CC4-5D6E-409C-BE32-E72D297353CC}">
              <c16:uniqueId val="{00000008-0AA5-457D-958B-6752AF1BF21B}"/>
            </c:ext>
          </c:extLst>
        </c:ser>
        <c:dLbls>
          <c:dLblPos val="outEnd"/>
          <c:showLegendKey val="0"/>
          <c:showVal val="0"/>
          <c:showCatName val="1"/>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prstDash val="solid"/>
      <a:round/>
    </a:ln>
    <a:effectLst/>
  </c:spPr>
  <c:txPr>
    <a:bodyPr/>
    <a:lstStyle/>
    <a:p>
      <a:pPr>
        <a:defRPr/>
      </a:pPr>
      <a:endParaRPr lang="en-US"/>
    </a:p>
  </c:txPr>
  <c:externalData r:id="rId3">
    <c:autoUpdate val="0"/>
  </c:externalData>
  <c:extLst>
    <c:ext xmlns:c14="http://schemas.microsoft.com/office/drawing/2007/8/2/chart" uri="{781A3756-C4B2-4CAC-9D66-4F8BD8637D16}">
      <c14:pivotOptions>
        <c14:dropZoneFilter val="1"/>
        <c14:dropZoneSeries val="1"/>
        <c14:dropZonesVisible val="1"/>
      </c14:pivotOptions>
    </c:ext>
    <c:ext xmlns:c16="http://schemas.microsoft.com/office/drawing/2014/chart" uri="{E28EC0CA-F0BB-4C9C-879D-F8772B89E7AC}">
      <c16:pivotOptions16>
        <c16:showExpandCollapseFieldButtons val="1"/>
      </c16:pivotOptions16>
    </c:ext>
  </c:extLst>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pivotSource>
    <c:name>[73rdAvenueActiveRoutesToTransit-Clean_pivot.xlsx]Respondents by Age!PivotTable4</c:name>
    <c:fmtId val="21"/>
  </c:pivotSource>
  <c:chart>
    <c:title>
      <c:tx>
        <c:rich>
          <a:bodyPr rot="0" spcFirstLastPara="1" vertOverflow="ellipsis" vert="horz" wrap="square" anchor="ctr" anchorCtr="1"/>
          <a:lstStyle/>
          <a:p>
            <a:pPr>
              <a:defRPr sz="1600" b="1" i="0" u="none" strike="noStrike" kern="1200" cap="all" baseline="0">
                <a:solidFill>
                  <a:schemeClr val="tx1">
                    <a:lumMod val="65000"/>
                    <a:lumOff val="35000"/>
                  </a:schemeClr>
                </a:solidFill>
                <a:latin typeface="+mn-lt"/>
                <a:ea typeface="+mn-ea"/>
                <a:cs typeface="+mn-cs"/>
              </a:defRPr>
            </a:pPr>
            <a:r>
              <a:rPr lang="en-US"/>
              <a:t>AGE*</a:t>
            </a:r>
          </a:p>
        </c:rich>
      </c:tx>
      <c:layout>
        <c:manualLayout>
          <c:xMode val="edge"/>
          <c:yMode val="edge"/>
          <c:x val="0.199152609682932"/>
          <c:y val="4.6217218279257205E-2"/>
        </c:manualLayout>
      </c:layout>
      <c:overlay val="0"/>
      <c:spPr>
        <a:noFill/>
        <a:ln>
          <a:noFill/>
        </a:ln>
        <a:effectLst/>
      </c:spPr>
      <c:txPr>
        <a:bodyPr rot="0" spcFirstLastPara="1" vertOverflow="ellipsis" vert="horz" wrap="square" anchor="ctr" anchorCtr="1"/>
        <a:lstStyle/>
        <a:p>
          <a:pPr>
            <a:defRPr sz="1600" b="1" i="0" u="none" strike="noStrike" kern="1200" cap="all" baseline="0">
              <a:solidFill>
                <a:schemeClr val="tx1">
                  <a:lumMod val="65000"/>
                  <a:lumOff val="35000"/>
                </a:schemeClr>
              </a:solidFill>
              <a:latin typeface="+mn-lt"/>
              <a:ea typeface="+mn-ea"/>
              <a:cs typeface="+mn-cs"/>
            </a:defRPr>
          </a:pPr>
          <a:endParaRPr lang="en-US"/>
        </a:p>
      </c:txPr>
    </c:title>
    <c:autoTitleDeleted val="0"/>
    <c:pivotFmts>
      <c:pivotFmt>
        <c:idx val="0"/>
        <c:dLbl>
          <c:idx val="0"/>
          <c:dLblPos val="outEnd"/>
          <c:showLegendKey val="0"/>
          <c:showVal val="1"/>
          <c:showCatName val="1"/>
          <c:showSerName val="0"/>
          <c:showPercent val="1"/>
          <c:showBubbleSize val="0"/>
          <c:extLst>
            <c:ext xmlns:c15="http://schemas.microsoft.com/office/drawing/2012/chart" uri="{CE6537A1-D6FC-4f65-9D91-7224C49458BB}"/>
          </c:extLst>
        </c:dLbl>
      </c:pivotFmt>
      <c:pivotFmt>
        <c:idx val="1"/>
        <c:dLbl>
          <c:idx val="0"/>
          <c:dLblPos val="outEnd"/>
          <c:showLegendKey val="0"/>
          <c:showVal val="1"/>
          <c:showCatName val="1"/>
          <c:showSerName val="0"/>
          <c:showPercent val="1"/>
          <c:showBubbleSize val="0"/>
          <c:extLst>
            <c:ext xmlns:c15="http://schemas.microsoft.com/office/drawing/2012/chart" uri="{CE6537A1-D6FC-4f65-9D91-7224C49458BB}"/>
          </c:extLst>
        </c:dLbl>
      </c:pivotFmt>
      <c:pivotFmt>
        <c:idx val="2"/>
        <c:dLbl>
          <c:idx val="0"/>
          <c:dLblPos val="outEnd"/>
          <c:showLegendKey val="0"/>
          <c:showVal val="1"/>
          <c:showCatName val="1"/>
          <c:showSerName val="0"/>
          <c:showPercent val="1"/>
          <c:showBubbleSize val="0"/>
          <c:extLst>
            <c:ext xmlns:c15="http://schemas.microsoft.com/office/drawing/2012/chart" uri="{CE6537A1-D6FC-4f65-9D91-7224C49458BB}"/>
          </c:extLst>
        </c:dLbl>
      </c:pivotFmt>
      <c:pivotFmt>
        <c:idx val="3"/>
        <c:dLbl>
          <c:idx val="0"/>
          <c:dLblPos val="outEnd"/>
          <c:showLegendKey val="0"/>
          <c:showVal val="1"/>
          <c:showCatName val="1"/>
          <c:showSerName val="0"/>
          <c:showPercent val="1"/>
          <c:showBubbleSize val="0"/>
          <c:extLst>
            <c:ext xmlns:c15="http://schemas.microsoft.com/office/drawing/2012/chart" uri="{CE6537A1-D6FC-4f65-9D91-7224C49458BB}"/>
          </c:extLst>
        </c:dLbl>
      </c:pivotFmt>
      <c:pivotFmt>
        <c:idx val="4"/>
        <c:dLbl>
          <c:idx val="0"/>
          <c:dLblPos val="outEnd"/>
          <c:showLegendKey val="0"/>
          <c:showVal val="1"/>
          <c:showCatName val="1"/>
          <c:showSerName val="0"/>
          <c:showPercent val="1"/>
          <c:showBubbleSize val="0"/>
          <c:extLst>
            <c:ext xmlns:c15="http://schemas.microsoft.com/office/drawing/2012/chart" uri="{CE6537A1-D6FC-4f65-9D91-7224C49458BB}"/>
          </c:extLst>
        </c:dLbl>
      </c:pivotFmt>
      <c:pivotFmt>
        <c:idx val="5"/>
        <c:dLbl>
          <c:idx val="0"/>
          <c:dLblPos val="outEnd"/>
          <c:showLegendKey val="0"/>
          <c:showVal val="1"/>
          <c:showCatName val="1"/>
          <c:showSerName val="0"/>
          <c:showPercent val="1"/>
          <c:showBubbleSize val="0"/>
          <c:extLst>
            <c:ext xmlns:c15="http://schemas.microsoft.com/office/drawing/2012/chart" uri="{CE6537A1-D6FC-4f65-9D91-7224C49458BB}"/>
          </c:extLst>
        </c:dLbl>
      </c:pivotFmt>
      <c:pivotFmt>
        <c:idx val="6"/>
        <c:dLbl>
          <c:idx val="0"/>
          <c:dLblPos val="outEnd"/>
          <c:showLegendKey val="0"/>
          <c:showVal val="1"/>
          <c:showCatName val="1"/>
          <c:showSerName val="0"/>
          <c:showPercent val="1"/>
          <c:showBubbleSize val="0"/>
          <c:extLst>
            <c:ext xmlns:c15="http://schemas.microsoft.com/office/drawing/2012/chart" uri="{CE6537A1-D6FC-4f65-9D91-7224C49458BB}"/>
          </c:extLst>
        </c:dLbl>
      </c:pivotFmt>
      <c:pivotFmt>
        <c:idx val="7"/>
        <c:dLbl>
          <c:idx val="0"/>
          <c:dLblPos val="outEnd"/>
          <c:showLegendKey val="0"/>
          <c:showVal val="1"/>
          <c:showCatName val="1"/>
          <c:showSerName val="0"/>
          <c:showPercent val="1"/>
          <c:showBubbleSize val="0"/>
          <c:extLst>
            <c:ext xmlns:c15="http://schemas.microsoft.com/office/drawing/2012/chart" uri="{CE6537A1-D6FC-4f65-9D91-7224C49458BB}"/>
          </c:extLst>
        </c:dLbl>
      </c:pivotFmt>
      <c:pivotFmt>
        <c:idx val="8"/>
        <c:dLbl>
          <c:idx val="0"/>
          <c:dLblPos val="outEnd"/>
          <c:showLegendKey val="0"/>
          <c:showVal val="1"/>
          <c:showCatName val="1"/>
          <c:showSerName val="0"/>
          <c:showPercent val="1"/>
          <c:showBubbleSize val="0"/>
          <c:extLst>
            <c:ext xmlns:c15="http://schemas.microsoft.com/office/drawing/2012/chart" uri="{CE6537A1-D6FC-4f65-9D91-7224C49458BB}"/>
          </c:extLst>
        </c:dLbl>
      </c:pivotFmt>
      <c:pivotFmt>
        <c:idx val="9"/>
        <c:dLbl>
          <c:idx val="0"/>
          <c:dLblPos val="outEnd"/>
          <c:showLegendKey val="0"/>
          <c:showVal val="1"/>
          <c:showCatName val="1"/>
          <c:showSerName val="0"/>
          <c:showPercent val="1"/>
          <c:showBubbleSize val="0"/>
          <c:extLst>
            <c:ext xmlns:c15="http://schemas.microsoft.com/office/drawing/2012/chart" uri="{CE6537A1-D6FC-4f65-9D91-7224C49458BB}"/>
          </c:extLst>
        </c:dLbl>
      </c:pivotFmt>
      <c:pivotFmt>
        <c:idx val="10"/>
        <c:dLbl>
          <c:idx val="0"/>
          <c:dLblPos val="outEnd"/>
          <c:showLegendKey val="0"/>
          <c:showVal val="0"/>
          <c:showCatName val="1"/>
          <c:showSerName val="0"/>
          <c:showPercent val="0"/>
          <c:showBubbleSize val="0"/>
          <c:extLst>
            <c:ext xmlns:c15="http://schemas.microsoft.com/office/drawing/2012/chart" uri="{CE6537A1-D6FC-4f65-9D91-7224C49458BB}"/>
          </c:extLst>
        </c:dLbl>
      </c:pivotFmt>
      <c:pivotFmt>
        <c:idx val="11"/>
        <c:dLbl>
          <c:idx val="0"/>
          <c:dLblPos val="outEnd"/>
          <c:showLegendKey val="0"/>
          <c:showVal val="0"/>
          <c:showCatName val="1"/>
          <c:showSerName val="0"/>
          <c:showPercent val="0"/>
          <c:showBubbleSize val="0"/>
          <c:extLst>
            <c:ext xmlns:c15="http://schemas.microsoft.com/office/drawing/2012/chart" uri="{CE6537A1-D6FC-4f65-9D91-7224C49458BB}"/>
          </c:extLst>
        </c:dLbl>
      </c:pivotFmt>
      <c:pivotFmt>
        <c:idx val="12"/>
        <c:dLbl>
          <c:idx val="0"/>
          <c:dLblPos val="outEnd"/>
          <c:showLegendKey val="0"/>
          <c:showVal val="0"/>
          <c:showCatName val="1"/>
          <c:showSerName val="0"/>
          <c:showPercent val="0"/>
          <c:showBubbleSize val="0"/>
          <c:extLst>
            <c:ext xmlns:c15="http://schemas.microsoft.com/office/drawing/2012/chart" uri="{CE6537A1-D6FC-4f65-9D91-7224C49458BB}"/>
          </c:extLst>
        </c:dLbl>
      </c:pivotFmt>
      <c:pivotFmt>
        <c:idx val="13"/>
        <c:dLbl>
          <c:idx val="0"/>
          <c:layout>
            <c:manualLayout>
              <c:x val="0"/>
              <c:y val="-2.5862068965517241E-2"/>
            </c:manualLayout>
          </c:layout>
          <c:dLblPos val="bestFit"/>
          <c:showLegendKey val="0"/>
          <c:showVal val="0"/>
          <c:showCatName val="1"/>
          <c:showSerName val="0"/>
          <c:showPercent val="0"/>
          <c:showBubbleSize val="0"/>
          <c:extLst>
            <c:ext xmlns:c15="http://schemas.microsoft.com/office/drawing/2012/chart" uri="{CE6537A1-D6FC-4f65-9D91-7224C49458BB}"/>
          </c:extLst>
        </c:dLbl>
      </c:pivotFmt>
      <c:pivotFmt>
        <c:idx val="14"/>
        <c:dLbl>
          <c:idx val="0"/>
          <c:layout>
            <c:manualLayout>
              <c:x val="1.5403127592929297E-2"/>
              <c:y val="8.6206896551724137E-3"/>
            </c:manualLayout>
          </c:layout>
          <c:dLblPos val="bestFit"/>
          <c:showLegendKey val="0"/>
          <c:showVal val="0"/>
          <c:showCatName val="1"/>
          <c:showSerName val="0"/>
          <c:showPercent val="0"/>
          <c:showBubbleSize val="0"/>
          <c:extLst>
            <c:ext xmlns:c15="http://schemas.microsoft.com/office/drawing/2012/chart" uri="{CE6537A1-D6FC-4f65-9D91-7224C49458BB}"/>
          </c:extLst>
        </c:dLbl>
      </c:pivotFmt>
      <c:pivotFmt>
        <c:idx val="15"/>
        <c:dLbl>
          <c:idx val="0"/>
          <c:dLblPos val="outEnd"/>
          <c:showLegendKey val="0"/>
          <c:showVal val="0"/>
          <c:showCatName val="1"/>
          <c:showSerName val="0"/>
          <c:showPercent val="0"/>
          <c:showBubbleSize val="0"/>
          <c:extLst>
            <c:ext xmlns:c15="http://schemas.microsoft.com/office/drawing/2012/chart" uri="{CE6537A1-D6FC-4f65-9D91-7224C49458BB}"/>
          </c:extLst>
        </c:dLbl>
      </c:pivotFmt>
      <c:pivotFmt>
        <c:idx val="16"/>
        <c:dLbl>
          <c:idx val="0"/>
          <c:dLblPos val="outEnd"/>
          <c:showLegendKey val="0"/>
          <c:showVal val="0"/>
          <c:showCatName val="1"/>
          <c:showSerName val="0"/>
          <c:showPercent val="0"/>
          <c:showBubbleSize val="0"/>
          <c:extLst>
            <c:ext xmlns:c15="http://schemas.microsoft.com/office/drawing/2012/chart" uri="{CE6537A1-D6FC-4f65-9D91-7224C49458BB}"/>
          </c:extLst>
        </c:dLbl>
      </c:pivotFmt>
      <c:pivotFmt>
        <c:idx val="17"/>
        <c:dLbl>
          <c:idx val="0"/>
          <c:dLblPos val="outEnd"/>
          <c:showLegendKey val="0"/>
          <c:showVal val="0"/>
          <c:showCatName val="1"/>
          <c:showSerName val="0"/>
          <c:showPercent val="0"/>
          <c:showBubbleSize val="0"/>
          <c:extLst>
            <c:ext xmlns:c15="http://schemas.microsoft.com/office/drawing/2012/chart" uri="{CE6537A1-D6FC-4f65-9D91-7224C49458BB}"/>
          </c:extLst>
        </c:dLbl>
      </c:pivotFmt>
      <c:pivotFmt>
        <c:idx val="18"/>
        <c:dLbl>
          <c:idx val="0"/>
          <c:dLblPos val="outEnd"/>
          <c:showLegendKey val="0"/>
          <c:showVal val="0"/>
          <c:showCatName val="1"/>
          <c:showSerName val="0"/>
          <c:showPercent val="0"/>
          <c:showBubbleSize val="0"/>
          <c:extLst>
            <c:ext xmlns:c15="http://schemas.microsoft.com/office/drawing/2012/chart" uri="{CE6537A1-D6FC-4f65-9D91-7224C49458BB}"/>
          </c:extLst>
        </c:dLbl>
      </c:pivotFmt>
      <c:pivotFmt>
        <c:idx val="19"/>
        <c:dLbl>
          <c:idx val="0"/>
          <c:dLblPos val="outEnd"/>
          <c:showLegendKey val="0"/>
          <c:showVal val="0"/>
          <c:showCatName val="1"/>
          <c:showSerName val="0"/>
          <c:showPercent val="0"/>
          <c:showBubbleSize val="0"/>
          <c:extLst>
            <c:ext xmlns:c15="http://schemas.microsoft.com/office/drawing/2012/chart" uri="{CE6537A1-D6FC-4f65-9D91-7224C49458BB}">
              <c15:xForSave val="1"/>
            </c:ext>
          </c:extLst>
        </c:dLbl>
      </c:pivotFmt>
      <c:pivotFmt>
        <c:idx val="20"/>
        <c:spPr>
          <a:solidFill>
            <a:schemeClr val="accent1"/>
          </a:solidFill>
          <a:ln>
            <a:noFill/>
          </a:ln>
          <a:effectLst>
            <a:outerShdw blurRad="63500" sx="102000" sy="102000" algn="ctr" rotWithShape="0">
              <a:prstClr val="black">
                <a:alpha val="20000"/>
              </a:prstClr>
            </a:outerShdw>
          </a:effectLst>
        </c:spPr>
        <c:marker>
          <c:symbol val="circle"/>
          <c:size val="6"/>
        </c:marke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en-US"/>
            </a:p>
          </c:txPr>
          <c:dLblPos val="outEnd"/>
          <c:showLegendKey val="0"/>
          <c:showVal val="0"/>
          <c:showCatName val="1"/>
          <c:showSerName val="0"/>
          <c:showPercent val="1"/>
          <c:showBubbleSize val="0"/>
          <c:extLst>
            <c:ext xmlns:c15="http://schemas.microsoft.com/office/drawing/2012/chart" uri="{CE6537A1-D6FC-4f65-9D91-7224C49458BB}"/>
          </c:extLst>
        </c:dLbl>
      </c:pivotFmt>
      <c:pivotFmt>
        <c:idx val="21"/>
      </c:pivotFmt>
      <c:pivotFmt>
        <c:idx val="22"/>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en-US"/>
            </a:p>
          </c:txPr>
          <c:dLblPos val="outEnd"/>
          <c:showLegendKey val="0"/>
          <c:showVal val="0"/>
          <c:showCatName val="1"/>
          <c:showSerName val="0"/>
          <c:showPercent val="1"/>
          <c:showBubbleSize val="0"/>
          <c:extLst>
            <c:ext xmlns:c15="http://schemas.microsoft.com/office/drawing/2012/chart" uri="{CE6537A1-D6FC-4f65-9D91-7224C49458BB}">
              <c15:xForSave val="1"/>
            </c:ext>
          </c:extLst>
        </c:dLbl>
      </c:pivotFmt>
      <c:pivotFmt>
        <c:idx val="23"/>
        <c:spPr>
          <a:solidFill>
            <a:schemeClr val="accent2"/>
          </a:solidFill>
          <a:ln>
            <a:noFill/>
          </a:ln>
          <a:effectLst>
            <a:outerShdw blurRad="63500" sx="102000" sy="102000" algn="ctr" rotWithShape="0">
              <a:prstClr val="black">
                <a:alpha val="20000"/>
              </a:prstClr>
            </a:outerShdw>
          </a:effectLst>
        </c:spPr>
        <c:dLbl>
          <c:idx val="0"/>
          <c:layout>
            <c:manualLayout>
              <c:x val="7.5090247015530187E-2"/>
              <c:y val="-1.7241379310344827E-2"/>
            </c:manualLayout>
          </c:layout>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Lst>
        </c:dLbl>
      </c:pivotFmt>
      <c:pivotFmt>
        <c:idx val="24"/>
        <c:spPr>
          <a:solidFill>
            <a:schemeClr val="accent3"/>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en-US"/>
            </a:p>
          </c:txPr>
          <c:dLblPos val="outEnd"/>
          <c:showLegendKey val="0"/>
          <c:showVal val="0"/>
          <c:showCatName val="1"/>
          <c:showSerName val="0"/>
          <c:showPercent val="1"/>
          <c:showBubbleSize val="0"/>
          <c:extLst>
            <c:ext xmlns:c15="http://schemas.microsoft.com/office/drawing/2012/chart" uri="{CE6537A1-D6FC-4f65-9D91-7224C49458BB}">
              <c15:xForSave val="1"/>
            </c:ext>
          </c:extLst>
        </c:dLbl>
      </c:pivotFmt>
      <c:pivotFmt>
        <c:idx val="25"/>
        <c:spPr>
          <a:solidFill>
            <a:schemeClr val="accent4"/>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en-US"/>
            </a:p>
          </c:txPr>
          <c:dLblPos val="outEnd"/>
          <c:showLegendKey val="0"/>
          <c:showVal val="0"/>
          <c:showCatName val="1"/>
          <c:showSerName val="0"/>
          <c:showPercent val="1"/>
          <c:showBubbleSize val="0"/>
          <c:extLst>
            <c:ext xmlns:c15="http://schemas.microsoft.com/office/drawing/2012/chart" uri="{CE6537A1-D6FC-4f65-9D91-7224C49458BB}">
              <c15:xForSave val="1"/>
            </c:ext>
          </c:extLst>
        </c:dLbl>
      </c:pivotFmt>
      <c:pivotFmt>
        <c:idx val="26"/>
        <c:spPr>
          <a:solidFill>
            <a:schemeClr val="accent5"/>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en-US"/>
            </a:p>
          </c:txPr>
          <c:dLblPos val="outEnd"/>
          <c:showLegendKey val="0"/>
          <c:showVal val="0"/>
          <c:showCatName val="1"/>
          <c:showSerName val="0"/>
          <c:showPercent val="1"/>
          <c:showBubbleSize val="0"/>
          <c:extLst>
            <c:ext xmlns:c15="http://schemas.microsoft.com/office/drawing/2012/chart" uri="{CE6537A1-D6FC-4f65-9D91-7224C49458BB}">
              <c15:xForSave val="1"/>
            </c:ext>
          </c:extLst>
        </c:dLbl>
      </c:pivotFmt>
      <c:pivotFmt>
        <c:idx val="27"/>
        <c:spPr>
          <a:solidFill>
            <a:schemeClr val="accent6"/>
          </a:solidFill>
          <a:ln>
            <a:noFill/>
          </a:ln>
          <a:effectLst>
            <a:outerShdw blurRad="63500" sx="102000" sy="102000" algn="ctr" rotWithShape="0">
              <a:prstClr val="black">
                <a:alpha val="20000"/>
              </a:prstClr>
            </a:outerShdw>
          </a:effectLst>
        </c:spPr>
        <c:dLbl>
          <c:idx val="0"/>
          <c:layout>
            <c:manualLayout>
              <c:x val="-3.8507818982323243E-2"/>
              <c:y val="-3.4482758620689662E-2"/>
            </c:manualLayout>
          </c:layout>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Lst>
        </c:dLbl>
      </c:pivotFmt>
      <c:pivotFmt>
        <c:idx val="28"/>
        <c:spPr>
          <a:solidFill>
            <a:schemeClr val="accent1"/>
          </a:solidFill>
          <a:ln>
            <a:noFill/>
          </a:ln>
          <a:effectLst>
            <a:outerShdw blurRad="63500" sx="102000" sy="102000" algn="ctr" rotWithShape="0">
              <a:prstClr val="black">
                <a:alpha val="20000"/>
              </a:prstClr>
            </a:outerShdw>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en-US"/>
            </a:p>
          </c:txPr>
          <c:dLblPos val="outEnd"/>
          <c:showLegendKey val="0"/>
          <c:showVal val="0"/>
          <c:showCatName val="1"/>
          <c:showSerName val="0"/>
          <c:showPercent val="1"/>
          <c:showBubbleSize val="0"/>
          <c:extLst>
            <c:ext xmlns:c15="http://schemas.microsoft.com/office/drawing/2012/chart" uri="{CE6537A1-D6FC-4f65-9D91-7224C49458BB}"/>
          </c:extLst>
        </c:dLbl>
      </c:pivotFmt>
      <c:pivotFmt>
        <c:idx val="29"/>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en-US"/>
            </a:p>
          </c:txPr>
          <c:dLblPos val="outEnd"/>
          <c:showLegendKey val="0"/>
          <c:showVal val="0"/>
          <c:showCatName val="1"/>
          <c:showSerName val="0"/>
          <c:showPercent val="1"/>
          <c:showBubbleSize val="0"/>
          <c:extLst>
            <c:ext xmlns:c15="http://schemas.microsoft.com/office/drawing/2012/chart" uri="{CE6537A1-D6FC-4f65-9D91-7224C49458BB}"/>
          </c:extLst>
        </c:dLbl>
      </c:pivotFmt>
      <c:pivotFmt>
        <c:idx val="30"/>
        <c:spPr>
          <a:solidFill>
            <a:schemeClr val="accent1"/>
          </a:solidFill>
          <a:ln>
            <a:noFill/>
          </a:ln>
          <a:effectLst>
            <a:outerShdw blurRad="63500" sx="102000" sy="102000" algn="ctr" rotWithShape="0">
              <a:prstClr val="black">
                <a:alpha val="20000"/>
              </a:prstClr>
            </a:outerShdw>
          </a:effectLst>
        </c:spPr>
        <c:dLbl>
          <c:idx val="0"/>
          <c:layout>
            <c:manualLayout>
              <c:x val="7.5090247015530187E-2"/>
              <c:y val="-1.7241379310344827E-2"/>
            </c:manualLayout>
          </c:layout>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Lst>
        </c:dLbl>
      </c:pivotFmt>
      <c:pivotFmt>
        <c:idx val="31"/>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en-US"/>
            </a:p>
          </c:txPr>
          <c:dLblPos val="outEnd"/>
          <c:showLegendKey val="0"/>
          <c:showVal val="0"/>
          <c:showCatName val="1"/>
          <c:showSerName val="0"/>
          <c:showPercent val="1"/>
          <c:showBubbleSize val="0"/>
          <c:extLst>
            <c:ext xmlns:c15="http://schemas.microsoft.com/office/drawing/2012/chart" uri="{CE6537A1-D6FC-4f65-9D91-7224C49458BB}"/>
          </c:extLst>
        </c:dLbl>
      </c:pivotFmt>
      <c:pivotFmt>
        <c:idx val="32"/>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en-US"/>
            </a:p>
          </c:txPr>
          <c:dLblPos val="outEnd"/>
          <c:showLegendKey val="0"/>
          <c:showVal val="0"/>
          <c:showCatName val="1"/>
          <c:showSerName val="0"/>
          <c:showPercent val="1"/>
          <c:showBubbleSize val="0"/>
          <c:extLst>
            <c:ext xmlns:c15="http://schemas.microsoft.com/office/drawing/2012/chart" uri="{CE6537A1-D6FC-4f65-9D91-7224C49458BB}"/>
          </c:extLst>
        </c:dLbl>
      </c:pivotFmt>
      <c:pivotFmt>
        <c:idx val="33"/>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en-US"/>
            </a:p>
          </c:txPr>
          <c:dLblPos val="outEnd"/>
          <c:showLegendKey val="0"/>
          <c:showVal val="0"/>
          <c:showCatName val="1"/>
          <c:showSerName val="0"/>
          <c:showPercent val="1"/>
          <c:showBubbleSize val="0"/>
          <c:extLst>
            <c:ext xmlns:c15="http://schemas.microsoft.com/office/drawing/2012/chart" uri="{CE6537A1-D6FC-4f65-9D91-7224C49458BB}"/>
          </c:extLst>
        </c:dLbl>
      </c:pivotFmt>
      <c:pivotFmt>
        <c:idx val="34"/>
        <c:spPr>
          <a:solidFill>
            <a:schemeClr val="accent1"/>
          </a:solidFill>
          <a:ln>
            <a:noFill/>
          </a:ln>
          <a:effectLst>
            <a:outerShdw blurRad="63500" sx="102000" sy="102000" algn="ctr" rotWithShape="0">
              <a:prstClr val="black">
                <a:alpha val="20000"/>
              </a:prstClr>
            </a:outerShdw>
          </a:effectLst>
        </c:spPr>
        <c:dLbl>
          <c:idx val="0"/>
          <c:layout>
            <c:manualLayout>
              <c:x val="-3.8507818982323243E-2"/>
              <c:y val="-3.4482758620689662E-2"/>
            </c:manualLayout>
          </c:layout>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Lst>
        </c:dLbl>
      </c:pivotFmt>
      <c:pivotFmt>
        <c:idx val="35"/>
        <c:spPr>
          <a:solidFill>
            <a:schemeClr val="accent1"/>
          </a:solidFill>
          <a:ln>
            <a:noFill/>
          </a:ln>
          <a:effectLst>
            <a:outerShdw blurRad="63500" sx="102000" sy="102000" algn="ctr" rotWithShape="0">
              <a:prstClr val="black">
                <a:alpha val="20000"/>
              </a:prstClr>
            </a:outerShdw>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en-US"/>
            </a:p>
          </c:txPr>
          <c:dLblPos val="outEnd"/>
          <c:showLegendKey val="0"/>
          <c:showVal val="0"/>
          <c:showCatName val="1"/>
          <c:showSerName val="0"/>
          <c:showPercent val="1"/>
          <c:showBubbleSize val="0"/>
          <c:extLst>
            <c:ext xmlns:c15="http://schemas.microsoft.com/office/drawing/2012/chart" uri="{CE6537A1-D6FC-4f65-9D91-7224C49458BB}"/>
          </c:extLst>
        </c:dLbl>
      </c:pivotFmt>
      <c:pivotFmt>
        <c:idx val="36"/>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en-US"/>
            </a:p>
          </c:txPr>
          <c:dLblPos val="outEnd"/>
          <c:showLegendKey val="0"/>
          <c:showVal val="0"/>
          <c:showCatName val="1"/>
          <c:showSerName val="0"/>
          <c:showPercent val="1"/>
          <c:showBubbleSize val="0"/>
          <c:extLst>
            <c:ext xmlns:c15="http://schemas.microsoft.com/office/drawing/2012/chart" uri="{CE6537A1-D6FC-4f65-9D91-7224C49458BB}"/>
          </c:extLst>
        </c:dLbl>
      </c:pivotFmt>
      <c:pivotFmt>
        <c:idx val="37"/>
        <c:spPr>
          <a:solidFill>
            <a:schemeClr val="accent1"/>
          </a:solidFill>
          <a:ln>
            <a:noFill/>
          </a:ln>
          <a:effectLst>
            <a:outerShdw blurRad="63500" sx="102000" sy="102000" algn="ctr" rotWithShape="0">
              <a:prstClr val="black">
                <a:alpha val="20000"/>
              </a:prstClr>
            </a:outerShdw>
          </a:effectLst>
        </c:spPr>
        <c:dLbl>
          <c:idx val="0"/>
          <c:layout>
            <c:manualLayout>
              <c:x val="7.5090247015530187E-2"/>
              <c:y val="-1.7241379310344827E-2"/>
            </c:manualLayout>
          </c:layout>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Lst>
        </c:dLbl>
      </c:pivotFmt>
      <c:pivotFmt>
        <c:idx val="38"/>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en-US"/>
            </a:p>
          </c:txPr>
          <c:dLblPos val="outEnd"/>
          <c:showLegendKey val="0"/>
          <c:showVal val="0"/>
          <c:showCatName val="1"/>
          <c:showSerName val="0"/>
          <c:showPercent val="1"/>
          <c:showBubbleSize val="0"/>
          <c:extLst>
            <c:ext xmlns:c15="http://schemas.microsoft.com/office/drawing/2012/chart" uri="{CE6537A1-D6FC-4f65-9D91-7224C49458BB}"/>
          </c:extLst>
        </c:dLbl>
      </c:pivotFmt>
      <c:pivotFmt>
        <c:idx val="39"/>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en-US"/>
            </a:p>
          </c:txPr>
          <c:dLblPos val="outEnd"/>
          <c:showLegendKey val="0"/>
          <c:showVal val="0"/>
          <c:showCatName val="1"/>
          <c:showSerName val="0"/>
          <c:showPercent val="1"/>
          <c:showBubbleSize val="0"/>
          <c:extLst>
            <c:ext xmlns:c15="http://schemas.microsoft.com/office/drawing/2012/chart" uri="{CE6537A1-D6FC-4f65-9D91-7224C49458BB}"/>
          </c:extLst>
        </c:dLbl>
      </c:pivotFmt>
      <c:pivotFmt>
        <c:idx val="40"/>
        <c:spPr>
          <a:solidFill>
            <a:schemeClr val="accent1"/>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en-US"/>
            </a:p>
          </c:txPr>
          <c:dLblPos val="outEnd"/>
          <c:showLegendKey val="0"/>
          <c:showVal val="0"/>
          <c:showCatName val="1"/>
          <c:showSerName val="0"/>
          <c:showPercent val="1"/>
          <c:showBubbleSize val="0"/>
          <c:extLst>
            <c:ext xmlns:c15="http://schemas.microsoft.com/office/drawing/2012/chart" uri="{CE6537A1-D6FC-4f65-9D91-7224C49458BB}"/>
          </c:extLst>
        </c:dLbl>
      </c:pivotFmt>
      <c:pivotFmt>
        <c:idx val="41"/>
        <c:spPr>
          <a:solidFill>
            <a:schemeClr val="accent1"/>
          </a:solidFill>
          <a:ln>
            <a:noFill/>
          </a:ln>
          <a:effectLst>
            <a:outerShdw blurRad="63500" sx="102000" sy="102000" algn="ctr" rotWithShape="0">
              <a:prstClr val="black">
                <a:alpha val="20000"/>
              </a:prstClr>
            </a:outerShdw>
          </a:effectLst>
        </c:spPr>
        <c:dLbl>
          <c:idx val="0"/>
          <c:layout>
            <c:manualLayout>
              <c:x val="-3.8507818982323243E-2"/>
              <c:y val="-3.4482758620689662E-2"/>
            </c:manualLayout>
          </c:layout>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Lst>
        </c:dLbl>
      </c:pivotFmt>
    </c:pivotFmts>
    <c:plotArea>
      <c:layout/>
      <c:pieChart>
        <c:varyColors val="1"/>
        <c:ser>
          <c:idx val="0"/>
          <c:order val="0"/>
          <c:tx>
            <c:strRef>
              <c:f>'Respondents by Age'!$B$3</c:f>
              <c:strCache>
                <c:ptCount val="1"/>
                <c:pt idx="0">
                  <c:v>Total</c:v>
                </c:pt>
              </c:strCache>
            </c:strRef>
          </c:tx>
          <c:dPt>
            <c:idx val="0"/>
            <c:bubble3D val="0"/>
            <c:spPr>
              <a:solidFill>
                <a:schemeClr val="accent1"/>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1-F290-4AE3-859A-AAD21573BCB0}"/>
              </c:ext>
            </c:extLst>
          </c:dPt>
          <c:dPt>
            <c:idx val="1"/>
            <c:bubble3D val="0"/>
            <c:spPr>
              <a:solidFill>
                <a:schemeClr val="accent2"/>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F290-4AE3-859A-AAD21573BCB0}"/>
              </c:ext>
            </c:extLst>
          </c:dPt>
          <c:dPt>
            <c:idx val="2"/>
            <c:bubble3D val="0"/>
            <c:spPr>
              <a:solidFill>
                <a:schemeClr val="accent3"/>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5-F290-4AE3-859A-AAD21573BCB0}"/>
              </c:ext>
            </c:extLst>
          </c:dPt>
          <c:dPt>
            <c:idx val="3"/>
            <c:bubble3D val="0"/>
            <c:spPr>
              <a:solidFill>
                <a:schemeClr val="accent4"/>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7-F290-4AE3-859A-AAD21573BCB0}"/>
              </c:ext>
            </c:extLst>
          </c:dPt>
          <c:dPt>
            <c:idx val="4"/>
            <c:bubble3D val="0"/>
            <c:spPr>
              <a:solidFill>
                <a:schemeClr val="accent5"/>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9-F290-4AE3-859A-AAD21573BCB0}"/>
              </c:ext>
            </c:extLst>
          </c:dPt>
          <c:dPt>
            <c:idx val="5"/>
            <c:bubble3D val="0"/>
            <c:spPr>
              <a:solidFill>
                <a:schemeClr val="accent6"/>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B-F290-4AE3-859A-AAD21573BCB0}"/>
              </c:ext>
            </c:extLst>
          </c:dPt>
          <c:dPt>
            <c:idx val="6"/>
            <c:bubble3D val="0"/>
            <c:spPr>
              <a:solidFill>
                <a:schemeClr val="accent1">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D-F290-4AE3-859A-AAD21573BCB0}"/>
              </c:ext>
            </c:extLst>
          </c:dPt>
          <c:dLbls>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en-US"/>
                </a:p>
              </c:txPr>
              <c:dLblPos val="outEnd"/>
              <c:showLegendKey val="0"/>
              <c:showVal val="0"/>
              <c:showCatName val="1"/>
              <c:showSerName val="0"/>
              <c:showPercent val="1"/>
              <c:showBubbleSize val="0"/>
              <c:extLst>
                <c:ext xmlns:c16="http://schemas.microsoft.com/office/drawing/2014/chart" uri="{C3380CC4-5D6E-409C-BE32-E72D297353CC}">
                  <c16:uniqueId val="{00000001-F290-4AE3-859A-AAD21573BCB0}"/>
                </c:ext>
              </c:extLst>
            </c:dLbl>
            <c:dLbl>
              <c:idx val="1"/>
              <c:layout>
                <c:manualLayout>
                  <c:x val="7.5090247015530187E-2"/>
                  <c:y val="-1.7241379310344827E-2"/>
                </c:manualLayout>
              </c:layout>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2"/>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F290-4AE3-859A-AAD21573BCB0}"/>
                </c:ext>
              </c:extLst>
            </c:dLbl>
            <c:dLbl>
              <c:idx val="2"/>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3"/>
                      </a:solidFill>
                      <a:latin typeface="+mn-lt"/>
                      <a:ea typeface="+mn-ea"/>
                      <a:cs typeface="+mn-cs"/>
                    </a:defRPr>
                  </a:pPr>
                  <a:endParaRPr lang="en-US"/>
                </a:p>
              </c:txPr>
              <c:dLblPos val="outEnd"/>
              <c:showLegendKey val="0"/>
              <c:showVal val="0"/>
              <c:showCatName val="1"/>
              <c:showSerName val="0"/>
              <c:showPercent val="1"/>
              <c:showBubbleSize val="0"/>
              <c:extLst>
                <c:ext xmlns:c16="http://schemas.microsoft.com/office/drawing/2014/chart" uri="{C3380CC4-5D6E-409C-BE32-E72D297353CC}">
                  <c16:uniqueId val="{00000005-F290-4AE3-859A-AAD21573BCB0}"/>
                </c:ext>
              </c:extLst>
            </c:dLbl>
            <c:dLbl>
              <c:idx val="3"/>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4"/>
                      </a:solidFill>
                      <a:latin typeface="+mn-lt"/>
                      <a:ea typeface="+mn-ea"/>
                      <a:cs typeface="+mn-cs"/>
                    </a:defRPr>
                  </a:pPr>
                  <a:endParaRPr lang="en-US"/>
                </a:p>
              </c:txPr>
              <c:dLblPos val="outEnd"/>
              <c:showLegendKey val="0"/>
              <c:showVal val="0"/>
              <c:showCatName val="1"/>
              <c:showSerName val="0"/>
              <c:showPercent val="1"/>
              <c:showBubbleSize val="0"/>
              <c:extLst>
                <c:ext xmlns:c16="http://schemas.microsoft.com/office/drawing/2014/chart" uri="{C3380CC4-5D6E-409C-BE32-E72D297353CC}">
                  <c16:uniqueId val="{00000007-F290-4AE3-859A-AAD21573BCB0}"/>
                </c:ext>
              </c:extLst>
            </c:dLbl>
            <c:dLbl>
              <c:idx val="4"/>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5"/>
                      </a:solidFill>
                      <a:latin typeface="+mn-lt"/>
                      <a:ea typeface="+mn-ea"/>
                      <a:cs typeface="+mn-cs"/>
                    </a:defRPr>
                  </a:pPr>
                  <a:endParaRPr lang="en-US"/>
                </a:p>
              </c:txPr>
              <c:dLblPos val="outEnd"/>
              <c:showLegendKey val="0"/>
              <c:showVal val="0"/>
              <c:showCatName val="1"/>
              <c:showSerName val="0"/>
              <c:showPercent val="1"/>
              <c:showBubbleSize val="0"/>
              <c:extLst>
                <c:ext xmlns:c16="http://schemas.microsoft.com/office/drawing/2014/chart" uri="{C3380CC4-5D6E-409C-BE32-E72D297353CC}">
                  <c16:uniqueId val="{00000009-F290-4AE3-859A-AAD21573BCB0}"/>
                </c:ext>
              </c:extLst>
            </c:dLbl>
            <c:dLbl>
              <c:idx val="5"/>
              <c:layout>
                <c:manualLayout>
                  <c:x val="-8.0979680356898065E-2"/>
                  <c:y val="-2.6079479720499957E-2"/>
                </c:manualLayout>
              </c:layout>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6"/>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B-F290-4AE3-859A-AAD21573BCB0}"/>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en-US"/>
              </a:p>
            </c:tx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'Respondents by Age'!$A$4:$A$10</c:f>
              <c:strCache>
                <c:ptCount val="6"/>
                <c:pt idx="0">
                  <c:v>≤ 17</c:v>
                </c:pt>
                <c:pt idx="1">
                  <c:v>18-20</c:v>
                </c:pt>
                <c:pt idx="2">
                  <c:v>21-35</c:v>
                </c:pt>
                <c:pt idx="3">
                  <c:v>36-49</c:v>
                </c:pt>
                <c:pt idx="4">
                  <c:v>50-65</c:v>
                </c:pt>
                <c:pt idx="5">
                  <c:v>80 +</c:v>
                </c:pt>
              </c:strCache>
            </c:strRef>
          </c:cat>
          <c:val>
            <c:numRef>
              <c:f>'Respondents by Age'!$B$4:$B$10</c:f>
              <c:numCache>
                <c:formatCode>General</c:formatCode>
                <c:ptCount val="6"/>
                <c:pt idx="0">
                  <c:v>2</c:v>
                </c:pt>
                <c:pt idx="1">
                  <c:v>3</c:v>
                </c:pt>
                <c:pt idx="2">
                  <c:v>177</c:v>
                </c:pt>
                <c:pt idx="3">
                  <c:v>219</c:v>
                </c:pt>
                <c:pt idx="4">
                  <c:v>161</c:v>
                </c:pt>
                <c:pt idx="5">
                  <c:v>13</c:v>
                </c:pt>
              </c:numCache>
            </c:numRef>
          </c:val>
          <c:extLst>
            <c:ext xmlns:c16="http://schemas.microsoft.com/office/drawing/2014/chart" uri="{C3380CC4-5D6E-409C-BE32-E72D297353CC}">
              <c16:uniqueId val="{0000000E-F290-4AE3-859A-AAD21573BCB0}"/>
            </c:ext>
          </c:extLst>
        </c:ser>
        <c:dLbls>
          <c:dLblPos val="outEnd"/>
          <c:showLegendKey val="0"/>
          <c:showVal val="0"/>
          <c:showCatName val="1"/>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extLst>
    <c:ext xmlns:c14="http://schemas.microsoft.com/office/drawing/2007/8/2/chart" uri="{781A3756-C4B2-4CAC-9D66-4F8BD8637D16}">
      <c14:pivotOptions>
        <c14:dropZoneFilter val="1"/>
        <c14:dropZoneSeries val="1"/>
        <c14:dropZonesVisible val="1"/>
      </c14:pivotOptions>
    </c:ext>
    <c:ext xmlns:c16="http://schemas.microsoft.com/office/drawing/2014/chart" uri="{E28EC0CA-F0BB-4C9C-879D-F8772B89E7AC}">
      <c16:pivotOptions16>
        <c16:showExpandCollapseFieldButtons val="1"/>
      </c16:pivotOptions16>
    </c:ext>
  </c:extLst>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pivotSource>
    <c:name>[73rdAvenueActiveRoutesToTransit-Clean_pivot.xlsx]Household Income!PivotTable4</c:name>
    <c:fmtId val="9"/>
  </c:pivotSource>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b="1"/>
              <a:t>HOUSEHOLD</a:t>
            </a:r>
            <a:r>
              <a:rPr lang="en-US" b="1" baseline="0"/>
              <a:t> INCOME</a:t>
            </a:r>
            <a:endParaRPr lang="en-US" b="1"/>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ivotFmts>
      <c:pivotFmt>
        <c:idx val="0"/>
        <c:spPr>
          <a:solidFill>
            <a:schemeClr val="accent6"/>
          </a:solidFill>
          <a:ln>
            <a:noFill/>
          </a:ln>
          <a:effectLst/>
        </c:spPr>
        <c:marker>
          <c:symbol val="circle"/>
          <c:size val="5"/>
          <c:spPr>
            <a:solidFill>
              <a:schemeClr val="accent6"/>
            </a:solidFill>
            <a:ln w="9525">
              <a:solidFill>
                <a:schemeClr val="accent6"/>
              </a:solidFill>
            </a:ln>
            <a:effectLst/>
          </c:spPr>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en-US"/>
            </a:p>
          </c:txPr>
          <c:dLblPos val="inEnd"/>
          <c:showLegendKey val="0"/>
          <c:showVal val="1"/>
          <c:showCatName val="0"/>
          <c:showSerName val="0"/>
          <c:showPercent val="0"/>
          <c:showBubbleSize val="0"/>
          <c:extLst>
            <c:ext xmlns:c15="http://schemas.microsoft.com/office/drawing/2012/chart" uri="{CE6537A1-D6FC-4f65-9D91-7224C49458BB}"/>
          </c:extLst>
        </c:dLbl>
      </c:pivotFmt>
      <c:pivotFmt>
        <c:idx val="1"/>
        <c:dLbl>
          <c:idx val="0"/>
          <c:dLblPos val="outEnd"/>
          <c:showLegendKey val="0"/>
          <c:showVal val="1"/>
          <c:showCatName val="0"/>
          <c:showSerName val="0"/>
          <c:showPercent val="0"/>
          <c:showBubbleSize val="0"/>
          <c:extLst>
            <c:ext xmlns:c15="http://schemas.microsoft.com/office/drawing/2012/chart" uri="{CE6537A1-D6FC-4f65-9D91-7224C49458BB}"/>
          </c:extLst>
        </c:dLbl>
      </c:pivotFmt>
      <c:pivotFmt>
        <c:idx val="2"/>
        <c:dLbl>
          <c:idx val="0"/>
          <c:dLblPos val="outEnd"/>
          <c:showLegendKey val="0"/>
          <c:showVal val="1"/>
          <c:showCatName val="0"/>
          <c:showSerName val="0"/>
          <c:showPercent val="0"/>
          <c:showBubbleSize val="0"/>
          <c:extLst>
            <c:ext xmlns:c15="http://schemas.microsoft.com/office/drawing/2012/chart" uri="{CE6537A1-D6FC-4f65-9D91-7224C49458BB}"/>
          </c:extLst>
        </c:dLbl>
      </c:pivotFmt>
      <c:pivotFmt>
        <c:idx val="3"/>
        <c:dLbl>
          <c:idx val="0"/>
          <c:dLblPos val="outEnd"/>
          <c:showLegendKey val="0"/>
          <c:showVal val="1"/>
          <c:showCatName val="0"/>
          <c:showSerName val="0"/>
          <c:showPercent val="0"/>
          <c:showBubbleSize val="0"/>
          <c:extLst>
            <c:ext xmlns:c15="http://schemas.microsoft.com/office/drawing/2012/chart" uri="{CE6537A1-D6FC-4f65-9D91-7224C49458BB}"/>
          </c:extLst>
        </c:dLbl>
      </c:pivotFmt>
      <c:pivotFmt>
        <c:idx val="4"/>
        <c:dLbl>
          <c:idx val="0"/>
          <c:dLblPos val="outEnd"/>
          <c:showLegendKey val="0"/>
          <c:showVal val="1"/>
          <c:showCatName val="0"/>
          <c:showSerName val="0"/>
          <c:showPercent val="0"/>
          <c:showBubbleSize val="0"/>
          <c:extLst>
            <c:ext xmlns:c15="http://schemas.microsoft.com/office/drawing/2012/chart" uri="{CE6537A1-D6FC-4f65-9D91-7224C49458BB}"/>
          </c:extLst>
        </c:dLbl>
      </c:pivotFmt>
      <c:pivotFmt>
        <c:idx val="5"/>
        <c:dLbl>
          <c:idx val="0"/>
          <c:dLblPos val="outEnd"/>
          <c:showLegendKey val="0"/>
          <c:showVal val="1"/>
          <c:showCatName val="0"/>
          <c:showSerName val="0"/>
          <c:showPercent val="0"/>
          <c:showBubbleSize val="0"/>
          <c:extLst>
            <c:ext xmlns:c15="http://schemas.microsoft.com/office/drawing/2012/chart" uri="{CE6537A1-D6FC-4f65-9D91-7224C49458BB}"/>
          </c:extLst>
        </c:dLbl>
      </c:pivotFmt>
      <c:pivotFmt>
        <c:idx val="6"/>
        <c:dLbl>
          <c:idx val="0"/>
          <c:dLblPos val="outEnd"/>
          <c:showLegendKey val="0"/>
          <c:showVal val="1"/>
          <c:showCatName val="0"/>
          <c:showSerName val="0"/>
          <c:showPercent val="0"/>
          <c:showBubbleSize val="0"/>
          <c:extLst>
            <c:ext xmlns:c15="http://schemas.microsoft.com/office/drawing/2012/chart" uri="{CE6537A1-D6FC-4f65-9D91-7224C49458BB}"/>
          </c:extLst>
        </c:dLbl>
      </c:pivotFmt>
      <c:pivotFmt>
        <c:idx val="7"/>
        <c:dLbl>
          <c:idx val="0"/>
          <c:dLblPos val="outEnd"/>
          <c:showLegendKey val="0"/>
          <c:showVal val="1"/>
          <c:showCatName val="0"/>
          <c:showSerName val="0"/>
          <c:showPercent val="0"/>
          <c:showBubbleSize val="0"/>
          <c:extLst>
            <c:ext xmlns:c15="http://schemas.microsoft.com/office/drawing/2012/chart" uri="{CE6537A1-D6FC-4f65-9D91-7224C49458BB}"/>
          </c:extLst>
        </c:dLbl>
      </c:pivotFmt>
      <c:pivotFmt>
        <c:idx val="8"/>
        <c:dLbl>
          <c:idx val="0"/>
          <c:dLblPos val="outEnd"/>
          <c:showLegendKey val="0"/>
          <c:showVal val="1"/>
          <c:showCatName val="0"/>
          <c:showSerName val="0"/>
          <c:showPercent val="0"/>
          <c:showBubbleSize val="0"/>
          <c:extLst>
            <c:ext xmlns:c15="http://schemas.microsoft.com/office/drawing/2012/chart" uri="{CE6537A1-D6FC-4f65-9D91-7224C49458BB}"/>
          </c:extLst>
        </c:dLbl>
      </c:pivotFmt>
      <c:pivotFmt>
        <c:idx val="9"/>
        <c:dLbl>
          <c:idx val="0"/>
          <c:dLblPos val="outEnd"/>
          <c:showLegendKey val="0"/>
          <c:showVal val="1"/>
          <c:showCatName val="0"/>
          <c:showSerName val="0"/>
          <c:showPercent val="0"/>
          <c:showBubbleSize val="0"/>
          <c:extLst>
            <c:ext xmlns:c15="http://schemas.microsoft.com/office/drawing/2012/chart" uri="{CE6537A1-D6FC-4f65-9D91-7224C49458BB}"/>
          </c:extLst>
        </c:dLbl>
      </c:pivotFmt>
      <c:pivotFmt>
        <c:idx val="10"/>
        <c:dLbl>
          <c:idx val="0"/>
          <c:dLblPos val="outEnd"/>
          <c:showLegendKey val="0"/>
          <c:showVal val="1"/>
          <c:showCatName val="0"/>
          <c:showSerName val="0"/>
          <c:showPercent val="0"/>
          <c:showBubbleSize val="0"/>
          <c:extLst>
            <c:ext xmlns:c15="http://schemas.microsoft.com/office/drawing/2012/chart" uri="{CE6537A1-D6FC-4f65-9D91-7224C49458BB}"/>
          </c:extLst>
        </c:dLbl>
      </c:pivotFmt>
      <c:pivotFmt>
        <c:idx val="11"/>
        <c:spPr>
          <a:solidFill>
            <a:schemeClr val="accent6"/>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en-US"/>
            </a:p>
          </c:txPr>
          <c:dLblPos val="inEnd"/>
          <c:showLegendKey val="0"/>
          <c:showVal val="1"/>
          <c:showCatName val="0"/>
          <c:showSerName val="0"/>
          <c:showPercent val="0"/>
          <c:showBubbleSize val="0"/>
          <c:extLst>
            <c:ext xmlns:c15="http://schemas.microsoft.com/office/drawing/2012/chart" uri="{CE6537A1-D6FC-4f65-9D91-7224C49458BB}"/>
          </c:extLst>
        </c:dLbl>
      </c:pivotFmt>
      <c:pivotFmt>
        <c:idx val="12"/>
        <c:spPr>
          <a:solidFill>
            <a:schemeClr val="accent6"/>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en-US"/>
            </a:p>
          </c:txPr>
          <c:dLblPos val="inEnd"/>
          <c:showLegendKey val="0"/>
          <c:showVal val="1"/>
          <c:showCatName val="0"/>
          <c:showSerName val="0"/>
          <c:showPercent val="0"/>
          <c:showBubbleSize val="0"/>
          <c:extLst>
            <c:ext xmlns:c15="http://schemas.microsoft.com/office/drawing/2012/chart" uri="{CE6537A1-D6FC-4f65-9D91-7224C49458BB}"/>
          </c:extLst>
        </c:dLbl>
      </c:pivotFmt>
    </c:pivotFmts>
    <c:plotArea>
      <c:layout/>
      <c:barChart>
        <c:barDir val="col"/>
        <c:grouping val="clustered"/>
        <c:varyColors val="0"/>
        <c:ser>
          <c:idx val="0"/>
          <c:order val="0"/>
          <c:tx>
            <c:strRef>
              <c:f>'Household Income'!$B$3</c:f>
              <c:strCache>
                <c:ptCount val="1"/>
                <c:pt idx="0">
                  <c:v>Total</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'Household Income'!$A$4:$A$12</c:f>
              <c:strCache>
                <c:ptCount val="8"/>
                <c:pt idx="0">
                  <c:v>≤ $15,000</c:v>
                </c:pt>
                <c:pt idx="1">
                  <c:v>$15,000-24,999</c:v>
                </c:pt>
                <c:pt idx="2">
                  <c:v>$25,000-49,999</c:v>
                </c:pt>
                <c:pt idx="3">
                  <c:v>$50,000-74,999</c:v>
                </c:pt>
                <c:pt idx="4">
                  <c:v>$75,000-99,999</c:v>
                </c:pt>
                <c:pt idx="5">
                  <c:v>$100,000-149,000</c:v>
                </c:pt>
                <c:pt idx="6">
                  <c:v>$150,000-199,999</c:v>
                </c:pt>
                <c:pt idx="7">
                  <c:v>$200,000 +</c:v>
                </c:pt>
              </c:strCache>
            </c:strRef>
          </c:cat>
          <c:val>
            <c:numRef>
              <c:f>'Household Income'!$B$4:$B$12</c:f>
              <c:numCache>
                <c:formatCode>General</c:formatCode>
                <c:ptCount val="8"/>
                <c:pt idx="0">
                  <c:v>13</c:v>
                </c:pt>
                <c:pt idx="1">
                  <c:v>17</c:v>
                </c:pt>
                <c:pt idx="2">
                  <c:v>43</c:v>
                </c:pt>
                <c:pt idx="3">
                  <c:v>63</c:v>
                </c:pt>
                <c:pt idx="4">
                  <c:v>84</c:v>
                </c:pt>
                <c:pt idx="5">
                  <c:v>119</c:v>
                </c:pt>
                <c:pt idx="6">
                  <c:v>84</c:v>
                </c:pt>
                <c:pt idx="7">
                  <c:v>114</c:v>
                </c:pt>
              </c:numCache>
            </c:numRef>
          </c:val>
          <c:extLst>
            <c:ext xmlns:c16="http://schemas.microsoft.com/office/drawing/2014/chart" uri="{C3380CC4-5D6E-409C-BE32-E72D297353CC}">
              <c16:uniqueId val="{00000000-18BA-4789-AEC7-EB5AB1A6B2B9}"/>
            </c:ext>
          </c:extLst>
        </c:ser>
        <c:dLbls>
          <c:dLblPos val="outEnd"/>
          <c:showLegendKey val="0"/>
          <c:showVal val="1"/>
          <c:showCatName val="0"/>
          <c:showSerName val="0"/>
          <c:showPercent val="0"/>
          <c:showBubbleSize val="0"/>
        </c:dLbls>
        <c:gapWidth val="219"/>
        <c:overlap val="-27"/>
        <c:axId val="2094757471"/>
        <c:axId val="2111190095"/>
      </c:barChart>
      <c:catAx>
        <c:axId val="2094757471"/>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DRE Income Ranges</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111190095"/>
        <c:crosses val="autoZero"/>
        <c:auto val="1"/>
        <c:lblAlgn val="ctr"/>
        <c:lblOffset val="100"/>
        <c:noMultiLvlLbl val="0"/>
      </c:catAx>
      <c:valAx>
        <c:axId val="2111190095"/>
        <c:scaling>
          <c:orientation val="minMax"/>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Number of respondents</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9475747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extLst>
    <c:ext xmlns:c14="http://schemas.microsoft.com/office/drawing/2007/8/2/chart" uri="{781A3756-C4B2-4CAC-9D66-4F8BD8637D16}">
      <c14:pivotOptions>
        <c14:dropZoneFilter val="1"/>
        <c14:dropZonesVisible val="1"/>
      </c14:pivotOptions>
    </c:ext>
    <c:ext xmlns:c16="http://schemas.microsoft.com/office/drawing/2014/chart" uri="{E28EC0CA-F0BB-4C9C-879D-F8772B89E7AC}">
      <c16:pivotOptions16>
        <c16:showExpandCollapseFieldButtons val="1"/>
      </c16:pivotOptions16>
    </c:ext>
  </c:extLst>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pivotSource>
    <c:name>[73rdAvenueActiveRoutesToTransit-Clean_pivot.xlsx]Respondents by race!PivotTable4</c:name>
    <c:fmtId val="11"/>
  </c:pivotSource>
  <c:chart>
    <c:title>
      <c:tx>
        <c:rich>
          <a:bodyPr rot="0" spcFirstLastPara="1" vertOverflow="ellipsis" vert="horz" wrap="square" anchor="ctr" anchorCtr="1"/>
          <a:lstStyle/>
          <a:p>
            <a:pPr>
              <a:defRPr sz="1600" b="1" i="0" u="none" strike="noStrike" kern="1200" cap="all" baseline="0">
                <a:solidFill>
                  <a:schemeClr val="tx1">
                    <a:lumMod val="65000"/>
                    <a:lumOff val="35000"/>
                  </a:schemeClr>
                </a:solidFill>
                <a:latin typeface="+mn-lt"/>
                <a:ea typeface="+mn-ea"/>
                <a:cs typeface="+mn-cs"/>
              </a:defRPr>
            </a:pPr>
            <a:r>
              <a:rPr lang="en-US" baseline="0"/>
              <a:t>Race* </a:t>
            </a:r>
          </a:p>
        </c:rich>
      </c:tx>
      <c:layout>
        <c:manualLayout>
          <c:xMode val="edge"/>
          <c:yMode val="edge"/>
          <c:x val="3.0263734325933093E-2"/>
          <c:y val="0.11499909982177536"/>
        </c:manualLayout>
      </c:layout>
      <c:overlay val="0"/>
      <c:spPr>
        <a:noFill/>
        <a:ln>
          <a:noFill/>
        </a:ln>
        <a:effectLst/>
      </c:spPr>
      <c:txPr>
        <a:bodyPr rot="0" spcFirstLastPara="1" vertOverflow="ellipsis" vert="horz" wrap="square" anchor="ctr" anchorCtr="1"/>
        <a:lstStyle/>
        <a:p>
          <a:pPr>
            <a:defRPr sz="1600" b="1" i="0" u="none" strike="noStrike" kern="1200" cap="all" baseline="0">
              <a:solidFill>
                <a:schemeClr val="tx1">
                  <a:lumMod val="65000"/>
                  <a:lumOff val="35000"/>
                </a:schemeClr>
              </a:solidFill>
              <a:latin typeface="+mn-lt"/>
              <a:ea typeface="+mn-ea"/>
              <a:cs typeface="+mn-cs"/>
            </a:defRPr>
          </a:pPr>
          <a:endParaRPr lang="en-US"/>
        </a:p>
      </c:txPr>
    </c:title>
    <c:autoTitleDeleted val="0"/>
    <c:pivotFmts>
      <c:pivotFmt>
        <c:idx val="0"/>
        <c:spPr>
          <a:solidFill>
            <a:schemeClr val="accent6"/>
          </a:solidFill>
          <a:ln>
            <a:noFill/>
          </a:ln>
          <a:effectLst>
            <a:outerShdw blurRad="63500" sx="102000" sy="102000" algn="ctr" rotWithShape="0">
              <a:prstClr val="black">
                <a:alpha val="20000"/>
              </a:prstClr>
            </a:outerShdw>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en-US"/>
            </a:p>
          </c:txPr>
          <c:dLblPos val="outEnd"/>
          <c:showLegendKey val="0"/>
          <c:showVal val="1"/>
          <c:showCatName val="1"/>
          <c:showSerName val="0"/>
          <c:showPercent val="1"/>
          <c:showBubbleSize val="0"/>
          <c:extLst>
            <c:ext xmlns:c15="http://schemas.microsoft.com/office/drawing/2012/chart" uri="{CE6537A1-D6FC-4f65-9D91-7224C49458BB}"/>
          </c:extLst>
        </c:dLbl>
      </c:pivotFmt>
      <c:pivotFmt>
        <c:idx val="1"/>
        <c:spPr>
          <a:solidFill>
            <a:schemeClr val="accent6"/>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en-US"/>
            </a:p>
          </c:txPr>
          <c:dLblPos val="outEnd"/>
          <c:showLegendKey val="0"/>
          <c:showVal val="1"/>
          <c:showCatName val="1"/>
          <c:showSerName val="0"/>
          <c:showPercent val="1"/>
          <c:showBubbleSize val="0"/>
          <c:extLst>
            <c:ext xmlns:c15="http://schemas.microsoft.com/office/drawing/2012/chart" uri="{CE6537A1-D6FC-4f65-9D91-7224C49458BB}">
              <c15:xForSave val="1"/>
            </c:ext>
          </c:extLst>
        </c:dLbl>
      </c:pivotFmt>
      <c:pivotFmt>
        <c:idx val="2"/>
        <c:spPr>
          <a:solidFill>
            <a:schemeClr val="accent6"/>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en-US"/>
            </a:p>
          </c:txPr>
          <c:dLblPos val="outEnd"/>
          <c:showLegendKey val="0"/>
          <c:showVal val="1"/>
          <c:showCatName val="1"/>
          <c:showSerName val="0"/>
          <c:showPercent val="1"/>
          <c:showBubbleSize val="0"/>
          <c:extLst>
            <c:ext xmlns:c15="http://schemas.microsoft.com/office/drawing/2012/chart" uri="{CE6537A1-D6FC-4f65-9D91-7224C49458BB}">
              <c15:xForSave val="1"/>
            </c:ext>
          </c:extLst>
        </c:dLbl>
      </c:pivotFmt>
      <c:pivotFmt>
        <c:idx val="3"/>
        <c:spPr>
          <a:solidFill>
            <a:schemeClr val="accent6"/>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en-US"/>
            </a:p>
          </c:txPr>
          <c:dLblPos val="outEnd"/>
          <c:showLegendKey val="0"/>
          <c:showVal val="1"/>
          <c:showCatName val="1"/>
          <c:showSerName val="0"/>
          <c:showPercent val="1"/>
          <c:showBubbleSize val="0"/>
          <c:extLst>
            <c:ext xmlns:c15="http://schemas.microsoft.com/office/drawing/2012/chart" uri="{CE6537A1-D6FC-4f65-9D91-7224C49458BB}">
              <c15:xForSave val="1"/>
            </c:ext>
          </c:extLst>
        </c:dLbl>
      </c:pivotFmt>
      <c:pivotFmt>
        <c:idx val="4"/>
        <c:spPr>
          <a:solidFill>
            <a:schemeClr val="accent6"/>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en-US"/>
            </a:p>
          </c:txPr>
          <c:dLblPos val="outEnd"/>
          <c:showLegendKey val="0"/>
          <c:showVal val="1"/>
          <c:showCatName val="1"/>
          <c:showSerName val="0"/>
          <c:showPercent val="1"/>
          <c:showBubbleSize val="0"/>
          <c:extLst>
            <c:ext xmlns:c15="http://schemas.microsoft.com/office/drawing/2012/chart" uri="{CE6537A1-D6FC-4f65-9D91-7224C49458BB}">
              <c15:xForSave val="1"/>
            </c:ext>
          </c:extLst>
        </c:dLbl>
      </c:pivotFmt>
      <c:pivotFmt>
        <c:idx val="5"/>
        <c:spPr>
          <a:solidFill>
            <a:schemeClr val="accent6"/>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en-US"/>
            </a:p>
          </c:txPr>
          <c:dLblPos val="outEnd"/>
          <c:showLegendKey val="0"/>
          <c:showVal val="1"/>
          <c:showCatName val="1"/>
          <c:showSerName val="0"/>
          <c:showPercent val="1"/>
          <c:showBubbleSize val="0"/>
          <c:extLst>
            <c:ext xmlns:c15="http://schemas.microsoft.com/office/drawing/2012/chart" uri="{CE6537A1-D6FC-4f65-9D91-7224C49458BB}">
              <c15:xForSave val="1"/>
            </c:ext>
          </c:extLst>
        </c:dLbl>
      </c:pivotFmt>
      <c:pivotFmt>
        <c:idx val="6"/>
        <c:spPr>
          <a:solidFill>
            <a:schemeClr val="accent6"/>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en-US"/>
            </a:p>
          </c:txPr>
          <c:dLblPos val="outEnd"/>
          <c:showLegendKey val="0"/>
          <c:showVal val="1"/>
          <c:showCatName val="1"/>
          <c:showSerName val="0"/>
          <c:showPercent val="1"/>
          <c:showBubbleSize val="0"/>
          <c:extLst>
            <c:ext xmlns:c15="http://schemas.microsoft.com/office/drawing/2012/chart" uri="{CE6537A1-D6FC-4f65-9D91-7224C49458BB}">
              <c15:xForSave val="1"/>
            </c:ext>
          </c:extLst>
        </c:dLbl>
      </c:pivotFmt>
      <c:pivotFmt>
        <c:idx val="7"/>
        <c:spPr>
          <a:solidFill>
            <a:schemeClr val="accent6"/>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en-US"/>
            </a:p>
          </c:txPr>
          <c:dLblPos val="outEnd"/>
          <c:showLegendKey val="0"/>
          <c:showVal val="1"/>
          <c:showCatName val="1"/>
          <c:showSerName val="0"/>
          <c:showPercent val="1"/>
          <c:showBubbleSize val="0"/>
          <c:extLst>
            <c:ext xmlns:c15="http://schemas.microsoft.com/office/drawing/2012/chart" uri="{CE6537A1-D6FC-4f65-9D91-7224C49458BB}">
              <c15:xForSave val="1"/>
            </c:ext>
          </c:extLst>
        </c:dLbl>
      </c:pivotFmt>
      <c:pivotFmt>
        <c:idx val="8"/>
        <c:spPr>
          <a:solidFill>
            <a:schemeClr val="accent6"/>
          </a:solidFill>
          <a:ln>
            <a:noFill/>
          </a:ln>
          <a:effectLst>
            <a:outerShdw blurRad="63500" sx="102000" sy="102000" algn="ctr" rotWithShape="0">
              <a:prstClr val="black">
                <a:alpha val="20000"/>
              </a:prstClr>
            </a:outerShdw>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en-US"/>
            </a:p>
          </c:txPr>
          <c:dLblPos val="outEnd"/>
          <c:showLegendKey val="0"/>
          <c:showVal val="0"/>
          <c:showCatName val="1"/>
          <c:showSerName val="0"/>
          <c:showPercent val="1"/>
          <c:showBubbleSize val="0"/>
          <c:extLst>
            <c:ext xmlns:c15="http://schemas.microsoft.com/office/drawing/2012/chart" uri="{CE6537A1-D6FC-4f65-9D91-7224C49458BB}"/>
          </c:extLst>
        </c:dLbl>
      </c:pivotFmt>
      <c:pivotFmt>
        <c:idx val="9"/>
        <c:spPr>
          <a:solidFill>
            <a:schemeClr val="accent6"/>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6"/>
                  </a:solidFill>
                  <a:latin typeface="+mn-lt"/>
                  <a:ea typeface="+mn-ea"/>
                  <a:cs typeface="+mn-cs"/>
                </a:defRPr>
              </a:pPr>
              <a:endParaRPr lang="en-US"/>
            </a:p>
          </c:txPr>
          <c:dLblPos val="outEnd"/>
          <c:showLegendKey val="0"/>
          <c:showVal val="1"/>
          <c:showCatName val="1"/>
          <c:showSerName val="0"/>
          <c:showPercent val="1"/>
          <c:showBubbleSize val="0"/>
          <c:extLst>
            <c:ext xmlns:c15="http://schemas.microsoft.com/office/drawing/2012/chart" uri="{CE6537A1-D6FC-4f65-9D91-7224C49458BB}"/>
          </c:extLst>
        </c:dLbl>
      </c:pivotFmt>
      <c:pivotFmt>
        <c:idx val="10"/>
        <c:spPr>
          <a:solidFill>
            <a:schemeClr val="accent6"/>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6"/>
                  </a:solidFill>
                  <a:latin typeface="+mn-lt"/>
                  <a:ea typeface="+mn-ea"/>
                  <a:cs typeface="+mn-cs"/>
                </a:defRPr>
              </a:pPr>
              <a:endParaRPr lang="en-US"/>
            </a:p>
          </c:txPr>
          <c:dLblPos val="outEnd"/>
          <c:showLegendKey val="0"/>
          <c:showVal val="0"/>
          <c:showCatName val="1"/>
          <c:showSerName val="0"/>
          <c:showPercent val="1"/>
          <c:showBubbleSize val="0"/>
          <c:extLst>
            <c:ext xmlns:c15="http://schemas.microsoft.com/office/drawing/2012/chart" uri="{CE6537A1-D6FC-4f65-9D91-7224C49458BB}"/>
          </c:extLst>
        </c:dLbl>
      </c:pivotFmt>
      <c:pivotFmt>
        <c:idx val="11"/>
        <c:spPr>
          <a:solidFill>
            <a:schemeClr val="accent6"/>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6"/>
                  </a:solidFill>
                  <a:latin typeface="+mn-lt"/>
                  <a:ea typeface="+mn-ea"/>
                  <a:cs typeface="+mn-cs"/>
                </a:defRPr>
              </a:pPr>
              <a:endParaRPr lang="en-US"/>
            </a:p>
          </c:txPr>
          <c:dLblPos val="outEnd"/>
          <c:showLegendKey val="0"/>
          <c:showVal val="0"/>
          <c:showCatName val="1"/>
          <c:showSerName val="0"/>
          <c:showPercent val="1"/>
          <c:showBubbleSize val="0"/>
          <c:extLst>
            <c:ext xmlns:c15="http://schemas.microsoft.com/office/drawing/2012/chart" uri="{CE6537A1-D6FC-4f65-9D91-7224C49458BB}"/>
          </c:extLst>
        </c:dLbl>
      </c:pivotFmt>
      <c:pivotFmt>
        <c:idx val="12"/>
        <c:spPr>
          <a:solidFill>
            <a:schemeClr val="accent6"/>
          </a:solidFill>
          <a:ln>
            <a:noFill/>
          </a:ln>
          <a:effectLst>
            <a:outerShdw blurRad="63500" sx="102000" sy="102000" algn="ctr" rotWithShape="0">
              <a:prstClr val="black">
                <a:alpha val="20000"/>
              </a:prstClr>
            </a:outerShdw>
          </a:effectLst>
        </c:spPr>
        <c:dLbl>
          <c:idx val="0"/>
          <c:layout>
            <c:manualLayout>
              <c:x val="6.8910247714737569E-2"/>
              <c:y val="4.2735035544949939E-3"/>
            </c:manualLayout>
          </c:layout>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6"/>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Lst>
        </c:dLbl>
      </c:pivotFmt>
      <c:pivotFmt>
        <c:idx val="13"/>
        <c:spPr>
          <a:solidFill>
            <a:schemeClr val="accent6"/>
          </a:solidFill>
          <a:ln>
            <a:noFill/>
          </a:ln>
          <a:effectLst>
            <a:outerShdw blurRad="63500" sx="102000" sy="102000" algn="ctr" rotWithShape="0">
              <a:prstClr val="black">
                <a:alpha val="20000"/>
              </a:prstClr>
            </a:outerShdw>
          </a:effectLst>
        </c:spPr>
        <c:dLbl>
          <c:idx val="0"/>
          <c:layout>
            <c:manualLayout>
              <c:x val="4.4871789209596558E-2"/>
              <c:y val="6.4102553317423342E-3"/>
            </c:manualLayout>
          </c:layout>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6"/>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Lst>
        </c:dLbl>
      </c:pivotFmt>
      <c:pivotFmt>
        <c:idx val="14"/>
        <c:spPr>
          <a:solidFill>
            <a:schemeClr val="accent6"/>
          </a:solidFill>
          <a:ln>
            <a:noFill/>
          </a:ln>
          <a:effectLst>
            <a:outerShdw blurRad="63500" sx="102000" sy="102000" algn="ctr" rotWithShape="0">
              <a:prstClr val="black">
                <a:alpha val="20000"/>
              </a:prstClr>
            </a:outerShdw>
          </a:effectLst>
        </c:spPr>
        <c:dLbl>
          <c:idx val="0"/>
          <c:layout>
            <c:manualLayout>
              <c:x val="-9.6153834020564044E-2"/>
              <c:y val="-4.0598283767702602E-2"/>
            </c:manualLayout>
          </c:layout>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6"/>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Lst>
        </c:dLbl>
      </c:pivotFmt>
      <c:pivotFmt>
        <c:idx val="15"/>
        <c:spPr>
          <a:solidFill>
            <a:schemeClr val="accent6"/>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6"/>
                  </a:solidFill>
                  <a:latin typeface="+mn-lt"/>
                  <a:ea typeface="+mn-ea"/>
                  <a:cs typeface="+mn-cs"/>
                </a:defRPr>
              </a:pPr>
              <a:endParaRPr lang="en-US"/>
            </a:p>
          </c:txPr>
          <c:dLblPos val="outEnd"/>
          <c:showLegendKey val="0"/>
          <c:showVal val="0"/>
          <c:showCatName val="1"/>
          <c:showSerName val="0"/>
          <c:showPercent val="1"/>
          <c:showBubbleSize val="0"/>
          <c:extLst>
            <c:ext xmlns:c15="http://schemas.microsoft.com/office/drawing/2012/chart" uri="{CE6537A1-D6FC-4f65-9D91-7224C49458BB}"/>
          </c:extLst>
        </c:dLbl>
      </c:pivotFmt>
      <c:pivotFmt>
        <c:idx val="16"/>
        <c:dLbl>
          <c:idx val="0"/>
          <c:dLblPos val="outEnd"/>
          <c:showLegendKey val="0"/>
          <c:showVal val="1"/>
          <c:showCatName val="1"/>
          <c:showSerName val="0"/>
          <c:showPercent val="1"/>
          <c:showBubbleSize val="0"/>
          <c:extLst>
            <c:ext xmlns:c15="http://schemas.microsoft.com/office/drawing/2012/chart" uri="{CE6537A1-D6FC-4f65-9D91-7224C49458BB}">
              <c15:xForSave val="1"/>
            </c:ext>
          </c:extLst>
        </c:dLbl>
      </c:pivotFmt>
      <c:pivotFmt>
        <c:idx val="17"/>
        <c:spPr>
          <a:solidFill>
            <a:schemeClr val="accent6"/>
          </a:solidFill>
          <a:ln>
            <a:noFill/>
          </a:ln>
          <a:effectLst>
            <a:outerShdw blurRad="63500" sx="102000" sy="102000" algn="ctr" rotWithShape="0">
              <a:prstClr val="black">
                <a:alpha val="20000"/>
              </a:prstClr>
            </a:outerShdw>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en-US"/>
            </a:p>
          </c:txPr>
          <c:dLblPos val="outEnd"/>
          <c:showLegendKey val="0"/>
          <c:showVal val="0"/>
          <c:showCatName val="1"/>
          <c:showSerName val="0"/>
          <c:showPercent val="1"/>
          <c:showBubbleSize val="0"/>
          <c:extLst>
            <c:ext xmlns:c15="http://schemas.microsoft.com/office/drawing/2012/chart" uri="{CE6537A1-D6FC-4f65-9D91-7224C49458BB}"/>
          </c:extLst>
        </c:dLbl>
      </c:pivotFmt>
      <c:pivotFmt>
        <c:idx val="18"/>
        <c:spPr>
          <a:solidFill>
            <a:schemeClr val="accent6"/>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6"/>
                  </a:solidFill>
                  <a:latin typeface="+mn-lt"/>
                  <a:ea typeface="+mn-ea"/>
                  <a:cs typeface="+mn-cs"/>
                </a:defRPr>
              </a:pPr>
              <a:endParaRPr lang="en-US"/>
            </a:p>
          </c:txPr>
          <c:dLblPos val="outEnd"/>
          <c:showLegendKey val="0"/>
          <c:showVal val="1"/>
          <c:showCatName val="1"/>
          <c:showSerName val="0"/>
          <c:showPercent val="1"/>
          <c:showBubbleSize val="0"/>
          <c:extLst>
            <c:ext xmlns:c15="http://schemas.microsoft.com/office/drawing/2012/chart" uri="{CE6537A1-D6FC-4f65-9D91-7224C49458BB}"/>
          </c:extLst>
        </c:dLbl>
      </c:pivotFmt>
      <c:pivotFmt>
        <c:idx val="19"/>
        <c:spPr>
          <a:solidFill>
            <a:schemeClr val="accent6"/>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6"/>
                  </a:solidFill>
                  <a:latin typeface="+mn-lt"/>
                  <a:ea typeface="+mn-ea"/>
                  <a:cs typeface="+mn-cs"/>
                </a:defRPr>
              </a:pPr>
              <a:endParaRPr lang="en-US"/>
            </a:p>
          </c:txPr>
          <c:dLblPos val="outEnd"/>
          <c:showLegendKey val="0"/>
          <c:showVal val="0"/>
          <c:showCatName val="1"/>
          <c:showSerName val="0"/>
          <c:showPercent val="1"/>
          <c:showBubbleSize val="0"/>
          <c:extLst>
            <c:ext xmlns:c15="http://schemas.microsoft.com/office/drawing/2012/chart" uri="{CE6537A1-D6FC-4f65-9D91-7224C49458BB}"/>
          </c:extLst>
        </c:dLbl>
      </c:pivotFmt>
      <c:pivotFmt>
        <c:idx val="20"/>
        <c:spPr>
          <a:solidFill>
            <a:schemeClr val="accent6"/>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6"/>
                  </a:solidFill>
                  <a:latin typeface="+mn-lt"/>
                  <a:ea typeface="+mn-ea"/>
                  <a:cs typeface="+mn-cs"/>
                </a:defRPr>
              </a:pPr>
              <a:endParaRPr lang="en-US"/>
            </a:p>
          </c:txPr>
          <c:dLblPos val="outEnd"/>
          <c:showLegendKey val="0"/>
          <c:showVal val="0"/>
          <c:showCatName val="1"/>
          <c:showSerName val="0"/>
          <c:showPercent val="1"/>
          <c:showBubbleSize val="0"/>
          <c:extLst>
            <c:ext xmlns:c15="http://schemas.microsoft.com/office/drawing/2012/chart" uri="{CE6537A1-D6FC-4f65-9D91-7224C49458BB}"/>
          </c:extLst>
        </c:dLbl>
      </c:pivotFmt>
      <c:pivotFmt>
        <c:idx val="21"/>
        <c:spPr>
          <a:solidFill>
            <a:schemeClr val="accent6"/>
          </a:solidFill>
          <a:ln>
            <a:noFill/>
          </a:ln>
          <a:effectLst>
            <a:outerShdw blurRad="63500" sx="102000" sy="102000" algn="ctr" rotWithShape="0">
              <a:prstClr val="black">
                <a:alpha val="20000"/>
              </a:prstClr>
            </a:outerShdw>
          </a:effectLst>
        </c:spPr>
        <c:dLbl>
          <c:idx val="0"/>
          <c:layout>
            <c:manualLayout>
              <c:x val="6.8910247714737569E-2"/>
              <c:y val="4.2735035544949939E-3"/>
            </c:manualLayout>
          </c:layout>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6"/>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Lst>
        </c:dLbl>
      </c:pivotFmt>
      <c:pivotFmt>
        <c:idx val="22"/>
        <c:spPr>
          <a:solidFill>
            <a:schemeClr val="accent6"/>
          </a:solidFill>
          <a:ln>
            <a:noFill/>
          </a:ln>
          <a:effectLst>
            <a:outerShdw blurRad="63500" sx="102000" sy="102000" algn="ctr" rotWithShape="0">
              <a:prstClr val="black">
                <a:alpha val="20000"/>
              </a:prstClr>
            </a:outerShdw>
          </a:effectLst>
        </c:spPr>
        <c:dLbl>
          <c:idx val="0"/>
          <c:layout>
            <c:manualLayout>
              <c:x val="4.4871789209596558E-2"/>
              <c:y val="6.4102553317423342E-3"/>
            </c:manualLayout>
          </c:layout>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6"/>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Lst>
        </c:dLbl>
      </c:pivotFmt>
      <c:pivotFmt>
        <c:idx val="23"/>
        <c:spPr>
          <a:solidFill>
            <a:schemeClr val="accent6"/>
          </a:solidFill>
          <a:ln>
            <a:noFill/>
          </a:ln>
          <a:effectLst>
            <a:outerShdw blurRad="63500" sx="102000" sy="102000" algn="ctr" rotWithShape="0">
              <a:prstClr val="black">
                <a:alpha val="20000"/>
              </a:prstClr>
            </a:outerShdw>
          </a:effectLst>
        </c:spPr>
        <c:dLbl>
          <c:idx val="0"/>
          <c:layout>
            <c:manualLayout>
              <c:x val="-9.6153834020564044E-2"/>
              <c:y val="-4.0598283767702602E-2"/>
            </c:manualLayout>
          </c:layout>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6"/>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Lst>
        </c:dLbl>
      </c:pivotFmt>
      <c:pivotFmt>
        <c:idx val="24"/>
        <c:spPr>
          <a:solidFill>
            <a:schemeClr val="accent6"/>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6"/>
                  </a:solidFill>
                  <a:latin typeface="+mn-lt"/>
                  <a:ea typeface="+mn-ea"/>
                  <a:cs typeface="+mn-cs"/>
                </a:defRPr>
              </a:pPr>
              <a:endParaRPr lang="en-US"/>
            </a:p>
          </c:txPr>
          <c:dLblPos val="outEnd"/>
          <c:showLegendKey val="0"/>
          <c:showVal val="0"/>
          <c:showCatName val="1"/>
          <c:showSerName val="0"/>
          <c:showPercent val="1"/>
          <c:showBubbleSize val="0"/>
          <c:extLst>
            <c:ext xmlns:c15="http://schemas.microsoft.com/office/drawing/2012/chart" uri="{CE6537A1-D6FC-4f65-9D91-7224C49458BB}"/>
          </c:extLst>
        </c:dLbl>
      </c:pivotFmt>
      <c:pivotFmt>
        <c:idx val="25"/>
        <c:spPr>
          <a:solidFill>
            <a:schemeClr val="accent6"/>
          </a:solidFill>
          <a:ln>
            <a:noFill/>
          </a:ln>
          <a:effectLst>
            <a:outerShdw blurRad="63500" sx="102000" sy="102000" algn="ctr" rotWithShape="0">
              <a:prstClr val="black">
                <a:alpha val="20000"/>
              </a:prstClr>
            </a:outerShdw>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en-US"/>
            </a:p>
          </c:txPr>
          <c:dLblPos val="outEnd"/>
          <c:showLegendKey val="0"/>
          <c:showVal val="0"/>
          <c:showCatName val="1"/>
          <c:showSerName val="0"/>
          <c:showPercent val="1"/>
          <c:showBubbleSize val="0"/>
          <c:extLst>
            <c:ext xmlns:c15="http://schemas.microsoft.com/office/drawing/2012/chart" uri="{CE6537A1-D6FC-4f65-9D91-7224C49458BB}"/>
          </c:extLst>
        </c:dLbl>
      </c:pivotFmt>
      <c:pivotFmt>
        <c:idx val="26"/>
        <c:spPr>
          <a:solidFill>
            <a:schemeClr val="accent6"/>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6"/>
                  </a:solidFill>
                  <a:latin typeface="+mn-lt"/>
                  <a:ea typeface="+mn-ea"/>
                  <a:cs typeface="+mn-cs"/>
                </a:defRPr>
              </a:pPr>
              <a:endParaRPr lang="en-US"/>
            </a:p>
          </c:txPr>
          <c:dLblPos val="outEnd"/>
          <c:showLegendKey val="0"/>
          <c:showVal val="1"/>
          <c:showCatName val="1"/>
          <c:showSerName val="0"/>
          <c:showPercent val="1"/>
          <c:showBubbleSize val="0"/>
          <c:extLst>
            <c:ext xmlns:c15="http://schemas.microsoft.com/office/drawing/2012/chart" uri="{CE6537A1-D6FC-4f65-9D91-7224C49458BB}"/>
          </c:extLst>
        </c:dLbl>
      </c:pivotFmt>
      <c:pivotFmt>
        <c:idx val="27"/>
        <c:spPr>
          <a:solidFill>
            <a:schemeClr val="accent6"/>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6"/>
                  </a:solidFill>
                  <a:latin typeface="+mn-lt"/>
                  <a:ea typeface="+mn-ea"/>
                  <a:cs typeface="+mn-cs"/>
                </a:defRPr>
              </a:pPr>
              <a:endParaRPr lang="en-US"/>
            </a:p>
          </c:txPr>
          <c:dLblPos val="outEnd"/>
          <c:showLegendKey val="0"/>
          <c:showVal val="0"/>
          <c:showCatName val="1"/>
          <c:showSerName val="0"/>
          <c:showPercent val="1"/>
          <c:showBubbleSize val="0"/>
          <c:extLst>
            <c:ext xmlns:c15="http://schemas.microsoft.com/office/drawing/2012/chart" uri="{CE6537A1-D6FC-4f65-9D91-7224C49458BB}"/>
          </c:extLst>
        </c:dLbl>
      </c:pivotFmt>
      <c:pivotFmt>
        <c:idx val="28"/>
        <c:spPr>
          <a:solidFill>
            <a:schemeClr val="accent6"/>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6"/>
                  </a:solidFill>
                  <a:latin typeface="+mn-lt"/>
                  <a:ea typeface="+mn-ea"/>
                  <a:cs typeface="+mn-cs"/>
                </a:defRPr>
              </a:pPr>
              <a:endParaRPr lang="en-US"/>
            </a:p>
          </c:txPr>
          <c:dLblPos val="outEnd"/>
          <c:showLegendKey val="0"/>
          <c:showVal val="0"/>
          <c:showCatName val="1"/>
          <c:showSerName val="0"/>
          <c:showPercent val="1"/>
          <c:showBubbleSize val="0"/>
          <c:extLst>
            <c:ext xmlns:c15="http://schemas.microsoft.com/office/drawing/2012/chart" uri="{CE6537A1-D6FC-4f65-9D91-7224C49458BB}"/>
          </c:extLst>
        </c:dLbl>
      </c:pivotFmt>
      <c:pivotFmt>
        <c:idx val="29"/>
        <c:spPr>
          <a:solidFill>
            <a:schemeClr val="accent6"/>
          </a:solidFill>
          <a:ln>
            <a:noFill/>
          </a:ln>
          <a:effectLst>
            <a:outerShdw blurRad="63500" sx="102000" sy="102000" algn="ctr" rotWithShape="0">
              <a:prstClr val="black">
                <a:alpha val="20000"/>
              </a:prstClr>
            </a:outerShdw>
          </a:effectLst>
        </c:spPr>
        <c:dLbl>
          <c:idx val="0"/>
          <c:layout>
            <c:manualLayout>
              <c:x val="6.8910247714737569E-2"/>
              <c:y val="4.2735035544949939E-3"/>
            </c:manualLayout>
          </c:layout>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6"/>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Lst>
        </c:dLbl>
      </c:pivotFmt>
      <c:pivotFmt>
        <c:idx val="30"/>
        <c:spPr>
          <a:solidFill>
            <a:schemeClr val="accent6"/>
          </a:solidFill>
          <a:ln>
            <a:noFill/>
          </a:ln>
          <a:effectLst>
            <a:outerShdw blurRad="63500" sx="102000" sy="102000" algn="ctr" rotWithShape="0">
              <a:prstClr val="black">
                <a:alpha val="20000"/>
              </a:prstClr>
            </a:outerShdw>
          </a:effectLst>
        </c:spPr>
        <c:dLbl>
          <c:idx val="0"/>
          <c:layout>
            <c:manualLayout>
              <c:x val="4.4871789209596558E-2"/>
              <c:y val="6.4102553317423342E-3"/>
            </c:manualLayout>
          </c:layout>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6"/>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Lst>
        </c:dLbl>
      </c:pivotFmt>
      <c:pivotFmt>
        <c:idx val="31"/>
        <c:spPr>
          <a:solidFill>
            <a:schemeClr val="accent6"/>
          </a:solidFill>
          <a:ln>
            <a:noFill/>
          </a:ln>
          <a:effectLst>
            <a:outerShdw blurRad="63500" sx="102000" sy="102000" algn="ctr" rotWithShape="0">
              <a:prstClr val="black">
                <a:alpha val="20000"/>
              </a:prstClr>
            </a:outerShdw>
          </a:effectLst>
        </c:spPr>
        <c:dLbl>
          <c:idx val="0"/>
          <c:layout>
            <c:manualLayout>
              <c:x val="-9.6153834020564044E-2"/>
              <c:y val="-4.0598283767702602E-2"/>
            </c:manualLayout>
          </c:layout>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6"/>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Lst>
        </c:dLbl>
      </c:pivotFmt>
      <c:pivotFmt>
        <c:idx val="32"/>
        <c:spPr>
          <a:solidFill>
            <a:schemeClr val="accent6"/>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6"/>
                  </a:solidFill>
                  <a:latin typeface="+mn-lt"/>
                  <a:ea typeface="+mn-ea"/>
                  <a:cs typeface="+mn-cs"/>
                </a:defRPr>
              </a:pPr>
              <a:endParaRPr lang="en-US"/>
            </a:p>
          </c:txPr>
          <c:dLblPos val="outEnd"/>
          <c:showLegendKey val="0"/>
          <c:showVal val="0"/>
          <c:showCatName val="1"/>
          <c:showSerName val="0"/>
          <c:showPercent val="1"/>
          <c:showBubbleSize val="0"/>
          <c:extLst>
            <c:ext xmlns:c15="http://schemas.microsoft.com/office/drawing/2012/chart" uri="{CE6537A1-D6FC-4f65-9D91-7224C49458BB}"/>
          </c:extLst>
        </c:dLbl>
      </c:pivotFmt>
    </c:pivotFmts>
    <c:plotArea>
      <c:layout/>
      <c:pieChart>
        <c:varyColors val="1"/>
        <c:ser>
          <c:idx val="0"/>
          <c:order val="0"/>
          <c:tx>
            <c:strRef>
              <c:f>'Respondents by race'!$B$3</c:f>
              <c:strCache>
                <c:ptCount val="1"/>
                <c:pt idx="0">
                  <c:v>Total</c:v>
                </c:pt>
              </c:strCache>
            </c:strRef>
          </c:tx>
          <c:dPt>
            <c:idx val="0"/>
            <c:bubble3D val="0"/>
            <c:spPr>
              <a:solidFill>
                <a:schemeClr val="accent6"/>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1-7929-450F-9AC9-F4405D743011}"/>
              </c:ext>
            </c:extLst>
          </c:dPt>
          <c:dPt>
            <c:idx val="1"/>
            <c:bubble3D val="0"/>
            <c:spPr>
              <a:solidFill>
                <a:schemeClr val="accent5"/>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7929-450F-9AC9-F4405D743011}"/>
              </c:ext>
            </c:extLst>
          </c:dPt>
          <c:dPt>
            <c:idx val="2"/>
            <c:bubble3D val="0"/>
            <c:spPr>
              <a:solidFill>
                <a:schemeClr val="accent4"/>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5-7929-450F-9AC9-F4405D743011}"/>
              </c:ext>
            </c:extLst>
          </c:dPt>
          <c:dPt>
            <c:idx val="3"/>
            <c:bubble3D val="0"/>
            <c:spPr>
              <a:solidFill>
                <a:schemeClr val="accent6">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7-7929-450F-9AC9-F4405D743011}"/>
              </c:ext>
            </c:extLst>
          </c:dPt>
          <c:dPt>
            <c:idx val="4"/>
            <c:bubble3D val="0"/>
            <c:spPr>
              <a:solidFill>
                <a:schemeClr val="accent5">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9-7929-450F-9AC9-F4405D743011}"/>
              </c:ext>
            </c:extLst>
          </c:dPt>
          <c:dPt>
            <c:idx val="5"/>
            <c:bubble3D val="0"/>
            <c:spPr>
              <a:solidFill>
                <a:schemeClr val="accent4">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B-7929-450F-9AC9-F4405D743011}"/>
              </c:ext>
            </c:extLst>
          </c:dPt>
          <c:dPt>
            <c:idx val="6"/>
            <c:bubble3D val="0"/>
            <c:spPr>
              <a:solidFill>
                <a:schemeClr val="accent6">
                  <a:lumMod val="80000"/>
                  <a:lumOff val="2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D-7929-450F-9AC9-F4405D743011}"/>
              </c:ext>
            </c:extLst>
          </c:dPt>
          <c:dLbls>
            <c:dLbl>
              <c:idx val="0"/>
              <c:tx>
                <c:rich>
                  <a:bodyPr rot="0" spcFirstLastPara="1" vertOverflow="ellipsis" vert="horz" wrap="square" lIns="38100" tIns="19050" rIns="38100" bIns="19050" anchor="ctr" anchorCtr="1">
                    <a:spAutoFit/>
                  </a:bodyPr>
                  <a:lstStyle/>
                  <a:p>
                    <a:pPr>
                      <a:defRPr sz="1000" b="1" i="0" u="none" strike="noStrike" kern="1200" spc="0" baseline="0">
                        <a:solidFill>
                          <a:schemeClr val="accent6"/>
                        </a:solidFill>
                        <a:latin typeface="+mn-lt"/>
                        <a:ea typeface="+mn-ea"/>
                        <a:cs typeface="+mn-cs"/>
                      </a:defRPr>
                    </a:pPr>
                    <a:fld id="{564C9554-8FC1-4F76-81AB-CD5672858AA2}" type="CATEGORYNAME">
                      <a:rPr lang="en-US" smtClean="0"/>
                      <a:pPr>
                        <a:defRPr/>
                      </a:pPr>
                      <a:t>[CATEGORY NAME]</a:t>
                    </a:fld>
                    <a:r>
                      <a:rPr lang="en-US" baseline="0"/>
                      <a:t>
</a:t>
                    </a:r>
                    <a:fld id="{13335373-DE88-4D4F-A1AA-DAEAF38E5840}" type="PERCENTAGE">
                      <a:rPr lang="en-US" baseline="0"/>
                      <a:pPr>
                        <a:defRPr/>
                      </a:pPr>
                      <a:t>[PERCENTAGE]</a:t>
                    </a:fld>
                    <a:endParaRPr lang="en-US" baseline="0"/>
                  </a:p>
                </c:rich>
              </c:tx>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6"/>
                      </a:solidFill>
                      <a:latin typeface="+mn-lt"/>
                      <a:ea typeface="+mn-ea"/>
                      <a:cs typeface="+mn-cs"/>
                    </a:defRPr>
                  </a:pPr>
                  <a:endParaRPr lang="en-US"/>
                </a:p>
              </c:txPr>
              <c:dLblPos val="outEnd"/>
              <c:showLegendKey val="0"/>
              <c:showVal val="1"/>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7929-450F-9AC9-F4405D743011}"/>
                </c:ext>
              </c:extLst>
            </c:dLbl>
            <c:dLbl>
              <c:idx val="1"/>
              <c:layout>
                <c:manualLayout>
                  <c:x val="-2.3389233447801024E-2"/>
                  <c:y val="-0.1183814262871217"/>
                </c:manualLayout>
              </c:layout>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5"/>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7929-450F-9AC9-F4405D743011}"/>
                </c:ext>
              </c:extLst>
            </c:dLbl>
            <c:dLbl>
              <c:idx val="2"/>
              <c:layout>
                <c:manualLayout>
                  <c:x val="7.016770034340275E-2"/>
                  <c:y val="-0.14882236447523869"/>
                </c:manualLayout>
              </c:layout>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4"/>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7929-450F-9AC9-F4405D743011}"/>
                </c:ext>
              </c:extLst>
            </c:dLbl>
            <c:dLbl>
              <c:idx val="3"/>
              <c:layout>
                <c:manualLayout>
                  <c:x val="-0.14159280219361547"/>
                  <c:y val="-1.0146979396039002E-2"/>
                </c:manualLayout>
              </c:layout>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6">
                          <a:lumMod val="60000"/>
                        </a:schemeClr>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7929-450F-9AC9-F4405D743011}"/>
                </c:ext>
              </c:extLst>
            </c:dLbl>
            <c:dLbl>
              <c:idx val="4"/>
              <c:layout>
                <c:manualLayout>
                  <c:x val="-0.13639468318523607"/>
                  <c:y val="0"/>
                </c:manualLayout>
              </c:layout>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5">
                          <a:lumMod val="60000"/>
                        </a:schemeClr>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9-7929-450F-9AC9-F4405D743011}"/>
                </c:ext>
              </c:extLst>
            </c:dLbl>
            <c:dLbl>
              <c:idx val="5"/>
              <c:layout>
                <c:manualLayout>
                  <c:x val="-0.19555816356763162"/>
                  <c:y val="-0.18942066873121743"/>
                </c:manualLayout>
              </c:layout>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4">
                          <a:lumMod val="60000"/>
                        </a:schemeClr>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B-7929-450F-9AC9-F4405D743011}"/>
                </c:ext>
              </c:extLst>
            </c:dLbl>
            <c:dLbl>
              <c:idx val="6"/>
              <c:layout>
                <c:manualLayout>
                  <c:x val="6.1396737800477406E-2"/>
                  <c:y val="-0.20970424085147271"/>
                </c:manualLayout>
              </c:layout>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6">
                          <a:lumMod val="80000"/>
                          <a:lumOff val="20000"/>
                        </a:schemeClr>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D-7929-450F-9AC9-F4405D743011}"/>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en-US"/>
              </a:p>
            </c:tx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'Respondents by race'!$A$4:$A$10</c:f>
              <c:strCache>
                <c:ptCount val="7"/>
                <c:pt idx="0">
                  <c:v>Asian</c:v>
                </c:pt>
                <c:pt idx="1">
                  <c:v>Black or African American</c:v>
                </c:pt>
                <c:pt idx="2">
                  <c:v>Hispanic or Latinx</c:v>
                </c:pt>
                <c:pt idx="3">
                  <c:v>Multiracial</c:v>
                </c:pt>
                <c:pt idx="4">
                  <c:v>Native American or American Indian</c:v>
                </c:pt>
                <c:pt idx="5">
                  <c:v>Native Hawaiian or Pacific Islander</c:v>
                </c:pt>
                <c:pt idx="6">
                  <c:v>White</c:v>
                </c:pt>
              </c:strCache>
            </c:strRef>
          </c:cat>
          <c:val>
            <c:numRef>
              <c:f>'Respondents by race'!$B$4:$B$10</c:f>
              <c:numCache>
                <c:formatCode>General</c:formatCode>
                <c:ptCount val="7"/>
                <c:pt idx="0">
                  <c:v>78</c:v>
                </c:pt>
                <c:pt idx="1">
                  <c:v>127</c:v>
                </c:pt>
                <c:pt idx="2">
                  <c:v>82</c:v>
                </c:pt>
                <c:pt idx="3">
                  <c:v>48</c:v>
                </c:pt>
                <c:pt idx="4">
                  <c:v>13</c:v>
                </c:pt>
                <c:pt idx="5">
                  <c:v>5</c:v>
                </c:pt>
                <c:pt idx="6">
                  <c:v>282</c:v>
                </c:pt>
              </c:numCache>
            </c:numRef>
          </c:val>
          <c:extLst>
            <c:ext xmlns:c16="http://schemas.microsoft.com/office/drawing/2014/chart" uri="{C3380CC4-5D6E-409C-BE32-E72D297353CC}">
              <c16:uniqueId val="{0000000E-7929-450F-9AC9-F4405D743011}"/>
            </c:ext>
          </c:extLst>
        </c:ser>
        <c:dLbls>
          <c:dLblPos val="outEnd"/>
          <c:showLegendKey val="0"/>
          <c:showVal val="0"/>
          <c:showCatName val="0"/>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extLst>
    <c:ext xmlns:c14="http://schemas.microsoft.com/office/drawing/2007/8/2/chart" uri="{781A3756-C4B2-4CAC-9D66-4F8BD8637D16}">
      <c14:pivotOptions>
        <c14:dropZoneFilter val="1"/>
        <c14:dropZoneSeries val="1"/>
        <c14:dropZonesVisible val="1"/>
      </c14:pivotOptions>
    </c:ext>
    <c:ext xmlns:c16="http://schemas.microsoft.com/office/drawing/2014/chart" uri="{E28EC0CA-F0BB-4C9C-879D-F8772B89E7AC}">
      <c16:pivotOptions16>
        <c16:showExpandCollapseFieldButtons val="1"/>
      </c16:pivotOptions16>
    </c:ext>
  </c:extLst>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pivotSource>
    <c:name>[73rdAvenueActiveRoutesToTransit-Clean_pivot.xlsx]Top choice - All!PivotTable1</c:name>
    <c:fmtId val="9"/>
  </c:pivotSource>
  <c:chart>
    <c:title>
      <c:tx>
        <c:rich>
          <a:bodyPr rot="0" spcFirstLastPara="1" vertOverflow="ellipsis" vert="horz" wrap="square" anchor="ctr" anchorCtr="1"/>
          <a:lstStyle/>
          <a:p>
            <a:pPr algn="l">
              <a:defRPr sz="1600" b="1" i="0" u="none" strike="noStrike" kern="1200" cap="all" baseline="0">
                <a:solidFill>
                  <a:schemeClr val="tx1">
                    <a:lumMod val="65000"/>
                    <a:lumOff val="35000"/>
                  </a:schemeClr>
                </a:solidFill>
                <a:latin typeface="+mn-lt"/>
                <a:ea typeface="+mn-ea"/>
                <a:cs typeface="+mn-cs"/>
              </a:defRPr>
            </a:pPr>
            <a:r>
              <a:rPr lang="en-US"/>
              <a:t>Overall</a:t>
            </a:r>
          </a:p>
          <a:p>
            <a:pPr algn="l">
              <a:defRPr/>
            </a:pPr>
            <a:r>
              <a:rPr lang="en-US" sz="1400" b="0" cap="none"/>
              <a:t>680 responses</a:t>
            </a:r>
          </a:p>
        </c:rich>
      </c:tx>
      <c:layout>
        <c:manualLayout>
          <c:xMode val="edge"/>
          <c:yMode val="edge"/>
          <c:x val="3.1736001749781279E-2"/>
          <c:y val="5.5555555555555552E-2"/>
        </c:manualLayout>
      </c:layout>
      <c:overlay val="0"/>
      <c:spPr>
        <a:noFill/>
        <a:ln>
          <a:noFill/>
        </a:ln>
        <a:effectLst/>
      </c:spPr>
      <c:txPr>
        <a:bodyPr rot="0" spcFirstLastPara="1" vertOverflow="ellipsis" vert="horz" wrap="square" anchor="ctr" anchorCtr="1"/>
        <a:lstStyle/>
        <a:p>
          <a:pPr algn="l">
            <a:defRPr sz="1600" b="1" i="0" u="none" strike="noStrike" kern="1200" cap="all" baseline="0">
              <a:solidFill>
                <a:schemeClr val="tx1">
                  <a:lumMod val="65000"/>
                  <a:lumOff val="35000"/>
                </a:schemeClr>
              </a:solidFill>
              <a:latin typeface="+mn-lt"/>
              <a:ea typeface="+mn-ea"/>
              <a:cs typeface="+mn-cs"/>
            </a:defRPr>
          </a:pPr>
          <a:endParaRPr lang="en-US"/>
        </a:p>
      </c:txPr>
    </c:title>
    <c:autoTitleDeleted val="0"/>
    <c:pivotFmts>
      <c:pivotFmt>
        <c:idx val="0"/>
        <c:spPr>
          <a:solidFill>
            <a:schemeClr val="accent6"/>
          </a:solidFill>
          <a:ln>
            <a:noFill/>
          </a:ln>
          <a:effectLst>
            <a:outerShdw blurRad="63500" sx="102000" sy="102000" algn="ctr" rotWithShape="0">
              <a:prstClr val="black">
                <a:alpha val="20000"/>
              </a:prstClr>
            </a:outerShdw>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6"/>
                  </a:solidFill>
                  <a:latin typeface="+mn-lt"/>
                  <a:ea typeface="+mn-ea"/>
                  <a:cs typeface="+mn-cs"/>
                </a:defRPr>
              </a:pPr>
              <a:endParaRPr lang="en-US"/>
            </a:p>
          </c:txPr>
          <c:dLblPos val="outEnd"/>
          <c:showLegendKey val="0"/>
          <c:showVal val="0"/>
          <c:showCatName val="1"/>
          <c:showSerName val="0"/>
          <c:showPercent val="1"/>
          <c:showBubbleSize val="0"/>
          <c:extLst>
            <c:ext xmlns:c15="http://schemas.microsoft.com/office/drawing/2012/chart" uri="{CE6537A1-D6FC-4f65-9D91-7224C49458BB}"/>
          </c:extLst>
        </c:dLbl>
      </c:pivotFmt>
      <c:pivotFmt>
        <c:idx val="1"/>
        <c:spPr>
          <a:solidFill>
            <a:schemeClr val="accent6"/>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6"/>
                  </a:solidFill>
                  <a:latin typeface="+mn-lt"/>
                  <a:ea typeface="+mn-ea"/>
                  <a:cs typeface="+mn-cs"/>
                </a:defRPr>
              </a:pPr>
              <a:endParaRPr lang="en-US"/>
            </a:p>
          </c:txPr>
          <c:dLblPos val="outEnd"/>
          <c:showLegendKey val="0"/>
          <c:showVal val="0"/>
          <c:showCatName val="1"/>
          <c:showSerName val="0"/>
          <c:showPercent val="1"/>
          <c:showBubbleSize val="0"/>
          <c:extLst>
            <c:ext xmlns:c15="http://schemas.microsoft.com/office/drawing/2012/chart" uri="{CE6537A1-D6FC-4f65-9D91-7224C49458BB}"/>
          </c:extLst>
        </c:dLbl>
      </c:pivotFmt>
      <c:pivotFmt>
        <c:idx val="2"/>
        <c:spPr>
          <a:solidFill>
            <a:schemeClr val="accent6"/>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6"/>
                  </a:solidFill>
                  <a:latin typeface="+mn-lt"/>
                  <a:ea typeface="+mn-ea"/>
                  <a:cs typeface="+mn-cs"/>
                </a:defRPr>
              </a:pPr>
              <a:endParaRPr lang="en-US"/>
            </a:p>
          </c:txPr>
          <c:dLblPos val="outEnd"/>
          <c:showLegendKey val="0"/>
          <c:showVal val="0"/>
          <c:showCatName val="1"/>
          <c:showSerName val="0"/>
          <c:showPercent val="1"/>
          <c:showBubbleSize val="0"/>
          <c:extLst>
            <c:ext xmlns:c15="http://schemas.microsoft.com/office/drawing/2012/chart" uri="{CE6537A1-D6FC-4f65-9D91-7224C49458BB}"/>
          </c:extLst>
        </c:dLbl>
      </c:pivotFmt>
      <c:pivotFmt>
        <c:idx val="3"/>
        <c:spPr>
          <a:solidFill>
            <a:schemeClr val="accent6"/>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6"/>
                  </a:solidFill>
                  <a:latin typeface="+mn-lt"/>
                  <a:ea typeface="+mn-ea"/>
                  <a:cs typeface="+mn-cs"/>
                </a:defRPr>
              </a:pPr>
              <a:endParaRPr lang="en-US"/>
            </a:p>
          </c:txPr>
          <c:dLblPos val="outEnd"/>
          <c:showLegendKey val="0"/>
          <c:showVal val="0"/>
          <c:showCatName val="1"/>
          <c:showSerName val="0"/>
          <c:showPercent val="1"/>
          <c:showBubbleSize val="0"/>
          <c:extLst>
            <c:ext xmlns:c15="http://schemas.microsoft.com/office/drawing/2012/chart" uri="{CE6537A1-D6FC-4f65-9D91-7224C49458BB}"/>
          </c:extLst>
        </c:dLbl>
      </c:pivotFmt>
      <c:pivotFmt>
        <c:idx val="4"/>
        <c:spPr>
          <a:solidFill>
            <a:schemeClr val="accent6"/>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6"/>
                  </a:solidFill>
                  <a:latin typeface="+mn-lt"/>
                  <a:ea typeface="+mn-ea"/>
                  <a:cs typeface="+mn-cs"/>
                </a:defRPr>
              </a:pPr>
              <a:endParaRPr lang="en-US"/>
            </a:p>
          </c:txPr>
          <c:dLblPos val="outEnd"/>
          <c:showLegendKey val="0"/>
          <c:showVal val="0"/>
          <c:showCatName val="1"/>
          <c:showSerName val="0"/>
          <c:showPercent val="1"/>
          <c:showBubbleSize val="0"/>
          <c:extLst>
            <c:ext xmlns:c15="http://schemas.microsoft.com/office/drawing/2012/chart" uri="{CE6537A1-D6FC-4f65-9D91-7224C49458BB}">
              <c15:xForSave val="1"/>
            </c:ext>
          </c:extLst>
        </c:dLbl>
      </c:pivotFmt>
      <c:pivotFmt>
        <c:idx val="5"/>
        <c:spPr>
          <a:solidFill>
            <a:schemeClr val="accent6"/>
          </a:solidFill>
          <a:ln>
            <a:noFill/>
          </a:ln>
          <a:effectLst>
            <a:outerShdw blurRad="63500" sx="102000" sy="102000" algn="ctr" rotWithShape="0">
              <a:prstClr val="black">
                <a:alpha val="20000"/>
              </a:prstClr>
            </a:outerShdw>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6"/>
                  </a:solidFill>
                  <a:latin typeface="+mn-lt"/>
                  <a:ea typeface="+mn-ea"/>
                  <a:cs typeface="+mn-cs"/>
                </a:defRPr>
              </a:pPr>
              <a:endParaRPr lang="en-US"/>
            </a:p>
          </c:txPr>
          <c:dLblPos val="outEnd"/>
          <c:showLegendKey val="0"/>
          <c:showVal val="0"/>
          <c:showCatName val="1"/>
          <c:showSerName val="0"/>
          <c:showPercent val="1"/>
          <c:showBubbleSize val="0"/>
          <c:extLst>
            <c:ext xmlns:c15="http://schemas.microsoft.com/office/drawing/2012/chart" uri="{CE6537A1-D6FC-4f65-9D91-7224C49458BB}"/>
          </c:extLst>
        </c:dLbl>
      </c:pivotFmt>
      <c:pivotFmt>
        <c:idx val="6"/>
        <c:spPr>
          <a:solidFill>
            <a:schemeClr val="accent6"/>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6"/>
                  </a:solidFill>
                  <a:latin typeface="+mn-lt"/>
                  <a:ea typeface="+mn-ea"/>
                  <a:cs typeface="+mn-cs"/>
                </a:defRPr>
              </a:pPr>
              <a:endParaRPr lang="en-US"/>
            </a:p>
          </c:txPr>
          <c:dLblPos val="outEnd"/>
          <c:showLegendKey val="0"/>
          <c:showVal val="0"/>
          <c:showCatName val="1"/>
          <c:showSerName val="0"/>
          <c:showPercent val="1"/>
          <c:showBubbleSize val="0"/>
          <c:extLst>
            <c:ext xmlns:c15="http://schemas.microsoft.com/office/drawing/2012/chart" uri="{CE6537A1-D6FC-4f65-9D91-7224C49458BB}"/>
          </c:extLst>
        </c:dLbl>
      </c:pivotFmt>
      <c:pivotFmt>
        <c:idx val="7"/>
        <c:spPr>
          <a:solidFill>
            <a:schemeClr val="accent6"/>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6"/>
                  </a:solidFill>
                  <a:latin typeface="+mn-lt"/>
                  <a:ea typeface="+mn-ea"/>
                  <a:cs typeface="+mn-cs"/>
                </a:defRPr>
              </a:pPr>
              <a:endParaRPr lang="en-US"/>
            </a:p>
          </c:txPr>
          <c:dLblPos val="outEnd"/>
          <c:showLegendKey val="0"/>
          <c:showVal val="0"/>
          <c:showCatName val="1"/>
          <c:showSerName val="0"/>
          <c:showPercent val="1"/>
          <c:showBubbleSize val="0"/>
          <c:extLst>
            <c:ext xmlns:c15="http://schemas.microsoft.com/office/drawing/2012/chart" uri="{CE6537A1-D6FC-4f65-9D91-7224C49458BB}"/>
          </c:extLst>
        </c:dLbl>
      </c:pivotFmt>
      <c:pivotFmt>
        <c:idx val="8"/>
        <c:spPr>
          <a:solidFill>
            <a:schemeClr val="accent6"/>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6"/>
                  </a:solidFill>
                  <a:latin typeface="+mn-lt"/>
                  <a:ea typeface="+mn-ea"/>
                  <a:cs typeface="+mn-cs"/>
                </a:defRPr>
              </a:pPr>
              <a:endParaRPr lang="en-US"/>
            </a:p>
          </c:txPr>
          <c:dLblPos val="outEnd"/>
          <c:showLegendKey val="0"/>
          <c:showVal val="0"/>
          <c:showCatName val="1"/>
          <c:showSerName val="0"/>
          <c:showPercent val="1"/>
          <c:showBubbleSize val="0"/>
          <c:extLst>
            <c:ext xmlns:c15="http://schemas.microsoft.com/office/drawing/2012/chart" uri="{CE6537A1-D6FC-4f65-9D91-7224C49458BB}"/>
          </c:extLst>
        </c:dLbl>
      </c:pivotFmt>
      <c:pivotFmt>
        <c:idx val="9"/>
        <c:spPr>
          <a:solidFill>
            <a:schemeClr val="accent6"/>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6"/>
                  </a:solidFill>
                  <a:latin typeface="+mn-lt"/>
                  <a:ea typeface="+mn-ea"/>
                  <a:cs typeface="+mn-cs"/>
                </a:defRPr>
              </a:pPr>
              <a:endParaRPr lang="en-US"/>
            </a:p>
          </c:txPr>
          <c:dLblPos val="outEnd"/>
          <c:showLegendKey val="0"/>
          <c:showVal val="0"/>
          <c:showCatName val="1"/>
          <c:showSerName val="0"/>
          <c:showPercent val="1"/>
          <c:showBubbleSize val="0"/>
          <c:extLst>
            <c:ext xmlns:c15="http://schemas.microsoft.com/office/drawing/2012/chart" uri="{CE6537A1-D6FC-4f65-9D91-7224C49458BB}"/>
          </c:extLst>
        </c:dLbl>
      </c:pivotFmt>
      <c:pivotFmt>
        <c:idx val="10"/>
        <c:spPr>
          <a:solidFill>
            <a:schemeClr val="accent6"/>
          </a:solidFill>
          <a:ln>
            <a:noFill/>
          </a:ln>
          <a:effectLst>
            <a:outerShdw blurRad="63500" sx="102000" sy="102000" algn="ctr" rotWithShape="0">
              <a:prstClr val="black">
                <a:alpha val="20000"/>
              </a:prstClr>
            </a:outerShdw>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6"/>
                  </a:solidFill>
                  <a:latin typeface="+mn-lt"/>
                  <a:ea typeface="+mn-ea"/>
                  <a:cs typeface="+mn-cs"/>
                </a:defRPr>
              </a:pPr>
              <a:endParaRPr lang="en-US"/>
            </a:p>
          </c:txPr>
          <c:dLblPos val="outEnd"/>
          <c:showLegendKey val="0"/>
          <c:showVal val="0"/>
          <c:showCatName val="1"/>
          <c:showSerName val="0"/>
          <c:showPercent val="1"/>
          <c:showBubbleSize val="0"/>
          <c:extLst>
            <c:ext xmlns:c15="http://schemas.microsoft.com/office/drawing/2012/chart" uri="{CE6537A1-D6FC-4f65-9D91-7224C49458BB}"/>
          </c:extLst>
        </c:dLbl>
      </c:pivotFmt>
      <c:pivotFmt>
        <c:idx val="11"/>
        <c:spPr>
          <a:solidFill>
            <a:schemeClr val="accent6"/>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6"/>
                  </a:solidFill>
                  <a:latin typeface="+mn-lt"/>
                  <a:ea typeface="+mn-ea"/>
                  <a:cs typeface="+mn-cs"/>
                </a:defRPr>
              </a:pPr>
              <a:endParaRPr lang="en-US"/>
            </a:p>
          </c:txPr>
          <c:dLblPos val="outEnd"/>
          <c:showLegendKey val="0"/>
          <c:showVal val="0"/>
          <c:showCatName val="1"/>
          <c:showSerName val="0"/>
          <c:showPercent val="1"/>
          <c:showBubbleSize val="0"/>
          <c:extLst>
            <c:ext xmlns:c15="http://schemas.microsoft.com/office/drawing/2012/chart" uri="{CE6537A1-D6FC-4f65-9D91-7224C49458BB}"/>
          </c:extLst>
        </c:dLbl>
      </c:pivotFmt>
      <c:pivotFmt>
        <c:idx val="12"/>
        <c:spPr>
          <a:solidFill>
            <a:schemeClr val="accent6"/>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6"/>
                  </a:solidFill>
                  <a:latin typeface="+mn-lt"/>
                  <a:ea typeface="+mn-ea"/>
                  <a:cs typeface="+mn-cs"/>
                </a:defRPr>
              </a:pPr>
              <a:endParaRPr lang="en-US"/>
            </a:p>
          </c:txPr>
          <c:dLblPos val="outEnd"/>
          <c:showLegendKey val="0"/>
          <c:showVal val="0"/>
          <c:showCatName val="1"/>
          <c:showSerName val="0"/>
          <c:showPercent val="1"/>
          <c:showBubbleSize val="0"/>
          <c:extLst>
            <c:ext xmlns:c15="http://schemas.microsoft.com/office/drawing/2012/chart" uri="{CE6537A1-D6FC-4f65-9D91-7224C49458BB}"/>
          </c:extLst>
        </c:dLbl>
      </c:pivotFmt>
      <c:pivotFmt>
        <c:idx val="13"/>
        <c:spPr>
          <a:solidFill>
            <a:schemeClr val="accent6"/>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6"/>
                  </a:solidFill>
                  <a:latin typeface="+mn-lt"/>
                  <a:ea typeface="+mn-ea"/>
                  <a:cs typeface="+mn-cs"/>
                </a:defRPr>
              </a:pPr>
              <a:endParaRPr lang="en-US"/>
            </a:p>
          </c:txPr>
          <c:dLblPos val="outEnd"/>
          <c:showLegendKey val="0"/>
          <c:showVal val="0"/>
          <c:showCatName val="1"/>
          <c:showSerName val="0"/>
          <c:showPercent val="1"/>
          <c:showBubbleSize val="0"/>
          <c:extLst>
            <c:ext xmlns:c15="http://schemas.microsoft.com/office/drawing/2012/chart" uri="{CE6537A1-D6FC-4f65-9D91-7224C49458BB}"/>
          </c:extLst>
        </c:dLbl>
      </c:pivotFmt>
      <c:pivotFmt>
        <c:idx val="14"/>
        <c:spPr>
          <a:solidFill>
            <a:schemeClr val="accent6"/>
          </a:solidFill>
          <a:ln>
            <a:noFill/>
          </a:ln>
          <a:effectLst>
            <a:outerShdw blurRad="63500" sx="102000" sy="102000" algn="ctr" rotWithShape="0">
              <a:prstClr val="black">
                <a:alpha val="20000"/>
              </a:prstClr>
            </a:outerShdw>
          </a:effectLst>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6"/>
                  </a:solidFill>
                  <a:latin typeface="+mn-lt"/>
                  <a:ea typeface="+mn-ea"/>
                  <a:cs typeface="+mn-cs"/>
                </a:defRPr>
              </a:pPr>
              <a:endParaRPr lang="en-US"/>
            </a:p>
          </c:txPr>
          <c:dLblPos val="outEnd"/>
          <c:showLegendKey val="0"/>
          <c:showVal val="0"/>
          <c:showCatName val="1"/>
          <c:showSerName val="0"/>
          <c:showPercent val="1"/>
          <c:showBubbleSize val="0"/>
          <c:extLst>
            <c:ext xmlns:c15="http://schemas.microsoft.com/office/drawing/2012/chart" uri="{CE6537A1-D6FC-4f65-9D91-7224C49458BB}"/>
          </c:extLst>
        </c:dLbl>
      </c:pivotFmt>
    </c:pivotFmts>
    <c:plotArea>
      <c:layout/>
      <c:pieChart>
        <c:varyColors val="1"/>
        <c:ser>
          <c:idx val="0"/>
          <c:order val="0"/>
          <c:tx>
            <c:strRef>
              <c:f>'Top choice - All'!$B$3</c:f>
              <c:strCache>
                <c:ptCount val="1"/>
                <c:pt idx="0">
                  <c:v>Total</c:v>
                </c:pt>
              </c:strCache>
            </c:strRef>
          </c:tx>
          <c:dPt>
            <c:idx val="0"/>
            <c:bubble3D val="0"/>
            <c:spPr>
              <a:solidFill>
                <a:schemeClr val="accent6"/>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1-7FDF-4998-80D6-4E1239100AAB}"/>
              </c:ext>
            </c:extLst>
          </c:dPt>
          <c:dPt>
            <c:idx val="1"/>
            <c:bubble3D val="0"/>
            <c:spPr>
              <a:solidFill>
                <a:schemeClr val="accent5"/>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7FDF-4998-80D6-4E1239100AAB}"/>
              </c:ext>
            </c:extLst>
          </c:dPt>
          <c:dPt>
            <c:idx val="2"/>
            <c:bubble3D val="0"/>
            <c:spPr>
              <a:solidFill>
                <a:schemeClr val="accent4"/>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5-7FDF-4998-80D6-4E1239100AAB}"/>
              </c:ext>
            </c:extLst>
          </c:dPt>
          <c:dPt>
            <c:idx val="3"/>
            <c:bubble3D val="0"/>
            <c:explosion val="34"/>
            <c:spPr>
              <a:solidFill>
                <a:schemeClr val="accent6">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7-7FDF-4998-80D6-4E1239100AAB}"/>
              </c:ext>
            </c:extLst>
          </c:dPt>
          <c:dLbls>
            <c:dLbl>
              <c:idx val="0"/>
              <c:tx>
                <c:rich>
                  <a:bodyPr rot="0" spcFirstLastPara="1" vertOverflow="ellipsis" vert="horz" wrap="square" lIns="38100" tIns="19050" rIns="38100" bIns="19050" anchor="ctr" anchorCtr="1">
                    <a:spAutoFit/>
                  </a:bodyPr>
                  <a:lstStyle/>
                  <a:p>
                    <a:pPr>
                      <a:defRPr sz="1000" b="1" i="0" u="none" strike="noStrike" kern="1200" spc="0" baseline="0">
                        <a:solidFill>
                          <a:schemeClr val="accent6"/>
                        </a:solidFill>
                        <a:latin typeface="+mn-lt"/>
                        <a:ea typeface="+mn-ea"/>
                        <a:cs typeface="+mn-cs"/>
                      </a:defRPr>
                    </a:pPr>
                    <a:fld id="{8CD33B0E-1992-4B71-A6EB-522EF1F9DE6C}" type="CATEGORYNAME">
                      <a:rPr lang="en-US"/>
                      <a:pPr>
                        <a:defRPr/>
                      </a:pPr>
                      <a:t>[CATEGORY NAME]</a:t>
                    </a:fld>
                    <a:r>
                      <a:rPr lang="en-US" baseline="0"/>
                      <a:t>
Left Blank</a:t>
                    </a:r>
                  </a:p>
                  <a:p>
                    <a:pPr>
                      <a:defRPr/>
                    </a:pPr>
                    <a:fld id="{CE5B081D-0F79-4579-8EF9-6FEBF8FC3209}" type="PERCENTAGE">
                      <a:rPr lang="en-US" baseline="0" smtClean="0"/>
                      <a:pPr>
                        <a:defRPr/>
                      </a:pPr>
                      <a:t>[PERCENTAGE]</a:t>
                    </a:fld>
                    <a:endParaRPr lang="en-US"/>
                  </a:p>
                </c:rich>
              </c:tx>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6"/>
                      </a:solidFill>
                      <a:latin typeface="+mn-lt"/>
                      <a:ea typeface="+mn-ea"/>
                      <a:cs typeface="+mn-cs"/>
                    </a:defRPr>
                  </a:pPr>
                  <a:endParaRPr lang="en-US"/>
                </a:p>
              </c:txPr>
              <c:dLblPos val="outEnd"/>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7FDF-4998-80D6-4E1239100AAB}"/>
                </c:ext>
              </c:extLst>
            </c:dLbl>
            <c:dLbl>
              <c:idx val="1"/>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5"/>
                      </a:solidFill>
                      <a:latin typeface="+mn-lt"/>
                      <a:ea typeface="+mn-ea"/>
                      <a:cs typeface="+mn-cs"/>
                    </a:defRPr>
                  </a:pPr>
                  <a:endParaRPr lang="en-US"/>
                </a:p>
              </c:txPr>
              <c:dLblPos val="outEnd"/>
              <c:showLegendKey val="0"/>
              <c:showVal val="0"/>
              <c:showCatName val="1"/>
              <c:showSerName val="0"/>
              <c:showPercent val="1"/>
              <c:showBubbleSize val="0"/>
              <c:extLst>
                <c:ext xmlns:c16="http://schemas.microsoft.com/office/drawing/2014/chart" uri="{C3380CC4-5D6E-409C-BE32-E72D297353CC}">
                  <c16:uniqueId val="{00000003-7FDF-4998-80D6-4E1239100AAB}"/>
                </c:ext>
              </c:extLst>
            </c:dLbl>
            <c:dLbl>
              <c:idx val="2"/>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4"/>
                      </a:solidFill>
                      <a:latin typeface="+mn-lt"/>
                      <a:ea typeface="+mn-ea"/>
                      <a:cs typeface="+mn-cs"/>
                    </a:defRPr>
                  </a:pPr>
                  <a:endParaRPr lang="en-US"/>
                </a:p>
              </c:txPr>
              <c:dLblPos val="outEnd"/>
              <c:showLegendKey val="0"/>
              <c:showVal val="0"/>
              <c:showCatName val="1"/>
              <c:showSerName val="0"/>
              <c:showPercent val="1"/>
              <c:showBubbleSize val="0"/>
              <c:extLst>
                <c:ext xmlns:c16="http://schemas.microsoft.com/office/drawing/2014/chart" uri="{C3380CC4-5D6E-409C-BE32-E72D297353CC}">
                  <c16:uniqueId val="{00000005-7FDF-4998-80D6-4E1239100AAB}"/>
                </c:ext>
              </c:extLst>
            </c:dLbl>
            <c:dLbl>
              <c:idx val="3"/>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6">
                          <a:lumMod val="60000"/>
                        </a:schemeClr>
                      </a:solidFill>
                      <a:latin typeface="+mn-lt"/>
                      <a:ea typeface="+mn-ea"/>
                      <a:cs typeface="+mn-cs"/>
                    </a:defRPr>
                  </a:pPr>
                  <a:endParaRPr lang="en-US"/>
                </a:p>
              </c:txPr>
              <c:dLblPos val="outEnd"/>
              <c:showLegendKey val="0"/>
              <c:showVal val="0"/>
              <c:showCatName val="1"/>
              <c:showSerName val="0"/>
              <c:showPercent val="1"/>
              <c:showBubbleSize val="0"/>
              <c:extLst>
                <c:ext xmlns:c16="http://schemas.microsoft.com/office/drawing/2014/chart" uri="{C3380CC4-5D6E-409C-BE32-E72D297353CC}">
                  <c16:uniqueId val="{00000007-7FDF-4998-80D6-4E1239100AAB}"/>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6"/>
                    </a:solidFill>
                    <a:latin typeface="+mn-lt"/>
                    <a:ea typeface="+mn-ea"/>
                    <a:cs typeface="+mn-cs"/>
                  </a:defRPr>
                </a:pPr>
                <a:endParaRPr lang="en-US"/>
              </a:p>
            </c:tx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'Top choice - All'!$A$4:$A$8</c:f>
              <c:strCache>
                <c:ptCount val="4"/>
                <c:pt idx="1">
                  <c:v>Buffered Bike Lane</c:v>
                </c:pt>
                <c:pt idx="2">
                  <c:v>Local Access Lane</c:v>
                </c:pt>
                <c:pt idx="3">
                  <c:v>Median Path</c:v>
                </c:pt>
              </c:strCache>
            </c:strRef>
          </c:cat>
          <c:val>
            <c:numRef>
              <c:f>'Top choice - All'!$B$4:$B$8</c:f>
              <c:numCache>
                <c:formatCode>General</c:formatCode>
                <c:ptCount val="4"/>
                <c:pt idx="0">
                  <c:v>40</c:v>
                </c:pt>
                <c:pt idx="1">
                  <c:v>99</c:v>
                </c:pt>
                <c:pt idx="2">
                  <c:v>155</c:v>
                </c:pt>
                <c:pt idx="3">
                  <c:v>386</c:v>
                </c:pt>
              </c:numCache>
            </c:numRef>
          </c:val>
          <c:extLst>
            <c:ext xmlns:c16="http://schemas.microsoft.com/office/drawing/2014/chart" uri="{C3380CC4-5D6E-409C-BE32-E72D297353CC}">
              <c16:uniqueId val="{00000008-7FDF-4998-80D6-4E1239100AAB}"/>
            </c:ext>
          </c:extLst>
        </c:ser>
        <c:dLbls>
          <c:dLblPos val="outEnd"/>
          <c:showLegendKey val="0"/>
          <c:showVal val="0"/>
          <c:showCatName val="0"/>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extLst>
    <c:ext xmlns:c14="http://schemas.microsoft.com/office/drawing/2007/8/2/chart" uri="{781A3756-C4B2-4CAC-9D66-4F8BD8637D16}">
      <c14:pivotOptions>
        <c14:dropZoneFilter val="1"/>
        <c14:dropZoneData val="1"/>
        <c14:dropZoneSeries val="1"/>
      </c14:pivotOptions>
    </c:ext>
    <c:ext xmlns:c16="http://schemas.microsoft.com/office/drawing/2014/chart" uri="{E28EC0CA-F0BB-4C9C-879D-F8772B89E7AC}">
      <c16:pivotOptions16>
        <c16:showExpandCollapseFieldButtons val="1"/>
      </c16:pivotOptions16>
    </c:ext>
  </c:extLst>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l">
              <a:defRPr sz="2128" b="1" i="0" u="none" strike="noStrike" kern="1200" cap="all" baseline="0">
                <a:solidFill>
                  <a:schemeClr val="tx1">
                    <a:lumMod val="65000"/>
                    <a:lumOff val="35000"/>
                  </a:schemeClr>
                </a:solidFill>
                <a:latin typeface="+mn-lt"/>
                <a:ea typeface="+mn-ea"/>
                <a:cs typeface="+mn-cs"/>
              </a:defRPr>
            </a:pPr>
            <a:r>
              <a:rPr lang="en-US"/>
              <a:t>WITHIN PROJECT AREA</a:t>
            </a:r>
            <a:r>
              <a:rPr lang="en-US" b="0"/>
              <a:t> (0.25 mi)</a:t>
            </a:r>
          </a:p>
          <a:p>
            <a:pPr algn="l">
              <a:defRPr/>
            </a:pPr>
            <a:r>
              <a:rPr lang="en-US" sz="1600" b="0" cap="none"/>
              <a:t>279 of 680 responses</a:t>
            </a:r>
          </a:p>
        </c:rich>
      </c:tx>
      <c:layout>
        <c:manualLayout>
          <c:xMode val="edge"/>
          <c:yMode val="edge"/>
          <c:x val="5.9363852897329804E-3"/>
          <c:y val="3.176764692786843E-3"/>
        </c:manualLayout>
      </c:layout>
      <c:overlay val="0"/>
      <c:spPr>
        <a:noFill/>
        <a:ln>
          <a:noFill/>
        </a:ln>
        <a:effectLst/>
      </c:spPr>
      <c:txPr>
        <a:bodyPr rot="0" spcFirstLastPara="1" vertOverflow="ellipsis" vert="horz" wrap="square" anchor="ctr" anchorCtr="1"/>
        <a:lstStyle/>
        <a:p>
          <a:pPr algn="l">
            <a:defRPr sz="2128" b="1" i="0" u="none" strike="noStrike" kern="1200" cap="all"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dPt>
            <c:idx val="0"/>
            <c:bubble3D val="0"/>
            <c:spPr>
              <a:solidFill>
                <a:schemeClr val="accent6"/>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1-6EF9-46A0-B061-08C7F3E53294}"/>
              </c:ext>
            </c:extLst>
          </c:dPt>
          <c:dPt>
            <c:idx val="1"/>
            <c:bubble3D val="0"/>
            <c:spPr>
              <a:solidFill>
                <a:schemeClr val="accent5"/>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6EF9-46A0-B061-08C7F3E53294}"/>
              </c:ext>
            </c:extLst>
          </c:dPt>
          <c:dPt>
            <c:idx val="2"/>
            <c:bubble3D val="0"/>
            <c:spPr>
              <a:solidFill>
                <a:schemeClr val="accent4"/>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5-6EF9-46A0-B061-08C7F3E53294}"/>
              </c:ext>
            </c:extLst>
          </c:dPt>
          <c:dPt>
            <c:idx val="3"/>
            <c:bubble3D val="0"/>
            <c:spPr>
              <a:solidFill>
                <a:schemeClr val="accent6">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7-6EF9-46A0-B061-08C7F3E53294}"/>
              </c:ext>
            </c:extLst>
          </c:dPt>
          <c:dLbls>
            <c:dLbl>
              <c:idx val="0"/>
              <c:tx>
                <c:rich>
                  <a:bodyPr rot="0" spcFirstLastPara="1" vertOverflow="ellipsis" vert="horz" wrap="square" lIns="38100" tIns="19050" rIns="38100" bIns="19050" anchor="ctr" anchorCtr="1">
                    <a:spAutoFit/>
                  </a:bodyPr>
                  <a:lstStyle/>
                  <a:p>
                    <a:pPr>
                      <a:defRPr sz="1330" b="1" i="0" u="none" strike="noStrike" kern="1200" spc="0" baseline="0">
                        <a:solidFill>
                          <a:schemeClr val="accent6"/>
                        </a:solidFill>
                        <a:latin typeface="+mn-lt"/>
                        <a:ea typeface="+mn-ea"/>
                        <a:cs typeface="+mn-cs"/>
                      </a:defRPr>
                    </a:pPr>
                    <a:r>
                      <a:rPr lang="en-US" baseline="0"/>
                      <a:t>Left Blank
</a:t>
                    </a:r>
                    <a:fld id="{7E8DA9BA-9803-4126-90D6-BA8E559B7BBF}" type="PERCENTAGE">
                      <a:rPr lang="en-US" baseline="0"/>
                      <a:pPr>
                        <a:defRPr/>
                      </a:pPr>
                      <a:t>[PERCENTAGE]</a:t>
                    </a:fld>
                    <a:endParaRPr lang="en-US" baseline="0"/>
                  </a:p>
                </c:rich>
              </c:tx>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6"/>
                      </a:solidFill>
                      <a:latin typeface="+mn-lt"/>
                      <a:ea typeface="+mn-ea"/>
                      <a:cs typeface="+mn-cs"/>
                    </a:defRPr>
                  </a:pPr>
                  <a:endParaRPr lang="en-US"/>
                </a:p>
              </c:txPr>
              <c:dLblPos val="outEnd"/>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6EF9-46A0-B061-08C7F3E53294}"/>
                </c:ext>
              </c:extLst>
            </c:dLbl>
            <c:dLbl>
              <c:idx val="1"/>
              <c:tx>
                <c:rich>
                  <a:bodyPr rot="0" spcFirstLastPara="1" vertOverflow="ellipsis" vert="horz" wrap="square" lIns="38100" tIns="19050" rIns="38100" bIns="19050" anchor="ctr" anchorCtr="1">
                    <a:spAutoFit/>
                  </a:bodyPr>
                  <a:lstStyle/>
                  <a:p>
                    <a:pPr>
                      <a:defRPr sz="1330" b="1" i="0" u="none" strike="noStrike" kern="1200" spc="0" baseline="0">
                        <a:solidFill>
                          <a:schemeClr val="accent6"/>
                        </a:solidFill>
                        <a:latin typeface="+mn-lt"/>
                        <a:ea typeface="+mn-ea"/>
                        <a:cs typeface="+mn-cs"/>
                      </a:defRPr>
                    </a:pPr>
                    <a:r>
                      <a:rPr lang="en-US" baseline="0">
                        <a:solidFill>
                          <a:schemeClr val="accent5"/>
                        </a:solidFill>
                      </a:rPr>
                      <a:t>Buffered Bike Lane
</a:t>
                    </a:r>
                    <a:fld id="{8A78FAF1-F222-411D-B468-6FEF46C38707}" type="PERCENTAGE">
                      <a:rPr lang="en-US" baseline="0">
                        <a:solidFill>
                          <a:schemeClr val="accent5"/>
                        </a:solidFill>
                      </a:rPr>
                      <a:pPr>
                        <a:defRPr>
                          <a:solidFill>
                            <a:schemeClr val="accent6"/>
                          </a:solidFill>
                        </a:defRPr>
                      </a:pPr>
                      <a:t>[PERCENTAGE]</a:t>
                    </a:fld>
                    <a:endParaRPr lang="en-US" baseline="0">
                      <a:solidFill>
                        <a:schemeClr val="accent5"/>
                      </a:solidFill>
                    </a:endParaRPr>
                  </a:p>
                </c:rich>
              </c:tx>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6"/>
                      </a:solidFill>
                      <a:latin typeface="+mn-lt"/>
                      <a:ea typeface="+mn-ea"/>
                      <a:cs typeface="+mn-cs"/>
                    </a:defRPr>
                  </a:pPr>
                  <a:endParaRPr lang="en-US"/>
                </a:p>
              </c:txPr>
              <c:dLblPos val="outEnd"/>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6EF9-46A0-B061-08C7F3E53294}"/>
                </c:ext>
              </c:extLst>
            </c:dLbl>
            <c:dLbl>
              <c:idx val="2"/>
              <c:tx>
                <c:rich>
                  <a:bodyPr rot="0" spcFirstLastPara="1" vertOverflow="ellipsis" vert="horz" wrap="square" lIns="38100" tIns="19050" rIns="38100" bIns="19050" anchor="ctr" anchorCtr="1">
                    <a:spAutoFit/>
                  </a:bodyPr>
                  <a:lstStyle/>
                  <a:p>
                    <a:pPr>
                      <a:defRPr sz="1330" b="1" i="0" u="none" strike="noStrike" kern="1200" spc="0" baseline="0">
                        <a:solidFill>
                          <a:schemeClr val="accent6"/>
                        </a:solidFill>
                        <a:latin typeface="+mn-lt"/>
                        <a:ea typeface="+mn-ea"/>
                        <a:cs typeface="+mn-cs"/>
                      </a:defRPr>
                    </a:pPr>
                    <a:r>
                      <a:rPr lang="en-US" baseline="0">
                        <a:solidFill>
                          <a:schemeClr val="accent4"/>
                        </a:solidFill>
                      </a:rPr>
                      <a:t>Local Access Lane
</a:t>
                    </a:r>
                    <a:fld id="{601130A5-7D2C-48B8-B539-37E17E6885AF}" type="PERCENTAGE">
                      <a:rPr lang="en-US" baseline="0">
                        <a:solidFill>
                          <a:schemeClr val="accent4"/>
                        </a:solidFill>
                      </a:rPr>
                      <a:pPr>
                        <a:defRPr>
                          <a:solidFill>
                            <a:schemeClr val="accent6"/>
                          </a:solidFill>
                        </a:defRPr>
                      </a:pPr>
                      <a:t>[PERCENTAGE]</a:t>
                    </a:fld>
                    <a:endParaRPr lang="en-US" baseline="0">
                      <a:solidFill>
                        <a:schemeClr val="accent4"/>
                      </a:solidFill>
                    </a:endParaRPr>
                  </a:p>
                </c:rich>
              </c:tx>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6"/>
                      </a:solidFill>
                      <a:latin typeface="+mn-lt"/>
                      <a:ea typeface="+mn-ea"/>
                      <a:cs typeface="+mn-cs"/>
                    </a:defRPr>
                  </a:pPr>
                  <a:endParaRPr lang="en-US"/>
                </a:p>
              </c:txPr>
              <c:dLblPos val="outEnd"/>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6EF9-46A0-B061-08C7F3E53294}"/>
                </c:ext>
              </c:extLst>
            </c:dLbl>
            <c:dLbl>
              <c:idx val="3"/>
              <c:tx>
                <c:rich>
                  <a:bodyPr rot="0" spcFirstLastPara="1" vertOverflow="ellipsis" vert="horz" wrap="square" lIns="38100" tIns="19050" rIns="38100" bIns="19050" anchor="ctr" anchorCtr="1">
                    <a:spAutoFit/>
                  </a:bodyPr>
                  <a:lstStyle/>
                  <a:p>
                    <a:pPr>
                      <a:defRPr sz="1330" b="1" i="0" u="none" strike="noStrike" kern="1200" spc="0" baseline="0">
                        <a:solidFill>
                          <a:schemeClr val="accent6"/>
                        </a:solidFill>
                        <a:latin typeface="+mn-lt"/>
                        <a:ea typeface="+mn-ea"/>
                        <a:cs typeface="+mn-cs"/>
                      </a:defRPr>
                    </a:pPr>
                    <a:r>
                      <a:rPr lang="en-US" baseline="0">
                        <a:solidFill>
                          <a:srgbClr val="5D9942"/>
                        </a:solidFill>
                      </a:rPr>
                      <a:t>Median Path
</a:t>
                    </a:r>
                    <a:fld id="{2C83A37D-ADD9-446A-A8C9-8F7C947C352C}" type="PERCENTAGE">
                      <a:rPr lang="en-US" baseline="0">
                        <a:solidFill>
                          <a:srgbClr val="5D9942"/>
                        </a:solidFill>
                      </a:rPr>
                      <a:pPr>
                        <a:defRPr>
                          <a:solidFill>
                            <a:schemeClr val="accent6"/>
                          </a:solidFill>
                        </a:defRPr>
                      </a:pPr>
                      <a:t>[PERCENTAGE]</a:t>
                    </a:fld>
                    <a:endParaRPr lang="en-US" baseline="0">
                      <a:solidFill>
                        <a:srgbClr val="5D9942"/>
                      </a:solidFill>
                    </a:endParaRPr>
                  </a:p>
                </c:rich>
              </c:tx>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6"/>
                      </a:solidFill>
                      <a:latin typeface="+mn-lt"/>
                      <a:ea typeface="+mn-ea"/>
                      <a:cs typeface="+mn-cs"/>
                    </a:defRPr>
                  </a:pPr>
                  <a:endParaRPr lang="en-US"/>
                </a:p>
              </c:txPr>
              <c:dLblPos val="outEnd"/>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6EF9-46A0-B061-08C7F3E53294}"/>
                </c:ext>
              </c:extLst>
            </c:dLbl>
            <c:spPr>
              <a:noFill/>
              <a:ln>
                <a:noFill/>
              </a:ln>
              <a:effectLst/>
            </c:sp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val>
            <c:numRef>
              <c:f>'Top Choice - by proximity'!$R$21:$U$21</c:f>
              <c:numCache>
                <c:formatCode>General</c:formatCode>
                <c:ptCount val="4"/>
                <c:pt idx="0">
                  <c:v>19</c:v>
                </c:pt>
                <c:pt idx="1">
                  <c:v>53</c:v>
                </c:pt>
                <c:pt idx="2">
                  <c:v>45</c:v>
                </c:pt>
                <c:pt idx="3">
                  <c:v>162</c:v>
                </c:pt>
              </c:numCache>
            </c:numRef>
          </c:val>
          <c:extLst>
            <c:ext xmlns:c16="http://schemas.microsoft.com/office/drawing/2014/chart" uri="{C3380CC4-5D6E-409C-BE32-E72D297353CC}">
              <c16:uniqueId val="{00000000-4318-4188-9FAC-9A27D6324ABE}"/>
            </c:ext>
          </c:extLst>
        </c:ser>
        <c:dLbls>
          <c:dLblPos val="outEnd"/>
          <c:showLegendKey val="0"/>
          <c:showVal val="0"/>
          <c:showCatName val="0"/>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pivotSource>
    <c:name>[73rdAvenueActiveRoutesToTransit-Clean_pivot.xlsx]Mode split by Proximity!PivotTable1</c:name>
    <c:fmtId val="3"/>
  </c:pivotSource>
  <c:chart>
    <c:title>
      <c:tx>
        <c:rich>
          <a:bodyPr rot="0" spcFirstLastPara="1" vertOverflow="ellipsis" vert="horz" wrap="square" anchor="ctr" anchorCtr="1"/>
          <a:lstStyle/>
          <a:p>
            <a:pPr>
              <a:defRPr sz="1600" b="1" i="0" u="none" strike="noStrike" kern="1200" cap="all" spc="120" normalizeH="0" baseline="0">
                <a:solidFill>
                  <a:schemeClr val="tx1">
                    <a:lumMod val="65000"/>
                    <a:lumOff val="35000"/>
                  </a:schemeClr>
                </a:solidFill>
                <a:latin typeface="+mn-lt"/>
                <a:ea typeface="+mn-ea"/>
                <a:cs typeface="+mn-cs"/>
              </a:defRPr>
            </a:pPr>
            <a:r>
              <a:rPr lang="en-US"/>
              <a:t>Mode Split</a:t>
            </a:r>
          </a:p>
        </c:rich>
      </c:tx>
      <c:overlay val="0"/>
      <c:spPr>
        <a:noFill/>
        <a:ln>
          <a:noFill/>
        </a:ln>
        <a:effectLst/>
      </c:spPr>
      <c:txPr>
        <a:bodyPr rot="0" spcFirstLastPara="1" vertOverflow="ellipsis" vert="horz" wrap="square" anchor="ctr" anchorCtr="1"/>
        <a:lstStyle/>
        <a:p>
          <a:pPr>
            <a:defRPr sz="1600" b="1" i="0" u="none" strike="noStrike" kern="1200" cap="all" spc="120" normalizeH="0" baseline="0">
              <a:solidFill>
                <a:schemeClr val="tx1">
                  <a:lumMod val="65000"/>
                  <a:lumOff val="35000"/>
                </a:schemeClr>
              </a:solidFill>
              <a:latin typeface="+mn-lt"/>
              <a:ea typeface="+mn-ea"/>
              <a:cs typeface="+mn-cs"/>
            </a:defRPr>
          </a:pPr>
          <a:endParaRPr lang="en-US"/>
        </a:p>
      </c:txPr>
    </c:title>
    <c:autoTitleDeleted val="0"/>
    <c:pivotFmts>
      <c:pivotFmt>
        <c:idx val="0"/>
        <c:spPr>
          <a:solidFill>
            <a:schemeClr val="accent6"/>
          </a:solidFill>
          <a:ln>
            <a:noFill/>
          </a:ln>
          <a:effectLst/>
        </c:spPr>
        <c:marker>
          <c:symbol val="none"/>
        </c:marker>
        <c:dLbl>
          <c:idx val="0"/>
          <c:spPr>
            <a:noFill/>
            <a:ln>
              <a:noFill/>
            </a:ln>
            <a:effectLst/>
          </c:spPr>
          <c:txPr>
            <a:bodyPr rot="-5400000" spcFirstLastPara="1" vertOverflow="clip" horzOverflow="clip" vert="horz" wrap="square" lIns="38100" tIns="19050" rIns="38100" bIns="19050" anchor="ctr" anchorCtr="1">
              <a:spAutoFit/>
            </a:bodyPr>
            <a:lstStyle/>
            <a:p>
              <a:pPr>
                <a:defRPr sz="800"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1"/>
        <c:spPr>
          <a:solidFill>
            <a:schemeClr val="accent6"/>
          </a:solidFill>
          <a:ln>
            <a:noFill/>
          </a:ln>
          <a:effectLst/>
        </c:spPr>
        <c:marker>
          <c:symbol val="none"/>
        </c:marker>
        <c:dLbl>
          <c:idx val="0"/>
          <c:spPr>
            <a:noFill/>
            <a:ln>
              <a:noFill/>
            </a:ln>
            <a:effectLst/>
          </c:spPr>
          <c:txPr>
            <a:bodyPr rot="-5400000" spcFirstLastPara="1" vertOverflow="clip" horzOverflow="clip" vert="horz" wrap="square" lIns="38100" tIns="19050" rIns="38100" bIns="19050" anchor="ctr" anchorCtr="1">
              <a:spAutoFit/>
            </a:bodyPr>
            <a:lstStyle/>
            <a:p>
              <a:pPr>
                <a:defRPr sz="800"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2"/>
        <c:spPr>
          <a:solidFill>
            <a:schemeClr val="accent6"/>
          </a:solidFill>
          <a:ln>
            <a:noFill/>
          </a:ln>
          <a:effectLst/>
        </c:spPr>
        <c:marker>
          <c:symbol val="none"/>
        </c:marker>
        <c:dLbl>
          <c:idx val="0"/>
          <c:spPr>
            <a:noFill/>
            <a:ln>
              <a:noFill/>
            </a:ln>
            <a:effectLst/>
          </c:spPr>
          <c:txPr>
            <a:bodyPr rot="-5400000" spcFirstLastPara="1" vertOverflow="clip" horzOverflow="clip" vert="horz" wrap="square" lIns="38100" tIns="19050" rIns="38100" bIns="19050" anchor="ctr" anchorCtr="1">
              <a:spAutoFit/>
            </a:bodyPr>
            <a:lstStyle/>
            <a:p>
              <a:pPr>
                <a:defRPr sz="800"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3"/>
        <c:spPr>
          <a:solidFill>
            <a:schemeClr val="accent6"/>
          </a:solidFill>
          <a:ln>
            <a:noFill/>
          </a:ln>
          <a:effectLst/>
        </c:spPr>
        <c:marker>
          <c:symbol val="none"/>
        </c:marker>
        <c:dLbl>
          <c:idx val="0"/>
          <c:spPr>
            <a:noFill/>
            <a:ln>
              <a:noFill/>
            </a:ln>
            <a:effectLst/>
          </c:spPr>
          <c:txPr>
            <a:bodyPr rot="-5400000" spcFirstLastPara="1" vertOverflow="clip" horzOverflow="clip" vert="horz" wrap="square" lIns="38100" tIns="19050" rIns="38100" bIns="19050" anchor="ctr" anchorCtr="1">
              <a:spAutoFit/>
            </a:bodyPr>
            <a:lstStyle/>
            <a:p>
              <a:pPr>
                <a:defRPr sz="800"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4"/>
        <c:spPr>
          <a:solidFill>
            <a:schemeClr val="accent6"/>
          </a:solidFill>
          <a:ln>
            <a:noFill/>
          </a:ln>
          <a:effectLst/>
        </c:spPr>
        <c:marker>
          <c:symbol val="none"/>
        </c:marker>
        <c:dLbl>
          <c:idx val="0"/>
          <c:spPr>
            <a:noFill/>
            <a:ln>
              <a:noFill/>
            </a:ln>
            <a:effectLst/>
          </c:spPr>
          <c:txPr>
            <a:bodyPr rot="-5400000" spcFirstLastPara="1" vertOverflow="clip" horzOverflow="clip" vert="horz" wrap="square" lIns="38100" tIns="19050" rIns="38100" bIns="19050" anchor="ctr" anchorCtr="1">
              <a:spAutoFit/>
            </a:bodyPr>
            <a:lstStyle/>
            <a:p>
              <a:pPr>
                <a:defRPr sz="800"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5"/>
        <c:spPr>
          <a:solidFill>
            <a:schemeClr val="accent6"/>
          </a:solidFill>
          <a:ln>
            <a:noFill/>
          </a:ln>
          <a:effectLst/>
        </c:spPr>
        <c:marker>
          <c:symbol val="none"/>
        </c:marker>
        <c:dLbl>
          <c:idx val="0"/>
          <c:spPr>
            <a:noFill/>
            <a:ln>
              <a:noFill/>
            </a:ln>
            <a:effectLst/>
          </c:spPr>
          <c:txPr>
            <a:bodyPr rot="-5400000" spcFirstLastPara="1" vertOverflow="clip" horzOverflow="clip" vert="horz" wrap="square" lIns="38100" tIns="19050" rIns="38100" bIns="19050" anchor="ctr" anchorCtr="1">
              <a:spAutoFit/>
            </a:bodyPr>
            <a:lstStyle/>
            <a:p>
              <a:pPr>
                <a:defRPr sz="800"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6"/>
        <c:spPr>
          <a:solidFill>
            <a:schemeClr val="accent6"/>
          </a:solidFill>
          <a:ln>
            <a:noFill/>
          </a:ln>
          <a:effectLst/>
        </c:spPr>
        <c:marker>
          <c:symbol val="none"/>
        </c:marker>
        <c:dLbl>
          <c:idx val="0"/>
          <c:spPr>
            <a:noFill/>
            <a:ln>
              <a:noFill/>
            </a:ln>
            <a:effectLst/>
          </c:spPr>
          <c:txPr>
            <a:bodyPr rot="-5400000" spcFirstLastPara="1" vertOverflow="clip" horzOverflow="clip" vert="horz" wrap="square" lIns="38100" tIns="19050" rIns="38100" bIns="19050" anchor="ctr" anchorCtr="1">
              <a:spAutoFit/>
            </a:bodyPr>
            <a:lstStyle/>
            <a:p>
              <a:pPr>
                <a:defRPr sz="800"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7"/>
        <c:spPr>
          <a:solidFill>
            <a:schemeClr val="accent6"/>
          </a:solidFill>
          <a:ln>
            <a:noFill/>
          </a:ln>
          <a:effectLst/>
        </c:spPr>
        <c:marker>
          <c:symbol val="none"/>
        </c:marker>
        <c:dLbl>
          <c:idx val="0"/>
          <c:spPr>
            <a:noFill/>
            <a:ln>
              <a:noFill/>
            </a:ln>
            <a:effectLst/>
          </c:spPr>
          <c:txPr>
            <a:bodyPr rot="-5400000" spcFirstLastPara="1" vertOverflow="clip" horzOverflow="clip" vert="horz" wrap="square" lIns="38100" tIns="19050" rIns="38100" bIns="19050" anchor="ctr" anchorCtr="1">
              <a:spAutoFit/>
            </a:bodyPr>
            <a:lstStyle/>
            <a:p>
              <a:pPr>
                <a:defRPr sz="800"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8"/>
        <c:spPr>
          <a:solidFill>
            <a:schemeClr val="accent6"/>
          </a:solidFill>
          <a:ln>
            <a:noFill/>
          </a:ln>
          <a:effectLst/>
        </c:spPr>
        <c:marker>
          <c:symbol val="none"/>
        </c:marker>
        <c:dLbl>
          <c:idx val="0"/>
          <c:spPr>
            <a:noFill/>
            <a:ln>
              <a:noFill/>
            </a:ln>
            <a:effectLst/>
          </c:spPr>
          <c:txPr>
            <a:bodyPr rot="-5400000" spcFirstLastPara="1" vertOverflow="clip" horzOverflow="clip" vert="horz" wrap="square" lIns="38100" tIns="19050" rIns="38100" bIns="19050" anchor="ctr" anchorCtr="1">
              <a:spAutoFit/>
            </a:bodyPr>
            <a:lstStyle/>
            <a:p>
              <a:pPr>
                <a:defRPr sz="800"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9"/>
        <c:spPr>
          <a:solidFill>
            <a:schemeClr val="accent6"/>
          </a:solidFill>
          <a:ln>
            <a:noFill/>
          </a:ln>
          <a:effectLst/>
        </c:spPr>
        <c:marker>
          <c:symbol val="none"/>
        </c:marker>
        <c:dLbl>
          <c:idx val="0"/>
          <c:spPr>
            <a:noFill/>
            <a:ln>
              <a:noFill/>
            </a:ln>
            <a:effectLst/>
          </c:spPr>
          <c:txPr>
            <a:bodyPr rot="-5400000" spcFirstLastPara="1" vertOverflow="clip" horzOverflow="clip" vert="horz" wrap="square" lIns="38100" tIns="19050" rIns="38100" bIns="19050" anchor="ctr" anchorCtr="1">
              <a:spAutoFit/>
            </a:bodyPr>
            <a:lstStyle/>
            <a:p>
              <a:pPr>
                <a:defRPr sz="800"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10"/>
        <c:spPr>
          <a:solidFill>
            <a:schemeClr val="accent6"/>
          </a:solidFill>
          <a:ln>
            <a:noFill/>
          </a:ln>
          <a:effectLst/>
        </c:spPr>
        <c:marker>
          <c:symbol val="none"/>
        </c:marker>
        <c:dLbl>
          <c:idx val="0"/>
          <c:spPr>
            <a:noFill/>
            <a:ln>
              <a:noFill/>
            </a:ln>
            <a:effectLst/>
          </c:spPr>
          <c:txPr>
            <a:bodyPr rot="-5400000" spcFirstLastPara="1" vertOverflow="clip" horzOverflow="clip" vert="horz" wrap="square" lIns="38100" tIns="19050" rIns="38100" bIns="19050" anchor="ctr" anchorCtr="1">
              <a:spAutoFit/>
            </a:bodyPr>
            <a:lstStyle/>
            <a:p>
              <a:pPr>
                <a:defRPr sz="800"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11"/>
        <c:spPr>
          <a:solidFill>
            <a:schemeClr val="accent6"/>
          </a:solidFill>
          <a:ln>
            <a:noFill/>
          </a:ln>
          <a:effectLst/>
        </c:spPr>
        <c:marker>
          <c:symbol val="none"/>
        </c:marker>
        <c:dLbl>
          <c:idx val="0"/>
          <c:spPr>
            <a:noFill/>
            <a:ln>
              <a:noFill/>
            </a:ln>
            <a:effectLst/>
          </c:spPr>
          <c:txPr>
            <a:bodyPr rot="-5400000" spcFirstLastPara="1" vertOverflow="clip" horzOverflow="clip" vert="horz" wrap="square" lIns="38100" tIns="19050" rIns="38100" bIns="19050" anchor="ctr" anchorCtr="1">
              <a:spAutoFit/>
            </a:bodyPr>
            <a:lstStyle/>
            <a:p>
              <a:pPr>
                <a:defRPr sz="800"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12"/>
        <c:spPr>
          <a:solidFill>
            <a:schemeClr val="accent6"/>
          </a:solidFill>
          <a:ln>
            <a:noFill/>
          </a:ln>
          <a:effectLst/>
        </c:spPr>
        <c:marker>
          <c:symbol val="none"/>
        </c:marker>
        <c:dLbl>
          <c:idx val="0"/>
          <c:spPr>
            <a:noFill/>
            <a:ln>
              <a:noFill/>
            </a:ln>
            <a:effectLst/>
          </c:spPr>
          <c:txPr>
            <a:bodyPr rot="-5400000" spcFirstLastPara="1" vertOverflow="clip" horzOverflow="clip" vert="horz" wrap="square" lIns="38100" tIns="19050" rIns="38100" bIns="19050" anchor="ctr" anchorCtr="1">
              <a:spAutoFit/>
            </a:bodyPr>
            <a:lstStyle/>
            <a:p>
              <a:pPr>
                <a:defRPr sz="800"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13"/>
        <c:spPr>
          <a:solidFill>
            <a:schemeClr val="accent6"/>
          </a:solidFill>
          <a:ln>
            <a:noFill/>
          </a:ln>
          <a:effectLst/>
        </c:spPr>
        <c:marker>
          <c:symbol val="none"/>
        </c:marker>
        <c:dLbl>
          <c:idx val="0"/>
          <c:spPr>
            <a:noFill/>
            <a:ln>
              <a:noFill/>
            </a:ln>
            <a:effectLst/>
          </c:spPr>
          <c:txPr>
            <a:bodyPr rot="-5400000" spcFirstLastPara="1" vertOverflow="clip" horzOverflow="clip" vert="horz" wrap="square" lIns="38100" tIns="19050" rIns="38100" bIns="19050" anchor="ctr" anchorCtr="1">
              <a:spAutoFit/>
            </a:bodyPr>
            <a:lstStyle/>
            <a:p>
              <a:pPr>
                <a:defRPr sz="800"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14"/>
        <c:spPr>
          <a:solidFill>
            <a:schemeClr val="accent6"/>
          </a:solidFill>
          <a:ln>
            <a:noFill/>
          </a:ln>
          <a:effectLst/>
        </c:spPr>
        <c:marker>
          <c:symbol val="none"/>
        </c:marker>
        <c:dLbl>
          <c:idx val="0"/>
          <c:spPr>
            <a:noFill/>
            <a:ln>
              <a:noFill/>
            </a:ln>
            <a:effectLst/>
          </c:spPr>
          <c:txPr>
            <a:bodyPr rot="-5400000" spcFirstLastPara="1" vertOverflow="clip" horzOverflow="clip" vert="horz" wrap="square" lIns="38100" tIns="19050" rIns="38100" bIns="19050" anchor="ctr" anchorCtr="1">
              <a:spAutoFit/>
            </a:bodyPr>
            <a:lstStyle/>
            <a:p>
              <a:pPr>
                <a:defRPr sz="800"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15"/>
        <c:spPr>
          <a:solidFill>
            <a:schemeClr val="accent6"/>
          </a:solidFill>
          <a:ln>
            <a:noFill/>
          </a:ln>
          <a:effectLst/>
        </c:spPr>
        <c:marker>
          <c:symbol val="none"/>
        </c:marker>
        <c:dLbl>
          <c:idx val="0"/>
          <c:spPr>
            <a:noFill/>
            <a:ln>
              <a:noFill/>
            </a:ln>
            <a:effectLst/>
          </c:spPr>
          <c:txPr>
            <a:bodyPr rot="-5400000" spcFirstLastPara="1" vertOverflow="clip" horzOverflow="clip" vert="horz" wrap="square" lIns="38100" tIns="19050" rIns="38100" bIns="19050" anchor="ctr" anchorCtr="1">
              <a:spAutoFit/>
            </a:bodyPr>
            <a:lstStyle/>
            <a:p>
              <a:pPr>
                <a:defRPr sz="800"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16"/>
        <c:spPr>
          <a:solidFill>
            <a:schemeClr val="accent6"/>
          </a:solidFill>
          <a:ln>
            <a:noFill/>
          </a:ln>
          <a:effectLst/>
        </c:spPr>
        <c:marker>
          <c:symbol val="none"/>
        </c:marker>
        <c:dLbl>
          <c:idx val="0"/>
          <c:spPr>
            <a:noFill/>
            <a:ln>
              <a:noFill/>
            </a:ln>
            <a:effectLst/>
          </c:spPr>
          <c:txPr>
            <a:bodyPr rot="-5400000" spcFirstLastPara="1" vertOverflow="clip" horzOverflow="clip" vert="horz" wrap="square" lIns="38100" tIns="19050" rIns="38100" bIns="19050" anchor="ctr" anchorCtr="1">
              <a:spAutoFit/>
            </a:bodyPr>
            <a:lstStyle/>
            <a:p>
              <a:pPr>
                <a:defRPr sz="800"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17"/>
        <c:spPr>
          <a:solidFill>
            <a:schemeClr val="accent6"/>
          </a:solidFill>
          <a:ln>
            <a:noFill/>
          </a:ln>
          <a:effectLst/>
        </c:spPr>
        <c:marker>
          <c:symbol val="none"/>
        </c:marker>
        <c:dLbl>
          <c:idx val="0"/>
          <c:spPr>
            <a:noFill/>
            <a:ln>
              <a:noFill/>
            </a:ln>
            <a:effectLst/>
          </c:spPr>
          <c:txPr>
            <a:bodyPr rot="-5400000" spcFirstLastPara="1" vertOverflow="clip" horzOverflow="clip" vert="horz" wrap="square" lIns="38100" tIns="19050" rIns="38100" bIns="19050" anchor="ctr" anchorCtr="1">
              <a:spAutoFit/>
            </a:bodyPr>
            <a:lstStyle/>
            <a:p>
              <a:pPr>
                <a:defRPr sz="800"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18"/>
        <c:spPr>
          <a:solidFill>
            <a:schemeClr val="accent6"/>
          </a:solidFill>
          <a:ln>
            <a:noFill/>
          </a:ln>
          <a:effectLst/>
        </c:spPr>
        <c:marker>
          <c:symbol val="none"/>
        </c:marker>
        <c:dLbl>
          <c:idx val="0"/>
          <c:spPr>
            <a:noFill/>
            <a:ln>
              <a:noFill/>
            </a:ln>
            <a:effectLst/>
          </c:spPr>
          <c:txPr>
            <a:bodyPr rot="-5400000" spcFirstLastPara="1" vertOverflow="clip" horzOverflow="clip" vert="horz" wrap="square" lIns="38100" tIns="19050" rIns="38100" bIns="19050" anchor="ctr" anchorCtr="1">
              <a:spAutoFit/>
            </a:bodyPr>
            <a:lstStyle/>
            <a:p>
              <a:pPr>
                <a:defRPr sz="800"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19"/>
        <c:spPr>
          <a:solidFill>
            <a:schemeClr val="accent6"/>
          </a:solidFill>
          <a:ln>
            <a:noFill/>
          </a:ln>
          <a:effectLst/>
        </c:spPr>
        <c:marker>
          <c:symbol val="none"/>
        </c:marker>
        <c:dLbl>
          <c:idx val="0"/>
          <c:spPr>
            <a:noFill/>
            <a:ln>
              <a:noFill/>
            </a:ln>
            <a:effectLst/>
          </c:spPr>
          <c:txPr>
            <a:bodyPr rot="-5400000" spcFirstLastPara="1" vertOverflow="clip" horzOverflow="clip" vert="horz" wrap="square" lIns="38100" tIns="19050" rIns="38100" bIns="19050" anchor="ctr" anchorCtr="1">
              <a:spAutoFit/>
            </a:bodyPr>
            <a:lstStyle/>
            <a:p>
              <a:pPr>
                <a:defRPr sz="800"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20"/>
        <c:spPr>
          <a:solidFill>
            <a:schemeClr val="accent6"/>
          </a:solidFill>
          <a:ln>
            <a:noFill/>
          </a:ln>
          <a:effectLst/>
        </c:spPr>
        <c:marker>
          <c:symbol val="none"/>
        </c:marker>
        <c:dLbl>
          <c:idx val="0"/>
          <c:spPr>
            <a:noFill/>
            <a:ln>
              <a:noFill/>
            </a:ln>
            <a:effectLst/>
          </c:spPr>
          <c:txPr>
            <a:bodyPr rot="-5400000" spcFirstLastPara="1" vertOverflow="clip" horzOverflow="clip" vert="horz" wrap="square" lIns="38100" tIns="19050" rIns="38100" bIns="19050" anchor="ctr" anchorCtr="1">
              <a:spAutoFit/>
            </a:bodyPr>
            <a:lstStyle/>
            <a:p>
              <a:pPr>
                <a:defRPr sz="800"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21"/>
        <c:spPr>
          <a:solidFill>
            <a:schemeClr val="accent6"/>
          </a:solidFill>
          <a:ln>
            <a:noFill/>
          </a:ln>
          <a:effectLst/>
        </c:spPr>
        <c:marker>
          <c:symbol val="none"/>
        </c:marker>
        <c:dLbl>
          <c:idx val="0"/>
          <c:spPr>
            <a:noFill/>
            <a:ln>
              <a:noFill/>
            </a:ln>
            <a:effectLst/>
          </c:spPr>
          <c:txPr>
            <a:bodyPr rot="-5400000" spcFirstLastPara="1" vertOverflow="clip" horzOverflow="clip" vert="horz" wrap="square" lIns="38100" tIns="19050" rIns="38100" bIns="19050" anchor="ctr" anchorCtr="1">
              <a:spAutoFit/>
            </a:bodyPr>
            <a:lstStyle/>
            <a:p>
              <a:pPr>
                <a:defRPr sz="800"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22"/>
        <c:spPr>
          <a:solidFill>
            <a:schemeClr val="accent6"/>
          </a:solidFill>
          <a:ln>
            <a:noFill/>
          </a:ln>
          <a:effectLst/>
        </c:spPr>
        <c:marker>
          <c:symbol val="none"/>
        </c:marker>
        <c:dLbl>
          <c:idx val="0"/>
          <c:spPr>
            <a:noFill/>
            <a:ln>
              <a:noFill/>
            </a:ln>
            <a:effectLst/>
          </c:spPr>
          <c:txPr>
            <a:bodyPr rot="-5400000" spcFirstLastPara="1" vertOverflow="clip" horzOverflow="clip" vert="horz" wrap="square" lIns="38100" tIns="19050" rIns="38100" bIns="19050" anchor="ctr" anchorCtr="1">
              <a:spAutoFit/>
            </a:bodyPr>
            <a:lstStyle/>
            <a:p>
              <a:pPr>
                <a:defRPr sz="800"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23"/>
        <c:spPr>
          <a:solidFill>
            <a:schemeClr val="accent6"/>
          </a:solidFill>
          <a:ln>
            <a:noFill/>
          </a:ln>
          <a:effectLst/>
        </c:spPr>
        <c:marker>
          <c:symbol val="none"/>
        </c:marker>
        <c:dLbl>
          <c:idx val="0"/>
          <c:spPr>
            <a:noFill/>
            <a:ln>
              <a:noFill/>
            </a:ln>
            <a:effectLst/>
          </c:spPr>
          <c:txPr>
            <a:bodyPr rot="-5400000" spcFirstLastPara="1" vertOverflow="clip" horzOverflow="clip" vert="horz" wrap="square" lIns="38100" tIns="19050" rIns="38100" bIns="19050" anchor="ctr" anchorCtr="1">
              <a:spAutoFit/>
            </a:bodyPr>
            <a:lstStyle/>
            <a:p>
              <a:pPr>
                <a:defRPr sz="800"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s>
    <c:plotArea>
      <c:layout/>
      <c:barChart>
        <c:barDir val="col"/>
        <c:grouping val="clustered"/>
        <c:varyColors val="0"/>
        <c:ser>
          <c:idx val="0"/>
          <c:order val="0"/>
          <c:tx>
            <c:strRef>
              <c:f>'Mode split by Proximity'!$B$3</c:f>
              <c:strCache>
                <c:ptCount val="1"/>
                <c:pt idx="0">
                  <c:v>Take the bus on 73rd</c:v>
                </c:pt>
              </c:strCache>
            </c:strRef>
          </c:tx>
          <c:spPr>
            <a:solidFill>
              <a:schemeClr val="accent6"/>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800"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'Mode split by Proximity'!$A$4:$A$7</c:f>
              <c:strCache>
                <c:ptCount val="3"/>
                <c:pt idx="0">
                  <c:v>I am not a resident on or near the project corridor.</c:v>
                </c:pt>
                <c:pt idx="1">
                  <c:v>I live on 73rd Ave between MacArthur Blvd and International Blvd.</c:v>
                </c:pt>
                <c:pt idx="2">
                  <c:v>I live within 0.25 miles of 73rd Ave between MacArthur Blvd and International Blvd.</c:v>
                </c:pt>
              </c:strCache>
            </c:strRef>
          </c:cat>
          <c:val>
            <c:numRef>
              <c:f>'Mode split by Proximity'!$B$4:$B$7</c:f>
              <c:numCache>
                <c:formatCode>General</c:formatCode>
                <c:ptCount val="3"/>
                <c:pt idx="0">
                  <c:v>58</c:v>
                </c:pt>
                <c:pt idx="1">
                  <c:v>8</c:v>
                </c:pt>
                <c:pt idx="2">
                  <c:v>52</c:v>
                </c:pt>
              </c:numCache>
            </c:numRef>
          </c:val>
          <c:extLst>
            <c:ext xmlns:c16="http://schemas.microsoft.com/office/drawing/2014/chart" uri="{C3380CC4-5D6E-409C-BE32-E72D297353CC}">
              <c16:uniqueId val="{00000000-51E9-4B17-A8DF-8D925051AA4A}"/>
            </c:ext>
          </c:extLst>
        </c:ser>
        <c:ser>
          <c:idx val="1"/>
          <c:order val="1"/>
          <c:tx>
            <c:strRef>
              <c:f>'Mode split by Proximity'!$C$3</c:f>
              <c:strCache>
                <c:ptCount val="1"/>
                <c:pt idx="0">
                  <c:v>Ride my bike on 73rd</c:v>
                </c:pt>
              </c:strCache>
            </c:strRef>
          </c:tx>
          <c:spPr>
            <a:solidFill>
              <a:schemeClr val="accent5"/>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800"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'Mode split by Proximity'!$A$4:$A$7</c:f>
              <c:strCache>
                <c:ptCount val="3"/>
                <c:pt idx="0">
                  <c:v>I am not a resident on or near the project corridor.</c:v>
                </c:pt>
                <c:pt idx="1">
                  <c:v>I live on 73rd Ave between MacArthur Blvd and International Blvd.</c:v>
                </c:pt>
                <c:pt idx="2">
                  <c:v>I live within 0.25 miles of 73rd Ave between MacArthur Blvd and International Blvd.</c:v>
                </c:pt>
              </c:strCache>
            </c:strRef>
          </c:cat>
          <c:val>
            <c:numRef>
              <c:f>'Mode split by Proximity'!$C$4:$C$7</c:f>
              <c:numCache>
                <c:formatCode>General</c:formatCode>
                <c:ptCount val="3"/>
                <c:pt idx="0">
                  <c:v>78</c:v>
                </c:pt>
                <c:pt idx="1">
                  <c:v>6</c:v>
                </c:pt>
                <c:pt idx="2">
                  <c:v>43</c:v>
                </c:pt>
              </c:numCache>
            </c:numRef>
          </c:val>
          <c:extLst>
            <c:ext xmlns:c16="http://schemas.microsoft.com/office/drawing/2014/chart" uri="{C3380CC4-5D6E-409C-BE32-E72D297353CC}">
              <c16:uniqueId val="{00000001-51E9-4B17-A8DF-8D925051AA4A}"/>
            </c:ext>
          </c:extLst>
        </c:ser>
        <c:ser>
          <c:idx val="2"/>
          <c:order val="2"/>
          <c:tx>
            <c:strRef>
              <c:f>'Mode split by Proximity'!$D$3</c:f>
              <c:strCache>
                <c:ptCount val="1"/>
                <c:pt idx="0">
                  <c:v>Walk on 73rd</c:v>
                </c:pt>
              </c:strCache>
            </c:strRef>
          </c:tx>
          <c:spPr>
            <a:solidFill>
              <a:schemeClr val="accent4"/>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800"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'Mode split by Proximity'!$A$4:$A$7</c:f>
              <c:strCache>
                <c:ptCount val="3"/>
                <c:pt idx="0">
                  <c:v>I am not a resident on or near the project corridor.</c:v>
                </c:pt>
                <c:pt idx="1">
                  <c:v>I live on 73rd Ave between MacArthur Blvd and International Blvd.</c:v>
                </c:pt>
                <c:pt idx="2">
                  <c:v>I live within 0.25 miles of 73rd Ave between MacArthur Blvd and International Blvd.</c:v>
                </c:pt>
              </c:strCache>
            </c:strRef>
          </c:cat>
          <c:val>
            <c:numRef>
              <c:f>'Mode split by Proximity'!$D$4:$D$7</c:f>
              <c:numCache>
                <c:formatCode>General</c:formatCode>
                <c:ptCount val="3"/>
                <c:pt idx="0">
                  <c:v>40</c:v>
                </c:pt>
                <c:pt idx="1">
                  <c:v>12</c:v>
                </c:pt>
                <c:pt idx="2">
                  <c:v>61</c:v>
                </c:pt>
              </c:numCache>
            </c:numRef>
          </c:val>
          <c:extLst>
            <c:ext xmlns:c16="http://schemas.microsoft.com/office/drawing/2014/chart" uri="{C3380CC4-5D6E-409C-BE32-E72D297353CC}">
              <c16:uniqueId val="{00000002-51E9-4B17-A8DF-8D925051AA4A}"/>
            </c:ext>
          </c:extLst>
        </c:ser>
        <c:ser>
          <c:idx val="3"/>
          <c:order val="3"/>
          <c:tx>
            <c:strRef>
              <c:f>'Mode split by Proximity'!$E$3</c:f>
              <c:strCache>
                <c:ptCount val="1"/>
                <c:pt idx="0">
                  <c:v>Drive on 73rd</c:v>
                </c:pt>
              </c:strCache>
            </c:strRef>
          </c:tx>
          <c:spPr>
            <a:solidFill>
              <a:schemeClr val="accent6">
                <a:lumMod val="60000"/>
              </a:schemeClr>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800"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'Mode split by Proximity'!$A$4:$A$7</c:f>
              <c:strCache>
                <c:ptCount val="3"/>
                <c:pt idx="0">
                  <c:v>I am not a resident on or near the project corridor.</c:v>
                </c:pt>
                <c:pt idx="1">
                  <c:v>I live on 73rd Ave between MacArthur Blvd and International Blvd.</c:v>
                </c:pt>
                <c:pt idx="2">
                  <c:v>I live within 0.25 miles of 73rd Ave between MacArthur Blvd and International Blvd.</c:v>
                </c:pt>
              </c:strCache>
            </c:strRef>
          </c:cat>
          <c:val>
            <c:numRef>
              <c:f>'Mode split by Proximity'!$E$4:$E$7</c:f>
              <c:numCache>
                <c:formatCode>General</c:formatCode>
                <c:ptCount val="3"/>
                <c:pt idx="0">
                  <c:v>246</c:v>
                </c:pt>
                <c:pt idx="1">
                  <c:v>18</c:v>
                </c:pt>
                <c:pt idx="2">
                  <c:v>214</c:v>
                </c:pt>
              </c:numCache>
            </c:numRef>
          </c:val>
          <c:extLst>
            <c:ext xmlns:c16="http://schemas.microsoft.com/office/drawing/2014/chart" uri="{C3380CC4-5D6E-409C-BE32-E72D297353CC}">
              <c16:uniqueId val="{00000003-51E9-4B17-A8DF-8D925051AA4A}"/>
            </c:ext>
          </c:extLst>
        </c:ser>
        <c:ser>
          <c:idx val="4"/>
          <c:order val="4"/>
          <c:tx>
            <c:strRef>
              <c:f>'Mode split by Proximity'!$F$3</c:f>
              <c:strCache>
                <c:ptCount val="1"/>
                <c:pt idx="0">
                  <c:v>Park on 73rd</c:v>
                </c:pt>
              </c:strCache>
            </c:strRef>
          </c:tx>
          <c:spPr>
            <a:solidFill>
              <a:schemeClr val="accent5">
                <a:lumMod val="60000"/>
              </a:schemeClr>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800"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'Mode split by Proximity'!$A$4:$A$7</c:f>
              <c:strCache>
                <c:ptCount val="3"/>
                <c:pt idx="0">
                  <c:v>I am not a resident on or near the project corridor.</c:v>
                </c:pt>
                <c:pt idx="1">
                  <c:v>I live on 73rd Ave between MacArthur Blvd and International Blvd.</c:v>
                </c:pt>
                <c:pt idx="2">
                  <c:v>I live within 0.25 miles of 73rd Ave between MacArthur Blvd and International Blvd.</c:v>
                </c:pt>
              </c:strCache>
            </c:strRef>
          </c:cat>
          <c:val>
            <c:numRef>
              <c:f>'Mode split by Proximity'!$F$4:$F$7</c:f>
              <c:numCache>
                <c:formatCode>General</c:formatCode>
                <c:ptCount val="3"/>
                <c:pt idx="0">
                  <c:v>0</c:v>
                </c:pt>
                <c:pt idx="1">
                  <c:v>0</c:v>
                </c:pt>
                <c:pt idx="2">
                  <c:v>0</c:v>
                </c:pt>
              </c:numCache>
            </c:numRef>
          </c:val>
          <c:extLst>
            <c:ext xmlns:c16="http://schemas.microsoft.com/office/drawing/2014/chart" uri="{C3380CC4-5D6E-409C-BE32-E72D297353CC}">
              <c16:uniqueId val="{00000004-51E9-4B17-A8DF-8D925051AA4A}"/>
            </c:ext>
          </c:extLst>
        </c:ser>
        <c:ser>
          <c:idx val="5"/>
          <c:order val="5"/>
          <c:tx>
            <c:strRef>
              <c:f>'Mode split by Proximity'!$G$3</c:f>
              <c:strCache>
                <c:ptCount val="1"/>
                <c:pt idx="0">
                  <c:v>Take ride-hail</c:v>
                </c:pt>
              </c:strCache>
            </c:strRef>
          </c:tx>
          <c:spPr>
            <a:solidFill>
              <a:schemeClr val="accent4">
                <a:lumMod val="60000"/>
              </a:schemeClr>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800"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'Mode split by Proximity'!$A$4:$A$7</c:f>
              <c:strCache>
                <c:ptCount val="3"/>
                <c:pt idx="0">
                  <c:v>I am not a resident on or near the project corridor.</c:v>
                </c:pt>
                <c:pt idx="1">
                  <c:v>I live on 73rd Ave between MacArthur Blvd and International Blvd.</c:v>
                </c:pt>
                <c:pt idx="2">
                  <c:v>I live within 0.25 miles of 73rd Ave between MacArthur Blvd and International Blvd.</c:v>
                </c:pt>
              </c:strCache>
            </c:strRef>
          </c:cat>
          <c:val>
            <c:numRef>
              <c:f>'Mode split by Proximity'!$G$4:$G$7</c:f>
              <c:numCache>
                <c:formatCode>General</c:formatCode>
                <c:ptCount val="3"/>
                <c:pt idx="0">
                  <c:v>34</c:v>
                </c:pt>
                <c:pt idx="1">
                  <c:v>5</c:v>
                </c:pt>
                <c:pt idx="2">
                  <c:v>40</c:v>
                </c:pt>
              </c:numCache>
            </c:numRef>
          </c:val>
          <c:extLst>
            <c:ext xmlns:c16="http://schemas.microsoft.com/office/drawing/2014/chart" uri="{C3380CC4-5D6E-409C-BE32-E72D297353CC}">
              <c16:uniqueId val="{00000005-51E9-4B17-A8DF-8D925051AA4A}"/>
            </c:ext>
          </c:extLst>
        </c:ser>
        <c:ser>
          <c:idx val="6"/>
          <c:order val="6"/>
          <c:tx>
            <c:strRef>
              <c:f>'Mode split by Proximity'!$H$3</c:f>
              <c:strCache>
                <c:ptCount val="1"/>
                <c:pt idx="0">
                  <c:v>Use Paratransit on 73rd</c:v>
                </c:pt>
              </c:strCache>
            </c:strRef>
          </c:tx>
          <c:spPr>
            <a:solidFill>
              <a:schemeClr val="accent6">
                <a:lumMod val="80000"/>
                <a:lumOff val="20000"/>
              </a:schemeClr>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800"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'Mode split by Proximity'!$A$4:$A$7</c:f>
              <c:strCache>
                <c:ptCount val="3"/>
                <c:pt idx="0">
                  <c:v>I am not a resident on or near the project corridor.</c:v>
                </c:pt>
                <c:pt idx="1">
                  <c:v>I live on 73rd Ave between MacArthur Blvd and International Blvd.</c:v>
                </c:pt>
                <c:pt idx="2">
                  <c:v>I live within 0.25 miles of 73rd Ave between MacArthur Blvd and International Blvd.</c:v>
                </c:pt>
              </c:strCache>
            </c:strRef>
          </c:cat>
          <c:val>
            <c:numRef>
              <c:f>'Mode split by Proximity'!$H$4:$H$7</c:f>
              <c:numCache>
                <c:formatCode>General</c:formatCode>
                <c:ptCount val="3"/>
                <c:pt idx="0">
                  <c:v>1</c:v>
                </c:pt>
                <c:pt idx="1">
                  <c:v>0</c:v>
                </c:pt>
                <c:pt idx="2">
                  <c:v>5</c:v>
                </c:pt>
              </c:numCache>
            </c:numRef>
          </c:val>
          <c:extLst>
            <c:ext xmlns:c16="http://schemas.microsoft.com/office/drawing/2014/chart" uri="{C3380CC4-5D6E-409C-BE32-E72D297353CC}">
              <c16:uniqueId val="{00000006-51E9-4B17-A8DF-8D925051AA4A}"/>
            </c:ext>
          </c:extLst>
        </c:ser>
        <c:ser>
          <c:idx val="7"/>
          <c:order val="7"/>
          <c:tx>
            <c:strRef>
              <c:f>'Mode split by Proximity'!$I$3</c:f>
              <c:strCache>
                <c:ptCount val="1"/>
                <c:pt idx="0">
                  <c:v>Other Use</c:v>
                </c:pt>
              </c:strCache>
            </c:strRef>
          </c:tx>
          <c:spPr>
            <a:solidFill>
              <a:schemeClr val="accent5">
                <a:lumMod val="80000"/>
                <a:lumOff val="20000"/>
              </a:schemeClr>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800"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'Mode split by Proximity'!$A$4:$A$7</c:f>
              <c:strCache>
                <c:ptCount val="3"/>
                <c:pt idx="0">
                  <c:v>I am not a resident on or near the project corridor.</c:v>
                </c:pt>
                <c:pt idx="1">
                  <c:v>I live on 73rd Ave between MacArthur Blvd and International Blvd.</c:v>
                </c:pt>
                <c:pt idx="2">
                  <c:v>I live within 0.25 miles of 73rd Ave between MacArthur Blvd and International Blvd.</c:v>
                </c:pt>
              </c:strCache>
            </c:strRef>
          </c:cat>
          <c:val>
            <c:numRef>
              <c:f>'Mode split by Proximity'!$I$4:$I$7</c:f>
              <c:numCache>
                <c:formatCode>General</c:formatCode>
                <c:ptCount val="3"/>
                <c:pt idx="0">
                  <c:v>12</c:v>
                </c:pt>
                <c:pt idx="1">
                  <c:v>2</c:v>
                </c:pt>
                <c:pt idx="2">
                  <c:v>6</c:v>
                </c:pt>
              </c:numCache>
            </c:numRef>
          </c:val>
          <c:extLst>
            <c:ext xmlns:c16="http://schemas.microsoft.com/office/drawing/2014/chart" uri="{C3380CC4-5D6E-409C-BE32-E72D297353CC}">
              <c16:uniqueId val="{00000007-51E9-4B17-A8DF-8D925051AA4A}"/>
            </c:ext>
          </c:extLst>
        </c:ser>
        <c:dLbls>
          <c:dLblPos val="outEnd"/>
          <c:showLegendKey val="0"/>
          <c:showVal val="1"/>
          <c:showCatName val="0"/>
          <c:showSerName val="0"/>
          <c:showPercent val="0"/>
          <c:showBubbleSize val="0"/>
        </c:dLbls>
        <c:gapWidth val="444"/>
        <c:overlap val="-90"/>
        <c:axId val="1882286655"/>
        <c:axId val="1753751951"/>
      </c:barChart>
      <c:catAx>
        <c:axId val="1882286655"/>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cap="all" spc="120" normalizeH="0" baseline="0">
                <a:solidFill>
                  <a:schemeClr val="tx1">
                    <a:lumMod val="65000"/>
                    <a:lumOff val="35000"/>
                  </a:schemeClr>
                </a:solidFill>
                <a:latin typeface="+mn-lt"/>
                <a:ea typeface="+mn-ea"/>
                <a:cs typeface="+mn-cs"/>
              </a:defRPr>
            </a:pPr>
            <a:endParaRPr lang="en-US"/>
          </a:p>
        </c:txPr>
        <c:crossAx val="1753751951"/>
        <c:crosses val="autoZero"/>
        <c:auto val="1"/>
        <c:lblAlgn val="ctr"/>
        <c:lblOffset val="100"/>
        <c:noMultiLvlLbl val="0"/>
      </c:catAx>
      <c:valAx>
        <c:axId val="1753751951"/>
        <c:scaling>
          <c:orientation val="minMax"/>
        </c:scaling>
        <c:delete val="1"/>
        <c:axPos val="l"/>
        <c:numFmt formatCode="General" sourceLinked="1"/>
        <c:majorTickMark val="none"/>
        <c:minorTickMark val="none"/>
        <c:tickLblPos val="nextTo"/>
        <c:crossAx val="1882286655"/>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extLst>
    <c:ext xmlns:c14="http://schemas.microsoft.com/office/drawing/2007/8/2/chart" uri="{781A3756-C4B2-4CAC-9D66-4F8BD8637D16}">
      <c14:pivotOptions>
        <c14:dropZoneFilter val="1"/>
        <c14:dropZonesVisible val="1"/>
      </c14:pivotOptions>
    </c:ext>
    <c:ext xmlns:c16="http://schemas.microsoft.com/office/drawing/2014/chart" uri="{E28EC0CA-F0BB-4C9C-879D-F8772B89E7AC}">
      <c16:pivotOptions16>
        <c16:showExpandCollapseFieldButtons val="1"/>
      </c16:pivotOptions16>
    </c:ext>
  </c:extLst>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pivotSource>
    <c:name>[73rdAvenueActiveRoutesToTransit-Clean_pivot.xlsx]Top choice by mode split!PivotTable3</c:name>
    <c:fmtId val="6"/>
  </c:pivotSource>
  <c:chart>
    <c:title>
      <c:tx>
        <c:rich>
          <a:bodyPr rot="0" spcFirstLastPara="1" vertOverflow="ellipsis" vert="horz" wrap="square" anchor="ctr" anchorCtr="1"/>
          <a:lstStyle/>
          <a:p>
            <a:pPr>
              <a:defRPr sz="1600" b="1" i="0" u="none" strike="noStrike" kern="1200" cap="all" spc="120" normalizeH="0" baseline="0">
                <a:solidFill>
                  <a:schemeClr val="tx1">
                    <a:lumMod val="65000"/>
                    <a:lumOff val="35000"/>
                  </a:schemeClr>
                </a:solidFill>
                <a:latin typeface="+mn-lt"/>
                <a:ea typeface="+mn-ea"/>
                <a:cs typeface="+mn-cs"/>
              </a:defRPr>
            </a:pPr>
            <a:r>
              <a:rPr lang="en-US"/>
              <a:t>MODE use</a:t>
            </a:r>
          </a:p>
        </c:rich>
      </c:tx>
      <c:overlay val="0"/>
      <c:spPr>
        <a:noFill/>
        <a:ln>
          <a:noFill/>
        </a:ln>
        <a:effectLst/>
      </c:spPr>
      <c:txPr>
        <a:bodyPr rot="0" spcFirstLastPara="1" vertOverflow="ellipsis" vert="horz" wrap="square" anchor="ctr" anchorCtr="1"/>
        <a:lstStyle/>
        <a:p>
          <a:pPr>
            <a:defRPr sz="1600" b="1" i="0" u="none" strike="noStrike" kern="1200" cap="all" spc="120" normalizeH="0" baseline="0">
              <a:solidFill>
                <a:schemeClr val="tx1">
                  <a:lumMod val="65000"/>
                  <a:lumOff val="35000"/>
                </a:schemeClr>
              </a:solidFill>
              <a:latin typeface="+mn-lt"/>
              <a:ea typeface="+mn-ea"/>
              <a:cs typeface="+mn-cs"/>
            </a:defRPr>
          </a:pPr>
          <a:endParaRPr lang="en-US"/>
        </a:p>
      </c:txPr>
    </c:title>
    <c:autoTitleDeleted val="0"/>
    <c:pivotFmts>
      <c:pivotFmt>
        <c:idx val="0"/>
        <c:dLbl>
          <c:idx val="0"/>
          <c:showLegendKey val="0"/>
          <c:showVal val="0"/>
          <c:showCatName val="0"/>
          <c:showSerName val="0"/>
          <c:showPercent val="0"/>
          <c:showBubbleSize val="0"/>
          <c:extLst>
            <c:ext xmlns:c15="http://schemas.microsoft.com/office/drawing/2012/chart" uri="{CE6537A1-D6FC-4f65-9D91-7224C49458BB}"/>
          </c:extLst>
        </c:dLbl>
      </c:pivotFmt>
      <c:pivotFmt>
        <c:idx val="1"/>
        <c:dLbl>
          <c:idx val="0"/>
          <c:showLegendKey val="0"/>
          <c:showVal val="0"/>
          <c:showCatName val="0"/>
          <c:showSerName val="0"/>
          <c:showPercent val="0"/>
          <c:showBubbleSize val="0"/>
          <c:extLst>
            <c:ext xmlns:c15="http://schemas.microsoft.com/office/drawing/2012/chart" uri="{CE6537A1-D6FC-4f65-9D91-7224C49458BB}"/>
          </c:extLst>
        </c:dLbl>
      </c:pivotFmt>
      <c:pivotFmt>
        <c:idx val="2"/>
        <c:dLbl>
          <c:idx val="0"/>
          <c:showLegendKey val="0"/>
          <c:showVal val="0"/>
          <c:showCatName val="0"/>
          <c:showSerName val="0"/>
          <c:showPercent val="0"/>
          <c:showBubbleSize val="0"/>
          <c:extLst>
            <c:ext xmlns:c15="http://schemas.microsoft.com/office/drawing/2012/chart" uri="{CE6537A1-D6FC-4f65-9D91-7224C49458BB}"/>
          </c:extLst>
        </c:dLbl>
      </c:pivotFmt>
      <c:pivotFmt>
        <c:idx val="3"/>
        <c:dLbl>
          <c:idx val="0"/>
          <c:showLegendKey val="0"/>
          <c:showVal val="0"/>
          <c:showCatName val="0"/>
          <c:showSerName val="0"/>
          <c:showPercent val="0"/>
          <c:showBubbleSize val="0"/>
          <c:extLst>
            <c:ext xmlns:c15="http://schemas.microsoft.com/office/drawing/2012/chart" uri="{CE6537A1-D6FC-4f65-9D91-7224C49458BB}"/>
          </c:extLst>
        </c:dLbl>
      </c:pivotFmt>
      <c:pivotFmt>
        <c:idx val="4"/>
        <c:dLbl>
          <c:idx val="0"/>
          <c:showLegendKey val="0"/>
          <c:showVal val="0"/>
          <c:showCatName val="0"/>
          <c:showSerName val="0"/>
          <c:showPercent val="0"/>
          <c:showBubbleSize val="0"/>
          <c:extLst>
            <c:ext xmlns:c15="http://schemas.microsoft.com/office/drawing/2012/chart" uri="{CE6537A1-D6FC-4f65-9D91-7224C49458BB}"/>
          </c:extLst>
        </c:dLbl>
      </c:pivotFmt>
      <c:pivotFmt>
        <c:idx val="5"/>
        <c:dLbl>
          <c:idx val="0"/>
          <c:showLegendKey val="0"/>
          <c:showVal val="0"/>
          <c:showCatName val="0"/>
          <c:showSerName val="0"/>
          <c:showPercent val="0"/>
          <c:showBubbleSize val="0"/>
          <c:extLst>
            <c:ext xmlns:c15="http://schemas.microsoft.com/office/drawing/2012/chart" uri="{CE6537A1-D6FC-4f65-9D91-7224C49458BB}"/>
          </c:extLst>
        </c:dLbl>
      </c:pivotFmt>
      <c:pivotFmt>
        <c:idx val="6"/>
        <c:dLbl>
          <c:idx val="0"/>
          <c:showLegendKey val="0"/>
          <c:showVal val="0"/>
          <c:showCatName val="0"/>
          <c:showSerName val="0"/>
          <c:showPercent val="0"/>
          <c:showBubbleSize val="0"/>
          <c:extLst>
            <c:ext xmlns:c15="http://schemas.microsoft.com/office/drawing/2012/chart" uri="{CE6537A1-D6FC-4f65-9D91-7224C49458BB}"/>
          </c:extLst>
        </c:dLbl>
      </c:pivotFmt>
      <c:pivotFmt>
        <c:idx val="7"/>
        <c:dLbl>
          <c:idx val="0"/>
          <c:showLegendKey val="0"/>
          <c:showVal val="0"/>
          <c:showCatName val="0"/>
          <c:showSerName val="0"/>
          <c:showPercent val="0"/>
          <c:showBubbleSize val="0"/>
          <c:extLst>
            <c:ext xmlns:c15="http://schemas.microsoft.com/office/drawing/2012/chart" uri="{CE6537A1-D6FC-4f65-9D91-7224C49458BB}"/>
          </c:extLst>
        </c:dLbl>
      </c:pivotFmt>
      <c:pivotFmt>
        <c:idx val="8"/>
        <c:dLbl>
          <c:idx val="0"/>
          <c:showLegendKey val="0"/>
          <c:showVal val="0"/>
          <c:showCatName val="0"/>
          <c:showSerName val="0"/>
          <c:showPercent val="0"/>
          <c:showBubbleSize val="0"/>
          <c:extLst>
            <c:ext xmlns:c15="http://schemas.microsoft.com/office/drawing/2012/chart" uri="{CE6537A1-D6FC-4f65-9D91-7224C49458BB}"/>
          </c:extLst>
        </c:dLbl>
      </c:pivotFmt>
      <c:pivotFmt>
        <c:idx val="9"/>
        <c:dLbl>
          <c:idx val="0"/>
          <c:showLegendKey val="0"/>
          <c:showVal val="0"/>
          <c:showCatName val="0"/>
          <c:showSerName val="0"/>
          <c:showPercent val="0"/>
          <c:showBubbleSize val="0"/>
          <c:extLst>
            <c:ext xmlns:c15="http://schemas.microsoft.com/office/drawing/2012/chart" uri="{CE6537A1-D6FC-4f65-9D91-7224C49458BB}"/>
          </c:extLst>
        </c:dLbl>
      </c:pivotFmt>
      <c:pivotFmt>
        <c:idx val="10"/>
        <c:dLbl>
          <c:idx val="0"/>
          <c:showLegendKey val="0"/>
          <c:showVal val="0"/>
          <c:showCatName val="0"/>
          <c:showSerName val="0"/>
          <c:showPercent val="0"/>
          <c:showBubbleSize val="0"/>
          <c:extLst>
            <c:ext xmlns:c15="http://schemas.microsoft.com/office/drawing/2012/chart" uri="{CE6537A1-D6FC-4f65-9D91-7224C49458BB}"/>
          </c:extLst>
        </c:dLbl>
      </c:pivotFmt>
      <c:pivotFmt>
        <c:idx val="11"/>
        <c:dLbl>
          <c:idx val="0"/>
          <c:showLegendKey val="0"/>
          <c:showVal val="0"/>
          <c:showCatName val="0"/>
          <c:showSerName val="0"/>
          <c:showPercent val="0"/>
          <c:showBubbleSize val="0"/>
          <c:extLst>
            <c:ext xmlns:c15="http://schemas.microsoft.com/office/drawing/2012/chart" uri="{CE6537A1-D6FC-4f65-9D91-7224C49458BB}"/>
          </c:extLst>
        </c:dLbl>
      </c:pivotFmt>
      <c:pivotFmt>
        <c:idx val="12"/>
        <c:dLbl>
          <c:idx val="0"/>
          <c:showLegendKey val="0"/>
          <c:showVal val="0"/>
          <c:showCatName val="0"/>
          <c:showSerName val="0"/>
          <c:showPercent val="0"/>
          <c:showBubbleSize val="0"/>
          <c:extLst>
            <c:ext xmlns:c15="http://schemas.microsoft.com/office/drawing/2012/chart" uri="{CE6537A1-D6FC-4f65-9D91-7224C49458BB}"/>
          </c:extLst>
        </c:dLbl>
      </c:pivotFmt>
      <c:pivotFmt>
        <c:idx val="13"/>
        <c:dLbl>
          <c:idx val="0"/>
          <c:showLegendKey val="0"/>
          <c:showVal val="0"/>
          <c:showCatName val="0"/>
          <c:showSerName val="0"/>
          <c:showPercent val="0"/>
          <c:showBubbleSize val="0"/>
          <c:extLst>
            <c:ext xmlns:c15="http://schemas.microsoft.com/office/drawing/2012/chart" uri="{CE6537A1-D6FC-4f65-9D91-7224C49458BB}"/>
          </c:extLst>
        </c:dLbl>
      </c:pivotFmt>
      <c:pivotFmt>
        <c:idx val="14"/>
        <c:dLbl>
          <c:idx val="0"/>
          <c:showLegendKey val="0"/>
          <c:showVal val="0"/>
          <c:showCatName val="0"/>
          <c:showSerName val="0"/>
          <c:showPercent val="0"/>
          <c:showBubbleSize val="0"/>
          <c:extLst>
            <c:ext xmlns:c15="http://schemas.microsoft.com/office/drawing/2012/chart" uri="{CE6537A1-D6FC-4f65-9D91-7224C49458BB}"/>
          </c:extLst>
        </c:dLbl>
      </c:pivotFmt>
      <c:pivotFmt>
        <c:idx val="15"/>
        <c:dLbl>
          <c:idx val="0"/>
          <c:showLegendKey val="0"/>
          <c:showVal val="0"/>
          <c:showCatName val="0"/>
          <c:showSerName val="0"/>
          <c:showPercent val="0"/>
          <c:showBubbleSize val="0"/>
          <c:extLst>
            <c:ext xmlns:c15="http://schemas.microsoft.com/office/drawing/2012/chart" uri="{CE6537A1-D6FC-4f65-9D91-7224C49458BB}"/>
          </c:extLst>
        </c:dLbl>
      </c:pivotFmt>
      <c:pivotFmt>
        <c:idx val="16"/>
        <c:dLbl>
          <c:idx val="0"/>
          <c:showLegendKey val="0"/>
          <c:showVal val="0"/>
          <c:showCatName val="0"/>
          <c:showSerName val="0"/>
          <c:showPercent val="0"/>
          <c:showBubbleSize val="0"/>
          <c:extLst>
            <c:ext xmlns:c15="http://schemas.microsoft.com/office/drawing/2012/chart" uri="{CE6537A1-D6FC-4f65-9D91-7224C49458BB}"/>
          </c:extLst>
        </c:dLbl>
      </c:pivotFmt>
      <c:pivotFmt>
        <c:idx val="17"/>
        <c:dLbl>
          <c:idx val="0"/>
          <c:showLegendKey val="0"/>
          <c:showVal val="0"/>
          <c:showCatName val="0"/>
          <c:showSerName val="0"/>
          <c:showPercent val="0"/>
          <c:showBubbleSize val="0"/>
          <c:extLst>
            <c:ext xmlns:c15="http://schemas.microsoft.com/office/drawing/2012/chart" uri="{CE6537A1-D6FC-4f65-9D91-7224C49458BB}"/>
          </c:extLst>
        </c:dLbl>
      </c:pivotFmt>
      <c:pivotFmt>
        <c:idx val="18"/>
        <c:dLbl>
          <c:idx val="0"/>
          <c:showLegendKey val="0"/>
          <c:showVal val="0"/>
          <c:showCatName val="0"/>
          <c:showSerName val="0"/>
          <c:showPercent val="0"/>
          <c:showBubbleSize val="0"/>
          <c:extLst>
            <c:ext xmlns:c15="http://schemas.microsoft.com/office/drawing/2012/chart" uri="{CE6537A1-D6FC-4f65-9D91-7224C49458BB}"/>
          </c:extLst>
        </c:dLbl>
      </c:pivotFmt>
      <c:pivotFmt>
        <c:idx val="19"/>
        <c:dLbl>
          <c:idx val="0"/>
          <c:showLegendKey val="0"/>
          <c:showVal val="0"/>
          <c:showCatName val="0"/>
          <c:showSerName val="0"/>
          <c:showPercent val="0"/>
          <c:showBubbleSize val="0"/>
          <c:extLst>
            <c:ext xmlns:c15="http://schemas.microsoft.com/office/drawing/2012/chart" uri="{CE6537A1-D6FC-4f65-9D91-7224C49458BB}"/>
          </c:extLst>
        </c:dLbl>
      </c:pivotFmt>
      <c:pivotFmt>
        <c:idx val="20"/>
        <c:dLbl>
          <c:idx val="0"/>
          <c:showLegendKey val="0"/>
          <c:showVal val="0"/>
          <c:showCatName val="0"/>
          <c:showSerName val="0"/>
          <c:showPercent val="0"/>
          <c:showBubbleSize val="0"/>
          <c:extLst>
            <c:ext xmlns:c15="http://schemas.microsoft.com/office/drawing/2012/chart" uri="{CE6537A1-D6FC-4f65-9D91-7224C49458BB}"/>
          </c:extLst>
        </c:dLbl>
      </c:pivotFmt>
      <c:pivotFmt>
        <c:idx val="21"/>
        <c:dLbl>
          <c:idx val="0"/>
          <c:showLegendKey val="0"/>
          <c:showVal val="0"/>
          <c:showCatName val="0"/>
          <c:showSerName val="0"/>
          <c:showPercent val="0"/>
          <c:showBubbleSize val="0"/>
          <c:extLst>
            <c:ext xmlns:c15="http://schemas.microsoft.com/office/drawing/2012/chart" uri="{CE6537A1-D6FC-4f65-9D91-7224C49458BB}"/>
          </c:extLst>
        </c:dLbl>
      </c:pivotFmt>
      <c:pivotFmt>
        <c:idx val="22"/>
        <c:dLbl>
          <c:idx val="0"/>
          <c:showLegendKey val="0"/>
          <c:showVal val="0"/>
          <c:showCatName val="0"/>
          <c:showSerName val="0"/>
          <c:showPercent val="0"/>
          <c:showBubbleSize val="0"/>
          <c:extLst>
            <c:ext xmlns:c15="http://schemas.microsoft.com/office/drawing/2012/chart" uri="{CE6537A1-D6FC-4f65-9D91-7224C49458BB}"/>
          </c:extLst>
        </c:dLbl>
      </c:pivotFmt>
      <c:pivotFmt>
        <c:idx val="23"/>
        <c:dLbl>
          <c:idx val="0"/>
          <c:showLegendKey val="0"/>
          <c:showVal val="0"/>
          <c:showCatName val="0"/>
          <c:showSerName val="0"/>
          <c:showPercent val="0"/>
          <c:showBubbleSize val="0"/>
          <c:extLst>
            <c:ext xmlns:c15="http://schemas.microsoft.com/office/drawing/2012/chart" uri="{CE6537A1-D6FC-4f65-9D91-7224C49458BB}"/>
          </c:extLst>
        </c:dLbl>
      </c:pivotFmt>
      <c:pivotFmt>
        <c:idx val="24"/>
        <c:spPr>
          <a:solidFill>
            <a:schemeClr val="accent6"/>
          </a:solidFill>
          <a:ln>
            <a:noFill/>
          </a:ln>
          <a:effectLst/>
        </c:spPr>
        <c:marker>
          <c:symbol val="none"/>
        </c:marker>
        <c:dLbl>
          <c:idx val="0"/>
          <c:spPr>
            <a:noFill/>
            <a:ln>
              <a:noFill/>
            </a:ln>
            <a:effectLst/>
          </c:spPr>
          <c:txPr>
            <a:bodyPr rot="-5400000" spcFirstLastPara="1" vertOverflow="clip" horzOverflow="clip" vert="horz" wrap="square" lIns="38100" tIns="19050" rIns="38100" bIns="19050" anchor="ctr" anchorCtr="1">
              <a:spAutoFit/>
            </a:bodyPr>
            <a:lstStyle/>
            <a:p>
              <a:pPr>
                <a:defRPr sz="800"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25"/>
        <c:spPr>
          <a:solidFill>
            <a:schemeClr val="accent6"/>
          </a:solidFill>
          <a:ln>
            <a:noFill/>
          </a:ln>
          <a:effectLst/>
        </c:spPr>
        <c:marker>
          <c:symbol val="none"/>
        </c:marker>
        <c:dLbl>
          <c:idx val="0"/>
          <c:spPr>
            <a:noFill/>
            <a:ln>
              <a:noFill/>
            </a:ln>
            <a:effectLst/>
          </c:spPr>
          <c:txPr>
            <a:bodyPr rot="-5400000" spcFirstLastPara="1" vertOverflow="clip" horzOverflow="clip" vert="horz" wrap="square" lIns="38100" tIns="19050" rIns="38100" bIns="19050" anchor="ctr" anchorCtr="1">
              <a:spAutoFit/>
            </a:bodyPr>
            <a:lstStyle/>
            <a:p>
              <a:pPr>
                <a:defRPr sz="800"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26"/>
        <c:spPr>
          <a:solidFill>
            <a:schemeClr val="accent6"/>
          </a:solidFill>
          <a:ln>
            <a:noFill/>
          </a:ln>
          <a:effectLst/>
        </c:spPr>
        <c:marker>
          <c:symbol val="none"/>
        </c:marker>
        <c:dLbl>
          <c:idx val="0"/>
          <c:spPr>
            <a:noFill/>
            <a:ln>
              <a:noFill/>
            </a:ln>
            <a:effectLst/>
          </c:spPr>
          <c:txPr>
            <a:bodyPr rot="-5400000" spcFirstLastPara="1" vertOverflow="clip" horzOverflow="clip" vert="horz" wrap="square" lIns="38100" tIns="19050" rIns="38100" bIns="19050" anchor="ctr" anchorCtr="1">
              <a:spAutoFit/>
            </a:bodyPr>
            <a:lstStyle/>
            <a:p>
              <a:pPr>
                <a:defRPr sz="800"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27"/>
        <c:spPr>
          <a:solidFill>
            <a:schemeClr val="accent6"/>
          </a:solidFill>
          <a:ln>
            <a:noFill/>
          </a:ln>
          <a:effectLst/>
        </c:spPr>
        <c:marker>
          <c:symbol val="none"/>
        </c:marker>
        <c:dLbl>
          <c:idx val="0"/>
          <c:spPr>
            <a:noFill/>
            <a:ln>
              <a:noFill/>
            </a:ln>
            <a:effectLst/>
          </c:spPr>
          <c:txPr>
            <a:bodyPr rot="-5400000" spcFirstLastPara="1" vertOverflow="clip" horzOverflow="clip" vert="horz" wrap="square" lIns="38100" tIns="19050" rIns="38100" bIns="19050" anchor="ctr" anchorCtr="1">
              <a:spAutoFit/>
            </a:bodyPr>
            <a:lstStyle/>
            <a:p>
              <a:pPr>
                <a:defRPr sz="800"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28"/>
        <c:spPr>
          <a:solidFill>
            <a:schemeClr val="accent6"/>
          </a:solidFill>
          <a:ln>
            <a:noFill/>
          </a:ln>
          <a:effectLst/>
        </c:spPr>
        <c:marker>
          <c:symbol val="none"/>
        </c:marker>
        <c:dLbl>
          <c:idx val="0"/>
          <c:spPr>
            <a:noFill/>
            <a:ln>
              <a:noFill/>
            </a:ln>
            <a:effectLst/>
          </c:spPr>
          <c:txPr>
            <a:bodyPr rot="-5400000" spcFirstLastPara="1" vertOverflow="clip" horzOverflow="clip" vert="horz" wrap="square" lIns="38100" tIns="19050" rIns="38100" bIns="19050" anchor="ctr" anchorCtr="1">
              <a:spAutoFit/>
            </a:bodyPr>
            <a:lstStyle/>
            <a:p>
              <a:pPr>
                <a:defRPr sz="800"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29"/>
        <c:spPr>
          <a:solidFill>
            <a:schemeClr val="accent6"/>
          </a:solidFill>
          <a:ln>
            <a:noFill/>
          </a:ln>
          <a:effectLst/>
        </c:spPr>
        <c:marker>
          <c:symbol val="none"/>
        </c:marker>
        <c:dLbl>
          <c:idx val="0"/>
          <c:spPr>
            <a:noFill/>
            <a:ln>
              <a:noFill/>
            </a:ln>
            <a:effectLst/>
          </c:spPr>
          <c:txPr>
            <a:bodyPr rot="-5400000" spcFirstLastPara="1" vertOverflow="clip" horzOverflow="clip" vert="horz" wrap="square" lIns="38100" tIns="19050" rIns="38100" bIns="19050" anchor="ctr" anchorCtr="1">
              <a:spAutoFit/>
            </a:bodyPr>
            <a:lstStyle/>
            <a:p>
              <a:pPr>
                <a:defRPr sz="800"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30"/>
        <c:spPr>
          <a:solidFill>
            <a:schemeClr val="accent6"/>
          </a:solidFill>
          <a:ln>
            <a:noFill/>
          </a:ln>
          <a:effectLst/>
        </c:spPr>
        <c:marker>
          <c:symbol val="none"/>
        </c:marker>
        <c:dLbl>
          <c:idx val="0"/>
          <c:spPr>
            <a:noFill/>
            <a:ln>
              <a:noFill/>
            </a:ln>
            <a:effectLst/>
          </c:spPr>
          <c:txPr>
            <a:bodyPr rot="-5400000" spcFirstLastPara="1" vertOverflow="clip" horzOverflow="clip" vert="horz" wrap="square" lIns="38100" tIns="19050" rIns="38100" bIns="19050" anchor="ctr" anchorCtr="1">
              <a:spAutoFit/>
            </a:bodyPr>
            <a:lstStyle/>
            <a:p>
              <a:pPr>
                <a:defRPr sz="800"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31"/>
        <c:spPr>
          <a:solidFill>
            <a:schemeClr val="accent6"/>
          </a:solidFill>
          <a:ln>
            <a:noFill/>
          </a:ln>
          <a:effectLst/>
        </c:spPr>
        <c:marker>
          <c:symbol val="none"/>
        </c:marker>
        <c:dLbl>
          <c:idx val="0"/>
          <c:spPr>
            <a:noFill/>
            <a:ln>
              <a:noFill/>
            </a:ln>
            <a:effectLst/>
          </c:spPr>
          <c:txPr>
            <a:bodyPr rot="-5400000" spcFirstLastPara="1" vertOverflow="clip" horzOverflow="clip" vert="horz" wrap="square" lIns="38100" tIns="19050" rIns="38100" bIns="19050" anchor="ctr" anchorCtr="1">
              <a:spAutoFit/>
            </a:bodyPr>
            <a:lstStyle/>
            <a:p>
              <a:pPr>
                <a:defRPr sz="800"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32"/>
        <c:dLbl>
          <c:idx val="0"/>
          <c:showLegendKey val="0"/>
          <c:showVal val="0"/>
          <c:showCatName val="0"/>
          <c:showSerName val="0"/>
          <c:showPercent val="0"/>
          <c:showBubbleSize val="0"/>
          <c:extLst>
            <c:ext xmlns:c15="http://schemas.microsoft.com/office/drawing/2012/chart" uri="{CE6537A1-D6FC-4f65-9D91-7224C49458BB}"/>
          </c:extLst>
        </c:dLbl>
      </c:pivotFmt>
      <c:pivotFmt>
        <c:idx val="33"/>
        <c:dLbl>
          <c:idx val="0"/>
          <c:showLegendKey val="0"/>
          <c:showVal val="0"/>
          <c:showCatName val="0"/>
          <c:showSerName val="0"/>
          <c:showPercent val="0"/>
          <c:showBubbleSize val="0"/>
          <c:extLst>
            <c:ext xmlns:c15="http://schemas.microsoft.com/office/drawing/2012/chart" uri="{CE6537A1-D6FC-4f65-9D91-7224C49458BB}"/>
          </c:extLst>
        </c:dLbl>
      </c:pivotFmt>
      <c:pivotFmt>
        <c:idx val="34"/>
        <c:dLbl>
          <c:idx val="0"/>
          <c:showLegendKey val="0"/>
          <c:showVal val="0"/>
          <c:showCatName val="0"/>
          <c:showSerName val="0"/>
          <c:showPercent val="0"/>
          <c:showBubbleSize val="0"/>
          <c:extLst>
            <c:ext xmlns:c15="http://schemas.microsoft.com/office/drawing/2012/chart" uri="{CE6537A1-D6FC-4f65-9D91-7224C49458BB}"/>
          </c:extLst>
        </c:dLbl>
      </c:pivotFmt>
      <c:pivotFmt>
        <c:idx val="35"/>
        <c:dLbl>
          <c:idx val="0"/>
          <c:showLegendKey val="0"/>
          <c:showVal val="0"/>
          <c:showCatName val="0"/>
          <c:showSerName val="0"/>
          <c:showPercent val="0"/>
          <c:showBubbleSize val="0"/>
          <c:extLst>
            <c:ext xmlns:c15="http://schemas.microsoft.com/office/drawing/2012/chart" uri="{CE6537A1-D6FC-4f65-9D91-7224C49458BB}"/>
          </c:extLst>
        </c:dLbl>
      </c:pivotFmt>
      <c:pivotFmt>
        <c:idx val="36"/>
        <c:dLbl>
          <c:idx val="0"/>
          <c:showLegendKey val="0"/>
          <c:showVal val="0"/>
          <c:showCatName val="0"/>
          <c:showSerName val="0"/>
          <c:showPercent val="0"/>
          <c:showBubbleSize val="0"/>
          <c:extLst>
            <c:ext xmlns:c15="http://schemas.microsoft.com/office/drawing/2012/chart" uri="{CE6537A1-D6FC-4f65-9D91-7224C49458BB}"/>
          </c:extLst>
        </c:dLbl>
      </c:pivotFmt>
      <c:pivotFmt>
        <c:idx val="37"/>
        <c:dLbl>
          <c:idx val="0"/>
          <c:showLegendKey val="0"/>
          <c:showVal val="0"/>
          <c:showCatName val="0"/>
          <c:showSerName val="0"/>
          <c:showPercent val="0"/>
          <c:showBubbleSize val="0"/>
          <c:extLst>
            <c:ext xmlns:c15="http://schemas.microsoft.com/office/drawing/2012/chart" uri="{CE6537A1-D6FC-4f65-9D91-7224C49458BB}"/>
          </c:extLst>
        </c:dLbl>
      </c:pivotFmt>
      <c:pivotFmt>
        <c:idx val="38"/>
        <c:dLbl>
          <c:idx val="0"/>
          <c:showLegendKey val="0"/>
          <c:showVal val="0"/>
          <c:showCatName val="0"/>
          <c:showSerName val="0"/>
          <c:showPercent val="0"/>
          <c:showBubbleSize val="0"/>
          <c:extLst>
            <c:ext xmlns:c15="http://schemas.microsoft.com/office/drawing/2012/chart" uri="{CE6537A1-D6FC-4f65-9D91-7224C49458BB}"/>
          </c:extLst>
        </c:dLbl>
      </c:pivotFmt>
      <c:pivotFmt>
        <c:idx val="39"/>
        <c:dLbl>
          <c:idx val="0"/>
          <c:showLegendKey val="0"/>
          <c:showVal val="0"/>
          <c:showCatName val="0"/>
          <c:showSerName val="0"/>
          <c:showPercent val="0"/>
          <c:showBubbleSize val="0"/>
          <c:extLst>
            <c:ext xmlns:c15="http://schemas.microsoft.com/office/drawing/2012/chart" uri="{CE6537A1-D6FC-4f65-9D91-7224C49458BB}"/>
          </c:extLst>
        </c:dLbl>
      </c:pivotFmt>
      <c:pivotFmt>
        <c:idx val="40"/>
        <c:spPr>
          <a:solidFill>
            <a:schemeClr val="accent6"/>
          </a:solidFill>
          <a:ln>
            <a:noFill/>
          </a:ln>
          <a:effectLst/>
        </c:spPr>
        <c:marker>
          <c:symbol val="none"/>
        </c:marker>
        <c:dLbl>
          <c:idx val="0"/>
          <c:spPr>
            <a:noFill/>
            <a:ln>
              <a:noFill/>
            </a:ln>
            <a:effectLst/>
          </c:spPr>
          <c:txPr>
            <a:bodyPr rot="-5400000" spcFirstLastPara="1" vertOverflow="clip" horzOverflow="clip" vert="horz" wrap="square" lIns="38100" tIns="19050" rIns="38100" bIns="19050" anchor="ctr" anchorCtr="1">
              <a:spAutoFit/>
            </a:bodyPr>
            <a:lstStyle/>
            <a:p>
              <a:pPr>
                <a:defRPr sz="800"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41"/>
        <c:spPr>
          <a:solidFill>
            <a:schemeClr val="accent6"/>
          </a:solidFill>
          <a:ln>
            <a:noFill/>
          </a:ln>
          <a:effectLst/>
        </c:spPr>
        <c:marker>
          <c:symbol val="none"/>
        </c:marker>
        <c:dLbl>
          <c:idx val="0"/>
          <c:spPr>
            <a:noFill/>
            <a:ln>
              <a:noFill/>
            </a:ln>
            <a:effectLst/>
          </c:spPr>
          <c:txPr>
            <a:bodyPr rot="-5400000" spcFirstLastPara="1" vertOverflow="clip" horzOverflow="clip" vert="horz" wrap="square" lIns="38100" tIns="19050" rIns="38100" bIns="19050" anchor="ctr" anchorCtr="1">
              <a:spAutoFit/>
            </a:bodyPr>
            <a:lstStyle/>
            <a:p>
              <a:pPr>
                <a:defRPr sz="800"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42"/>
        <c:spPr>
          <a:solidFill>
            <a:schemeClr val="accent6"/>
          </a:solidFill>
          <a:ln>
            <a:noFill/>
          </a:ln>
          <a:effectLst/>
        </c:spPr>
        <c:marker>
          <c:symbol val="none"/>
        </c:marker>
        <c:dLbl>
          <c:idx val="0"/>
          <c:spPr>
            <a:noFill/>
            <a:ln>
              <a:noFill/>
            </a:ln>
            <a:effectLst/>
          </c:spPr>
          <c:txPr>
            <a:bodyPr rot="-5400000" spcFirstLastPara="1" vertOverflow="clip" horzOverflow="clip" vert="horz" wrap="square" lIns="38100" tIns="19050" rIns="38100" bIns="19050" anchor="ctr" anchorCtr="1">
              <a:spAutoFit/>
            </a:bodyPr>
            <a:lstStyle/>
            <a:p>
              <a:pPr>
                <a:defRPr sz="800"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43"/>
        <c:spPr>
          <a:solidFill>
            <a:schemeClr val="accent6"/>
          </a:solidFill>
          <a:ln>
            <a:noFill/>
          </a:ln>
          <a:effectLst/>
        </c:spPr>
        <c:marker>
          <c:symbol val="none"/>
        </c:marker>
        <c:dLbl>
          <c:idx val="0"/>
          <c:spPr>
            <a:noFill/>
            <a:ln>
              <a:noFill/>
            </a:ln>
            <a:effectLst/>
          </c:spPr>
          <c:txPr>
            <a:bodyPr rot="-5400000" spcFirstLastPara="1" vertOverflow="clip" horzOverflow="clip" vert="horz" wrap="square" lIns="38100" tIns="19050" rIns="38100" bIns="19050" anchor="ctr" anchorCtr="1">
              <a:spAutoFit/>
            </a:bodyPr>
            <a:lstStyle/>
            <a:p>
              <a:pPr>
                <a:defRPr sz="800"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44"/>
        <c:spPr>
          <a:solidFill>
            <a:schemeClr val="accent6"/>
          </a:solidFill>
          <a:ln>
            <a:noFill/>
          </a:ln>
          <a:effectLst/>
        </c:spPr>
        <c:marker>
          <c:symbol val="none"/>
        </c:marker>
        <c:dLbl>
          <c:idx val="0"/>
          <c:spPr>
            <a:noFill/>
            <a:ln>
              <a:noFill/>
            </a:ln>
            <a:effectLst/>
          </c:spPr>
          <c:txPr>
            <a:bodyPr rot="-5400000" spcFirstLastPara="1" vertOverflow="clip" horzOverflow="clip" vert="horz" wrap="square" lIns="38100" tIns="19050" rIns="38100" bIns="19050" anchor="ctr" anchorCtr="1">
              <a:spAutoFit/>
            </a:bodyPr>
            <a:lstStyle/>
            <a:p>
              <a:pPr>
                <a:defRPr sz="800"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45"/>
        <c:spPr>
          <a:solidFill>
            <a:schemeClr val="accent6"/>
          </a:solidFill>
          <a:ln>
            <a:noFill/>
          </a:ln>
          <a:effectLst/>
        </c:spPr>
        <c:marker>
          <c:symbol val="none"/>
        </c:marker>
        <c:dLbl>
          <c:idx val="0"/>
          <c:spPr>
            <a:noFill/>
            <a:ln>
              <a:noFill/>
            </a:ln>
            <a:effectLst/>
          </c:spPr>
          <c:txPr>
            <a:bodyPr rot="-5400000" spcFirstLastPara="1" vertOverflow="clip" horzOverflow="clip" vert="horz" wrap="square" lIns="38100" tIns="19050" rIns="38100" bIns="19050" anchor="ctr" anchorCtr="1">
              <a:spAutoFit/>
            </a:bodyPr>
            <a:lstStyle/>
            <a:p>
              <a:pPr>
                <a:defRPr sz="800"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46"/>
        <c:spPr>
          <a:solidFill>
            <a:schemeClr val="accent6"/>
          </a:solidFill>
          <a:ln>
            <a:noFill/>
          </a:ln>
          <a:effectLst/>
        </c:spPr>
        <c:marker>
          <c:symbol val="none"/>
        </c:marker>
        <c:dLbl>
          <c:idx val="0"/>
          <c:spPr>
            <a:noFill/>
            <a:ln>
              <a:noFill/>
            </a:ln>
            <a:effectLst/>
          </c:spPr>
          <c:txPr>
            <a:bodyPr rot="-5400000" spcFirstLastPara="1" vertOverflow="clip" horzOverflow="clip" vert="horz" wrap="square" lIns="38100" tIns="19050" rIns="38100" bIns="19050" anchor="ctr" anchorCtr="1">
              <a:spAutoFit/>
            </a:bodyPr>
            <a:lstStyle/>
            <a:p>
              <a:pPr>
                <a:defRPr sz="800"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47"/>
        <c:spPr>
          <a:solidFill>
            <a:schemeClr val="accent6"/>
          </a:solidFill>
          <a:ln>
            <a:noFill/>
          </a:ln>
          <a:effectLst/>
        </c:spPr>
        <c:marker>
          <c:symbol val="none"/>
        </c:marker>
        <c:dLbl>
          <c:idx val="0"/>
          <c:spPr>
            <a:noFill/>
            <a:ln>
              <a:noFill/>
            </a:ln>
            <a:effectLst/>
          </c:spPr>
          <c:txPr>
            <a:bodyPr rot="-5400000" spcFirstLastPara="1" vertOverflow="clip" horzOverflow="clip" vert="horz" wrap="square" lIns="38100" tIns="19050" rIns="38100" bIns="19050" anchor="ctr" anchorCtr="1">
              <a:spAutoFit/>
            </a:bodyPr>
            <a:lstStyle/>
            <a:p>
              <a:pPr>
                <a:defRPr sz="800"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48"/>
        <c:spPr>
          <a:solidFill>
            <a:schemeClr val="accent6"/>
          </a:solidFill>
          <a:ln>
            <a:noFill/>
          </a:ln>
          <a:effectLst/>
        </c:spPr>
        <c:marker>
          <c:symbol val="none"/>
        </c:marker>
        <c:dLbl>
          <c:idx val="0"/>
          <c:spPr>
            <a:noFill/>
            <a:ln>
              <a:noFill/>
            </a:ln>
            <a:effectLst/>
          </c:spPr>
          <c:txPr>
            <a:bodyPr rot="-5400000" spcFirstLastPara="1" vertOverflow="clip" horzOverflow="clip" vert="horz" wrap="square" lIns="38100" tIns="19050" rIns="38100" bIns="19050" anchor="ctr" anchorCtr="1">
              <a:spAutoFit/>
            </a:bodyPr>
            <a:lstStyle/>
            <a:p>
              <a:pPr>
                <a:defRPr sz="800"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49"/>
        <c:spPr>
          <a:solidFill>
            <a:schemeClr val="accent6"/>
          </a:solidFill>
          <a:ln>
            <a:noFill/>
          </a:ln>
          <a:effectLst/>
        </c:spPr>
        <c:marker>
          <c:symbol val="none"/>
        </c:marker>
        <c:dLbl>
          <c:idx val="0"/>
          <c:spPr>
            <a:noFill/>
            <a:ln>
              <a:noFill/>
            </a:ln>
            <a:effectLst/>
          </c:spPr>
          <c:txPr>
            <a:bodyPr rot="-5400000" spcFirstLastPara="1" vertOverflow="clip" horzOverflow="clip" vert="horz" wrap="square" lIns="38100" tIns="19050" rIns="38100" bIns="19050" anchor="ctr" anchorCtr="1">
              <a:spAutoFit/>
            </a:bodyPr>
            <a:lstStyle/>
            <a:p>
              <a:pPr>
                <a:defRPr sz="800"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50"/>
        <c:spPr>
          <a:solidFill>
            <a:schemeClr val="accent6"/>
          </a:solidFill>
          <a:ln>
            <a:noFill/>
          </a:ln>
          <a:effectLst/>
        </c:spPr>
        <c:marker>
          <c:symbol val="none"/>
        </c:marker>
        <c:dLbl>
          <c:idx val="0"/>
          <c:spPr>
            <a:noFill/>
            <a:ln>
              <a:noFill/>
            </a:ln>
            <a:effectLst/>
          </c:spPr>
          <c:txPr>
            <a:bodyPr rot="-5400000" spcFirstLastPara="1" vertOverflow="clip" horzOverflow="clip" vert="horz" wrap="square" lIns="38100" tIns="19050" rIns="38100" bIns="19050" anchor="ctr" anchorCtr="1">
              <a:spAutoFit/>
            </a:bodyPr>
            <a:lstStyle/>
            <a:p>
              <a:pPr>
                <a:defRPr sz="800"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51"/>
        <c:spPr>
          <a:solidFill>
            <a:schemeClr val="accent6"/>
          </a:solidFill>
          <a:ln>
            <a:noFill/>
          </a:ln>
          <a:effectLst/>
        </c:spPr>
        <c:marker>
          <c:symbol val="none"/>
        </c:marker>
        <c:dLbl>
          <c:idx val="0"/>
          <c:spPr>
            <a:noFill/>
            <a:ln>
              <a:noFill/>
            </a:ln>
            <a:effectLst/>
          </c:spPr>
          <c:txPr>
            <a:bodyPr rot="-5400000" spcFirstLastPara="1" vertOverflow="clip" horzOverflow="clip" vert="horz" wrap="square" lIns="38100" tIns="19050" rIns="38100" bIns="19050" anchor="ctr" anchorCtr="1">
              <a:spAutoFit/>
            </a:bodyPr>
            <a:lstStyle/>
            <a:p>
              <a:pPr>
                <a:defRPr sz="800"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52"/>
        <c:spPr>
          <a:solidFill>
            <a:schemeClr val="accent6"/>
          </a:solidFill>
          <a:ln>
            <a:noFill/>
          </a:ln>
          <a:effectLst/>
        </c:spPr>
        <c:marker>
          <c:symbol val="none"/>
        </c:marker>
        <c:dLbl>
          <c:idx val="0"/>
          <c:spPr>
            <a:noFill/>
            <a:ln>
              <a:noFill/>
            </a:ln>
            <a:effectLst/>
          </c:spPr>
          <c:txPr>
            <a:bodyPr rot="-5400000" spcFirstLastPara="1" vertOverflow="clip" horzOverflow="clip" vert="horz" wrap="square" lIns="38100" tIns="19050" rIns="38100" bIns="19050" anchor="ctr" anchorCtr="1">
              <a:spAutoFit/>
            </a:bodyPr>
            <a:lstStyle/>
            <a:p>
              <a:pPr>
                <a:defRPr sz="800"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53"/>
        <c:spPr>
          <a:solidFill>
            <a:schemeClr val="accent6"/>
          </a:solidFill>
          <a:ln>
            <a:noFill/>
          </a:ln>
          <a:effectLst/>
        </c:spPr>
        <c:marker>
          <c:symbol val="none"/>
        </c:marker>
        <c:dLbl>
          <c:idx val="0"/>
          <c:spPr>
            <a:noFill/>
            <a:ln>
              <a:noFill/>
            </a:ln>
            <a:effectLst/>
          </c:spPr>
          <c:txPr>
            <a:bodyPr rot="-5400000" spcFirstLastPara="1" vertOverflow="clip" horzOverflow="clip" vert="horz" wrap="square" lIns="38100" tIns="19050" rIns="38100" bIns="19050" anchor="ctr" anchorCtr="1">
              <a:spAutoFit/>
            </a:bodyPr>
            <a:lstStyle/>
            <a:p>
              <a:pPr>
                <a:defRPr sz="800"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54"/>
        <c:spPr>
          <a:solidFill>
            <a:schemeClr val="accent6"/>
          </a:solidFill>
          <a:ln>
            <a:noFill/>
          </a:ln>
          <a:effectLst/>
        </c:spPr>
        <c:marker>
          <c:symbol val="none"/>
        </c:marker>
        <c:dLbl>
          <c:idx val="0"/>
          <c:spPr>
            <a:noFill/>
            <a:ln>
              <a:noFill/>
            </a:ln>
            <a:effectLst/>
          </c:spPr>
          <c:txPr>
            <a:bodyPr rot="-5400000" spcFirstLastPara="1" vertOverflow="clip" horzOverflow="clip" vert="horz" wrap="square" lIns="38100" tIns="19050" rIns="38100" bIns="19050" anchor="ctr" anchorCtr="1">
              <a:spAutoFit/>
            </a:bodyPr>
            <a:lstStyle/>
            <a:p>
              <a:pPr>
                <a:defRPr sz="800"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55"/>
        <c:spPr>
          <a:solidFill>
            <a:schemeClr val="accent6"/>
          </a:solidFill>
          <a:ln>
            <a:noFill/>
          </a:ln>
          <a:effectLst/>
        </c:spPr>
        <c:marker>
          <c:symbol val="none"/>
        </c:marker>
        <c:dLbl>
          <c:idx val="0"/>
          <c:spPr>
            <a:noFill/>
            <a:ln>
              <a:noFill/>
            </a:ln>
            <a:effectLst/>
          </c:spPr>
          <c:txPr>
            <a:bodyPr rot="-5400000" spcFirstLastPara="1" vertOverflow="clip" horzOverflow="clip" vert="horz" wrap="square" lIns="38100" tIns="19050" rIns="38100" bIns="19050" anchor="ctr" anchorCtr="1">
              <a:spAutoFit/>
            </a:bodyPr>
            <a:lstStyle/>
            <a:p>
              <a:pPr>
                <a:defRPr sz="800"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s>
    <c:plotArea>
      <c:layout/>
      <c:barChart>
        <c:barDir val="col"/>
        <c:grouping val="clustered"/>
        <c:varyColors val="0"/>
        <c:ser>
          <c:idx val="0"/>
          <c:order val="0"/>
          <c:tx>
            <c:strRef>
              <c:f>'Top choice by mode split'!$B$3</c:f>
              <c:strCache>
                <c:ptCount val="1"/>
                <c:pt idx="0">
                  <c:v>Drive on 73rd</c:v>
                </c:pt>
              </c:strCache>
            </c:strRef>
          </c:tx>
          <c:spPr>
            <a:solidFill>
              <a:schemeClr val="accent6"/>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800"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'Top choice by mode split'!$A$4:$A$7</c:f>
              <c:strCache>
                <c:ptCount val="3"/>
                <c:pt idx="0">
                  <c:v>Buffered Bike Lane</c:v>
                </c:pt>
                <c:pt idx="1">
                  <c:v> Local Access Lane</c:v>
                </c:pt>
                <c:pt idx="2">
                  <c:v>Median Path</c:v>
                </c:pt>
              </c:strCache>
            </c:strRef>
          </c:cat>
          <c:val>
            <c:numRef>
              <c:f>'Top choice by mode split'!$B$4:$B$7</c:f>
              <c:numCache>
                <c:formatCode>General</c:formatCode>
                <c:ptCount val="3"/>
                <c:pt idx="0">
                  <c:v>80</c:v>
                </c:pt>
                <c:pt idx="1">
                  <c:v>93</c:v>
                </c:pt>
                <c:pt idx="2">
                  <c:v>276</c:v>
                </c:pt>
              </c:numCache>
            </c:numRef>
          </c:val>
          <c:extLst>
            <c:ext xmlns:c16="http://schemas.microsoft.com/office/drawing/2014/chart" uri="{C3380CC4-5D6E-409C-BE32-E72D297353CC}">
              <c16:uniqueId val="{00000000-8B39-4CE3-A040-971351002189}"/>
            </c:ext>
          </c:extLst>
        </c:ser>
        <c:ser>
          <c:idx val="1"/>
          <c:order val="1"/>
          <c:tx>
            <c:strRef>
              <c:f>'Top choice by mode split'!$C$3</c:f>
              <c:strCache>
                <c:ptCount val="1"/>
                <c:pt idx="0">
                  <c:v>Ride my bike on 73rd</c:v>
                </c:pt>
              </c:strCache>
            </c:strRef>
          </c:tx>
          <c:spPr>
            <a:solidFill>
              <a:schemeClr val="accent5"/>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800"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'Top choice by mode split'!$A$4:$A$7</c:f>
              <c:strCache>
                <c:ptCount val="3"/>
                <c:pt idx="0">
                  <c:v>Buffered Bike Lane</c:v>
                </c:pt>
                <c:pt idx="1">
                  <c:v> Local Access Lane</c:v>
                </c:pt>
                <c:pt idx="2">
                  <c:v>Median Path</c:v>
                </c:pt>
              </c:strCache>
            </c:strRef>
          </c:cat>
          <c:val>
            <c:numRef>
              <c:f>'Top choice by mode split'!$C$4:$C$7</c:f>
              <c:numCache>
                <c:formatCode>General</c:formatCode>
                <c:ptCount val="3"/>
                <c:pt idx="0">
                  <c:v>18</c:v>
                </c:pt>
                <c:pt idx="1">
                  <c:v>34</c:v>
                </c:pt>
                <c:pt idx="2">
                  <c:v>75</c:v>
                </c:pt>
              </c:numCache>
            </c:numRef>
          </c:val>
          <c:extLst>
            <c:ext xmlns:c16="http://schemas.microsoft.com/office/drawing/2014/chart" uri="{C3380CC4-5D6E-409C-BE32-E72D297353CC}">
              <c16:uniqueId val="{00000001-8B39-4CE3-A040-971351002189}"/>
            </c:ext>
          </c:extLst>
        </c:ser>
        <c:ser>
          <c:idx val="2"/>
          <c:order val="2"/>
          <c:tx>
            <c:strRef>
              <c:f>'Top choice by mode split'!$D$3</c:f>
              <c:strCache>
                <c:ptCount val="1"/>
                <c:pt idx="0">
                  <c:v>Take the bus on 73rd</c:v>
                </c:pt>
              </c:strCache>
            </c:strRef>
          </c:tx>
          <c:spPr>
            <a:solidFill>
              <a:schemeClr val="accent4"/>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800"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'Top choice by mode split'!$A$4:$A$7</c:f>
              <c:strCache>
                <c:ptCount val="3"/>
                <c:pt idx="0">
                  <c:v>Buffered Bike Lane</c:v>
                </c:pt>
                <c:pt idx="1">
                  <c:v> Local Access Lane</c:v>
                </c:pt>
                <c:pt idx="2">
                  <c:v>Median Path</c:v>
                </c:pt>
              </c:strCache>
            </c:strRef>
          </c:cat>
          <c:val>
            <c:numRef>
              <c:f>'Top choice by mode split'!$D$4:$D$7</c:f>
              <c:numCache>
                <c:formatCode>General</c:formatCode>
                <c:ptCount val="3"/>
                <c:pt idx="0">
                  <c:v>17</c:v>
                </c:pt>
                <c:pt idx="1">
                  <c:v>33</c:v>
                </c:pt>
                <c:pt idx="2">
                  <c:v>68</c:v>
                </c:pt>
              </c:numCache>
            </c:numRef>
          </c:val>
          <c:extLst>
            <c:ext xmlns:c16="http://schemas.microsoft.com/office/drawing/2014/chart" uri="{C3380CC4-5D6E-409C-BE32-E72D297353CC}">
              <c16:uniqueId val="{00000002-8B39-4CE3-A040-971351002189}"/>
            </c:ext>
          </c:extLst>
        </c:ser>
        <c:ser>
          <c:idx val="3"/>
          <c:order val="3"/>
          <c:tx>
            <c:strRef>
              <c:f>'Top choice by mode split'!$E$3</c:f>
              <c:strCache>
                <c:ptCount val="1"/>
                <c:pt idx="0">
                  <c:v>Walk on 73rd</c:v>
                </c:pt>
              </c:strCache>
            </c:strRef>
          </c:tx>
          <c:spPr>
            <a:solidFill>
              <a:schemeClr val="accent6">
                <a:lumMod val="60000"/>
              </a:schemeClr>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800"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'Top choice by mode split'!$A$4:$A$7</c:f>
              <c:strCache>
                <c:ptCount val="3"/>
                <c:pt idx="0">
                  <c:v>Buffered Bike Lane</c:v>
                </c:pt>
                <c:pt idx="1">
                  <c:v> Local Access Lane</c:v>
                </c:pt>
                <c:pt idx="2">
                  <c:v>Median Path</c:v>
                </c:pt>
              </c:strCache>
            </c:strRef>
          </c:cat>
          <c:val>
            <c:numRef>
              <c:f>'Top choice by mode split'!$E$4:$E$7</c:f>
              <c:numCache>
                <c:formatCode>General</c:formatCode>
                <c:ptCount val="3"/>
                <c:pt idx="0">
                  <c:v>15</c:v>
                </c:pt>
                <c:pt idx="1">
                  <c:v>28</c:v>
                </c:pt>
                <c:pt idx="2">
                  <c:v>70</c:v>
                </c:pt>
              </c:numCache>
            </c:numRef>
          </c:val>
          <c:extLst>
            <c:ext xmlns:c16="http://schemas.microsoft.com/office/drawing/2014/chart" uri="{C3380CC4-5D6E-409C-BE32-E72D297353CC}">
              <c16:uniqueId val="{00000003-8B39-4CE3-A040-971351002189}"/>
            </c:ext>
          </c:extLst>
        </c:ser>
        <c:ser>
          <c:idx val="4"/>
          <c:order val="4"/>
          <c:tx>
            <c:strRef>
              <c:f>'Top choice by mode split'!$F$3</c:f>
              <c:strCache>
                <c:ptCount val="1"/>
                <c:pt idx="0">
                  <c:v>Take ride-hail</c:v>
                </c:pt>
              </c:strCache>
            </c:strRef>
          </c:tx>
          <c:spPr>
            <a:solidFill>
              <a:schemeClr val="accent5">
                <a:lumMod val="60000"/>
              </a:schemeClr>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800"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'Top choice by mode split'!$A$4:$A$7</c:f>
              <c:strCache>
                <c:ptCount val="3"/>
                <c:pt idx="0">
                  <c:v>Buffered Bike Lane</c:v>
                </c:pt>
                <c:pt idx="1">
                  <c:v> Local Access Lane</c:v>
                </c:pt>
                <c:pt idx="2">
                  <c:v>Median Path</c:v>
                </c:pt>
              </c:strCache>
            </c:strRef>
          </c:cat>
          <c:val>
            <c:numRef>
              <c:f>'Top choice by mode split'!$F$4:$F$7</c:f>
              <c:numCache>
                <c:formatCode>General</c:formatCode>
                <c:ptCount val="3"/>
                <c:pt idx="0">
                  <c:v>15</c:v>
                </c:pt>
                <c:pt idx="1">
                  <c:v>17</c:v>
                </c:pt>
                <c:pt idx="2">
                  <c:v>47</c:v>
                </c:pt>
              </c:numCache>
            </c:numRef>
          </c:val>
          <c:extLst>
            <c:ext xmlns:c16="http://schemas.microsoft.com/office/drawing/2014/chart" uri="{C3380CC4-5D6E-409C-BE32-E72D297353CC}">
              <c16:uniqueId val="{00000004-8B39-4CE3-A040-971351002189}"/>
            </c:ext>
          </c:extLst>
        </c:ser>
        <c:ser>
          <c:idx val="5"/>
          <c:order val="5"/>
          <c:tx>
            <c:strRef>
              <c:f>'Top choice by mode split'!$G$3</c:f>
              <c:strCache>
                <c:ptCount val="1"/>
                <c:pt idx="0">
                  <c:v>Use Paratransit on 73rd</c:v>
                </c:pt>
              </c:strCache>
            </c:strRef>
          </c:tx>
          <c:spPr>
            <a:solidFill>
              <a:schemeClr val="accent4">
                <a:lumMod val="60000"/>
              </a:schemeClr>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800"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'Top choice by mode split'!$A$4:$A$7</c:f>
              <c:strCache>
                <c:ptCount val="3"/>
                <c:pt idx="0">
                  <c:v>Buffered Bike Lane</c:v>
                </c:pt>
                <c:pt idx="1">
                  <c:v> Local Access Lane</c:v>
                </c:pt>
                <c:pt idx="2">
                  <c:v>Median Path</c:v>
                </c:pt>
              </c:strCache>
            </c:strRef>
          </c:cat>
          <c:val>
            <c:numRef>
              <c:f>'Top choice by mode split'!$G$4:$G$7</c:f>
              <c:numCache>
                <c:formatCode>General</c:formatCode>
                <c:ptCount val="3"/>
                <c:pt idx="0">
                  <c:v>1</c:v>
                </c:pt>
                <c:pt idx="1">
                  <c:v>1</c:v>
                </c:pt>
                <c:pt idx="2">
                  <c:v>4</c:v>
                </c:pt>
              </c:numCache>
            </c:numRef>
          </c:val>
          <c:extLst>
            <c:ext xmlns:c16="http://schemas.microsoft.com/office/drawing/2014/chart" uri="{C3380CC4-5D6E-409C-BE32-E72D297353CC}">
              <c16:uniqueId val="{00000005-8B39-4CE3-A040-971351002189}"/>
            </c:ext>
          </c:extLst>
        </c:ser>
        <c:ser>
          <c:idx val="6"/>
          <c:order val="6"/>
          <c:tx>
            <c:strRef>
              <c:f>'Top choice by mode split'!$H$3</c:f>
              <c:strCache>
                <c:ptCount val="1"/>
                <c:pt idx="0">
                  <c:v>Park on 73rd</c:v>
                </c:pt>
              </c:strCache>
            </c:strRef>
          </c:tx>
          <c:spPr>
            <a:solidFill>
              <a:schemeClr val="accent6">
                <a:lumMod val="80000"/>
                <a:lumOff val="20000"/>
              </a:schemeClr>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800"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'Top choice by mode split'!$A$4:$A$7</c:f>
              <c:strCache>
                <c:ptCount val="3"/>
                <c:pt idx="0">
                  <c:v>Buffered Bike Lane</c:v>
                </c:pt>
                <c:pt idx="1">
                  <c:v> Local Access Lane</c:v>
                </c:pt>
                <c:pt idx="2">
                  <c:v>Median Path</c:v>
                </c:pt>
              </c:strCache>
            </c:strRef>
          </c:cat>
          <c:val>
            <c:numRef>
              <c:f>'Top choice by mode split'!$H$4:$H$7</c:f>
              <c:numCache>
                <c:formatCode>General</c:formatCode>
                <c:ptCount val="3"/>
                <c:pt idx="0">
                  <c:v>0</c:v>
                </c:pt>
                <c:pt idx="1">
                  <c:v>0</c:v>
                </c:pt>
                <c:pt idx="2">
                  <c:v>0</c:v>
                </c:pt>
              </c:numCache>
            </c:numRef>
          </c:val>
          <c:extLst>
            <c:ext xmlns:c16="http://schemas.microsoft.com/office/drawing/2014/chart" uri="{C3380CC4-5D6E-409C-BE32-E72D297353CC}">
              <c16:uniqueId val="{00000006-8B39-4CE3-A040-971351002189}"/>
            </c:ext>
          </c:extLst>
        </c:ser>
        <c:ser>
          <c:idx val="7"/>
          <c:order val="7"/>
          <c:tx>
            <c:strRef>
              <c:f>'Top choice by mode split'!$I$3</c:f>
              <c:strCache>
                <c:ptCount val="1"/>
                <c:pt idx="0">
                  <c:v>Other Use</c:v>
                </c:pt>
              </c:strCache>
            </c:strRef>
          </c:tx>
          <c:spPr>
            <a:solidFill>
              <a:schemeClr val="accent5">
                <a:lumMod val="80000"/>
                <a:lumOff val="20000"/>
              </a:schemeClr>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800"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'Top choice by mode split'!$A$4:$A$7</c:f>
              <c:strCache>
                <c:ptCount val="3"/>
                <c:pt idx="0">
                  <c:v>Buffered Bike Lane</c:v>
                </c:pt>
                <c:pt idx="1">
                  <c:v> Local Access Lane</c:v>
                </c:pt>
                <c:pt idx="2">
                  <c:v>Median Path</c:v>
                </c:pt>
              </c:strCache>
            </c:strRef>
          </c:cat>
          <c:val>
            <c:numRef>
              <c:f>'Top choice by mode split'!$I$4:$I$7</c:f>
              <c:numCache>
                <c:formatCode>General</c:formatCode>
                <c:ptCount val="3"/>
                <c:pt idx="0">
                  <c:v>2</c:v>
                </c:pt>
                <c:pt idx="1">
                  <c:v>6</c:v>
                </c:pt>
                <c:pt idx="2">
                  <c:v>10</c:v>
                </c:pt>
              </c:numCache>
            </c:numRef>
          </c:val>
          <c:extLst>
            <c:ext xmlns:c16="http://schemas.microsoft.com/office/drawing/2014/chart" uri="{C3380CC4-5D6E-409C-BE32-E72D297353CC}">
              <c16:uniqueId val="{00000007-8B39-4CE3-A040-971351002189}"/>
            </c:ext>
          </c:extLst>
        </c:ser>
        <c:dLbls>
          <c:dLblPos val="outEnd"/>
          <c:showLegendKey val="0"/>
          <c:showVal val="1"/>
          <c:showCatName val="0"/>
          <c:showSerName val="0"/>
          <c:showPercent val="0"/>
          <c:showBubbleSize val="0"/>
        </c:dLbls>
        <c:gapWidth val="444"/>
        <c:overlap val="-90"/>
        <c:axId val="1963747263"/>
        <c:axId val="1750200127"/>
      </c:barChart>
      <c:catAx>
        <c:axId val="1963747263"/>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cap="all" spc="120" normalizeH="0" baseline="0">
                <a:solidFill>
                  <a:schemeClr val="tx1">
                    <a:lumMod val="65000"/>
                    <a:lumOff val="35000"/>
                  </a:schemeClr>
                </a:solidFill>
                <a:latin typeface="+mn-lt"/>
                <a:ea typeface="+mn-ea"/>
                <a:cs typeface="+mn-cs"/>
              </a:defRPr>
            </a:pPr>
            <a:endParaRPr lang="en-US"/>
          </a:p>
        </c:txPr>
        <c:crossAx val="1750200127"/>
        <c:crosses val="autoZero"/>
        <c:auto val="1"/>
        <c:lblAlgn val="ctr"/>
        <c:lblOffset val="100"/>
        <c:noMultiLvlLbl val="0"/>
      </c:catAx>
      <c:valAx>
        <c:axId val="1750200127"/>
        <c:scaling>
          <c:orientation val="minMax"/>
        </c:scaling>
        <c:delete val="1"/>
        <c:axPos val="l"/>
        <c:numFmt formatCode="General" sourceLinked="1"/>
        <c:majorTickMark val="none"/>
        <c:minorTickMark val="none"/>
        <c:tickLblPos val="nextTo"/>
        <c:crossAx val="1963747263"/>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extLst>
    <c:ext xmlns:c14="http://schemas.microsoft.com/office/drawing/2007/8/2/chart" uri="{781A3756-C4B2-4CAC-9D66-4F8BD8637D16}">
      <c14:pivotOptions>
        <c14:dropZoneFilter val="1"/>
        <c14:dropZonesVisible val="1"/>
      </c14:pivotOptions>
    </c:ext>
    <c:ext xmlns:c16="http://schemas.microsoft.com/office/drawing/2014/chart" uri="{E28EC0CA-F0BB-4C9C-879D-F8772B89E7AC}">
      <c16:pivotOptions16>
        <c16:showExpandCollapseFieldButtons val="1"/>
      </c16:pivotOptions16>
    </c:ext>
  </c:extLst>
</c:chartSpace>
</file>

<file path=ppt/charts/colors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2.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2">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800"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50000"/>
        <a:lumOff val="50000"/>
      </a:schemeClr>
    </cs:fontRef>
    <cs:defRPr sz="800" b="0" i="0" u="none" strike="noStrike" kern="1200" baseline="0"/>
    <cs:bodyPr rot="-5400000" spcFirstLastPara="1" vertOverflow="clip" horzOverflow="clip" vert="horz" wrap="square" lIns="38100" tIns="19050" rIns="38100" bIns="19050" anchor="ctr" anchorCtr="1">
      <a:spAutoFit/>
    </cs:bodyPr>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8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900" kern="1200"/>
  </cs:valueAxis>
  <cs:wall>
    <cs:lnRef idx="0"/>
    <cs:fillRef idx="0"/>
    <cs:effectRef idx="0"/>
    <cs:fontRef idx="minor">
      <a:schemeClr val="dk1"/>
    </cs:fontRef>
  </cs:wall>
</cs:chartStyle>
</file>

<file path=ppt/charts/style8.xml><?xml version="1.0" encoding="utf-8"?>
<cs:chartStyle xmlns:cs="http://schemas.microsoft.com/office/drawing/2012/chartStyle" xmlns:a="http://schemas.openxmlformats.org/drawingml/2006/main" id="202">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800"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50000"/>
        <a:lumOff val="50000"/>
      </a:schemeClr>
    </cs:fontRef>
    <cs:defRPr sz="800" b="0" i="0" u="none" strike="noStrike" kern="1200" baseline="0"/>
    <cs:bodyPr rot="-5400000" spcFirstLastPara="1" vertOverflow="clip" horzOverflow="clip" vert="horz" wrap="square" lIns="38100" tIns="19050" rIns="38100" bIns="19050" anchor="ctr" anchorCtr="1">
      <a:spAutoFit/>
    </cs:bodyPr>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8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900" kern="1200"/>
  </cs:valueAxis>
  <cs:wall>
    <cs:lnRef idx="0"/>
    <cs:fillRef idx="0"/>
    <cs:effectRef idx="0"/>
    <cs:fontRef idx="minor">
      <a:schemeClr val="dk1"/>
    </cs:fontRef>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0A4FF21-B96C-4D9A-846D-43D52AB251F4}" type="doc">
      <dgm:prSet loTypeId="urn:microsoft.com/office/officeart/2005/8/layout/chevron1" loCatId="process" qsTypeId="urn:microsoft.com/office/officeart/2005/8/quickstyle/simple1" qsCatId="simple" csTypeId="urn:microsoft.com/office/officeart/2005/8/colors/accent1_2" csCatId="accent1" phldr="1"/>
      <dgm:spPr/>
      <dgm:t>
        <a:bodyPr/>
        <a:lstStyle/>
        <a:p>
          <a:endParaRPr lang="en-US"/>
        </a:p>
      </dgm:t>
    </dgm:pt>
    <dgm:pt modelId="{2742CD18-F59C-45F8-B9D9-E8178A9457CB}">
      <dgm:prSet phldrT="[Text]" custT="1"/>
      <dgm:spPr>
        <a:solidFill>
          <a:srgbClr val="D18729"/>
        </a:solidFill>
      </dgm:spPr>
      <dgm:t>
        <a:bodyPr/>
        <a:lstStyle/>
        <a:p>
          <a:r>
            <a:rPr lang="en-US" sz="1600">
              <a:latin typeface="Montserrat" panose="00000500000000000000" pitchFamily="2" charset="0"/>
            </a:rPr>
            <a:t>Concept Development </a:t>
          </a:r>
        </a:p>
      </dgm:t>
    </dgm:pt>
    <dgm:pt modelId="{0F88FC21-5108-4483-B4D9-49FA7EE2C50D}" type="parTrans" cxnId="{F2AC6202-E823-40B1-9E14-3E5D691663AC}">
      <dgm:prSet/>
      <dgm:spPr/>
      <dgm:t>
        <a:bodyPr/>
        <a:lstStyle/>
        <a:p>
          <a:endParaRPr lang="en-US"/>
        </a:p>
      </dgm:t>
    </dgm:pt>
    <dgm:pt modelId="{624C1387-E15F-4BDE-8D1F-043D70161E6C}" type="sibTrans" cxnId="{F2AC6202-E823-40B1-9E14-3E5D691663AC}">
      <dgm:prSet/>
      <dgm:spPr/>
      <dgm:t>
        <a:bodyPr/>
        <a:lstStyle/>
        <a:p>
          <a:endParaRPr lang="en-US"/>
        </a:p>
      </dgm:t>
    </dgm:pt>
    <dgm:pt modelId="{BB989833-11ED-42E8-8DE3-A5F59155FD4B}">
      <dgm:prSet phldrT="[Text]" custT="1"/>
      <dgm:spPr>
        <a:solidFill>
          <a:srgbClr val="D18729"/>
        </a:solidFill>
      </dgm:spPr>
      <dgm:t>
        <a:bodyPr/>
        <a:lstStyle/>
        <a:p>
          <a:r>
            <a:rPr lang="en-US" sz="1600">
              <a:latin typeface="Montserrat" panose="00000500000000000000" pitchFamily="2" charset="0"/>
            </a:rPr>
            <a:t>Concept Engagement</a:t>
          </a:r>
        </a:p>
      </dgm:t>
    </dgm:pt>
    <dgm:pt modelId="{32B30C3C-55FB-4ACF-9E5B-71BDC71EE10E}" type="parTrans" cxnId="{03E28609-F9B1-42B9-B4DE-8253C8294484}">
      <dgm:prSet/>
      <dgm:spPr/>
      <dgm:t>
        <a:bodyPr/>
        <a:lstStyle/>
        <a:p>
          <a:endParaRPr lang="en-US"/>
        </a:p>
      </dgm:t>
    </dgm:pt>
    <dgm:pt modelId="{78980740-6571-44F5-BCE3-AC8165E7814A}" type="sibTrans" cxnId="{03E28609-F9B1-42B9-B4DE-8253C8294484}">
      <dgm:prSet/>
      <dgm:spPr/>
      <dgm:t>
        <a:bodyPr/>
        <a:lstStyle/>
        <a:p>
          <a:endParaRPr lang="en-US"/>
        </a:p>
      </dgm:t>
    </dgm:pt>
    <dgm:pt modelId="{BE11C22C-4486-41DF-86B4-FB28A0859C78}">
      <dgm:prSet phldrT="[Text]" custT="1"/>
      <dgm:spPr>
        <a:solidFill>
          <a:srgbClr val="D18729"/>
        </a:solidFill>
      </dgm:spPr>
      <dgm:t>
        <a:bodyPr/>
        <a:lstStyle/>
        <a:p>
          <a:r>
            <a:rPr lang="en-US" sz="1600">
              <a:latin typeface="Montserrat" panose="00000500000000000000" pitchFamily="2" charset="0"/>
            </a:rPr>
            <a:t>ATP Application </a:t>
          </a:r>
        </a:p>
      </dgm:t>
    </dgm:pt>
    <dgm:pt modelId="{CD0D0D11-6C19-4DB8-92D4-9605EA732158}" type="parTrans" cxnId="{9240ABAF-DB87-4A99-B628-38C45A5FE3F4}">
      <dgm:prSet/>
      <dgm:spPr/>
      <dgm:t>
        <a:bodyPr/>
        <a:lstStyle/>
        <a:p>
          <a:endParaRPr lang="en-US"/>
        </a:p>
      </dgm:t>
    </dgm:pt>
    <dgm:pt modelId="{C5D5EC68-0B21-4568-9C51-F146D59DFD9D}" type="sibTrans" cxnId="{9240ABAF-DB87-4A99-B628-38C45A5FE3F4}">
      <dgm:prSet/>
      <dgm:spPr/>
      <dgm:t>
        <a:bodyPr/>
        <a:lstStyle/>
        <a:p>
          <a:endParaRPr lang="en-US"/>
        </a:p>
      </dgm:t>
    </dgm:pt>
    <dgm:pt modelId="{BE2191B9-D008-470F-8BF9-582098C10FF6}">
      <dgm:prSet phldrT="[Text]" custT="1"/>
      <dgm:spPr/>
      <dgm:t>
        <a:bodyPr/>
        <a:lstStyle/>
        <a:p>
          <a:pPr algn="ctr">
            <a:buNone/>
          </a:pPr>
          <a:r>
            <a:rPr lang="en-US" sz="1400">
              <a:latin typeface="Montserrat" panose="00000500000000000000" pitchFamily="2" charset="0"/>
            </a:rPr>
            <a:t>December 2023 </a:t>
          </a:r>
        </a:p>
      </dgm:t>
    </dgm:pt>
    <dgm:pt modelId="{15399C13-3844-48B0-9C41-E6BA941D46C6}" type="parTrans" cxnId="{F1DFFD30-0282-4426-B7B7-94E9C89FF91F}">
      <dgm:prSet/>
      <dgm:spPr/>
      <dgm:t>
        <a:bodyPr/>
        <a:lstStyle/>
        <a:p>
          <a:endParaRPr lang="en-US"/>
        </a:p>
      </dgm:t>
    </dgm:pt>
    <dgm:pt modelId="{592514CD-BBFE-4A5A-8E31-5662E8B073F3}" type="sibTrans" cxnId="{F1DFFD30-0282-4426-B7B7-94E9C89FF91F}">
      <dgm:prSet/>
      <dgm:spPr/>
      <dgm:t>
        <a:bodyPr/>
        <a:lstStyle/>
        <a:p>
          <a:endParaRPr lang="en-US"/>
        </a:p>
      </dgm:t>
    </dgm:pt>
    <dgm:pt modelId="{03FA93E8-A683-496D-BC32-FB5279926ED0}">
      <dgm:prSet phldrT="[Text]" custT="1"/>
      <dgm:spPr/>
      <dgm:t>
        <a:bodyPr/>
        <a:lstStyle/>
        <a:p>
          <a:pPr algn="ctr">
            <a:buNone/>
          </a:pPr>
          <a:r>
            <a:rPr lang="en-US" sz="1400">
              <a:latin typeface="Montserrat" panose="00000500000000000000" pitchFamily="2" charset="0"/>
            </a:rPr>
            <a:t>February</a:t>
          </a:r>
        </a:p>
      </dgm:t>
    </dgm:pt>
    <dgm:pt modelId="{DDCE7EB1-B8E5-4E9A-AF7D-24445527BC98}" type="parTrans" cxnId="{71A7155F-4F22-4544-A117-11A1453DC4CD}">
      <dgm:prSet/>
      <dgm:spPr/>
      <dgm:t>
        <a:bodyPr/>
        <a:lstStyle/>
        <a:p>
          <a:endParaRPr lang="en-US"/>
        </a:p>
      </dgm:t>
    </dgm:pt>
    <dgm:pt modelId="{03786322-66FB-4762-A44E-0043CE40F19A}" type="sibTrans" cxnId="{71A7155F-4F22-4544-A117-11A1453DC4CD}">
      <dgm:prSet/>
      <dgm:spPr/>
      <dgm:t>
        <a:bodyPr/>
        <a:lstStyle/>
        <a:p>
          <a:endParaRPr lang="en-US"/>
        </a:p>
      </dgm:t>
    </dgm:pt>
    <dgm:pt modelId="{A30E9621-3452-4F88-A47B-CF7F74578B5B}">
      <dgm:prSet phldrT="[Text]" custT="1"/>
      <dgm:spPr/>
      <dgm:t>
        <a:bodyPr/>
        <a:lstStyle/>
        <a:p>
          <a:pPr>
            <a:buNone/>
          </a:pPr>
          <a:r>
            <a:rPr lang="en-US" sz="1400">
              <a:latin typeface="Montserrat" panose="00000500000000000000" pitchFamily="2" charset="0"/>
            </a:rPr>
            <a:t>June 2024 </a:t>
          </a:r>
        </a:p>
      </dgm:t>
    </dgm:pt>
    <dgm:pt modelId="{5BE89DF0-5B18-4469-92EB-BBAA4C92F464}" type="parTrans" cxnId="{5D223E5F-DFBC-4BDB-86EB-2C4B4A80CBB7}">
      <dgm:prSet/>
      <dgm:spPr/>
      <dgm:t>
        <a:bodyPr/>
        <a:lstStyle/>
        <a:p>
          <a:endParaRPr lang="en-US"/>
        </a:p>
      </dgm:t>
    </dgm:pt>
    <dgm:pt modelId="{A388D186-BDC7-4C38-873B-A5CE1B4BEE2D}" type="sibTrans" cxnId="{5D223E5F-DFBC-4BDB-86EB-2C4B4A80CBB7}">
      <dgm:prSet/>
      <dgm:spPr/>
      <dgm:t>
        <a:bodyPr/>
        <a:lstStyle/>
        <a:p>
          <a:endParaRPr lang="en-US"/>
        </a:p>
      </dgm:t>
    </dgm:pt>
    <dgm:pt modelId="{020FBB40-49A5-43CF-8688-5870FA2B79C6}">
      <dgm:prSet phldrT="[Text]" custT="1"/>
      <dgm:spPr/>
      <dgm:t>
        <a:bodyPr/>
        <a:lstStyle/>
        <a:p>
          <a:pPr algn="ctr">
            <a:buNone/>
          </a:pPr>
          <a:r>
            <a:rPr lang="en-US" sz="1400">
              <a:latin typeface="Montserrat" panose="00000500000000000000" pitchFamily="2" charset="0"/>
            </a:rPr>
            <a:t>May 2024</a:t>
          </a:r>
        </a:p>
      </dgm:t>
    </dgm:pt>
    <dgm:pt modelId="{CAE8A5DE-149C-4FE7-9D82-502E4E730751}" type="parTrans" cxnId="{79C4769F-076D-4BB8-B5FC-5582AF5C6E05}">
      <dgm:prSet/>
      <dgm:spPr/>
      <dgm:t>
        <a:bodyPr/>
        <a:lstStyle/>
        <a:p>
          <a:endParaRPr lang="en-US"/>
        </a:p>
      </dgm:t>
    </dgm:pt>
    <dgm:pt modelId="{55791D0A-0F53-4E81-A17B-98BB114E0A5C}" type="sibTrans" cxnId="{79C4769F-076D-4BB8-B5FC-5582AF5C6E05}">
      <dgm:prSet/>
      <dgm:spPr/>
      <dgm:t>
        <a:bodyPr/>
        <a:lstStyle/>
        <a:p>
          <a:endParaRPr lang="en-US"/>
        </a:p>
      </dgm:t>
    </dgm:pt>
    <dgm:pt modelId="{1D543BA2-6DC8-40A3-B13E-60B7741A167B}">
      <dgm:prSet phldrT="[Text]" custT="1"/>
      <dgm:spPr>
        <a:solidFill>
          <a:srgbClr val="D18729"/>
        </a:solidFill>
      </dgm:spPr>
      <dgm:t>
        <a:bodyPr/>
        <a:lstStyle/>
        <a:p>
          <a:r>
            <a:rPr lang="en-US" sz="1600">
              <a:latin typeface="Montserrat" panose="00000500000000000000" pitchFamily="2" charset="0"/>
            </a:rPr>
            <a:t>100% Design</a:t>
          </a:r>
        </a:p>
      </dgm:t>
    </dgm:pt>
    <dgm:pt modelId="{40FEA774-5462-45C9-80B9-0A5FA41F193E}" type="parTrans" cxnId="{F50CE5A5-1A34-49BE-BFD9-E8A2811B9617}">
      <dgm:prSet/>
      <dgm:spPr/>
      <dgm:t>
        <a:bodyPr/>
        <a:lstStyle/>
        <a:p>
          <a:endParaRPr lang="en-US"/>
        </a:p>
      </dgm:t>
    </dgm:pt>
    <dgm:pt modelId="{3EA94800-B03D-40BB-80E4-4998A1DF5900}" type="sibTrans" cxnId="{F50CE5A5-1A34-49BE-BFD9-E8A2811B9617}">
      <dgm:prSet/>
      <dgm:spPr/>
      <dgm:t>
        <a:bodyPr/>
        <a:lstStyle/>
        <a:p>
          <a:endParaRPr lang="en-US"/>
        </a:p>
      </dgm:t>
    </dgm:pt>
    <dgm:pt modelId="{4052E65A-2608-4933-88FF-92FB22D49163}">
      <dgm:prSet phldrT="[Text]" custT="1"/>
      <dgm:spPr/>
      <dgm:t>
        <a:bodyPr/>
        <a:lstStyle/>
        <a:p>
          <a:pPr algn="ctr">
            <a:buNone/>
          </a:pPr>
          <a:r>
            <a:rPr lang="en-US" sz="1400">
              <a:latin typeface="Montserrat" panose="00000500000000000000" pitchFamily="2" charset="0"/>
            </a:rPr>
            <a:t> January 2024</a:t>
          </a:r>
        </a:p>
      </dgm:t>
    </dgm:pt>
    <dgm:pt modelId="{E77A9C4C-F80E-4BC5-ACE6-12EB64E4040E}" type="parTrans" cxnId="{EB03F2F2-2D51-4EF0-A4DD-DA9C5E864B65}">
      <dgm:prSet/>
      <dgm:spPr/>
      <dgm:t>
        <a:bodyPr/>
        <a:lstStyle/>
        <a:p>
          <a:endParaRPr lang="en-US"/>
        </a:p>
      </dgm:t>
    </dgm:pt>
    <dgm:pt modelId="{1D77F237-AEF7-415B-BCED-670943DDBA86}" type="sibTrans" cxnId="{EB03F2F2-2D51-4EF0-A4DD-DA9C5E864B65}">
      <dgm:prSet/>
      <dgm:spPr/>
      <dgm:t>
        <a:bodyPr/>
        <a:lstStyle/>
        <a:p>
          <a:endParaRPr lang="en-US"/>
        </a:p>
      </dgm:t>
    </dgm:pt>
    <dgm:pt modelId="{CBAB8189-961D-427F-8C78-FEFB4E2D88C3}">
      <dgm:prSet phldrT="[Text]" custT="1"/>
      <dgm:spPr/>
      <dgm:t>
        <a:bodyPr/>
        <a:lstStyle/>
        <a:p>
          <a:pPr algn="ctr">
            <a:buNone/>
          </a:pPr>
          <a:r>
            <a:rPr lang="en-US" sz="1400">
              <a:latin typeface="Montserrat" panose="00000500000000000000" pitchFamily="2" charset="0"/>
            </a:rPr>
            <a:t>~</a:t>
          </a:r>
        </a:p>
      </dgm:t>
    </dgm:pt>
    <dgm:pt modelId="{9730C0B0-E4BB-4403-98C9-C8A16004F5C9}" type="parTrans" cxnId="{61589BC2-514B-4EFE-8896-747D1DD06F1F}">
      <dgm:prSet/>
      <dgm:spPr/>
      <dgm:t>
        <a:bodyPr/>
        <a:lstStyle/>
        <a:p>
          <a:endParaRPr lang="en-US"/>
        </a:p>
      </dgm:t>
    </dgm:pt>
    <dgm:pt modelId="{4ADC3393-ADD6-42E3-B4B0-D10771C84C5B}" type="sibTrans" cxnId="{61589BC2-514B-4EFE-8896-747D1DD06F1F}">
      <dgm:prSet/>
      <dgm:spPr/>
      <dgm:t>
        <a:bodyPr/>
        <a:lstStyle/>
        <a:p>
          <a:endParaRPr lang="en-US"/>
        </a:p>
      </dgm:t>
    </dgm:pt>
    <dgm:pt modelId="{F0A5BBB1-93E1-416F-A0D7-17B5BBA49A1B}">
      <dgm:prSet phldrT="[Text]" custT="1"/>
      <dgm:spPr/>
      <dgm:t>
        <a:bodyPr/>
        <a:lstStyle/>
        <a:p>
          <a:pPr algn="ctr">
            <a:buNone/>
          </a:pPr>
          <a:r>
            <a:rPr lang="en-US" sz="1400">
              <a:latin typeface="Montserrat" panose="00000500000000000000" pitchFamily="2" charset="0"/>
            </a:rPr>
            <a:t> September 2025 </a:t>
          </a:r>
        </a:p>
      </dgm:t>
    </dgm:pt>
    <dgm:pt modelId="{BD6A4A92-4DA2-40E5-A6D0-DC9D1566530E}" type="parTrans" cxnId="{7D4FA428-43DB-42D0-951C-61A8C595F34A}">
      <dgm:prSet/>
      <dgm:spPr/>
      <dgm:t>
        <a:bodyPr/>
        <a:lstStyle/>
        <a:p>
          <a:endParaRPr lang="en-US"/>
        </a:p>
      </dgm:t>
    </dgm:pt>
    <dgm:pt modelId="{481BDAAA-6A90-4B8B-924C-AF2788C1AD49}" type="sibTrans" cxnId="{7D4FA428-43DB-42D0-951C-61A8C595F34A}">
      <dgm:prSet/>
      <dgm:spPr/>
      <dgm:t>
        <a:bodyPr/>
        <a:lstStyle/>
        <a:p>
          <a:endParaRPr lang="en-US"/>
        </a:p>
      </dgm:t>
    </dgm:pt>
    <dgm:pt modelId="{F89C0D6A-4CA7-43DC-BBBD-28FAB1878CA7}">
      <dgm:prSet phldrT="[Text]" custT="1"/>
      <dgm:spPr/>
      <dgm:t>
        <a:bodyPr/>
        <a:lstStyle/>
        <a:p>
          <a:pPr algn="ctr">
            <a:buNone/>
          </a:pPr>
          <a:r>
            <a:rPr lang="en-US" sz="1400">
              <a:latin typeface="Montserrat" panose="00000500000000000000" pitchFamily="2" charset="0"/>
            </a:rPr>
            <a:t>~</a:t>
          </a:r>
        </a:p>
      </dgm:t>
    </dgm:pt>
    <dgm:pt modelId="{9A9FCF5D-835A-4E1F-B447-75AFCF2CB888}" type="parTrans" cxnId="{D6454B46-4FF1-4A21-9798-CB3AD00CDC2C}">
      <dgm:prSet/>
      <dgm:spPr/>
      <dgm:t>
        <a:bodyPr/>
        <a:lstStyle/>
        <a:p>
          <a:endParaRPr lang="en-US"/>
        </a:p>
      </dgm:t>
    </dgm:pt>
    <dgm:pt modelId="{366A23AB-A51C-495A-A8F2-C2945CD90C8F}" type="sibTrans" cxnId="{D6454B46-4FF1-4A21-9798-CB3AD00CDC2C}">
      <dgm:prSet/>
      <dgm:spPr/>
      <dgm:t>
        <a:bodyPr/>
        <a:lstStyle/>
        <a:p>
          <a:endParaRPr lang="en-US"/>
        </a:p>
      </dgm:t>
    </dgm:pt>
    <dgm:pt modelId="{EAC91780-0A45-4C89-A6B6-D87BE73F0EBD}">
      <dgm:prSet phldrT="[Text]" custT="1"/>
      <dgm:spPr>
        <a:solidFill>
          <a:srgbClr val="D18729"/>
        </a:solidFill>
      </dgm:spPr>
      <dgm:t>
        <a:bodyPr/>
        <a:lstStyle/>
        <a:p>
          <a:r>
            <a:rPr lang="en-US" sz="1600">
              <a:latin typeface="Montserrat" panose="00000500000000000000" pitchFamily="2" charset="0"/>
            </a:rPr>
            <a:t>Final Concept</a:t>
          </a:r>
        </a:p>
      </dgm:t>
    </dgm:pt>
    <dgm:pt modelId="{BFB37A94-2657-45D7-9325-EDAD0A04CD38}" type="parTrans" cxnId="{999B9682-DB2B-420F-9AFB-9A34A7521609}">
      <dgm:prSet/>
      <dgm:spPr/>
      <dgm:t>
        <a:bodyPr/>
        <a:lstStyle/>
        <a:p>
          <a:endParaRPr lang="en-US"/>
        </a:p>
      </dgm:t>
    </dgm:pt>
    <dgm:pt modelId="{140D4222-8770-4782-B26B-7E41B832172A}" type="sibTrans" cxnId="{999B9682-DB2B-420F-9AFB-9A34A7521609}">
      <dgm:prSet/>
      <dgm:spPr/>
      <dgm:t>
        <a:bodyPr/>
        <a:lstStyle/>
        <a:p>
          <a:endParaRPr lang="en-US"/>
        </a:p>
      </dgm:t>
    </dgm:pt>
    <dgm:pt modelId="{CC24CE67-607F-483A-93B0-3C7D8DB56471}">
      <dgm:prSet phldrT="[Text]" custT="1"/>
      <dgm:spPr/>
      <dgm:t>
        <a:bodyPr/>
        <a:lstStyle/>
        <a:p>
          <a:pPr algn="ctr">
            <a:buNone/>
          </a:pPr>
          <a:r>
            <a:rPr lang="en-US" sz="1400">
              <a:latin typeface="Montserrat" panose="00000500000000000000" pitchFamily="2" charset="0"/>
            </a:rPr>
            <a:t>~</a:t>
          </a:r>
        </a:p>
      </dgm:t>
    </dgm:pt>
    <dgm:pt modelId="{F873B9DD-6A69-4E5F-8137-B426242A8B7E}" type="parTrans" cxnId="{9604D242-C082-4821-AD86-AF6F27EC069E}">
      <dgm:prSet/>
      <dgm:spPr/>
      <dgm:t>
        <a:bodyPr/>
        <a:lstStyle/>
        <a:p>
          <a:endParaRPr lang="en-US"/>
        </a:p>
      </dgm:t>
    </dgm:pt>
    <dgm:pt modelId="{E3C45AD9-37C1-4401-89A4-70E8F17AC874}" type="sibTrans" cxnId="{9604D242-C082-4821-AD86-AF6F27EC069E}">
      <dgm:prSet/>
      <dgm:spPr/>
      <dgm:t>
        <a:bodyPr/>
        <a:lstStyle/>
        <a:p>
          <a:endParaRPr lang="en-US"/>
        </a:p>
      </dgm:t>
    </dgm:pt>
    <dgm:pt modelId="{EADC4E0B-4279-4F31-A8F0-424E457ACD6D}">
      <dgm:prSet phldrT="[Text]" custT="1"/>
      <dgm:spPr/>
      <dgm:t>
        <a:bodyPr/>
        <a:lstStyle/>
        <a:p>
          <a:pPr algn="ctr">
            <a:buNone/>
          </a:pPr>
          <a:r>
            <a:rPr lang="en-US" sz="1400">
              <a:latin typeface="Montserrat" panose="00000500000000000000" pitchFamily="2" charset="0"/>
            </a:rPr>
            <a:t>March 2024</a:t>
          </a:r>
        </a:p>
      </dgm:t>
    </dgm:pt>
    <dgm:pt modelId="{43DBE73D-8944-427E-9EAC-596BCB01BDA9}" type="parTrans" cxnId="{80453B75-D9B4-447A-AB45-AE009FAFE921}">
      <dgm:prSet/>
      <dgm:spPr/>
      <dgm:t>
        <a:bodyPr/>
        <a:lstStyle/>
        <a:p>
          <a:endParaRPr lang="en-US"/>
        </a:p>
      </dgm:t>
    </dgm:pt>
    <dgm:pt modelId="{9A0F7783-04D4-4482-A8CC-2CF9AD58300F}" type="sibTrans" cxnId="{80453B75-D9B4-447A-AB45-AE009FAFE921}">
      <dgm:prSet/>
      <dgm:spPr/>
      <dgm:t>
        <a:bodyPr/>
        <a:lstStyle/>
        <a:p>
          <a:endParaRPr lang="en-US"/>
        </a:p>
      </dgm:t>
    </dgm:pt>
    <dgm:pt modelId="{EB6320DE-1075-45B7-B079-CADCE7DA7821}">
      <dgm:prSet phldrT="[Text]" custT="1"/>
      <dgm:spPr/>
      <dgm:t>
        <a:bodyPr/>
        <a:lstStyle/>
        <a:p>
          <a:pPr>
            <a:buNone/>
          </a:pPr>
          <a:endParaRPr lang="en-US" sz="1400">
            <a:latin typeface="Montserrat" panose="00000500000000000000" pitchFamily="2" charset="0"/>
          </a:endParaRPr>
        </a:p>
      </dgm:t>
    </dgm:pt>
    <dgm:pt modelId="{D49A6639-15D1-49FA-B354-B4C9C22C4856}" type="parTrans" cxnId="{06CE5A2E-1858-4C64-85EE-EA84CDB66F61}">
      <dgm:prSet/>
      <dgm:spPr/>
      <dgm:t>
        <a:bodyPr/>
        <a:lstStyle/>
        <a:p>
          <a:endParaRPr lang="en-US"/>
        </a:p>
      </dgm:t>
    </dgm:pt>
    <dgm:pt modelId="{FEA6E55E-6DC4-47B2-954B-BA61FFDECB36}" type="sibTrans" cxnId="{06CE5A2E-1858-4C64-85EE-EA84CDB66F61}">
      <dgm:prSet/>
      <dgm:spPr/>
      <dgm:t>
        <a:bodyPr/>
        <a:lstStyle/>
        <a:p>
          <a:endParaRPr lang="en-US"/>
        </a:p>
      </dgm:t>
    </dgm:pt>
    <dgm:pt modelId="{8EBEBD44-AE7D-41B3-8C17-43CD776AD8D8}" type="pres">
      <dgm:prSet presAssocID="{30A4FF21-B96C-4D9A-846D-43D52AB251F4}" presName="Name0" presStyleCnt="0">
        <dgm:presLayoutVars>
          <dgm:dir/>
          <dgm:animLvl val="lvl"/>
          <dgm:resizeHandles val="exact"/>
        </dgm:presLayoutVars>
      </dgm:prSet>
      <dgm:spPr/>
    </dgm:pt>
    <dgm:pt modelId="{422FBE97-30E6-4206-8A23-CC993CEA3BEE}" type="pres">
      <dgm:prSet presAssocID="{2742CD18-F59C-45F8-B9D9-E8178A9457CB}" presName="composite" presStyleCnt="0"/>
      <dgm:spPr/>
    </dgm:pt>
    <dgm:pt modelId="{8A5CB4B2-39B8-4107-BA0E-CCEDEC79D358}" type="pres">
      <dgm:prSet presAssocID="{2742CD18-F59C-45F8-B9D9-E8178A9457CB}" presName="parTx" presStyleLbl="node1" presStyleIdx="0" presStyleCnt="5">
        <dgm:presLayoutVars>
          <dgm:chMax val="0"/>
          <dgm:chPref val="0"/>
          <dgm:bulletEnabled val="1"/>
        </dgm:presLayoutVars>
      </dgm:prSet>
      <dgm:spPr/>
    </dgm:pt>
    <dgm:pt modelId="{CE5179F4-95A0-4A1E-A9A7-190FFC3F0033}" type="pres">
      <dgm:prSet presAssocID="{2742CD18-F59C-45F8-B9D9-E8178A9457CB}" presName="desTx" presStyleLbl="revTx" presStyleIdx="0" presStyleCnt="4" custScaleX="78966">
        <dgm:presLayoutVars>
          <dgm:bulletEnabled val="1"/>
        </dgm:presLayoutVars>
      </dgm:prSet>
      <dgm:spPr/>
    </dgm:pt>
    <dgm:pt modelId="{7F2F2B02-CF1E-421B-8DD0-4A029488C234}" type="pres">
      <dgm:prSet presAssocID="{624C1387-E15F-4BDE-8D1F-043D70161E6C}" presName="space" presStyleCnt="0"/>
      <dgm:spPr/>
    </dgm:pt>
    <dgm:pt modelId="{2F7ECB2D-1C49-446F-891B-8F3420111BE7}" type="pres">
      <dgm:prSet presAssocID="{BB989833-11ED-42E8-8DE3-A5F59155FD4B}" presName="composite" presStyleCnt="0"/>
      <dgm:spPr/>
    </dgm:pt>
    <dgm:pt modelId="{F890EE10-7957-4C8D-ABEC-7BD24533F6F3}" type="pres">
      <dgm:prSet presAssocID="{BB989833-11ED-42E8-8DE3-A5F59155FD4B}" presName="parTx" presStyleLbl="node1" presStyleIdx="1" presStyleCnt="5">
        <dgm:presLayoutVars>
          <dgm:chMax val="0"/>
          <dgm:chPref val="0"/>
          <dgm:bulletEnabled val="1"/>
        </dgm:presLayoutVars>
      </dgm:prSet>
      <dgm:spPr/>
    </dgm:pt>
    <dgm:pt modelId="{983DE1E1-AF70-42B0-A4E9-3D81594873BE}" type="pres">
      <dgm:prSet presAssocID="{BB989833-11ED-42E8-8DE3-A5F59155FD4B}" presName="desTx" presStyleLbl="revTx" presStyleIdx="1" presStyleCnt="4">
        <dgm:presLayoutVars>
          <dgm:bulletEnabled val="1"/>
        </dgm:presLayoutVars>
      </dgm:prSet>
      <dgm:spPr/>
    </dgm:pt>
    <dgm:pt modelId="{D84568AF-751F-48F2-92BE-17437EBA7D07}" type="pres">
      <dgm:prSet presAssocID="{78980740-6571-44F5-BCE3-AC8165E7814A}" presName="space" presStyleCnt="0"/>
      <dgm:spPr/>
    </dgm:pt>
    <dgm:pt modelId="{EF34B9AD-4B04-46A3-9645-F9B9D50CF254}" type="pres">
      <dgm:prSet presAssocID="{EAC91780-0A45-4C89-A6B6-D87BE73F0EBD}" presName="composite" presStyleCnt="0"/>
      <dgm:spPr/>
    </dgm:pt>
    <dgm:pt modelId="{79B55EC1-191F-4384-B03E-C85220A75D47}" type="pres">
      <dgm:prSet presAssocID="{EAC91780-0A45-4C89-A6B6-D87BE73F0EBD}" presName="parTx" presStyleLbl="node1" presStyleIdx="2" presStyleCnt="5">
        <dgm:presLayoutVars>
          <dgm:chMax val="0"/>
          <dgm:chPref val="0"/>
          <dgm:bulletEnabled val="1"/>
        </dgm:presLayoutVars>
      </dgm:prSet>
      <dgm:spPr/>
    </dgm:pt>
    <dgm:pt modelId="{8E1302F4-5F3C-4C7A-A341-E1D01D1386A0}" type="pres">
      <dgm:prSet presAssocID="{EAC91780-0A45-4C89-A6B6-D87BE73F0EBD}" presName="desTx" presStyleLbl="revTx" presStyleIdx="1" presStyleCnt="4">
        <dgm:presLayoutVars>
          <dgm:bulletEnabled val="1"/>
        </dgm:presLayoutVars>
      </dgm:prSet>
      <dgm:spPr/>
    </dgm:pt>
    <dgm:pt modelId="{ABEC1089-B52E-481C-B397-DCD9DDA15A69}" type="pres">
      <dgm:prSet presAssocID="{140D4222-8770-4782-B26B-7E41B832172A}" presName="space" presStyleCnt="0"/>
      <dgm:spPr/>
    </dgm:pt>
    <dgm:pt modelId="{F6E45EBF-ABC0-4642-8101-A9AF32014A21}" type="pres">
      <dgm:prSet presAssocID="{BE11C22C-4486-41DF-86B4-FB28A0859C78}" presName="composite" presStyleCnt="0"/>
      <dgm:spPr/>
    </dgm:pt>
    <dgm:pt modelId="{24366412-C8D4-4786-951B-2E201C1E05BF}" type="pres">
      <dgm:prSet presAssocID="{BE11C22C-4486-41DF-86B4-FB28A0859C78}" presName="parTx" presStyleLbl="node1" presStyleIdx="3" presStyleCnt="5">
        <dgm:presLayoutVars>
          <dgm:chMax val="0"/>
          <dgm:chPref val="0"/>
          <dgm:bulletEnabled val="1"/>
        </dgm:presLayoutVars>
      </dgm:prSet>
      <dgm:spPr/>
    </dgm:pt>
    <dgm:pt modelId="{4B0FEDE9-F9AA-4D95-A9A9-546539CA9F40}" type="pres">
      <dgm:prSet presAssocID="{BE11C22C-4486-41DF-86B4-FB28A0859C78}" presName="desTx" presStyleLbl="revTx" presStyleIdx="2" presStyleCnt="4" custScaleX="57026" custLinFactNeighborX="6902" custLinFactNeighborY="1910">
        <dgm:presLayoutVars>
          <dgm:bulletEnabled val="1"/>
        </dgm:presLayoutVars>
      </dgm:prSet>
      <dgm:spPr/>
    </dgm:pt>
    <dgm:pt modelId="{F35A2C91-6A4B-4BA6-BADD-80256120292B}" type="pres">
      <dgm:prSet presAssocID="{C5D5EC68-0B21-4568-9C51-F146D59DFD9D}" presName="space" presStyleCnt="0"/>
      <dgm:spPr/>
    </dgm:pt>
    <dgm:pt modelId="{11C017E2-3DA0-46AA-802B-A1685E7A5137}" type="pres">
      <dgm:prSet presAssocID="{1D543BA2-6DC8-40A3-B13E-60B7741A167B}" presName="composite" presStyleCnt="0"/>
      <dgm:spPr/>
    </dgm:pt>
    <dgm:pt modelId="{AA56EC21-EF5E-4FBB-B677-63D2D42096D0}" type="pres">
      <dgm:prSet presAssocID="{1D543BA2-6DC8-40A3-B13E-60B7741A167B}" presName="parTx" presStyleLbl="node1" presStyleIdx="4" presStyleCnt="5">
        <dgm:presLayoutVars>
          <dgm:chMax val="0"/>
          <dgm:chPref val="0"/>
          <dgm:bulletEnabled val="1"/>
        </dgm:presLayoutVars>
      </dgm:prSet>
      <dgm:spPr/>
    </dgm:pt>
    <dgm:pt modelId="{4C16044C-F203-4A53-9B33-2869DCD39946}" type="pres">
      <dgm:prSet presAssocID="{1D543BA2-6DC8-40A3-B13E-60B7741A167B}" presName="desTx" presStyleLbl="revTx" presStyleIdx="3" presStyleCnt="4">
        <dgm:presLayoutVars>
          <dgm:bulletEnabled val="1"/>
        </dgm:presLayoutVars>
      </dgm:prSet>
      <dgm:spPr/>
    </dgm:pt>
  </dgm:ptLst>
  <dgm:cxnLst>
    <dgm:cxn modelId="{016E3401-EB6E-48FF-8530-5C142B929FB1}" type="presOf" srcId="{EB6320DE-1075-45B7-B079-CADCE7DA7821}" destId="{4B0FEDE9-F9AA-4D95-A9A9-546539CA9F40}" srcOrd="0" destOrd="0" presId="urn:microsoft.com/office/officeart/2005/8/layout/chevron1"/>
    <dgm:cxn modelId="{F2AC6202-E823-40B1-9E14-3E5D691663AC}" srcId="{30A4FF21-B96C-4D9A-846D-43D52AB251F4}" destId="{2742CD18-F59C-45F8-B9D9-E8178A9457CB}" srcOrd="0" destOrd="0" parTransId="{0F88FC21-5108-4483-B4D9-49FA7EE2C50D}" sibTransId="{624C1387-E15F-4BDE-8D1F-043D70161E6C}"/>
    <dgm:cxn modelId="{B19B6208-35B8-49BC-AD85-E9D11FBF59A6}" type="presOf" srcId="{EAC91780-0A45-4C89-A6B6-D87BE73F0EBD}" destId="{79B55EC1-191F-4384-B03E-C85220A75D47}" srcOrd="0" destOrd="0" presId="urn:microsoft.com/office/officeart/2005/8/layout/chevron1"/>
    <dgm:cxn modelId="{03E28609-F9B1-42B9-B4DE-8253C8294484}" srcId="{30A4FF21-B96C-4D9A-846D-43D52AB251F4}" destId="{BB989833-11ED-42E8-8DE3-A5F59155FD4B}" srcOrd="1" destOrd="0" parTransId="{32B30C3C-55FB-4ACF-9E5B-71BDC71EE10E}" sibTransId="{78980740-6571-44F5-BCE3-AC8165E7814A}"/>
    <dgm:cxn modelId="{52628D13-3BAA-47DC-A0B9-C2ED82D7FC59}" type="presOf" srcId="{CC24CE67-607F-483A-93B0-3C7D8DB56471}" destId="{983DE1E1-AF70-42B0-A4E9-3D81594873BE}" srcOrd="0" destOrd="1" presId="urn:microsoft.com/office/officeart/2005/8/layout/chevron1"/>
    <dgm:cxn modelId="{438CCF16-FE82-4F05-93CE-18DE5B865EC6}" type="presOf" srcId="{020FBB40-49A5-43CF-8688-5870FA2B79C6}" destId="{4C16044C-F203-4A53-9B33-2869DCD39946}" srcOrd="0" destOrd="0" presId="urn:microsoft.com/office/officeart/2005/8/layout/chevron1"/>
    <dgm:cxn modelId="{7D4FA428-43DB-42D0-951C-61A8C595F34A}" srcId="{1D543BA2-6DC8-40A3-B13E-60B7741A167B}" destId="{F0A5BBB1-93E1-416F-A0D7-17B5BBA49A1B}" srcOrd="2" destOrd="0" parTransId="{BD6A4A92-4DA2-40E5-A6D0-DC9D1566530E}" sibTransId="{481BDAAA-6A90-4B8B-924C-AF2788C1AD49}"/>
    <dgm:cxn modelId="{06CE5A2E-1858-4C64-85EE-EA84CDB66F61}" srcId="{BE11C22C-4486-41DF-86B4-FB28A0859C78}" destId="{EB6320DE-1075-45B7-B079-CADCE7DA7821}" srcOrd="0" destOrd="0" parTransId="{D49A6639-15D1-49FA-B354-B4C9C22C4856}" sibTransId="{FEA6E55E-6DC4-47B2-954B-BA61FFDECB36}"/>
    <dgm:cxn modelId="{EBDC952F-922E-419B-9042-F2D6D4A2C4F0}" type="presOf" srcId="{03FA93E8-A683-496D-BC32-FB5279926ED0}" destId="{983DE1E1-AF70-42B0-A4E9-3D81594873BE}" srcOrd="0" destOrd="0" presId="urn:microsoft.com/office/officeart/2005/8/layout/chevron1"/>
    <dgm:cxn modelId="{F1DFFD30-0282-4426-B7B7-94E9C89FF91F}" srcId="{2742CD18-F59C-45F8-B9D9-E8178A9457CB}" destId="{BE2191B9-D008-470F-8BF9-582098C10FF6}" srcOrd="0" destOrd="0" parTransId="{15399C13-3844-48B0-9C41-E6BA941D46C6}" sibTransId="{592514CD-BBFE-4A5A-8E31-5662E8B073F3}"/>
    <dgm:cxn modelId="{6F21BF3B-5FD7-4218-83DE-81CDEF02CAF1}" type="presOf" srcId="{BE11C22C-4486-41DF-86B4-FB28A0859C78}" destId="{24366412-C8D4-4786-951B-2E201C1E05BF}" srcOrd="0" destOrd="0" presId="urn:microsoft.com/office/officeart/2005/8/layout/chevron1"/>
    <dgm:cxn modelId="{9592253F-5247-4913-9917-B1CF18943181}" type="presOf" srcId="{F89C0D6A-4CA7-43DC-BBBD-28FAB1878CA7}" destId="{4C16044C-F203-4A53-9B33-2869DCD39946}" srcOrd="0" destOrd="1" presId="urn:microsoft.com/office/officeart/2005/8/layout/chevron1"/>
    <dgm:cxn modelId="{71A7155F-4F22-4544-A117-11A1453DC4CD}" srcId="{BB989833-11ED-42E8-8DE3-A5F59155FD4B}" destId="{03FA93E8-A683-496D-BC32-FB5279926ED0}" srcOrd="0" destOrd="0" parTransId="{DDCE7EB1-B8E5-4E9A-AF7D-24445527BC98}" sibTransId="{03786322-66FB-4762-A44E-0043CE40F19A}"/>
    <dgm:cxn modelId="{5D223E5F-DFBC-4BDB-86EB-2C4B4A80CBB7}" srcId="{BE11C22C-4486-41DF-86B4-FB28A0859C78}" destId="{A30E9621-3452-4F88-A47B-CF7F74578B5B}" srcOrd="1" destOrd="0" parTransId="{5BE89DF0-5B18-4469-92EB-BBAA4C92F464}" sibTransId="{A388D186-BDC7-4C38-873B-A5CE1B4BEE2D}"/>
    <dgm:cxn modelId="{64576A62-D7C6-463E-9CF4-9B44D3C5A48A}" type="presOf" srcId="{4052E65A-2608-4933-88FF-92FB22D49163}" destId="{CE5179F4-95A0-4A1E-A9A7-190FFC3F0033}" srcOrd="0" destOrd="2" presId="urn:microsoft.com/office/officeart/2005/8/layout/chevron1"/>
    <dgm:cxn modelId="{9604D242-C082-4821-AD86-AF6F27EC069E}" srcId="{BB989833-11ED-42E8-8DE3-A5F59155FD4B}" destId="{CC24CE67-607F-483A-93B0-3C7D8DB56471}" srcOrd="1" destOrd="0" parTransId="{F873B9DD-6A69-4E5F-8137-B426242A8B7E}" sibTransId="{E3C45AD9-37C1-4401-89A4-70E8F17AC874}"/>
    <dgm:cxn modelId="{D6454B46-4FF1-4A21-9798-CB3AD00CDC2C}" srcId="{1D543BA2-6DC8-40A3-B13E-60B7741A167B}" destId="{F89C0D6A-4CA7-43DC-BBBD-28FAB1878CA7}" srcOrd="1" destOrd="0" parTransId="{9A9FCF5D-835A-4E1F-B447-75AFCF2CB888}" sibTransId="{366A23AB-A51C-495A-A8F2-C2945CD90C8F}"/>
    <dgm:cxn modelId="{0324576E-0319-4591-9230-EB0AD1EC43CB}" type="presOf" srcId="{2742CD18-F59C-45F8-B9D9-E8178A9457CB}" destId="{8A5CB4B2-39B8-4107-BA0E-CCEDEC79D358}" srcOrd="0" destOrd="0" presId="urn:microsoft.com/office/officeart/2005/8/layout/chevron1"/>
    <dgm:cxn modelId="{80453B75-D9B4-447A-AB45-AE009FAFE921}" srcId="{BB989833-11ED-42E8-8DE3-A5F59155FD4B}" destId="{EADC4E0B-4279-4F31-A8F0-424E457ACD6D}" srcOrd="2" destOrd="0" parTransId="{43DBE73D-8944-427E-9EAC-596BCB01BDA9}" sibTransId="{9A0F7783-04D4-4482-A8CC-2CF9AD58300F}"/>
    <dgm:cxn modelId="{999B9682-DB2B-420F-9AFB-9A34A7521609}" srcId="{30A4FF21-B96C-4D9A-846D-43D52AB251F4}" destId="{EAC91780-0A45-4C89-A6B6-D87BE73F0EBD}" srcOrd="2" destOrd="0" parTransId="{BFB37A94-2657-45D7-9325-EDAD0A04CD38}" sibTransId="{140D4222-8770-4782-B26B-7E41B832172A}"/>
    <dgm:cxn modelId="{87F20191-9C0C-4F67-9FED-F85CE3A93F92}" type="presOf" srcId="{BE2191B9-D008-470F-8BF9-582098C10FF6}" destId="{CE5179F4-95A0-4A1E-A9A7-190FFC3F0033}" srcOrd="0" destOrd="0" presId="urn:microsoft.com/office/officeart/2005/8/layout/chevron1"/>
    <dgm:cxn modelId="{79C4769F-076D-4BB8-B5FC-5582AF5C6E05}" srcId="{1D543BA2-6DC8-40A3-B13E-60B7741A167B}" destId="{020FBB40-49A5-43CF-8688-5870FA2B79C6}" srcOrd="0" destOrd="0" parTransId="{CAE8A5DE-149C-4FE7-9D82-502E4E730751}" sibTransId="{55791D0A-0F53-4E81-A17B-98BB114E0A5C}"/>
    <dgm:cxn modelId="{045E61A5-F5F4-4B92-8039-75916FF5F84F}" type="presOf" srcId="{A30E9621-3452-4F88-A47B-CF7F74578B5B}" destId="{4B0FEDE9-F9AA-4D95-A9A9-546539CA9F40}" srcOrd="0" destOrd="1" presId="urn:microsoft.com/office/officeart/2005/8/layout/chevron1"/>
    <dgm:cxn modelId="{F50CE5A5-1A34-49BE-BFD9-E8A2811B9617}" srcId="{30A4FF21-B96C-4D9A-846D-43D52AB251F4}" destId="{1D543BA2-6DC8-40A3-B13E-60B7741A167B}" srcOrd="4" destOrd="0" parTransId="{40FEA774-5462-45C9-80B9-0A5FA41F193E}" sibTransId="{3EA94800-B03D-40BB-80E4-4998A1DF5900}"/>
    <dgm:cxn modelId="{9240ABAF-DB87-4A99-B628-38C45A5FE3F4}" srcId="{30A4FF21-B96C-4D9A-846D-43D52AB251F4}" destId="{BE11C22C-4486-41DF-86B4-FB28A0859C78}" srcOrd="3" destOrd="0" parTransId="{CD0D0D11-6C19-4DB8-92D4-9605EA732158}" sibTransId="{C5D5EC68-0B21-4568-9C51-F146D59DFD9D}"/>
    <dgm:cxn modelId="{D65A2CB3-625C-4C26-8341-CC6B186B5176}" type="presOf" srcId="{F0A5BBB1-93E1-416F-A0D7-17B5BBA49A1B}" destId="{4C16044C-F203-4A53-9B33-2869DCD39946}" srcOrd="0" destOrd="2" presId="urn:microsoft.com/office/officeart/2005/8/layout/chevron1"/>
    <dgm:cxn modelId="{61589BC2-514B-4EFE-8896-747D1DD06F1F}" srcId="{2742CD18-F59C-45F8-B9D9-E8178A9457CB}" destId="{CBAB8189-961D-427F-8C78-FEFB4E2D88C3}" srcOrd="1" destOrd="0" parTransId="{9730C0B0-E4BB-4403-98C9-C8A16004F5C9}" sibTransId="{4ADC3393-ADD6-42E3-B4B0-D10771C84C5B}"/>
    <dgm:cxn modelId="{9183ECC8-2E9D-4F59-9DE5-C8ED436BBC8E}" type="presOf" srcId="{1D543BA2-6DC8-40A3-B13E-60B7741A167B}" destId="{AA56EC21-EF5E-4FBB-B677-63D2D42096D0}" srcOrd="0" destOrd="0" presId="urn:microsoft.com/office/officeart/2005/8/layout/chevron1"/>
    <dgm:cxn modelId="{A00A36CF-4C2B-44E8-9C53-C0EEC8E73001}" type="presOf" srcId="{CBAB8189-961D-427F-8C78-FEFB4E2D88C3}" destId="{CE5179F4-95A0-4A1E-A9A7-190FFC3F0033}" srcOrd="0" destOrd="1" presId="urn:microsoft.com/office/officeart/2005/8/layout/chevron1"/>
    <dgm:cxn modelId="{E88725D7-F61D-4A37-89A1-DBAD327B9B4E}" type="presOf" srcId="{EADC4E0B-4279-4F31-A8F0-424E457ACD6D}" destId="{983DE1E1-AF70-42B0-A4E9-3D81594873BE}" srcOrd="0" destOrd="2" presId="urn:microsoft.com/office/officeart/2005/8/layout/chevron1"/>
    <dgm:cxn modelId="{7AC770E5-0C46-43FA-A1FE-758095FCFBB6}" type="presOf" srcId="{BB989833-11ED-42E8-8DE3-A5F59155FD4B}" destId="{F890EE10-7957-4C8D-ABEC-7BD24533F6F3}" srcOrd="0" destOrd="0" presId="urn:microsoft.com/office/officeart/2005/8/layout/chevron1"/>
    <dgm:cxn modelId="{EB03F2F2-2D51-4EF0-A4DD-DA9C5E864B65}" srcId="{2742CD18-F59C-45F8-B9D9-E8178A9457CB}" destId="{4052E65A-2608-4933-88FF-92FB22D49163}" srcOrd="2" destOrd="0" parTransId="{E77A9C4C-F80E-4BC5-ACE6-12EB64E4040E}" sibTransId="{1D77F237-AEF7-415B-BCED-670943DDBA86}"/>
    <dgm:cxn modelId="{9B5531FE-497C-4498-8925-B3CB46F7F8C6}" type="presOf" srcId="{30A4FF21-B96C-4D9A-846D-43D52AB251F4}" destId="{8EBEBD44-AE7D-41B3-8C17-43CD776AD8D8}" srcOrd="0" destOrd="0" presId="urn:microsoft.com/office/officeart/2005/8/layout/chevron1"/>
    <dgm:cxn modelId="{566933CE-E258-4545-B798-B1A29A0D3F8C}" type="presParOf" srcId="{8EBEBD44-AE7D-41B3-8C17-43CD776AD8D8}" destId="{422FBE97-30E6-4206-8A23-CC993CEA3BEE}" srcOrd="0" destOrd="0" presId="urn:microsoft.com/office/officeart/2005/8/layout/chevron1"/>
    <dgm:cxn modelId="{938F0D8B-60C2-4AFA-BDF0-38464F66A28D}" type="presParOf" srcId="{422FBE97-30E6-4206-8A23-CC993CEA3BEE}" destId="{8A5CB4B2-39B8-4107-BA0E-CCEDEC79D358}" srcOrd="0" destOrd="0" presId="urn:microsoft.com/office/officeart/2005/8/layout/chevron1"/>
    <dgm:cxn modelId="{FFAC1F02-3745-4A7F-A920-01DFB6B8C257}" type="presParOf" srcId="{422FBE97-30E6-4206-8A23-CC993CEA3BEE}" destId="{CE5179F4-95A0-4A1E-A9A7-190FFC3F0033}" srcOrd="1" destOrd="0" presId="urn:microsoft.com/office/officeart/2005/8/layout/chevron1"/>
    <dgm:cxn modelId="{F1C70186-28B5-4D13-8647-D849D8233A8D}" type="presParOf" srcId="{8EBEBD44-AE7D-41B3-8C17-43CD776AD8D8}" destId="{7F2F2B02-CF1E-421B-8DD0-4A029488C234}" srcOrd="1" destOrd="0" presId="urn:microsoft.com/office/officeart/2005/8/layout/chevron1"/>
    <dgm:cxn modelId="{95EEE2DE-A953-4F8F-9050-BBACFFFB397A}" type="presParOf" srcId="{8EBEBD44-AE7D-41B3-8C17-43CD776AD8D8}" destId="{2F7ECB2D-1C49-446F-891B-8F3420111BE7}" srcOrd="2" destOrd="0" presId="urn:microsoft.com/office/officeart/2005/8/layout/chevron1"/>
    <dgm:cxn modelId="{4103324E-7486-4FD1-91E6-3DA33E5E2E37}" type="presParOf" srcId="{2F7ECB2D-1C49-446F-891B-8F3420111BE7}" destId="{F890EE10-7957-4C8D-ABEC-7BD24533F6F3}" srcOrd="0" destOrd="0" presId="urn:microsoft.com/office/officeart/2005/8/layout/chevron1"/>
    <dgm:cxn modelId="{73B1C597-4DDF-4D88-8CF2-BBB923ABAEAA}" type="presParOf" srcId="{2F7ECB2D-1C49-446F-891B-8F3420111BE7}" destId="{983DE1E1-AF70-42B0-A4E9-3D81594873BE}" srcOrd="1" destOrd="0" presId="urn:microsoft.com/office/officeart/2005/8/layout/chevron1"/>
    <dgm:cxn modelId="{7420F747-1FB2-4EFD-9785-CDA8A30ACD2A}" type="presParOf" srcId="{8EBEBD44-AE7D-41B3-8C17-43CD776AD8D8}" destId="{D84568AF-751F-48F2-92BE-17437EBA7D07}" srcOrd="3" destOrd="0" presId="urn:microsoft.com/office/officeart/2005/8/layout/chevron1"/>
    <dgm:cxn modelId="{5C77935C-9ECB-40EF-A5E4-098DD516EBB9}" type="presParOf" srcId="{8EBEBD44-AE7D-41B3-8C17-43CD776AD8D8}" destId="{EF34B9AD-4B04-46A3-9645-F9B9D50CF254}" srcOrd="4" destOrd="0" presId="urn:microsoft.com/office/officeart/2005/8/layout/chevron1"/>
    <dgm:cxn modelId="{57E3B3BA-D006-4F75-96B1-6F5CC1A715F9}" type="presParOf" srcId="{EF34B9AD-4B04-46A3-9645-F9B9D50CF254}" destId="{79B55EC1-191F-4384-B03E-C85220A75D47}" srcOrd="0" destOrd="0" presId="urn:microsoft.com/office/officeart/2005/8/layout/chevron1"/>
    <dgm:cxn modelId="{EBDFA108-A620-4775-AD70-80805678D019}" type="presParOf" srcId="{EF34B9AD-4B04-46A3-9645-F9B9D50CF254}" destId="{8E1302F4-5F3C-4C7A-A341-E1D01D1386A0}" srcOrd="1" destOrd="0" presId="urn:microsoft.com/office/officeart/2005/8/layout/chevron1"/>
    <dgm:cxn modelId="{C07B8BF1-3693-4CFD-892D-06BF60B8FFD7}" type="presParOf" srcId="{8EBEBD44-AE7D-41B3-8C17-43CD776AD8D8}" destId="{ABEC1089-B52E-481C-B397-DCD9DDA15A69}" srcOrd="5" destOrd="0" presId="urn:microsoft.com/office/officeart/2005/8/layout/chevron1"/>
    <dgm:cxn modelId="{4E869D1E-A746-4BAA-A995-34622AD5E21F}" type="presParOf" srcId="{8EBEBD44-AE7D-41B3-8C17-43CD776AD8D8}" destId="{F6E45EBF-ABC0-4642-8101-A9AF32014A21}" srcOrd="6" destOrd="0" presId="urn:microsoft.com/office/officeart/2005/8/layout/chevron1"/>
    <dgm:cxn modelId="{EC2083EA-AECA-4007-8B9B-8AF486092960}" type="presParOf" srcId="{F6E45EBF-ABC0-4642-8101-A9AF32014A21}" destId="{24366412-C8D4-4786-951B-2E201C1E05BF}" srcOrd="0" destOrd="0" presId="urn:microsoft.com/office/officeart/2005/8/layout/chevron1"/>
    <dgm:cxn modelId="{2C2CEB4E-4C46-40E8-AE6B-9386AFE77097}" type="presParOf" srcId="{F6E45EBF-ABC0-4642-8101-A9AF32014A21}" destId="{4B0FEDE9-F9AA-4D95-A9A9-546539CA9F40}" srcOrd="1" destOrd="0" presId="urn:microsoft.com/office/officeart/2005/8/layout/chevron1"/>
    <dgm:cxn modelId="{AF19A3C2-F24A-4766-BBC8-EFAD03ED2436}" type="presParOf" srcId="{8EBEBD44-AE7D-41B3-8C17-43CD776AD8D8}" destId="{F35A2C91-6A4B-4BA6-BADD-80256120292B}" srcOrd="7" destOrd="0" presId="urn:microsoft.com/office/officeart/2005/8/layout/chevron1"/>
    <dgm:cxn modelId="{F60827D9-57FC-4D41-A67B-C1FD0CCFC52B}" type="presParOf" srcId="{8EBEBD44-AE7D-41B3-8C17-43CD776AD8D8}" destId="{11C017E2-3DA0-46AA-802B-A1685E7A5137}" srcOrd="8" destOrd="0" presId="urn:microsoft.com/office/officeart/2005/8/layout/chevron1"/>
    <dgm:cxn modelId="{CBB77930-899E-414B-8643-C606E31EF60C}" type="presParOf" srcId="{11C017E2-3DA0-46AA-802B-A1685E7A5137}" destId="{AA56EC21-EF5E-4FBB-B677-63D2D42096D0}" srcOrd="0" destOrd="0" presId="urn:microsoft.com/office/officeart/2005/8/layout/chevron1"/>
    <dgm:cxn modelId="{DD7448E7-F953-4ADD-8EEC-1ED0A869AB8F}" type="presParOf" srcId="{11C017E2-3DA0-46AA-802B-A1685E7A5137}" destId="{4C16044C-F203-4A53-9B33-2869DCD39946}" srcOrd="1" destOrd="0" presId="urn:microsoft.com/office/officeart/2005/8/layout/chevro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5CB4B2-39B8-4107-BA0E-CCEDEC79D358}">
      <dsp:nvSpPr>
        <dsp:cNvPr id="0" name=""/>
        <dsp:cNvSpPr/>
      </dsp:nvSpPr>
      <dsp:spPr>
        <a:xfrm>
          <a:off x="2689" y="1656743"/>
          <a:ext cx="2485484" cy="994193"/>
        </a:xfrm>
        <a:prstGeom prst="chevron">
          <a:avLst/>
        </a:prstGeom>
        <a:solidFill>
          <a:srgbClr val="D1872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en-US" sz="1600" kern="1200">
              <a:latin typeface="Montserrat" panose="00000500000000000000" pitchFamily="2" charset="0"/>
            </a:rPr>
            <a:t>Concept Development </a:t>
          </a:r>
        </a:p>
      </dsp:txBody>
      <dsp:txXfrm>
        <a:off x="499786" y="1656743"/>
        <a:ext cx="1491291" cy="994193"/>
      </dsp:txXfrm>
    </dsp:sp>
    <dsp:sp modelId="{CE5179F4-95A0-4A1E-A9A7-190FFC3F0033}">
      <dsp:nvSpPr>
        <dsp:cNvPr id="0" name=""/>
        <dsp:cNvSpPr/>
      </dsp:nvSpPr>
      <dsp:spPr>
        <a:xfrm>
          <a:off x="211807" y="2775211"/>
          <a:ext cx="1570150" cy="117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114300" lvl="1" indent="-114300" algn="ctr" defTabSz="622300">
            <a:lnSpc>
              <a:spcPct val="90000"/>
            </a:lnSpc>
            <a:spcBef>
              <a:spcPct val="0"/>
            </a:spcBef>
            <a:spcAft>
              <a:spcPct val="15000"/>
            </a:spcAft>
            <a:buNone/>
          </a:pPr>
          <a:r>
            <a:rPr lang="en-US" sz="1400" kern="1200">
              <a:latin typeface="Montserrat" panose="00000500000000000000" pitchFamily="2" charset="0"/>
            </a:rPr>
            <a:t>December 2023 </a:t>
          </a:r>
        </a:p>
        <a:p>
          <a:pPr marL="114300" lvl="1" indent="-114300" algn="ctr" defTabSz="622300">
            <a:lnSpc>
              <a:spcPct val="90000"/>
            </a:lnSpc>
            <a:spcBef>
              <a:spcPct val="0"/>
            </a:spcBef>
            <a:spcAft>
              <a:spcPct val="15000"/>
            </a:spcAft>
            <a:buNone/>
          </a:pPr>
          <a:r>
            <a:rPr lang="en-US" sz="1400" kern="1200">
              <a:latin typeface="Montserrat" panose="00000500000000000000" pitchFamily="2" charset="0"/>
            </a:rPr>
            <a:t>~</a:t>
          </a:r>
        </a:p>
        <a:p>
          <a:pPr marL="114300" lvl="1" indent="-114300" algn="ctr" defTabSz="622300">
            <a:lnSpc>
              <a:spcPct val="90000"/>
            </a:lnSpc>
            <a:spcBef>
              <a:spcPct val="0"/>
            </a:spcBef>
            <a:spcAft>
              <a:spcPct val="15000"/>
            </a:spcAft>
            <a:buNone/>
          </a:pPr>
          <a:r>
            <a:rPr lang="en-US" sz="1400" kern="1200">
              <a:latin typeface="Montserrat" panose="00000500000000000000" pitchFamily="2" charset="0"/>
            </a:rPr>
            <a:t> January 2024</a:t>
          </a:r>
        </a:p>
      </dsp:txBody>
      <dsp:txXfrm>
        <a:off x="211807" y="2775211"/>
        <a:ext cx="1570150" cy="1170000"/>
      </dsp:txXfrm>
    </dsp:sp>
    <dsp:sp modelId="{F890EE10-7957-4C8D-ABEC-7BD24533F6F3}">
      <dsp:nvSpPr>
        <dsp:cNvPr id="0" name=""/>
        <dsp:cNvSpPr/>
      </dsp:nvSpPr>
      <dsp:spPr>
        <a:xfrm>
          <a:off x="2272173" y="1656743"/>
          <a:ext cx="2485484" cy="994193"/>
        </a:xfrm>
        <a:prstGeom prst="chevron">
          <a:avLst/>
        </a:prstGeom>
        <a:solidFill>
          <a:srgbClr val="D1872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en-US" sz="1600" kern="1200">
              <a:latin typeface="Montserrat" panose="00000500000000000000" pitchFamily="2" charset="0"/>
            </a:rPr>
            <a:t>Concept Engagement</a:t>
          </a:r>
        </a:p>
      </dsp:txBody>
      <dsp:txXfrm>
        <a:off x="2769270" y="1656743"/>
        <a:ext cx="1491291" cy="994193"/>
      </dsp:txXfrm>
    </dsp:sp>
    <dsp:sp modelId="{983DE1E1-AF70-42B0-A4E9-3D81594873BE}">
      <dsp:nvSpPr>
        <dsp:cNvPr id="0" name=""/>
        <dsp:cNvSpPr/>
      </dsp:nvSpPr>
      <dsp:spPr>
        <a:xfrm>
          <a:off x="2272173" y="2775211"/>
          <a:ext cx="1988387" cy="117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114300" lvl="1" indent="-114300" algn="ctr" defTabSz="622300">
            <a:lnSpc>
              <a:spcPct val="90000"/>
            </a:lnSpc>
            <a:spcBef>
              <a:spcPct val="0"/>
            </a:spcBef>
            <a:spcAft>
              <a:spcPct val="15000"/>
            </a:spcAft>
            <a:buNone/>
          </a:pPr>
          <a:r>
            <a:rPr lang="en-US" sz="1400" kern="1200">
              <a:latin typeface="Montserrat" panose="00000500000000000000" pitchFamily="2" charset="0"/>
            </a:rPr>
            <a:t>February</a:t>
          </a:r>
        </a:p>
        <a:p>
          <a:pPr marL="114300" lvl="1" indent="-114300" algn="ctr" defTabSz="622300">
            <a:lnSpc>
              <a:spcPct val="90000"/>
            </a:lnSpc>
            <a:spcBef>
              <a:spcPct val="0"/>
            </a:spcBef>
            <a:spcAft>
              <a:spcPct val="15000"/>
            </a:spcAft>
            <a:buNone/>
          </a:pPr>
          <a:r>
            <a:rPr lang="en-US" sz="1400" kern="1200">
              <a:latin typeface="Montserrat" panose="00000500000000000000" pitchFamily="2" charset="0"/>
            </a:rPr>
            <a:t>~</a:t>
          </a:r>
        </a:p>
        <a:p>
          <a:pPr marL="114300" lvl="1" indent="-114300" algn="ctr" defTabSz="622300">
            <a:lnSpc>
              <a:spcPct val="90000"/>
            </a:lnSpc>
            <a:spcBef>
              <a:spcPct val="0"/>
            </a:spcBef>
            <a:spcAft>
              <a:spcPct val="15000"/>
            </a:spcAft>
            <a:buNone/>
          </a:pPr>
          <a:r>
            <a:rPr lang="en-US" sz="1400" kern="1200">
              <a:latin typeface="Montserrat" panose="00000500000000000000" pitchFamily="2" charset="0"/>
            </a:rPr>
            <a:t>March 2024</a:t>
          </a:r>
        </a:p>
      </dsp:txBody>
      <dsp:txXfrm>
        <a:off x="2272173" y="2775211"/>
        <a:ext cx="1988387" cy="1170000"/>
      </dsp:txXfrm>
    </dsp:sp>
    <dsp:sp modelId="{79B55EC1-191F-4384-B03E-C85220A75D47}">
      <dsp:nvSpPr>
        <dsp:cNvPr id="0" name=""/>
        <dsp:cNvSpPr/>
      </dsp:nvSpPr>
      <dsp:spPr>
        <a:xfrm>
          <a:off x="4541658" y="1656743"/>
          <a:ext cx="2485484" cy="994193"/>
        </a:xfrm>
        <a:prstGeom prst="chevron">
          <a:avLst/>
        </a:prstGeom>
        <a:solidFill>
          <a:srgbClr val="D1872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en-US" sz="1600" kern="1200">
              <a:latin typeface="Montserrat" panose="00000500000000000000" pitchFamily="2" charset="0"/>
            </a:rPr>
            <a:t>Final Concept</a:t>
          </a:r>
        </a:p>
      </dsp:txBody>
      <dsp:txXfrm>
        <a:off x="5038755" y="1656743"/>
        <a:ext cx="1491291" cy="994193"/>
      </dsp:txXfrm>
    </dsp:sp>
    <dsp:sp modelId="{24366412-C8D4-4786-951B-2E201C1E05BF}">
      <dsp:nvSpPr>
        <dsp:cNvPr id="0" name=""/>
        <dsp:cNvSpPr/>
      </dsp:nvSpPr>
      <dsp:spPr>
        <a:xfrm>
          <a:off x="6811142" y="1656743"/>
          <a:ext cx="2485484" cy="994193"/>
        </a:xfrm>
        <a:prstGeom prst="chevron">
          <a:avLst/>
        </a:prstGeom>
        <a:solidFill>
          <a:srgbClr val="D1872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en-US" sz="1600" kern="1200">
              <a:latin typeface="Montserrat" panose="00000500000000000000" pitchFamily="2" charset="0"/>
            </a:rPr>
            <a:t>ATP Application </a:t>
          </a:r>
        </a:p>
      </dsp:txBody>
      <dsp:txXfrm>
        <a:off x="7308239" y="1656743"/>
        <a:ext cx="1491291" cy="994193"/>
      </dsp:txXfrm>
    </dsp:sp>
    <dsp:sp modelId="{4B0FEDE9-F9AA-4D95-A9A9-546539CA9F40}">
      <dsp:nvSpPr>
        <dsp:cNvPr id="0" name=""/>
        <dsp:cNvSpPr/>
      </dsp:nvSpPr>
      <dsp:spPr>
        <a:xfrm>
          <a:off x="7375626" y="2797558"/>
          <a:ext cx="1133897" cy="117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114300" lvl="1" indent="-114300" algn="l" defTabSz="622300">
            <a:lnSpc>
              <a:spcPct val="90000"/>
            </a:lnSpc>
            <a:spcBef>
              <a:spcPct val="0"/>
            </a:spcBef>
            <a:spcAft>
              <a:spcPct val="15000"/>
            </a:spcAft>
            <a:buNone/>
          </a:pPr>
          <a:endParaRPr lang="en-US" sz="1400" kern="1200">
            <a:latin typeface="Montserrat" panose="00000500000000000000" pitchFamily="2" charset="0"/>
          </a:endParaRPr>
        </a:p>
        <a:p>
          <a:pPr marL="114300" lvl="1" indent="-114300" algn="l" defTabSz="622300">
            <a:lnSpc>
              <a:spcPct val="90000"/>
            </a:lnSpc>
            <a:spcBef>
              <a:spcPct val="0"/>
            </a:spcBef>
            <a:spcAft>
              <a:spcPct val="15000"/>
            </a:spcAft>
            <a:buNone/>
          </a:pPr>
          <a:r>
            <a:rPr lang="en-US" sz="1400" kern="1200">
              <a:latin typeface="Montserrat" panose="00000500000000000000" pitchFamily="2" charset="0"/>
            </a:rPr>
            <a:t>June 2024 </a:t>
          </a:r>
        </a:p>
      </dsp:txBody>
      <dsp:txXfrm>
        <a:off x="7375626" y="2797558"/>
        <a:ext cx="1133897" cy="1170000"/>
      </dsp:txXfrm>
    </dsp:sp>
    <dsp:sp modelId="{AA56EC21-EF5E-4FBB-B677-63D2D42096D0}">
      <dsp:nvSpPr>
        <dsp:cNvPr id="0" name=""/>
        <dsp:cNvSpPr/>
      </dsp:nvSpPr>
      <dsp:spPr>
        <a:xfrm>
          <a:off x="9080627" y="1656743"/>
          <a:ext cx="2485484" cy="994193"/>
        </a:xfrm>
        <a:prstGeom prst="chevron">
          <a:avLst/>
        </a:prstGeom>
        <a:solidFill>
          <a:srgbClr val="D1872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en-US" sz="1600" kern="1200">
              <a:latin typeface="Montserrat" panose="00000500000000000000" pitchFamily="2" charset="0"/>
            </a:rPr>
            <a:t>100% Design</a:t>
          </a:r>
        </a:p>
      </dsp:txBody>
      <dsp:txXfrm>
        <a:off x="9577724" y="1656743"/>
        <a:ext cx="1491291" cy="994193"/>
      </dsp:txXfrm>
    </dsp:sp>
    <dsp:sp modelId="{4C16044C-F203-4A53-9B33-2869DCD39946}">
      <dsp:nvSpPr>
        <dsp:cNvPr id="0" name=""/>
        <dsp:cNvSpPr/>
      </dsp:nvSpPr>
      <dsp:spPr>
        <a:xfrm>
          <a:off x="9080627" y="2775211"/>
          <a:ext cx="1988387" cy="117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114300" lvl="1" indent="-114300" algn="ctr" defTabSz="622300">
            <a:lnSpc>
              <a:spcPct val="90000"/>
            </a:lnSpc>
            <a:spcBef>
              <a:spcPct val="0"/>
            </a:spcBef>
            <a:spcAft>
              <a:spcPct val="15000"/>
            </a:spcAft>
            <a:buNone/>
          </a:pPr>
          <a:r>
            <a:rPr lang="en-US" sz="1400" kern="1200">
              <a:latin typeface="Montserrat" panose="00000500000000000000" pitchFamily="2" charset="0"/>
            </a:rPr>
            <a:t>May 2024</a:t>
          </a:r>
        </a:p>
        <a:p>
          <a:pPr marL="114300" lvl="1" indent="-114300" algn="ctr" defTabSz="622300">
            <a:lnSpc>
              <a:spcPct val="90000"/>
            </a:lnSpc>
            <a:spcBef>
              <a:spcPct val="0"/>
            </a:spcBef>
            <a:spcAft>
              <a:spcPct val="15000"/>
            </a:spcAft>
            <a:buNone/>
          </a:pPr>
          <a:r>
            <a:rPr lang="en-US" sz="1400" kern="1200">
              <a:latin typeface="Montserrat" panose="00000500000000000000" pitchFamily="2" charset="0"/>
            </a:rPr>
            <a:t>~</a:t>
          </a:r>
        </a:p>
        <a:p>
          <a:pPr marL="114300" lvl="1" indent="-114300" algn="ctr" defTabSz="622300">
            <a:lnSpc>
              <a:spcPct val="90000"/>
            </a:lnSpc>
            <a:spcBef>
              <a:spcPct val="0"/>
            </a:spcBef>
            <a:spcAft>
              <a:spcPct val="15000"/>
            </a:spcAft>
            <a:buNone/>
          </a:pPr>
          <a:r>
            <a:rPr lang="en-US" sz="1400" kern="1200">
              <a:latin typeface="Montserrat" panose="00000500000000000000" pitchFamily="2" charset="0"/>
            </a:rPr>
            <a:t> September 2025 </a:t>
          </a:r>
        </a:p>
      </dsp:txBody>
      <dsp:txXfrm>
        <a:off x="9080627" y="2775211"/>
        <a:ext cx="1988387" cy="1170000"/>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68625" y="697225"/>
            <a:ext cx="4673825"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701025" y="4415775"/>
            <a:ext cx="5608300" cy="4183375"/>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rtl="0"/>
            <a:r>
              <a:rPr lang="en-US"/>
              <a:t>Discuss design alternative developed </a:t>
            </a:r>
          </a:p>
          <a:p>
            <a:pPr rtl="0"/>
            <a:r>
              <a:rPr lang="en-US"/>
              <a:t>Engagement with community </a:t>
            </a:r>
          </a:p>
          <a:p>
            <a:pPr rtl="0"/>
            <a:r>
              <a:rPr lang="en-US"/>
              <a:t>Survey input </a:t>
            </a:r>
          </a:p>
          <a:p>
            <a:pPr rtl="0"/>
            <a:r>
              <a:rPr lang="en-US"/>
              <a:t>Staff recommendation </a:t>
            </a:r>
          </a:p>
        </p:txBody>
      </p:sp>
      <p:sp>
        <p:nvSpPr>
          <p:cNvPr id="4" name="Slide Number Placeholder 3"/>
          <p:cNvSpPr>
            <a:spLocks noGrp="1"/>
          </p:cNvSpPr>
          <p:nvPr>
            <p:ph type="sldNum" sz="quarter" idx="5"/>
          </p:nvPr>
        </p:nvSpPr>
        <p:spPr/>
        <p:txBody>
          <a:bodyPr/>
          <a:lstStyle/>
          <a:p>
            <a:fld id="{DC27C04A-0CF8-4AA8-A4C6-CEDF9CDB2BF2}" type="slidenum">
              <a:rPr lang="en-US" smtClean="0"/>
              <a:t>1</a:t>
            </a:fld>
            <a:endParaRPr lang="en-US"/>
          </a:p>
        </p:txBody>
      </p:sp>
    </p:spTree>
    <p:extLst>
      <p:ext uri="{BB962C8B-B14F-4D97-AF65-F5344CB8AC3E}">
        <p14:creationId xmlns:p14="http://schemas.microsoft.com/office/powerpoint/2010/main" val="29669346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12:notes"/>
          <p:cNvSpPr txBox="1">
            <a:spLocks noGrp="1"/>
          </p:cNvSpPr>
          <p:nvPr>
            <p:ph type="body" idx="1"/>
          </p:nvPr>
        </p:nvSpPr>
        <p:spPr>
          <a:xfrm>
            <a:off x="701025" y="4415775"/>
            <a:ext cx="5608200" cy="4183500"/>
          </a:xfrm>
          <a:prstGeom prst="rect">
            <a:avLst/>
          </a:prstGeom>
        </p:spPr>
        <p:txBody>
          <a:bodyPr spcFirstLastPara="1" wrap="square" lIns="91425" tIns="91425" rIns="91425" bIns="91425" anchor="t" anchorCtr="0">
            <a:noAutofit/>
          </a:bodyPr>
          <a:lstStyle/>
          <a:p>
            <a:pPr marL="158750" indent="0" rtl="0">
              <a:buNone/>
            </a:pPr>
            <a:r>
              <a:rPr lang="en-US"/>
              <a:t>Aside from this people talking about blights, potholes and </a:t>
            </a:r>
            <a:r>
              <a:rPr lang="en-US" err="1"/>
              <a:t>bueatification</a:t>
            </a:r>
            <a:r>
              <a:rPr lang="en-US"/>
              <a:t> </a:t>
            </a:r>
          </a:p>
        </p:txBody>
      </p:sp>
      <p:sp>
        <p:nvSpPr>
          <p:cNvPr id="94" name="Google Shape;94;p12: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931146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12:notes"/>
          <p:cNvSpPr txBox="1">
            <a:spLocks noGrp="1"/>
          </p:cNvSpPr>
          <p:nvPr>
            <p:ph type="body" idx="1"/>
          </p:nvPr>
        </p:nvSpPr>
        <p:spPr>
          <a:xfrm>
            <a:off x="701025" y="4415775"/>
            <a:ext cx="5608200" cy="4183500"/>
          </a:xfrm>
          <a:prstGeom prst="rect">
            <a:avLst/>
          </a:prstGeom>
        </p:spPr>
        <p:txBody>
          <a:bodyPr spcFirstLastPara="1" wrap="square" lIns="91425" tIns="91425" rIns="91425" bIns="91425" anchor="t" anchorCtr="0">
            <a:noAutofit/>
          </a:bodyPr>
          <a:lstStyle/>
          <a:p>
            <a:pPr marL="158750" indent="0" rtl="0">
              <a:buNone/>
            </a:pPr>
            <a:r>
              <a:rPr lang="en-US"/>
              <a:t># RESPONDENTS: 680</a:t>
            </a:r>
          </a:p>
          <a:p>
            <a:pPr marL="158750" indent="0" rtl="0">
              <a:buNone/>
            </a:pPr>
            <a:endParaRPr lang="en-US"/>
          </a:p>
          <a:p>
            <a:pPr marL="158750" indent="0" rtl="0">
              <a:buNone/>
            </a:pPr>
            <a:r>
              <a:rPr lang="en-US"/>
              <a:t>RACE/AGE/INCOME: Majority of respondents where largely white, male ages between 36-49 with and income higher than 100K. Compare to 49% </a:t>
            </a:r>
            <a:r>
              <a:rPr lang="en-US" err="1"/>
              <a:t>Latine</a:t>
            </a:r>
            <a:r>
              <a:rPr lang="en-US"/>
              <a:t>/x in East Oakland</a:t>
            </a:r>
          </a:p>
          <a:p>
            <a:pPr marL="158750" indent="0" rtl="0">
              <a:buNone/>
            </a:pPr>
            <a:endParaRPr lang="en-US"/>
          </a:p>
          <a:p>
            <a:pPr marL="158750" indent="0" rtl="0">
              <a:buNone/>
            </a:pPr>
            <a:r>
              <a:rPr lang="en-US"/>
              <a:t>RESIDENCY: 279 of 680 respondents lived within 0.25 mi of the project corridor</a:t>
            </a:r>
          </a:p>
          <a:p>
            <a:pPr marL="158750" indent="0" rtl="0">
              <a:buNone/>
            </a:pPr>
            <a:endParaRPr lang="en-US"/>
          </a:p>
          <a:p>
            <a:pPr marL="158750" indent="0" rtl="0">
              <a:buNone/>
            </a:pPr>
            <a:r>
              <a:rPr lang="en-US"/>
              <a:t>MODE SPLIT: 7% of respondents bike compared to 5% of Central East Oakland residents</a:t>
            </a:r>
            <a:endParaRPr lang="en-US" sz="1100" i="1">
              <a:solidFill>
                <a:schemeClr val="tx1"/>
              </a:solidFill>
              <a:latin typeface="Montserrat"/>
              <a:ea typeface="Montserrat"/>
              <a:cs typeface="Montserrat"/>
              <a:sym typeface="Montserrat"/>
            </a:endParaRPr>
          </a:p>
          <a:p>
            <a:pPr marL="158750" indent="0" rtl="0">
              <a:buNone/>
            </a:pPr>
            <a:endParaRPr lang="en-US"/>
          </a:p>
        </p:txBody>
      </p:sp>
      <p:sp>
        <p:nvSpPr>
          <p:cNvPr id="94" name="Google Shape;94;p12: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433811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12:notes"/>
          <p:cNvSpPr txBox="1">
            <a:spLocks noGrp="1"/>
          </p:cNvSpPr>
          <p:nvPr>
            <p:ph type="body" idx="1"/>
          </p:nvPr>
        </p:nvSpPr>
        <p:spPr>
          <a:xfrm>
            <a:off x="701025" y="4415775"/>
            <a:ext cx="5608200" cy="4183500"/>
          </a:xfrm>
          <a:prstGeom prst="rect">
            <a:avLst/>
          </a:prstGeom>
        </p:spPr>
        <p:txBody>
          <a:bodyPr spcFirstLastPara="1" wrap="square" lIns="91425" tIns="91425" rIns="91425" bIns="91425" anchor="t" anchorCtr="0">
            <a:noAutofit/>
          </a:bodyPr>
          <a:lstStyle/>
          <a:p>
            <a:pPr marL="457200" indent="-298450" rtl="0"/>
            <a:r>
              <a:rPr lang="en-US"/>
              <a:t>Strong preference for Median Path option</a:t>
            </a:r>
          </a:p>
          <a:p>
            <a:pPr marL="457200" indent="-298450" rtl="0"/>
            <a:r>
              <a:rPr lang="en-US"/>
              <a:t>Consistent across all demographic groups and typical modes of travel</a:t>
            </a:r>
          </a:p>
          <a:p>
            <a:pPr marL="457200" indent="-298450" rtl="0"/>
            <a:endParaRPr lang="en-US"/>
          </a:p>
          <a:p>
            <a:pPr marL="158750" indent="0" rtl="0">
              <a:buNone/>
            </a:pPr>
            <a:endParaRPr lang="en-US"/>
          </a:p>
          <a:p>
            <a:pPr marL="158750" indent="0" rtl="0">
              <a:buNone/>
            </a:pPr>
            <a:endParaRPr lang="en-US"/>
          </a:p>
          <a:p>
            <a:pPr marL="158750" indent="0" rtl="0">
              <a:buNone/>
            </a:pPr>
            <a:r>
              <a:rPr lang="en-US"/>
              <a:t>Majority of respondents drive on 73</a:t>
            </a:r>
            <a:r>
              <a:rPr lang="en-US" baseline="30000"/>
              <a:t>rd</a:t>
            </a:r>
            <a:r>
              <a:rPr lang="en-US"/>
              <a:t>, both overall and within the project area </a:t>
            </a:r>
          </a:p>
          <a:p>
            <a:pPr marL="158750" indent="0" rtl="0">
              <a:buNone/>
            </a:pPr>
            <a:endParaRPr lang="en-US"/>
          </a:p>
          <a:p>
            <a:pPr marL="158750" indent="0" rtl="0">
              <a:buNone/>
            </a:pPr>
            <a:r>
              <a:rPr lang="en-US"/>
              <a:t>680 total responses </a:t>
            </a:r>
          </a:p>
          <a:p>
            <a:pPr marL="158750" indent="0" rtl="0">
              <a:buNone/>
            </a:pPr>
            <a:endParaRPr lang="en-US"/>
          </a:p>
          <a:p>
            <a:pPr marL="158750" indent="0" rtl="0">
              <a:buNone/>
            </a:pPr>
            <a:r>
              <a:rPr lang="en-US"/>
              <a:t>378 not in project area </a:t>
            </a:r>
          </a:p>
          <a:p>
            <a:pPr marL="158750" indent="0" rtl="0">
              <a:buNone/>
            </a:pPr>
            <a:endParaRPr lang="en-US"/>
          </a:p>
          <a:p>
            <a:pPr marL="158750" indent="0" rtl="0">
              <a:buNone/>
            </a:pPr>
            <a:r>
              <a:rPr lang="en-US"/>
              <a:t>260 within project area </a:t>
            </a:r>
          </a:p>
          <a:p>
            <a:pPr marL="158750" indent="0" rtl="0">
              <a:buNone/>
            </a:pPr>
            <a:endParaRPr lang="en-US"/>
          </a:p>
          <a:p>
            <a:pPr marL="158750" indent="0" rtl="0">
              <a:buNone/>
            </a:pPr>
            <a:endParaRPr lang="en-US"/>
          </a:p>
          <a:p>
            <a:pPr marL="158750" indent="0" rtl="0">
              <a:buNone/>
            </a:pPr>
            <a:r>
              <a:rPr lang="en-US" sz="1100">
                <a:solidFill>
                  <a:schemeClr val="tx1"/>
                </a:solidFill>
                <a:latin typeface="Montserrat"/>
                <a:ea typeface="Montserrat"/>
                <a:cs typeface="Montserrat"/>
                <a:sym typeface="Montserrat"/>
              </a:rPr>
              <a:t>EMC survey in the 2019 Bike Plan Update </a:t>
            </a:r>
            <a:r>
              <a:rPr lang="en-US" sz="1100" i="1">
                <a:solidFill>
                  <a:schemeClr val="tx1"/>
                </a:solidFill>
                <a:latin typeface="Montserrat"/>
                <a:ea typeface="Montserrat"/>
                <a:cs typeface="Montserrat"/>
                <a:sym typeface="Montserrat"/>
              </a:rPr>
              <a:t>“Let's Bike Oakland”</a:t>
            </a:r>
            <a:endParaRPr lang="en-US"/>
          </a:p>
        </p:txBody>
      </p:sp>
      <p:sp>
        <p:nvSpPr>
          <p:cNvPr id="94" name="Google Shape;94;p12: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851464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12:notes"/>
          <p:cNvSpPr txBox="1">
            <a:spLocks noGrp="1"/>
          </p:cNvSpPr>
          <p:nvPr>
            <p:ph type="body" idx="1"/>
          </p:nvPr>
        </p:nvSpPr>
        <p:spPr>
          <a:xfrm>
            <a:off x="701025" y="4415775"/>
            <a:ext cx="5608200" cy="4183500"/>
          </a:xfrm>
          <a:prstGeom prst="rect">
            <a:avLst/>
          </a:prstGeom>
        </p:spPr>
        <p:txBody>
          <a:bodyPr spcFirstLastPara="1" wrap="square" lIns="91425" tIns="91425" rIns="91425" bIns="91425" anchor="t" anchorCtr="0">
            <a:noAutofit/>
          </a:bodyPr>
          <a:lstStyle/>
          <a:p>
            <a:pPr marL="158750" indent="0" rtl="0">
              <a:buNone/>
            </a:pPr>
            <a:endParaRPr/>
          </a:p>
        </p:txBody>
      </p:sp>
      <p:sp>
        <p:nvSpPr>
          <p:cNvPr id="94" name="Google Shape;94;p12: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400747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12:notes"/>
          <p:cNvSpPr txBox="1">
            <a:spLocks noGrp="1"/>
          </p:cNvSpPr>
          <p:nvPr>
            <p:ph type="body" idx="1"/>
          </p:nvPr>
        </p:nvSpPr>
        <p:spPr>
          <a:xfrm>
            <a:off x="701025" y="4415775"/>
            <a:ext cx="5608200" cy="4183500"/>
          </a:xfrm>
          <a:prstGeom prst="rect">
            <a:avLst/>
          </a:prstGeom>
        </p:spPr>
        <p:txBody>
          <a:bodyPr spcFirstLastPara="1" wrap="square" lIns="91425" tIns="91425" rIns="91425" bIns="91425" anchor="t" anchorCtr="0">
            <a:noAutofit/>
          </a:bodyPr>
          <a:lstStyle/>
          <a:p>
            <a:pPr marL="158750" indent="0" rtl="0">
              <a:buNone/>
            </a:pPr>
            <a:endParaRPr lang="en-US" sz="1800" b="0" i="0" u="none" strike="noStrike">
              <a:solidFill>
                <a:srgbClr val="000000"/>
              </a:solidFill>
              <a:effectLst/>
              <a:latin typeface="Arial" panose="020B0604020202020204" pitchFamily="34" charset="0"/>
            </a:endParaRPr>
          </a:p>
          <a:p>
            <a:pPr marL="158750" indent="0" rtl="0">
              <a:buNone/>
            </a:pPr>
            <a:endParaRPr lang="en-US" sz="1800" b="1" i="0" u="none" strike="noStrike">
              <a:solidFill>
                <a:srgbClr val="000000"/>
              </a:solidFill>
              <a:effectLst/>
              <a:latin typeface="Arial" panose="020B0604020202020204" pitchFamily="34" charset="0"/>
            </a:endParaRPr>
          </a:p>
          <a:p>
            <a:pPr marL="158750" indent="0" rtl="0">
              <a:buNone/>
            </a:pPr>
            <a:r>
              <a:rPr lang="en-US" sz="1800" b="1" i="0" u="none" strike="noStrike">
                <a:solidFill>
                  <a:srgbClr val="000000"/>
                </a:solidFill>
                <a:effectLst/>
                <a:latin typeface="Arial" panose="020B0604020202020204" pitchFamily="34" charset="0"/>
              </a:rPr>
              <a:t>Buffered Bike Lane</a:t>
            </a:r>
            <a:r>
              <a:rPr lang="en-US"/>
              <a:t> </a:t>
            </a:r>
          </a:p>
          <a:p>
            <a:pPr marL="158750" indent="0" rtl="0">
              <a:buNone/>
            </a:pPr>
            <a:r>
              <a:rPr lang="en-US" sz="1800" b="0" i="0" u="none" strike="noStrike">
                <a:solidFill>
                  <a:srgbClr val="000000"/>
                </a:solidFill>
                <a:effectLst/>
                <a:latin typeface="Arial" panose="020B0604020202020204" pitchFamily="34" charset="0"/>
              </a:rPr>
              <a:t>- Most respondents thought the Buffered Bike Lane would not make a difference or would be slightly better.</a:t>
            </a:r>
          </a:p>
          <a:p>
            <a:pPr marL="158750" indent="0" rtl="0">
              <a:buNone/>
            </a:pPr>
            <a:endParaRPr lang="en-US" sz="1800" b="0" i="0" u="none" strike="noStrike">
              <a:solidFill>
                <a:srgbClr val="000000"/>
              </a:solidFill>
              <a:effectLst/>
              <a:latin typeface="Arial" panose="020B0604020202020204" pitchFamily="34" charset="0"/>
            </a:endParaRPr>
          </a:p>
          <a:p>
            <a:pPr marL="158750" indent="0" rtl="0">
              <a:buNone/>
            </a:pPr>
            <a:r>
              <a:rPr lang="en-US" sz="1800" b="1" i="0" u="none" strike="noStrike">
                <a:solidFill>
                  <a:srgbClr val="000000"/>
                </a:solidFill>
                <a:effectLst/>
                <a:latin typeface="Arial" panose="020B0604020202020204" pitchFamily="34" charset="0"/>
              </a:rPr>
              <a:t>Local Access Lane</a:t>
            </a:r>
            <a:r>
              <a:rPr lang="en-US"/>
              <a:t> </a:t>
            </a:r>
          </a:p>
          <a:p>
            <a:pPr marL="158750" indent="0" rtl="0">
              <a:buNone/>
            </a:pPr>
            <a:r>
              <a:rPr lang="en-US" sz="1800" b="0" i="0" u="none" strike="noStrike">
                <a:solidFill>
                  <a:srgbClr val="000000"/>
                </a:solidFill>
                <a:effectLst/>
                <a:latin typeface="Arial" panose="020B0604020202020204" pitchFamily="34" charset="0"/>
              </a:rPr>
              <a:t>- About half of respondents said the Local Access Lane would be better across all modes, except for driving.</a:t>
            </a:r>
            <a:r>
              <a:rPr lang="en-US"/>
              <a:t> </a:t>
            </a:r>
          </a:p>
          <a:p>
            <a:pPr marL="158750" indent="0" rtl="0">
              <a:buNone/>
            </a:pPr>
            <a:r>
              <a:rPr lang="en-US" sz="1800" b="0" i="0" u="none" strike="noStrike">
                <a:solidFill>
                  <a:srgbClr val="000000"/>
                </a:solidFill>
                <a:effectLst/>
                <a:latin typeface="Arial" panose="020B0604020202020204" pitchFamily="34" charset="0"/>
              </a:rPr>
              <a:t>- More respondents thought this design would be worse.</a:t>
            </a:r>
            <a:r>
              <a:rPr lang="en-US"/>
              <a:t> </a:t>
            </a:r>
          </a:p>
          <a:p>
            <a:pPr marL="158750" indent="0" rtl="0">
              <a:buNone/>
            </a:pPr>
            <a:r>
              <a:rPr lang="en-US" sz="1800" b="0" i="0" u="none" strike="noStrike">
                <a:solidFill>
                  <a:srgbClr val="000000"/>
                </a:solidFill>
                <a:effectLst/>
                <a:latin typeface="Arial" panose="020B0604020202020204" pitchFamily="34" charset="0"/>
              </a:rPr>
              <a:t>~30% felt the Local Access Lane was worse for driving, despite the extra travel lane in each direction.</a:t>
            </a:r>
            <a:r>
              <a:rPr lang="en-US"/>
              <a:t> </a:t>
            </a:r>
          </a:p>
          <a:p>
            <a:pPr marL="158750" indent="0" rtl="0">
              <a:buNone/>
            </a:pPr>
            <a:r>
              <a:rPr lang="en-US" sz="1800" b="0" i="0" u="none" strike="noStrike">
                <a:solidFill>
                  <a:srgbClr val="000000"/>
                </a:solidFill>
                <a:effectLst/>
                <a:latin typeface="Arial" panose="020B0604020202020204" pitchFamily="34" charset="0"/>
              </a:rPr>
              <a:t>- Slightly more people left their thoughts blank.</a:t>
            </a:r>
            <a:r>
              <a:rPr lang="en-US"/>
              <a:t> </a:t>
            </a:r>
          </a:p>
          <a:p>
            <a:pPr marL="158750" indent="0" rtl="0">
              <a:buNone/>
            </a:pPr>
            <a:endParaRPr lang="en-US" sz="1800" b="1" i="0" u="none" strike="noStrike">
              <a:solidFill>
                <a:srgbClr val="000000"/>
              </a:solidFill>
              <a:effectLst/>
              <a:latin typeface="Arial" panose="020B0604020202020204" pitchFamily="34" charset="0"/>
            </a:endParaRPr>
          </a:p>
          <a:p>
            <a:pPr marL="158750" indent="0" rtl="0">
              <a:buNone/>
            </a:pPr>
            <a:r>
              <a:rPr lang="en-US" sz="1800" b="1" i="0" u="none" strike="noStrike">
                <a:solidFill>
                  <a:srgbClr val="000000"/>
                </a:solidFill>
                <a:effectLst/>
                <a:latin typeface="Arial" panose="020B0604020202020204" pitchFamily="34" charset="0"/>
              </a:rPr>
              <a:t>Median Path</a:t>
            </a:r>
            <a:r>
              <a:rPr lang="en-US"/>
              <a:t> </a:t>
            </a:r>
          </a:p>
          <a:p>
            <a:pPr marL="158750" indent="0" rtl="0">
              <a:buNone/>
            </a:pPr>
            <a:r>
              <a:rPr lang="en-US" sz="1800" b="0" i="0" u="none" strike="noStrike">
                <a:solidFill>
                  <a:srgbClr val="000000"/>
                </a:solidFill>
                <a:effectLst/>
                <a:latin typeface="Arial" panose="020B0604020202020204" pitchFamily="34" charset="0"/>
              </a:rPr>
              <a:t>- Almost three quarters think the Median Path would be better in general.</a:t>
            </a:r>
            <a:r>
              <a:rPr lang="en-US"/>
              <a:t> </a:t>
            </a:r>
          </a:p>
          <a:p>
            <a:pPr marL="158750" indent="0" rtl="0">
              <a:buNone/>
            </a:pPr>
            <a:r>
              <a:rPr lang="en-US" sz="1800" b="0" i="0" u="none" strike="noStrike">
                <a:solidFill>
                  <a:srgbClr val="000000"/>
                </a:solidFill>
                <a:effectLst/>
                <a:latin typeface="Arial" panose="020B0604020202020204" pitchFamily="34" charset="0"/>
              </a:rPr>
              <a:t>- 60% think the Median Path would be better for walking.</a:t>
            </a:r>
            <a:r>
              <a:rPr lang="en-US"/>
              <a:t> </a:t>
            </a:r>
          </a:p>
          <a:p>
            <a:pPr marL="158750" indent="0" rtl="0">
              <a:buNone/>
            </a:pPr>
            <a:r>
              <a:rPr lang="en-US" sz="1800" b="0" i="0" u="none" strike="noStrike">
                <a:solidFill>
                  <a:srgbClr val="000000"/>
                </a:solidFill>
                <a:effectLst/>
                <a:latin typeface="Arial" panose="020B0604020202020204" pitchFamily="34" charset="0"/>
              </a:rPr>
              <a:t>- More than three quarters think the median path would be better for biking, with ~60% saying it would be "much better".</a:t>
            </a:r>
            <a:r>
              <a:rPr lang="en-US"/>
              <a:t> </a:t>
            </a:r>
          </a:p>
        </p:txBody>
      </p:sp>
      <p:sp>
        <p:nvSpPr>
          <p:cNvPr id="94" name="Google Shape;94;p12: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584815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a:extLst>
            <a:ext uri="{FF2B5EF4-FFF2-40B4-BE49-F238E27FC236}">
              <a16:creationId xmlns:a16="http://schemas.microsoft.com/office/drawing/2014/main" id="{18C1B55E-2D3E-750D-F5D9-92CA179FD84A}"/>
            </a:ext>
          </a:extLst>
        </p:cNvPr>
        <p:cNvGrpSpPr/>
        <p:nvPr/>
      </p:nvGrpSpPr>
      <p:grpSpPr>
        <a:xfrm>
          <a:off x="0" y="0"/>
          <a:ext cx="0" cy="0"/>
          <a:chOff x="0" y="0"/>
          <a:chExt cx="0" cy="0"/>
        </a:xfrm>
      </p:grpSpPr>
      <p:sp>
        <p:nvSpPr>
          <p:cNvPr id="93" name="Google Shape;93;p12:notes">
            <a:extLst>
              <a:ext uri="{FF2B5EF4-FFF2-40B4-BE49-F238E27FC236}">
                <a16:creationId xmlns:a16="http://schemas.microsoft.com/office/drawing/2014/main" id="{F1324C8A-E13E-3E17-A74D-B89476D10EC8}"/>
              </a:ext>
            </a:extLst>
          </p:cNvPr>
          <p:cNvSpPr txBox="1">
            <a:spLocks noGrp="1"/>
          </p:cNvSpPr>
          <p:nvPr>
            <p:ph type="body" idx="1"/>
          </p:nvPr>
        </p:nvSpPr>
        <p:spPr>
          <a:xfrm>
            <a:off x="701025" y="4415775"/>
            <a:ext cx="5608200" cy="4183500"/>
          </a:xfrm>
          <a:prstGeom prst="rect">
            <a:avLst/>
          </a:prstGeom>
        </p:spPr>
        <p:txBody>
          <a:bodyPr spcFirstLastPara="1" wrap="square" lIns="91425" tIns="91425" rIns="91425" bIns="91425" anchor="t" anchorCtr="0">
            <a:noAutofit/>
          </a:bodyPr>
          <a:lstStyle/>
          <a:p>
            <a:pPr marL="158750" indent="0" rtl="0">
              <a:buNone/>
            </a:pPr>
            <a:endParaRPr/>
          </a:p>
        </p:txBody>
      </p:sp>
      <p:sp>
        <p:nvSpPr>
          <p:cNvPr id="94" name="Google Shape;94;p12:notes">
            <a:extLst>
              <a:ext uri="{FF2B5EF4-FFF2-40B4-BE49-F238E27FC236}">
                <a16:creationId xmlns:a16="http://schemas.microsoft.com/office/drawing/2014/main" id="{B5AD1992-A66A-E71F-C5BB-557972FDC38E}"/>
              </a:ext>
            </a:extLst>
          </p:cNvPr>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859130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12:notes"/>
          <p:cNvSpPr txBox="1">
            <a:spLocks noGrp="1"/>
          </p:cNvSpPr>
          <p:nvPr>
            <p:ph type="body" idx="1"/>
          </p:nvPr>
        </p:nvSpPr>
        <p:spPr>
          <a:xfrm>
            <a:off x="701025" y="4415775"/>
            <a:ext cx="5608200" cy="4183500"/>
          </a:xfrm>
          <a:prstGeom prst="rect">
            <a:avLst/>
          </a:prstGeom>
        </p:spPr>
        <p:txBody>
          <a:bodyPr spcFirstLastPara="1" wrap="square" lIns="91425" tIns="91425" rIns="91425" bIns="91425" anchor="t" anchorCtr="0">
            <a:noAutofit/>
          </a:bodyPr>
          <a:lstStyle/>
          <a:p>
            <a:pPr marL="158750" indent="0" rtl="0">
              <a:buNone/>
            </a:pPr>
            <a:endParaRPr/>
          </a:p>
        </p:txBody>
      </p:sp>
      <p:sp>
        <p:nvSpPr>
          <p:cNvPr id="94" name="Google Shape;94;p12: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64251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p20:notes"/>
          <p:cNvSpPr txBox="1">
            <a:spLocks noGrp="1"/>
          </p:cNvSpPr>
          <p:nvPr>
            <p:ph type="body" idx="1"/>
          </p:nvPr>
        </p:nvSpPr>
        <p:spPr>
          <a:xfrm>
            <a:off x="701025" y="4415775"/>
            <a:ext cx="5608200" cy="4183500"/>
          </a:xfrm>
          <a:prstGeom prst="rect">
            <a:avLst/>
          </a:prstGeom>
        </p:spPr>
        <p:txBody>
          <a:bodyPr spcFirstLastPara="1" wrap="square" lIns="91425" tIns="91425" rIns="91425" bIns="91425" anchor="t" anchorCtr="0">
            <a:noAutofit/>
          </a:bodyPr>
          <a:lstStyle/>
          <a:p>
            <a:pPr marL="158750" lvl="0" indent="0" algn="l" rtl="0">
              <a:spcBef>
                <a:spcPts val="0"/>
              </a:spcBef>
              <a:spcAft>
                <a:spcPts val="0"/>
              </a:spcAft>
              <a:buSzPts val="1100"/>
              <a:buNone/>
            </a:pPr>
            <a:endParaRPr/>
          </a:p>
        </p:txBody>
      </p:sp>
      <p:sp>
        <p:nvSpPr>
          <p:cNvPr id="262" name="Google Shape;262;p20: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377869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g5173fa3582_0_11:notes"/>
          <p:cNvSpPr txBox="1">
            <a:spLocks noGrp="1"/>
          </p:cNvSpPr>
          <p:nvPr>
            <p:ph type="body" idx="1"/>
          </p:nvPr>
        </p:nvSpPr>
        <p:spPr>
          <a:xfrm>
            <a:off x="701025" y="4415775"/>
            <a:ext cx="5608200" cy="4183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Bancroft median path </a:t>
            </a:r>
            <a:endParaRPr/>
          </a:p>
        </p:txBody>
      </p:sp>
      <p:sp>
        <p:nvSpPr>
          <p:cNvPr id="87" name="Google Shape;87;g5173fa3582_0_11: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560167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12:notes"/>
          <p:cNvSpPr txBox="1">
            <a:spLocks noGrp="1"/>
          </p:cNvSpPr>
          <p:nvPr>
            <p:ph type="body" idx="1"/>
          </p:nvPr>
        </p:nvSpPr>
        <p:spPr>
          <a:xfrm>
            <a:off x="701025" y="4415775"/>
            <a:ext cx="5608200" cy="41835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a:t>Project was identified as a priority project in the 2019 bicycle plan update “Let’s Bike Oakland” and the 2021 East Oakland Mobility Action Plan (EOMAP). </a:t>
            </a:r>
          </a:p>
          <a:p>
            <a:pPr marL="0" indent="0">
              <a:buNone/>
            </a:pPr>
            <a:endParaRPr lang="en-US" sz="1100"/>
          </a:p>
          <a:p>
            <a:pPr marL="0" indent="0">
              <a:buNone/>
            </a:pPr>
            <a:r>
              <a:rPr lang="en-US" sz="1100"/>
              <a:t>We heard: </a:t>
            </a:r>
          </a:p>
          <a:p>
            <a:r>
              <a:rPr lang="en-US" sz="1100"/>
              <a:t>Safety concerns regarding speeding and bad driving behavior at intersections,</a:t>
            </a:r>
          </a:p>
          <a:p>
            <a:r>
              <a:rPr lang="en-US" sz="1100"/>
              <a:t>Security concerns biking and walking next to vehicle traffic due to potential exposure to drive-by assault. </a:t>
            </a:r>
          </a:p>
          <a:p>
            <a:r>
              <a:rPr lang="en-US" sz="1100"/>
              <a:t>Community members shared that they did not feel safe using the current bike facilities or crossing 73</a:t>
            </a:r>
            <a:r>
              <a:rPr lang="en-US" sz="1100" baseline="30000"/>
              <a:t>rd</a:t>
            </a:r>
            <a:r>
              <a:rPr lang="en-US" sz="1100"/>
              <a:t> Ave to access the Eastmont Transit Center.</a:t>
            </a:r>
          </a:p>
          <a:p>
            <a:r>
              <a:rPr lang="en-US" sz="1100"/>
              <a:t>E 73</a:t>
            </a:r>
            <a:r>
              <a:rPr lang="en-US" sz="1100" baseline="30000"/>
              <a:t>rd</a:t>
            </a:r>
            <a:r>
              <a:rPr lang="en-US" sz="1100"/>
              <a:t> has been on the priority list since the 2007 Community streets plan</a:t>
            </a:r>
          </a:p>
        </p:txBody>
      </p:sp>
      <p:sp>
        <p:nvSpPr>
          <p:cNvPr id="94" name="Google Shape;94;p12: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g5a5bb3c643_0_435:notes"/>
          <p:cNvSpPr txBox="1">
            <a:spLocks noGrp="1"/>
          </p:cNvSpPr>
          <p:nvPr>
            <p:ph type="body" idx="1"/>
          </p:nvPr>
        </p:nvSpPr>
        <p:spPr>
          <a:xfrm>
            <a:off x="701025" y="4415775"/>
            <a:ext cx="5608200" cy="4183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Happened during COVID</a:t>
            </a:r>
          </a:p>
          <a:p>
            <a:pPr marL="0" lvl="0" indent="0" algn="l" rtl="0">
              <a:spcBef>
                <a:spcPts val="0"/>
              </a:spcBef>
              <a:spcAft>
                <a:spcPts val="0"/>
              </a:spcAft>
              <a:buNone/>
            </a:pPr>
            <a:r>
              <a:rPr lang="en-US"/>
              <a:t>Major emphasis on how to make 73</a:t>
            </a:r>
            <a:r>
              <a:rPr lang="en-US" baseline="30000"/>
              <a:t>rd</a:t>
            </a:r>
            <a:r>
              <a:rPr lang="en-US"/>
              <a:t> better for people walking and biking </a:t>
            </a:r>
          </a:p>
        </p:txBody>
      </p:sp>
      <p:sp>
        <p:nvSpPr>
          <p:cNvPr id="104" name="Google Shape;104;g5a5bb3c643_0_435: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245767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g5a5bb3c643_0_435:notes"/>
          <p:cNvSpPr txBox="1">
            <a:spLocks noGrp="1"/>
          </p:cNvSpPr>
          <p:nvPr>
            <p:ph type="body" idx="1"/>
          </p:nvPr>
        </p:nvSpPr>
        <p:spPr>
          <a:xfrm>
            <a:off x="701025" y="4415775"/>
            <a:ext cx="5608200" cy="4183500"/>
          </a:xfrm>
          <a:prstGeom prst="rect">
            <a:avLst/>
          </a:prstGeom>
        </p:spPr>
        <p:txBody>
          <a:bodyPr spcFirstLastPara="1" wrap="square" lIns="91425" tIns="91425" rIns="91425" bIns="91425" anchor="t" anchorCtr="0">
            <a:noAutofit/>
          </a:bodyPr>
          <a:lstStyle/>
          <a:p>
            <a:r>
              <a:rPr lang="en-US" sz="1100">
                <a:latin typeface="Avenir Next LT Pro" panose="020B0504020202020204" pitchFamily="34" charset="0"/>
              </a:rPr>
              <a:t>Increase the proportion of trips accomplished by biking and walking.</a:t>
            </a:r>
          </a:p>
          <a:p>
            <a:r>
              <a:rPr lang="en-US" sz="1100">
                <a:latin typeface="Avenir Next LT Pro" panose="020B0504020202020204" pitchFamily="34" charset="0"/>
              </a:rPr>
              <a:t>Increase the safety and mobility of non-motorized users.</a:t>
            </a:r>
          </a:p>
          <a:p>
            <a:r>
              <a:rPr lang="en-US" sz="1100">
                <a:latin typeface="Avenir Next LT Pro" panose="020B0504020202020204" pitchFamily="34" charset="0"/>
              </a:rPr>
              <a:t>Advance the active transportation efforts of regional agencies to achieve greenhouse gas reduction.</a:t>
            </a:r>
          </a:p>
          <a:p>
            <a:r>
              <a:rPr lang="en-US" sz="1100">
                <a:latin typeface="Avenir Next LT Pro" panose="020B0504020202020204" pitchFamily="34" charset="0"/>
              </a:rPr>
              <a:t>Enhance public health</a:t>
            </a:r>
          </a:p>
          <a:p>
            <a:r>
              <a:rPr lang="en-US" sz="1100">
                <a:latin typeface="Avenir Next LT Pro" panose="020B0504020202020204" pitchFamily="34" charset="0"/>
              </a:rPr>
              <a:t>Ensure that disadvantaged communities fully share in the benefits of the program.</a:t>
            </a:r>
          </a:p>
          <a:p>
            <a:r>
              <a:rPr lang="en-US" sz="1100">
                <a:latin typeface="Avenir Next LT Pro" panose="020B0504020202020204" pitchFamily="34" charset="0"/>
              </a:rPr>
              <a:t>Provide a broad spectrum of projects to benefit many types of active transportation users.</a:t>
            </a:r>
          </a:p>
          <a:p>
            <a:pPr marL="0" lvl="0" indent="0" algn="l" rtl="0">
              <a:spcBef>
                <a:spcPts val="0"/>
              </a:spcBef>
              <a:spcAft>
                <a:spcPts val="0"/>
              </a:spcAft>
              <a:buNone/>
            </a:pPr>
            <a:endParaRPr lang="en-US"/>
          </a:p>
        </p:txBody>
      </p:sp>
      <p:sp>
        <p:nvSpPr>
          <p:cNvPr id="104" name="Google Shape;104;g5a5bb3c643_0_435: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a:extLst>
            <a:ext uri="{FF2B5EF4-FFF2-40B4-BE49-F238E27FC236}">
              <a16:creationId xmlns:a16="http://schemas.microsoft.com/office/drawing/2014/main" id="{18C1B55E-2D3E-750D-F5D9-92CA179FD84A}"/>
            </a:ext>
          </a:extLst>
        </p:cNvPr>
        <p:cNvGrpSpPr/>
        <p:nvPr/>
      </p:nvGrpSpPr>
      <p:grpSpPr>
        <a:xfrm>
          <a:off x="0" y="0"/>
          <a:ext cx="0" cy="0"/>
          <a:chOff x="0" y="0"/>
          <a:chExt cx="0" cy="0"/>
        </a:xfrm>
      </p:grpSpPr>
      <p:sp>
        <p:nvSpPr>
          <p:cNvPr id="93" name="Google Shape;93;p12:notes">
            <a:extLst>
              <a:ext uri="{FF2B5EF4-FFF2-40B4-BE49-F238E27FC236}">
                <a16:creationId xmlns:a16="http://schemas.microsoft.com/office/drawing/2014/main" id="{F1324C8A-E13E-3E17-A74D-B89476D10EC8}"/>
              </a:ext>
            </a:extLst>
          </p:cNvPr>
          <p:cNvSpPr txBox="1">
            <a:spLocks noGrp="1"/>
          </p:cNvSpPr>
          <p:nvPr>
            <p:ph type="body" idx="1"/>
          </p:nvPr>
        </p:nvSpPr>
        <p:spPr>
          <a:xfrm>
            <a:off x="701025" y="4415775"/>
            <a:ext cx="5608200" cy="4183500"/>
          </a:xfrm>
          <a:prstGeom prst="rect">
            <a:avLst/>
          </a:prstGeom>
        </p:spPr>
        <p:txBody>
          <a:bodyPr spcFirstLastPara="1" wrap="square" lIns="91425" tIns="91425" rIns="91425" bIns="91425" anchor="t" anchorCtr="0">
            <a:noAutofit/>
          </a:bodyPr>
          <a:lstStyle/>
          <a:p>
            <a:pPr marL="158750" indent="0" rtl="0">
              <a:buNone/>
            </a:pPr>
            <a:r>
              <a:rPr lang="en-US"/>
              <a:t>This design would not be a big difference from current conditions. </a:t>
            </a:r>
          </a:p>
          <a:p>
            <a:pPr marL="158750" indent="0" rtl="0">
              <a:buNone/>
            </a:pPr>
            <a:r>
              <a:rPr lang="en-US"/>
              <a:t>Brings more improvement for transit  </a:t>
            </a:r>
            <a:endParaRPr/>
          </a:p>
        </p:txBody>
      </p:sp>
      <p:sp>
        <p:nvSpPr>
          <p:cNvPr id="94" name="Google Shape;94;p12:notes">
            <a:extLst>
              <a:ext uri="{FF2B5EF4-FFF2-40B4-BE49-F238E27FC236}">
                <a16:creationId xmlns:a16="http://schemas.microsoft.com/office/drawing/2014/main" id="{B5AD1992-A66A-E71F-C5BB-557972FDC38E}"/>
              </a:ext>
            </a:extLst>
          </p:cNvPr>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429233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a:extLst>
            <a:ext uri="{FF2B5EF4-FFF2-40B4-BE49-F238E27FC236}">
              <a16:creationId xmlns:a16="http://schemas.microsoft.com/office/drawing/2014/main" id="{18C1B55E-2D3E-750D-F5D9-92CA179FD84A}"/>
            </a:ext>
          </a:extLst>
        </p:cNvPr>
        <p:cNvGrpSpPr/>
        <p:nvPr/>
      </p:nvGrpSpPr>
      <p:grpSpPr>
        <a:xfrm>
          <a:off x="0" y="0"/>
          <a:ext cx="0" cy="0"/>
          <a:chOff x="0" y="0"/>
          <a:chExt cx="0" cy="0"/>
        </a:xfrm>
      </p:grpSpPr>
      <p:sp>
        <p:nvSpPr>
          <p:cNvPr id="93" name="Google Shape;93;p12:notes">
            <a:extLst>
              <a:ext uri="{FF2B5EF4-FFF2-40B4-BE49-F238E27FC236}">
                <a16:creationId xmlns:a16="http://schemas.microsoft.com/office/drawing/2014/main" id="{F1324C8A-E13E-3E17-A74D-B89476D10EC8}"/>
              </a:ext>
            </a:extLst>
          </p:cNvPr>
          <p:cNvSpPr txBox="1">
            <a:spLocks noGrp="1"/>
          </p:cNvSpPr>
          <p:nvPr>
            <p:ph type="body" idx="1"/>
          </p:nvPr>
        </p:nvSpPr>
        <p:spPr>
          <a:xfrm>
            <a:off x="701025" y="4415775"/>
            <a:ext cx="5608200" cy="4183500"/>
          </a:xfrm>
          <a:prstGeom prst="rect">
            <a:avLst/>
          </a:prstGeom>
        </p:spPr>
        <p:txBody>
          <a:bodyPr spcFirstLastPara="1" wrap="square" lIns="91425" tIns="91425" rIns="91425" bIns="91425" anchor="t" anchorCtr="0">
            <a:noAutofit/>
          </a:bodyPr>
          <a:lstStyle/>
          <a:p>
            <a:pPr marL="158750" indent="0" rtl="0">
              <a:buNone/>
            </a:pPr>
            <a:r>
              <a:rPr lang="en-US"/>
              <a:t>Add a lane of travel closer to the curb</a:t>
            </a:r>
          </a:p>
          <a:p>
            <a:pPr marL="158750" indent="0" rtl="0">
              <a:buNone/>
            </a:pPr>
            <a:r>
              <a:rPr lang="en-US"/>
              <a:t>Provides some transit improvement </a:t>
            </a:r>
          </a:p>
          <a:p>
            <a:pPr marL="158750" indent="0" rtl="0">
              <a:buNone/>
            </a:pPr>
            <a:r>
              <a:rPr lang="en-US"/>
              <a:t>Separates fast moving traffic from the sidewalk </a:t>
            </a:r>
            <a:endParaRPr/>
          </a:p>
        </p:txBody>
      </p:sp>
      <p:sp>
        <p:nvSpPr>
          <p:cNvPr id="94" name="Google Shape;94;p12:notes">
            <a:extLst>
              <a:ext uri="{FF2B5EF4-FFF2-40B4-BE49-F238E27FC236}">
                <a16:creationId xmlns:a16="http://schemas.microsoft.com/office/drawing/2014/main" id="{B5AD1992-A66A-E71F-C5BB-557972FDC38E}"/>
              </a:ext>
            </a:extLst>
          </p:cNvPr>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256670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a:extLst>
            <a:ext uri="{FF2B5EF4-FFF2-40B4-BE49-F238E27FC236}">
              <a16:creationId xmlns:a16="http://schemas.microsoft.com/office/drawing/2014/main" id="{18C1B55E-2D3E-750D-F5D9-92CA179FD84A}"/>
            </a:ext>
          </a:extLst>
        </p:cNvPr>
        <p:cNvGrpSpPr/>
        <p:nvPr/>
      </p:nvGrpSpPr>
      <p:grpSpPr>
        <a:xfrm>
          <a:off x="0" y="0"/>
          <a:ext cx="0" cy="0"/>
          <a:chOff x="0" y="0"/>
          <a:chExt cx="0" cy="0"/>
        </a:xfrm>
      </p:grpSpPr>
      <p:sp>
        <p:nvSpPr>
          <p:cNvPr id="93" name="Google Shape;93;p12:notes">
            <a:extLst>
              <a:ext uri="{FF2B5EF4-FFF2-40B4-BE49-F238E27FC236}">
                <a16:creationId xmlns:a16="http://schemas.microsoft.com/office/drawing/2014/main" id="{F1324C8A-E13E-3E17-A74D-B89476D10EC8}"/>
              </a:ext>
            </a:extLst>
          </p:cNvPr>
          <p:cNvSpPr txBox="1">
            <a:spLocks noGrp="1"/>
          </p:cNvSpPr>
          <p:nvPr>
            <p:ph type="body" idx="1"/>
          </p:nvPr>
        </p:nvSpPr>
        <p:spPr>
          <a:xfrm>
            <a:off x="701025" y="4415775"/>
            <a:ext cx="5608200" cy="4183500"/>
          </a:xfrm>
          <a:prstGeom prst="rect">
            <a:avLst/>
          </a:prstGeom>
        </p:spPr>
        <p:txBody>
          <a:bodyPr spcFirstLastPara="1" wrap="square" lIns="91425" tIns="91425" rIns="91425" bIns="91425" anchor="t" anchorCtr="0">
            <a:noAutofit/>
          </a:bodyPr>
          <a:lstStyle/>
          <a:p>
            <a:pPr marL="158750" indent="0" rtl="0">
              <a:buNone/>
            </a:pPr>
            <a:r>
              <a:rPr lang="en-US"/>
              <a:t>Minimal transit improvements </a:t>
            </a:r>
          </a:p>
          <a:p>
            <a:pPr marL="158750" indent="0" rtl="0">
              <a:buNone/>
            </a:pPr>
            <a:r>
              <a:rPr lang="en-US"/>
              <a:t>Does provide full separation for bicyclist </a:t>
            </a:r>
            <a:endParaRPr/>
          </a:p>
        </p:txBody>
      </p:sp>
      <p:sp>
        <p:nvSpPr>
          <p:cNvPr id="94" name="Google Shape;94;p12:notes">
            <a:extLst>
              <a:ext uri="{FF2B5EF4-FFF2-40B4-BE49-F238E27FC236}">
                <a16:creationId xmlns:a16="http://schemas.microsoft.com/office/drawing/2014/main" id="{B5AD1992-A66A-E71F-C5BB-557972FDC38E}"/>
              </a:ext>
            </a:extLst>
          </p:cNvPr>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15789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12:notes"/>
          <p:cNvSpPr txBox="1">
            <a:spLocks noGrp="1"/>
          </p:cNvSpPr>
          <p:nvPr>
            <p:ph type="body" idx="1"/>
          </p:nvPr>
        </p:nvSpPr>
        <p:spPr>
          <a:xfrm>
            <a:off x="701025" y="4415775"/>
            <a:ext cx="5608200" cy="4183500"/>
          </a:xfrm>
          <a:prstGeom prst="rect">
            <a:avLst/>
          </a:prstGeom>
        </p:spPr>
        <p:txBody>
          <a:bodyPr spcFirstLastPara="1" wrap="square" lIns="91425" tIns="91425" rIns="91425" bIns="91425" anchor="t" anchorCtr="0">
            <a:noAutofit/>
          </a:bodyPr>
          <a:lstStyle/>
          <a:p>
            <a:pPr marL="158750" indent="0" rtl="0">
              <a:buNone/>
            </a:pPr>
            <a:r>
              <a:rPr lang="en-US"/>
              <a:t>- Distributed 2000 mailers to residents within a .25 mile of project with unique code</a:t>
            </a:r>
          </a:p>
          <a:p>
            <a:pPr marL="158750" indent="0" rtl="0">
              <a:buNone/>
            </a:pPr>
            <a:r>
              <a:rPr lang="en-US"/>
              <a:t>- left door hangers at every address along project extent to ensure residents were aware. </a:t>
            </a:r>
          </a:p>
          <a:p>
            <a:pPr marL="158750" indent="0" rtl="0">
              <a:buNone/>
            </a:pPr>
            <a:r>
              <a:rPr lang="en-US"/>
              <a:t>	- talked to small businesses to hear concerns </a:t>
            </a:r>
          </a:p>
          <a:p>
            <a:pPr marL="158750" indent="0" rtl="0">
              <a:buNone/>
            </a:pPr>
            <a:r>
              <a:rPr lang="en-US"/>
              <a:t>		- parking is a big issue </a:t>
            </a:r>
          </a:p>
          <a:p>
            <a:pPr marL="158750" indent="0" rtl="0">
              <a:buNone/>
            </a:pPr>
            <a:r>
              <a:rPr lang="en-US"/>
              <a:t>- multiple conversations with AC transit </a:t>
            </a:r>
          </a:p>
          <a:p>
            <a:pPr marL="158750" indent="0" rtl="0">
              <a:buNone/>
            </a:pPr>
            <a:r>
              <a:rPr lang="en-US"/>
              <a:t>	- learned they want pull out stops in stead of in lane because of traffic speed</a:t>
            </a:r>
          </a:p>
          <a:p>
            <a:pPr marL="158750" indent="0" rtl="0">
              <a:buNone/>
            </a:pPr>
            <a:r>
              <a:rPr lang="en-US"/>
              <a:t>	- happy to consolidate buses </a:t>
            </a:r>
          </a:p>
          <a:p>
            <a:pPr marL="158750" indent="0" rtl="0">
              <a:buNone/>
            </a:pPr>
            <a:r>
              <a:rPr lang="en-US"/>
              <a:t>	- talked through preference for bus location </a:t>
            </a:r>
            <a:endParaRPr/>
          </a:p>
        </p:txBody>
      </p:sp>
      <p:sp>
        <p:nvSpPr>
          <p:cNvPr id="94" name="Google Shape;94;p12: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147116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
        <p:cNvGrpSpPr/>
        <p:nvPr/>
      </p:nvGrpSpPr>
      <p:grpSpPr>
        <a:xfrm>
          <a:off x="0" y="0"/>
          <a:ext cx="0" cy="0"/>
          <a:chOff x="0" y="0"/>
          <a:chExt cx="0" cy="0"/>
        </a:xfrm>
      </p:grpSpPr>
      <p:sp>
        <p:nvSpPr>
          <p:cNvPr id="12" name="Google Shape;12;p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1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Graphic Title Slide">
    <p:spTree>
      <p:nvGrpSpPr>
        <p:cNvPr id="1" name=""/>
        <p:cNvGrpSpPr/>
        <p:nvPr/>
      </p:nvGrpSpPr>
      <p:grpSpPr>
        <a:xfrm>
          <a:off x="0" y="0"/>
          <a:ext cx="0" cy="0"/>
          <a:chOff x="0" y="0"/>
          <a:chExt cx="0" cy="0"/>
        </a:xfrm>
      </p:grpSpPr>
      <p:pic>
        <p:nvPicPr>
          <p:cNvPr id="15" name="Picture 14" descr="A river with a city in the background&#10;&#10;Description automatically generated">
            <a:extLst>
              <a:ext uri="{FF2B5EF4-FFF2-40B4-BE49-F238E27FC236}">
                <a16:creationId xmlns:a16="http://schemas.microsoft.com/office/drawing/2014/main" id="{3BEFD6F3-442A-40D3-BECF-8D248FE1E9F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sp>
        <p:nvSpPr>
          <p:cNvPr id="2" name="Title 1" descr="Title of Presentation">
            <a:extLst>
              <a:ext uri="{FF2B5EF4-FFF2-40B4-BE49-F238E27FC236}">
                <a16:creationId xmlns:a16="http://schemas.microsoft.com/office/drawing/2014/main" id="{9A007E89-F881-4A6A-B8EF-A56697C64F45}"/>
              </a:ext>
            </a:extLst>
          </p:cNvPr>
          <p:cNvSpPr>
            <a:spLocks noGrp="1"/>
          </p:cNvSpPr>
          <p:nvPr>
            <p:ph type="ctrTitle" hasCustomPrompt="1"/>
          </p:nvPr>
        </p:nvSpPr>
        <p:spPr>
          <a:xfrm>
            <a:off x="691482" y="4305010"/>
            <a:ext cx="10662317" cy="1043948"/>
          </a:xfrm>
        </p:spPr>
        <p:txBody>
          <a:bodyPr wrap="none" anchor="t" anchorCtr="0">
            <a:noAutofit/>
          </a:bodyPr>
          <a:lstStyle>
            <a:lvl1pPr algn="l">
              <a:defRPr sz="6000">
                <a:solidFill>
                  <a:schemeClr val="accent5"/>
                </a:solidFill>
                <a:latin typeface="+mj-lt"/>
              </a:defRPr>
            </a:lvl1pPr>
          </a:lstStyle>
          <a:p>
            <a:r>
              <a:rPr lang="en-US"/>
              <a:t>TITLE # 3</a:t>
            </a:r>
          </a:p>
        </p:txBody>
      </p:sp>
      <p:sp>
        <p:nvSpPr>
          <p:cNvPr id="3" name="Subtitle 2">
            <a:extLst>
              <a:ext uri="{FF2B5EF4-FFF2-40B4-BE49-F238E27FC236}">
                <a16:creationId xmlns:a16="http://schemas.microsoft.com/office/drawing/2014/main" id="{DFDF6C10-0035-45E2-AEF9-A1DF69A06C1E}"/>
              </a:ext>
            </a:extLst>
          </p:cNvPr>
          <p:cNvSpPr>
            <a:spLocks noGrp="1"/>
          </p:cNvSpPr>
          <p:nvPr>
            <p:ph type="subTitle" idx="1" hasCustomPrompt="1"/>
          </p:nvPr>
        </p:nvSpPr>
        <p:spPr>
          <a:xfrm>
            <a:off x="691483" y="5348958"/>
            <a:ext cx="10662316" cy="724296"/>
          </a:xfrm>
        </p:spPr>
        <p:txBody>
          <a:bodyPr wrap="none"/>
          <a:lstStyle>
            <a:lvl1pPr marL="0" indent="0" algn="l">
              <a:buNone/>
              <a:defRPr sz="2400">
                <a:solidFill>
                  <a:schemeClr val="accent6"/>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Date | Event | Name of Presenter</a:t>
            </a:r>
          </a:p>
        </p:txBody>
      </p:sp>
      <p:pic>
        <p:nvPicPr>
          <p:cNvPr id="14" name="Picture 13" descr="City of Oakland, Department of Transportation Logo">
            <a:extLst>
              <a:ext uri="{FF2B5EF4-FFF2-40B4-BE49-F238E27FC236}">
                <a16:creationId xmlns:a16="http://schemas.microsoft.com/office/drawing/2014/main" id="{0F880411-A510-41D3-ADAB-485680BE453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78084" y="19869"/>
            <a:ext cx="4114798" cy="1289828"/>
          </a:xfrm>
          <a:prstGeom prst="rect">
            <a:avLst/>
          </a:prstGeom>
        </p:spPr>
      </p:pic>
    </p:spTree>
    <p:extLst>
      <p:ext uri="{BB962C8B-B14F-4D97-AF65-F5344CB8AC3E}">
        <p14:creationId xmlns:p14="http://schemas.microsoft.com/office/powerpoint/2010/main" val="33327690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7"/>
        <p:cNvGrpSpPr/>
        <p:nvPr/>
      </p:nvGrpSpPr>
      <p:grpSpPr>
        <a:xfrm>
          <a:off x="0" y="0"/>
          <a:ext cx="0" cy="0"/>
          <a:chOff x="0" y="0"/>
          <a:chExt cx="0" cy="0"/>
        </a:xfrm>
      </p:grpSpPr>
      <p:sp>
        <p:nvSpPr>
          <p:cNvPr id="18" name="Google Shape;18;p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 name="Google Shape;20;p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3"/>
        <p:cNvGrpSpPr/>
        <p:nvPr/>
      </p:nvGrpSpPr>
      <p:grpSpPr>
        <a:xfrm>
          <a:off x="0" y="0"/>
          <a:ext cx="0" cy="0"/>
          <a:chOff x="0" y="0"/>
          <a:chExt cx="0" cy="0"/>
        </a:xfrm>
      </p:grpSpPr>
      <p:sp>
        <p:nvSpPr>
          <p:cNvPr id="24" name="Google Shape;24;p4"/>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4"/>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6" name="Google Shape;26;p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9"/>
        <p:cNvGrpSpPr/>
        <p:nvPr/>
      </p:nvGrpSpPr>
      <p:grpSpPr>
        <a:xfrm>
          <a:off x="0" y="0"/>
          <a:ext cx="0" cy="0"/>
          <a:chOff x="0" y="0"/>
          <a:chExt cx="0" cy="0"/>
        </a:xfrm>
      </p:grpSpPr>
      <p:sp>
        <p:nvSpPr>
          <p:cNvPr id="30" name="Google Shape;30;p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5"/>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5"/>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6"/>
        <p:cNvGrpSpPr/>
        <p:nvPr/>
      </p:nvGrpSpPr>
      <p:grpSpPr>
        <a:xfrm>
          <a:off x="0" y="0"/>
          <a:ext cx="0" cy="0"/>
          <a:chOff x="0" y="0"/>
          <a:chExt cx="0" cy="0"/>
        </a:xfrm>
      </p:grpSpPr>
      <p:sp>
        <p:nvSpPr>
          <p:cNvPr id="37" name="Google Shape;37;p6"/>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6"/>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9" name="Google Shape;39;p6"/>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6"/>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1" name="Google Shape;41;p6"/>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5"/>
        <p:cNvGrpSpPr/>
        <p:nvPr/>
      </p:nvGrpSpPr>
      <p:grpSpPr>
        <a:xfrm>
          <a:off x="0" y="0"/>
          <a:ext cx="0" cy="0"/>
          <a:chOff x="0" y="0"/>
          <a:chExt cx="0" cy="0"/>
        </a:xfrm>
      </p:grpSpPr>
      <p:sp>
        <p:nvSpPr>
          <p:cNvPr id="46" name="Google Shape;46;p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1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0"/>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4" name="Google Shape;64;p1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6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chart" Target="../charts/chart4.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chart" Target="../charts/chart3.xml"/><Relationship Id="rId5" Type="http://schemas.openxmlformats.org/officeDocument/2006/relationships/chart" Target="../charts/chart2.xml"/><Relationship Id="rId4" Type="http://schemas.openxmlformats.org/officeDocument/2006/relationships/chart" Target="../charts/chart1.xml"/></Relationships>
</file>

<file path=ppt/slides/_rels/slide12.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chart" Target="../charts/chart6.xml"/></Relationships>
</file>

<file path=ppt/slides/_rels/slide13.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chart" Target="../charts/chart8.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16.png"/><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5.png"/><Relationship Id="rId7" Type="http://schemas.openxmlformats.org/officeDocument/2006/relationships/diagramColors" Target="../diagrams/colors1.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hyperlink" Target="https://www.oaklandca.gov/projects/73rd-avenue-active-routes-to-transit" TargetMode="External"/><Relationship Id="rId4" Type="http://schemas.openxmlformats.org/officeDocument/2006/relationships/hyperlink" Target="https://www.actransit.org/tempo"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microsoft.com/office/2007/relationships/hdphoto" Target="../media/hdphoto1.wdp"/><Relationship Id="rId9" Type="http://schemas.openxmlformats.org/officeDocument/2006/relationships/image" Target="../media/image21.png"/></Relationships>
</file>

<file path=ppt/slides/_rels/slide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5.png"/><Relationship Id="rId7"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microsoft.com/office/2007/relationships/hdphoto" Target="../media/hdphoto1.wdp"/><Relationship Id="rId9"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72000"/>
            <a:grayscl/>
          </a:blip>
          <a:srcRect/>
          <a:stretch>
            <a:fillRect l="-8000" r="-8000"/>
          </a:stretch>
        </a:blipFill>
        <a:effectLst/>
      </p:bgPr>
    </p:bg>
    <p:spTree>
      <p:nvGrpSpPr>
        <p:cNvPr id="1" name=""/>
        <p:cNvGrpSpPr/>
        <p:nvPr/>
      </p:nvGrpSpPr>
      <p:grpSpPr>
        <a:xfrm>
          <a:off x="0" y="0"/>
          <a:ext cx="0" cy="0"/>
          <a:chOff x="0" y="0"/>
          <a:chExt cx="0" cy="0"/>
        </a:xfrm>
      </p:grpSpPr>
      <p:sp>
        <p:nvSpPr>
          <p:cNvPr id="10" name="Google Shape;108;p16">
            <a:extLst>
              <a:ext uri="{FF2B5EF4-FFF2-40B4-BE49-F238E27FC236}">
                <a16:creationId xmlns:a16="http://schemas.microsoft.com/office/drawing/2014/main" id="{03201F26-AF6F-F7F9-FAFC-F5E543BBE9F9}"/>
              </a:ext>
            </a:extLst>
          </p:cNvPr>
          <p:cNvSpPr txBox="1">
            <a:spLocks/>
          </p:cNvSpPr>
          <p:nvPr/>
        </p:nvSpPr>
        <p:spPr>
          <a:xfrm>
            <a:off x="691482" y="4305010"/>
            <a:ext cx="9566093" cy="869891"/>
          </a:xfrm>
          <a:prstGeom prst="rect">
            <a:avLst/>
          </a:prstGeom>
          <a:solidFill>
            <a:srgbClr val="5D9942">
              <a:alpha val="90000"/>
            </a:srgbClr>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ctr" rtl="0">
              <a:lnSpc>
                <a:spcPct val="90000"/>
              </a:lnSpc>
              <a:spcBef>
                <a:spcPts val="0"/>
              </a:spcBef>
              <a:spcAft>
                <a:spcPts val="0"/>
              </a:spcAft>
              <a:buClr>
                <a:schemeClr val="dk1"/>
              </a:buClr>
              <a:buSzPts val="6000"/>
              <a:buFont typeface="Calibri"/>
              <a:buNone/>
              <a:defRPr sz="60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l">
              <a:buSzPts val="3959"/>
              <a:buFont typeface="Montserrat Black"/>
              <a:buNone/>
            </a:pPr>
            <a:endParaRPr lang="en-US" sz="3400"/>
          </a:p>
        </p:txBody>
      </p:sp>
      <p:sp>
        <p:nvSpPr>
          <p:cNvPr id="9" name="Google Shape;428;p39">
            <a:extLst>
              <a:ext uri="{FF2B5EF4-FFF2-40B4-BE49-F238E27FC236}">
                <a16:creationId xmlns:a16="http://schemas.microsoft.com/office/drawing/2014/main" id="{4DBCDE92-6F57-2367-C3E2-166B37AE0370}"/>
              </a:ext>
            </a:extLst>
          </p:cNvPr>
          <p:cNvSpPr/>
          <p:nvPr/>
        </p:nvSpPr>
        <p:spPr>
          <a:xfrm>
            <a:off x="691482" y="5467072"/>
            <a:ext cx="5887118" cy="415285"/>
          </a:xfrm>
          <a:prstGeom prst="rect">
            <a:avLst/>
          </a:prstGeom>
          <a:solidFill>
            <a:schemeClr val="lt1">
              <a:alpha val="72549"/>
            </a:schemeClr>
          </a:solidFill>
          <a:ln>
            <a:noFill/>
          </a:ln>
        </p:spPr>
        <p:txBody>
          <a:bodyPr spcFirstLastPara="1" wrap="square" lIns="91425" tIns="45700" rIns="91425" bIns="45700" anchor="ctr" anchorCtr="0">
            <a:noAutofit/>
          </a:bodyPr>
          <a:lstStyle/>
          <a:p>
            <a:pPr lvl="0">
              <a:lnSpc>
                <a:spcPct val="115000"/>
              </a:lnSpc>
              <a:buClr>
                <a:schemeClr val="dk1"/>
              </a:buClr>
              <a:buSzPts val="1100"/>
            </a:pPr>
            <a:endParaRPr lang="en-US" sz="2000" b="1">
              <a:solidFill>
                <a:schemeClr val="dk1"/>
              </a:solidFill>
              <a:latin typeface="Montserrat"/>
              <a:ea typeface="Montserrat"/>
              <a:cs typeface="Montserrat"/>
              <a:sym typeface="Montserrat"/>
            </a:endParaRPr>
          </a:p>
        </p:txBody>
      </p:sp>
      <p:sp>
        <p:nvSpPr>
          <p:cNvPr id="2" name="Title 1">
            <a:extLst>
              <a:ext uri="{FF2B5EF4-FFF2-40B4-BE49-F238E27FC236}">
                <a16:creationId xmlns:a16="http://schemas.microsoft.com/office/drawing/2014/main" id="{617AEA9B-98E1-4FDC-A292-8FD728DA6E6D}"/>
              </a:ext>
            </a:extLst>
          </p:cNvPr>
          <p:cNvSpPr>
            <a:spLocks noGrp="1"/>
          </p:cNvSpPr>
          <p:nvPr>
            <p:ph type="ctrTitle"/>
          </p:nvPr>
        </p:nvSpPr>
        <p:spPr>
          <a:xfrm>
            <a:off x="691483" y="4321486"/>
            <a:ext cx="9972820" cy="1043948"/>
          </a:xfrm>
        </p:spPr>
        <p:txBody>
          <a:bodyPr/>
          <a:lstStyle/>
          <a:p>
            <a:r>
              <a:rPr lang="en-US" sz="5400" b="1">
                <a:solidFill>
                  <a:schemeClr val="tx1">
                    <a:lumMod val="75000"/>
                    <a:lumOff val="25000"/>
                  </a:schemeClr>
                </a:solidFill>
                <a:latin typeface="Montserrat ExtraBold" pitchFamily="2" charset="77"/>
              </a:rPr>
              <a:t>73</a:t>
            </a:r>
            <a:r>
              <a:rPr lang="en-US" sz="5400" b="1" baseline="30000">
                <a:solidFill>
                  <a:schemeClr val="tx1">
                    <a:lumMod val="75000"/>
                    <a:lumOff val="25000"/>
                  </a:schemeClr>
                </a:solidFill>
                <a:latin typeface="Montserrat ExtraBold" pitchFamily="2" charset="77"/>
              </a:rPr>
              <a:t>rd</a:t>
            </a:r>
            <a:r>
              <a:rPr lang="en-US" sz="5400" b="1">
                <a:solidFill>
                  <a:schemeClr val="tx1">
                    <a:lumMod val="75000"/>
                    <a:lumOff val="25000"/>
                  </a:schemeClr>
                </a:solidFill>
                <a:latin typeface="Montserrat ExtraBold" pitchFamily="2" charset="77"/>
              </a:rPr>
              <a:t> Ave Design Selection  </a:t>
            </a:r>
          </a:p>
        </p:txBody>
      </p:sp>
      <p:sp>
        <p:nvSpPr>
          <p:cNvPr id="3" name="Subtitle 2">
            <a:extLst>
              <a:ext uri="{FF2B5EF4-FFF2-40B4-BE49-F238E27FC236}">
                <a16:creationId xmlns:a16="http://schemas.microsoft.com/office/drawing/2014/main" id="{19F57E3A-BBA5-4279-9A5F-A0B1DC9CC47F}"/>
              </a:ext>
            </a:extLst>
          </p:cNvPr>
          <p:cNvSpPr>
            <a:spLocks noGrp="1"/>
          </p:cNvSpPr>
          <p:nvPr>
            <p:ph type="subTitle" idx="1"/>
          </p:nvPr>
        </p:nvSpPr>
        <p:spPr>
          <a:xfrm>
            <a:off x="735933" y="5349905"/>
            <a:ext cx="5176754" cy="532452"/>
          </a:xfrm>
        </p:spPr>
        <p:txBody>
          <a:bodyPr/>
          <a:lstStyle/>
          <a:p>
            <a:r>
              <a:rPr lang="en-US" dirty="0">
                <a:solidFill>
                  <a:schemeClr val="tx1"/>
                </a:solidFill>
                <a:latin typeface="Montserrat" panose="00000500000000000000" pitchFamily="2" charset="0"/>
              </a:rPr>
              <a:t>April 18, 2024 | BPAC| Manuel Corona</a:t>
            </a:r>
          </a:p>
        </p:txBody>
      </p:sp>
      <p:pic>
        <p:nvPicPr>
          <p:cNvPr id="8" name="Picture 7" descr="Text&#10;&#10;Description automatically generated">
            <a:extLst>
              <a:ext uri="{FF2B5EF4-FFF2-40B4-BE49-F238E27FC236}">
                <a16:creationId xmlns:a16="http://schemas.microsoft.com/office/drawing/2014/main" id="{4275568F-4809-FF71-7B7B-B5E858379C51}"/>
              </a:ext>
            </a:extLst>
          </p:cNvPr>
          <p:cNvPicPr>
            <a:picLocks noChangeAspect="1"/>
          </p:cNvPicPr>
          <p:nvPr/>
        </p:nvPicPr>
        <p:blipFill>
          <a:blip r:embed="rId4"/>
          <a:stretch>
            <a:fillRect/>
          </a:stretch>
        </p:blipFill>
        <p:spPr>
          <a:xfrm>
            <a:off x="7659008" y="0"/>
            <a:ext cx="4430886" cy="1398576"/>
          </a:xfrm>
          <a:prstGeom prst="rect">
            <a:avLst/>
          </a:prstGeom>
        </p:spPr>
      </p:pic>
    </p:spTree>
    <p:extLst>
      <p:ext uri="{BB962C8B-B14F-4D97-AF65-F5344CB8AC3E}">
        <p14:creationId xmlns:p14="http://schemas.microsoft.com/office/powerpoint/2010/main" val="27713108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pic>
        <p:nvPicPr>
          <p:cNvPr id="3" name="Google Shape;171;p23">
            <a:extLst>
              <a:ext uri="{FF2B5EF4-FFF2-40B4-BE49-F238E27FC236}">
                <a16:creationId xmlns:a16="http://schemas.microsoft.com/office/drawing/2014/main" id="{19A66D07-4B0E-80EC-502B-88DF867AECC6}"/>
              </a:ext>
            </a:extLst>
          </p:cNvPr>
          <p:cNvPicPr preferRelativeResize="0"/>
          <p:nvPr/>
        </p:nvPicPr>
        <p:blipFill rotWithShape="1">
          <a:blip r:embed="rId3">
            <a:alphaModFix/>
          </a:blip>
          <a:srcRect b="6676"/>
          <a:stretch/>
        </p:blipFill>
        <p:spPr>
          <a:xfrm>
            <a:off x="-175848" y="0"/>
            <a:ext cx="12700901" cy="7307127"/>
          </a:xfrm>
          <a:prstGeom prst="rect">
            <a:avLst/>
          </a:prstGeom>
          <a:noFill/>
          <a:ln w="12700">
            <a:solidFill>
              <a:schemeClr val="tx1"/>
            </a:solidFill>
          </a:ln>
        </p:spPr>
      </p:pic>
      <p:sp>
        <p:nvSpPr>
          <p:cNvPr id="7" name="Google Shape;117;p17">
            <a:extLst>
              <a:ext uri="{FF2B5EF4-FFF2-40B4-BE49-F238E27FC236}">
                <a16:creationId xmlns:a16="http://schemas.microsoft.com/office/drawing/2014/main" id="{10661199-BC4A-7A01-9C75-83679D8BAED9}"/>
              </a:ext>
            </a:extLst>
          </p:cNvPr>
          <p:cNvSpPr/>
          <p:nvPr/>
        </p:nvSpPr>
        <p:spPr>
          <a:xfrm>
            <a:off x="343059" y="2052368"/>
            <a:ext cx="4465522" cy="3994966"/>
          </a:xfrm>
          <a:prstGeom prst="rect">
            <a:avLst/>
          </a:prstGeom>
          <a:solidFill>
            <a:schemeClr val="lt1">
              <a:alpha val="7294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8" name="Google Shape;212;p29"/>
          <p:cNvSpPr txBox="1">
            <a:spLocks/>
          </p:cNvSpPr>
          <p:nvPr/>
        </p:nvSpPr>
        <p:spPr>
          <a:xfrm>
            <a:off x="391723" y="374646"/>
            <a:ext cx="7104546" cy="818412"/>
          </a:xfrm>
          <a:prstGeom prst="rect">
            <a:avLst/>
          </a:prstGeom>
          <a:solidFill>
            <a:srgbClr val="5D9942">
              <a:alpha val="90000"/>
            </a:srgbClr>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SzPts val="4400"/>
              <a:buFont typeface="Montserrat Black"/>
              <a:buNone/>
            </a:pPr>
            <a:r>
              <a:rPr lang="en-US" sz="3400" i="1">
                <a:solidFill>
                  <a:schemeClr val="tx1">
                    <a:lumMod val="75000"/>
                    <a:lumOff val="25000"/>
                  </a:schemeClr>
                </a:solidFill>
                <a:latin typeface="Montserrat Black"/>
                <a:ea typeface="Montserrat Black"/>
                <a:cs typeface="Montserrat Black"/>
                <a:sym typeface="Montserrat Black"/>
              </a:rPr>
              <a:t>Current Grant Application</a:t>
            </a:r>
            <a:endParaRPr lang="en-US" sz="3400">
              <a:solidFill>
                <a:schemeClr val="tx1">
                  <a:lumMod val="75000"/>
                  <a:lumOff val="25000"/>
                </a:schemeClr>
              </a:solidFill>
            </a:endParaRPr>
          </a:p>
        </p:txBody>
      </p:sp>
      <p:sp>
        <p:nvSpPr>
          <p:cNvPr id="5" name="Google Shape;90;p14">
            <a:extLst>
              <a:ext uri="{FF2B5EF4-FFF2-40B4-BE49-F238E27FC236}">
                <a16:creationId xmlns:a16="http://schemas.microsoft.com/office/drawing/2014/main" id="{47A4624A-4068-E265-9D98-BB5BA52CFD83}"/>
              </a:ext>
            </a:extLst>
          </p:cNvPr>
          <p:cNvSpPr txBox="1"/>
          <p:nvPr/>
        </p:nvSpPr>
        <p:spPr>
          <a:xfrm>
            <a:off x="331163" y="2112693"/>
            <a:ext cx="4477418" cy="3583872"/>
          </a:xfrm>
          <a:prstGeom prst="rect">
            <a:avLst/>
          </a:prstGeom>
          <a:noFill/>
          <a:ln>
            <a:noFill/>
          </a:ln>
        </p:spPr>
        <p:txBody>
          <a:bodyPr spcFirstLastPara="1" wrap="square" lIns="91425" tIns="91425" rIns="91425" bIns="91425" anchor="t" anchorCtr="0">
            <a:noAutofit/>
          </a:bodyPr>
          <a:lstStyle/>
          <a:p>
            <a:pPr marL="342900" lvl="0" indent="-342900">
              <a:lnSpc>
                <a:spcPct val="150000"/>
              </a:lnSpc>
              <a:buClr>
                <a:schemeClr val="dk1"/>
              </a:buClr>
              <a:buSzPts val="1100"/>
              <a:buFont typeface="Arial" panose="020B0604020202020204" pitchFamily="34" charset="0"/>
              <a:buChar char="•"/>
            </a:pPr>
            <a:r>
              <a:rPr lang="en-US" sz="1800">
                <a:solidFill>
                  <a:schemeClr val="tx1"/>
                </a:solidFill>
                <a:latin typeface="Montserrat"/>
                <a:ea typeface="Montserrat"/>
                <a:cs typeface="Montserrat"/>
                <a:sym typeface="Montserrat"/>
              </a:rPr>
              <a:t>Prioritize safety of people walking and biking </a:t>
            </a:r>
          </a:p>
          <a:p>
            <a:pPr marL="342900" lvl="0" indent="-342900">
              <a:lnSpc>
                <a:spcPct val="150000"/>
              </a:lnSpc>
              <a:buClr>
                <a:schemeClr val="dk1"/>
              </a:buClr>
              <a:buSzPts val="1100"/>
              <a:buFont typeface="Arial" panose="020B0604020202020204" pitchFamily="34" charset="0"/>
              <a:buChar char="•"/>
            </a:pPr>
            <a:r>
              <a:rPr lang="en-US" sz="1800">
                <a:solidFill>
                  <a:schemeClr val="tx1"/>
                </a:solidFill>
                <a:latin typeface="Montserrat"/>
                <a:ea typeface="Montserrat"/>
                <a:cs typeface="Montserrat"/>
                <a:sym typeface="Montserrat"/>
              </a:rPr>
              <a:t>Make it easier to cross 73</a:t>
            </a:r>
            <a:r>
              <a:rPr lang="en-US" sz="1800" baseline="30000">
                <a:solidFill>
                  <a:schemeClr val="tx1"/>
                </a:solidFill>
                <a:latin typeface="Montserrat"/>
                <a:ea typeface="Montserrat"/>
                <a:cs typeface="Montserrat"/>
                <a:sym typeface="Montserrat"/>
              </a:rPr>
              <a:t>rd</a:t>
            </a:r>
            <a:r>
              <a:rPr lang="en-US" sz="1800">
                <a:solidFill>
                  <a:schemeClr val="tx1"/>
                </a:solidFill>
                <a:latin typeface="Montserrat"/>
                <a:ea typeface="Montserrat"/>
                <a:cs typeface="Montserrat"/>
                <a:sym typeface="Montserrat"/>
              </a:rPr>
              <a:t> Ave </a:t>
            </a:r>
          </a:p>
          <a:p>
            <a:pPr marL="342900" lvl="0" indent="-342900">
              <a:lnSpc>
                <a:spcPct val="150000"/>
              </a:lnSpc>
              <a:buClr>
                <a:schemeClr val="dk1"/>
              </a:buClr>
              <a:buSzPts val="1100"/>
              <a:buFont typeface="Arial" panose="020B0604020202020204" pitchFamily="34" charset="0"/>
              <a:buChar char="•"/>
            </a:pPr>
            <a:r>
              <a:rPr lang="en-US" sz="1800">
                <a:solidFill>
                  <a:schemeClr val="tx1"/>
                </a:solidFill>
                <a:latin typeface="Montserrat"/>
                <a:ea typeface="Montserrat"/>
                <a:cs typeface="Montserrat"/>
                <a:sym typeface="Montserrat"/>
              </a:rPr>
              <a:t>School drop off pick up zone creates disruption on 73</a:t>
            </a:r>
            <a:r>
              <a:rPr lang="en-US" sz="1800" baseline="30000">
                <a:solidFill>
                  <a:schemeClr val="tx1"/>
                </a:solidFill>
                <a:latin typeface="Montserrat"/>
                <a:ea typeface="Montserrat"/>
                <a:cs typeface="Montserrat"/>
                <a:sym typeface="Montserrat"/>
              </a:rPr>
              <a:t>rd</a:t>
            </a:r>
            <a:r>
              <a:rPr lang="en-US" sz="1800">
                <a:solidFill>
                  <a:schemeClr val="tx1"/>
                </a:solidFill>
                <a:latin typeface="Montserrat"/>
                <a:ea typeface="Montserrat"/>
                <a:cs typeface="Montserrat"/>
                <a:sym typeface="Montserrat"/>
              </a:rPr>
              <a:t> Ave </a:t>
            </a:r>
          </a:p>
          <a:p>
            <a:pPr marL="342900" lvl="0" indent="-342900">
              <a:lnSpc>
                <a:spcPct val="150000"/>
              </a:lnSpc>
              <a:buClr>
                <a:schemeClr val="dk1"/>
              </a:buClr>
              <a:buSzPts val="1100"/>
              <a:buFont typeface="Arial" panose="020B0604020202020204" pitchFamily="34" charset="0"/>
              <a:buChar char="•"/>
            </a:pPr>
            <a:r>
              <a:rPr lang="en-US" sz="1800">
                <a:solidFill>
                  <a:schemeClr val="tx1"/>
                </a:solidFill>
                <a:latin typeface="Montserrat"/>
                <a:ea typeface="Montserrat"/>
                <a:cs typeface="Montserrat"/>
                <a:sym typeface="Montserrat"/>
              </a:rPr>
              <a:t>More traffic enforcement </a:t>
            </a:r>
          </a:p>
          <a:p>
            <a:pPr marL="342900" lvl="0" indent="-342900">
              <a:lnSpc>
                <a:spcPct val="150000"/>
              </a:lnSpc>
              <a:buClr>
                <a:schemeClr val="dk1"/>
              </a:buClr>
              <a:buSzPts val="1100"/>
              <a:buFont typeface="Arial" panose="020B0604020202020204" pitchFamily="34" charset="0"/>
              <a:buChar char="•"/>
            </a:pPr>
            <a:r>
              <a:rPr lang="en-US" sz="1800">
                <a:solidFill>
                  <a:schemeClr val="tx1"/>
                </a:solidFill>
                <a:latin typeface="Montserrat"/>
                <a:ea typeface="Montserrat"/>
                <a:cs typeface="Montserrat"/>
                <a:sym typeface="Montserrat"/>
              </a:rPr>
              <a:t>Uncomfortable to walk/ need more trees </a:t>
            </a:r>
          </a:p>
          <a:p>
            <a:pPr marL="342900" lvl="0" indent="-342900">
              <a:lnSpc>
                <a:spcPct val="150000"/>
              </a:lnSpc>
              <a:buClr>
                <a:schemeClr val="dk1"/>
              </a:buClr>
              <a:buSzPts val="1100"/>
              <a:buFont typeface="Arial" panose="020B0604020202020204" pitchFamily="34" charset="0"/>
              <a:buChar char="•"/>
            </a:pPr>
            <a:r>
              <a:rPr lang="en-US" sz="1800">
                <a:solidFill>
                  <a:schemeClr val="tx1"/>
                </a:solidFill>
                <a:latin typeface="Montserrat"/>
                <a:ea typeface="Montserrat"/>
                <a:cs typeface="Montserrat"/>
                <a:sym typeface="Montserrat"/>
              </a:rPr>
              <a:t>Don’t remove any lanes of travel </a:t>
            </a:r>
          </a:p>
          <a:p>
            <a:pPr marL="342900" lvl="0" indent="-342900">
              <a:lnSpc>
                <a:spcPct val="115000"/>
              </a:lnSpc>
              <a:buClr>
                <a:schemeClr val="dk1"/>
              </a:buClr>
              <a:buSzPts val="1100"/>
              <a:buFont typeface="Arial" panose="020B0604020202020204" pitchFamily="34" charset="0"/>
              <a:buChar char="•"/>
            </a:pPr>
            <a:endParaRPr lang="en-US" sz="1800">
              <a:solidFill>
                <a:schemeClr val="tx1"/>
              </a:solidFill>
              <a:latin typeface="Montserrat"/>
              <a:ea typeface="Montserrat"/>
              <a:cs typeface="Montserrat"/>
              <a:sym typeface="Montserrat"/>
            </a:endParaRPr>
          </a:p>
        </p:txBody>
      </p:sp>
      <p:pic>
        <p:nvPicPr>
          <p:cNvPr id="12" name="Picture 11" descr="A picture containing letter&#10;&#10;Description automatically generated">
            <a:extLst>
              <a:ext uri="{FF2B5EF4-FFF2-40B4-BE49-F238E27FC236}">
                <a16:creationId xmlns:a16="http://schemas.microsoft.com/office/drawing/2014/main" id="{8F0E9054-EC5B-B76D-32B8-06910976AEF3}"/>
              </a:ext>
            </a:extLst>
          </p:cNvPr>
          <p:cNvPicPr>
            <a:picLocks noChangeAspect="1"/>
          </p:cNvPicPr>
          <p:nvPr/>
        </p:nvPicPr>
        <p:blipFill rotWithShape="1">
          <a:blip r:embed="rId4"/>
          <a:srcRect l="16495" t="6535" r="5809" b="7703"/>
          <a:stretch/>
        </p:blipFill>
        <p:spPr>
          <a:xfrm rot="10800000">
            <a:off x="6276266" y="1871791"/>
            <a:ext cx="4719585" cy="3907179"/>
          </a:xfrm>
          <a:prstGeom prst="rect">
            <a:avLst/>
          </a:prstGeom>
        </p:spPr>
      </p:pic>
      <p:sp>
        <p:nvSpPr>
          <p:cNvPr id="42" name="Google Shape;428;p39">
            <a:extLst>
              <a:ext uri="{FF2B5EF4-FFF2-40B4-BE49-F238E27FC236}">
                <a16:creationId xmlns:a16="http://schemas.microsoft.com/office/drawing/2014/main" id="{D99877EA-2655-DFF1-3ED1-7E99AAC1B34C}"/>
              </a:ext>
            </a:extLst>
          </p:cNvPr>
          <p:cNvSpPr/>
          <p:nvPr/>
        </p:nvSpPr>
        <p:spPr>
          <a:xfrm>
            <a:off x="124856" y="1104992"/>
            <a:ext cx="4103329" cy="415285"/>
          </a:xfrm>
          <a:prstGeom prst="rect">
            <a:avLst/>
          </a:prstGeom>
          <a:solidFill>
            <a:schemeClr val="lt1">
              <a:alpha val="72549"/>
            </a:schemeClr>
          </a:solidFill>
          <a:ln>
            <a:noFill/>
          </a:ln>
        </p:spPr>
        <p:txBody>
          <a:bodyPr spcFirstLastPara="1" wrap="square" lIns="91425" tIns="45700" rIns="91425" bIns="45700" anchor="ctr" anchorCtr="0">
            <a:noAutofit/>
          </a:bodyPr>
          <a:lstStyle/>
          <a:p>
            <a:pPr>
              <a:lnSpc>
                <a:spcPct val="115000"/>
              </a:lnSpc>
              <a:buClr>
                <a:schemeClr val="dk1"/>
              </a:buClr>
              <a:buSzPts val="1100"/>
            </a:pPr>
            <a:r>
              <a:rPr lang="en-US" sz="2000" b="1">
                <a:solidFill>
                  <a:schemeClr val="tx1">
                    <a:lumMod val="75000"/>
                    <a:lumOff val="25000"/>
                  </a:schemeClr>
                </a:solidFill>
                <a:latin typeface="Montserrat"/>
                <a:ea typeface="Montserrat"/>
                <a:cs typeface="Montserrat"/>
                <a:sym typeface="Montserrat"/>
              </a:rPr>
              <a:t>Key Themes of Engagement</a:t>
            </a:r>
          </a:p>
        </p:txBody>
      </p:sp>
    </p:spTree>
    <p:extLst>
      <p:ext uri="{BB962C8B-B14F-4D97-AF65-F5344CB8AC3E}">
        <p14:creationId xmlns:p14="http://schemas.microsoft.com/office/powerpoint/2010/main" val="17350501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pic>
        <p:nvPicPr>
          <p:cNvPr id="6" name="Picture 5">
            <a:extLst>
              <a:ext uri="{FF2B5EF4-FFF2-40B4-BE49-F238E27FC236}">
                <a16:creationId xmlns:a16="http://schemas.microsoft.com/office/drawing/2014/main" id="{82AF7E9C-1DD9-5678-7065-7C6D8C5F07DC}"/>
              </a:ext>
            </a:extLst>
          </p:cNvPr>
          <p:cNvPicPr>
            <a:picLocks noChangeAspect="1"/>
          </p:cNvPicPr>
          <p:nvPr/>
        </p:nvPicPr>
        <p:blipFill>
          <a:blip r:embed="rId3"/>
          <a:stretch>
            <a:fillRect/>
          </a:stretch>
        </p:blipFill>
        <p:spPr>
          <a:xfrm>
            <a:off x="2162287" y="5111223"/>
            <a:ext cx="3915321" cy="1695687"/>
          </a:xfrm>
          <a:prstGeom prst="rect">
            <a:avLst/>
          </a:prstGeom>
        </p:spPr>
      </p:pic>
      <p:sp>
        <p:nvSpPr>
          <p:cNvPr id="18" name="Google Shape;212;p29"/>
          <p:cNvSpPr txBox="1">
            <a:spLocks/>
          </p:cNvSpPr>
          <p:nvPr/>
        </p:nvSpPr>
        <p:spPr>
          <a:xfrm>
            <a:off x="418882" y="374646"/>
            <a:ext cx="3901163" cy="818412"/>
          </a:xfrm>
          <a:prstGeom prst="rect">
            <a:avLst/>
          </a:prstGeom>
          <a:solidFill>
            <a:srgbClr val="5D9942">
              <a:alpha val="90000"/>
            </a:srgbClr>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SzPts val="4400"/>
              <a:buFont typeface="Montserrat Black"/>
              <a:buNone/>
            </a:pPr>
            <a:r>
              <a:rPr lang="en-US" sz="3400" i="1">
                <a:latin typeface="Montserrat Black"/>
                <a:ea typeface="Montserrat Black"/>
                <a:cs typeface="Montserrat Black"/>
                <a:sym typeface="Montserrat Black"/>
              </a:rPr>
              <a:t> </a:t>
            </a:r>
            <a:r>
              <a:rPr lang="en-US" sz="3400" i="1">
                <a:solidFill>
                  <a:schemeClr val="tx1">
                    <a:lumMod val="75000"/>
                    <a:lumOff val="25000"/>
                  </a:schemeClr>
                </a:solidFill>
                <a:latin typeface="Montserrat Black"/>
                <a:ea typeface="Montserrat Black"/>
                <a:cs typeface="Montserrat Black"/>
                <a:sym typeface="Montserrat Black"/>
              </a:rPr>
              <a:t>Survey Results</a:t>
            </a:r>
            <a:endParaRPr lang="en-US" sz="3400">
              <a:solidFill>
                <a:schemeClr val="tx1">
                  <a:lumMod val="75000"/>
                  <a:lumOff val="25000"/>
                </a:schemeClr>
              </a:solidFill>
            </a:endParaRPr>
          </a:p>
        </p:txBody>
      </p:sp>
      <p:sp>
        <p:nvSpPr>
          <p:cNvPr id="42" name="Google Shape;428;p39">
            <a:extLst>
              <a:ext uri="{FF2B5EF4-FFF2-40B4-BE49-F238E27FC236}">
                <a16:creationId xmlns:a16="http://schemas.microsoft.com/office/drawing/2014/main" id="{D99877EA-2655-DFF1-3ED1-7E99AAC1B34C}"/>
              </a:ext>
            </a:extLst>
          </p:cNvPr>
          <p:cNvSpPr/>
          <p:nvPr/>
        </p:nvSpPr>
        <p:spPr>
          <a:xfrm>
            <a:off x="418881" y="1104992"/>
            <a:ext cx="4784336" cy="415285"/>
          </a:xfrm>
          <a:prstGeom prst="rect">
            <a:avLst/>
          </a:prstGeom>
          <a:solidFill>
            <a:schemeClr val="lt1">
              <a:alpha val="72549"/>
            </a:schemeClr>
          </a:solidFill>
          <a:ln>
            <a:noFill/>
          </a:ln>
        </p:spPr>
        <p:txBody>
          <a:bodyPr spcFirstLastPara="1" wrap="square" lIns="91425" tIns="45700" rIns="91425" bIns="45700" anchor="ctr" anchorCtr="0">
            <a:noAutofit/>
          </a:bodyPr>
          <a:lstStyle/>
          <a:p>
            <a:pPr>
              <a:lnSpc>
                <a:spcPct val="115000"/>
              </a:lnSpc>
              <a:buClr>
                <a:schemeClr val="dk1"/>
              </a:buClr>
              <a:buSzPts val="1100"/>
            </a:pPr>
            <a:r>
              <a:rPr lang="en-US" sz="2000" b="1">
                <a:solidFill>
                  <a:schemeClr val="tx1">
                    <a:lumMod val="75000"/>
                    <a:lumOff val="25000"/>
                  </a:schemeClr>
                </a:solidFill>
                <a:latin typeface="Montserrat"/>
                <a:ea typeface="Montserrat"/>
                <a:cs typeface="Montserrat"/>
                <a:sym typeface="Montserrat"/>
              </a:rPr>
              <a:t>Demographics: Who responded?</a:t>
            </a:r>
          </a:p>
        </p:txBody>
      </p:sp>
      <p:graphicFrame>
        <p:nvGraphicFramePr>
          <p:cNvPr id="10" name="Chart 9">
            <a:extLst>
              <a:ext uri="{FF2B5EF4-FFF2-40B4-BE49-F238E27FC236}">
                <a16:creationId xmlns:a16="http://schemas.microsoft.com/office/drawing/2014/main" id="{8DA389A6-11D4-DC36-B246-E3E4BFC9AFF2}"/>
              </a:ext>
            </a:extLst>
          </p:cNvPr>
          <p:cNvGraphicFramePr>
            <a:graphicFrameLocks/>
          </p:cNvGraphicFramePr>
          <p:nvPr>
            <p:extLst>
              <p:ext uri="{D42A27DB-BD31-4B8C-83A1-F6EECF244321}">
                <p14:modId xmlns:p14="http://schemas.microsoft.com/office/powerpoint/2010/main" val="2256925630"/>
              </p:ext>
            </p:extLst>
          </p:nvPr>
        </p:nvGraphicFramePr>
        <p:xfrm>
          <a:off x="5630053" y="161789"/>
          <a:ext cx="3670882" cy="3022683"/>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 name="Chart 1">
            <a:extLst>
              <a:ext uri="{FF2B5EF4-FFF2-40B4-BE49-F238E27FC236}">
                <a16:creationId xmlns:a16="http://schemas.microsoft.com/office/drawing/2014/main" id="{0F178DC7-A9AE-4552-B52D-2AE272B5C6F8}"/>
              </a:ext>
            </a:extLst>
          </p:cNvPr>
          <p:cNvGraphicFramePr>
            <a:graphicFrameLocks/>
          </p:cNvGraphicFramePr>
          <p:nvPr>
            <p:extLst>
              <p:ext uri="{D42A27DB-BD31-4B8C-83A1-F6EECF244321}">
                <p14:modId xmlns:p14="http://schemas.microsoft.com/office/powerpoint/2010/main" val="1985950814"/>
              </p:ext>
            </p:extLst>
          </p:nvPr>
        </p:nvGraphicFramePr>
        <p:xfrm>
          <a:off x="8147403" y="188904"/>
          <a:ext cx="4784336" cy="3022683"/>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 name="Chart 2">
            <a:extLst>
              <a:ext uri="{FF2B5EF4-FFF2-40B4-BE49-F238E27FC236}">
                <a16:creationId xmlns:a16="http://schemas.microsoft.com/office/drawing/2014/main" id="{FBD77004-FFF3-BB35-5413-F8F4D7CFD9A0}"/>
              </a:ext>
            </a:extLst>
          </p:cNvPr>
          <p:cNvGraphicFramePr>
            <a:graphicFrameLocks/>
          </p:cNvGraphicFramePr>
          <p:nvPr>
            <p:extLst>
              <p:ext uri="{D42A27DB-BD31-4B8C-83A1-F6EECF244321}">
                <p14:modId xmlns:p14="http://schemas.microsoft.com/office/powerpoint/2010/main" val="4031259069"/>
              </p:ext>
            </p:extLst>
          </p:nvPr>
        </p:nvGraphicFramePr>
        <p:xfrm>
          <a:off x="6199832" y="3938010"/>
          <a:ext cx="5992167" cy="3022683"/>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4" name="Chart 3">
            <a:extLst>
              <a:ext uri="{FF2B5EF4-FFF2-40B4-BE49-F238E27FC236}">
                <a16:creationId xmlns:a16="http://schemas.microsoft.com/office/drawing/2014/main" id="{63E1FAE2-033B-AAB1-F80F-C00BD3A63A9C}"/>
              </a:ext>
            </a:extLst>
          </p:cNvPr>
          <p:cNvGraphicFramePr>
            <a:graphicFrameLocks/>
          </p:cNvGraphicFramePr>
          <p:nvPr>
            <p:extLst>
              <p:ext uri="{D42A27DB-BD31-4B8C-83A1-F6EECF244321}">
                <p14:modId xmlns:p14="http://schemas.microsoft.com/office/powerpoint/2010/main" val="3015795593"/>
              </p:ext>
            </p:extLst>
          </p:nvPr>
        </p:nvGraphicFramePr>
        <p:xfrm>
          <a:off x="197523" y="1438344"/>
          <a:ext cx="4343879" cy="3754812"/>
        </p:xfrm>
        <a:graphic>
          <a:graphicData uri="http://schemas.openxmlformats.org/drawingml/2006/chart">
            <c:chart xmlns:c="http://schemas.openxmlformats.org/drawingml/2006/chart" xmlns:r="http://schemas.openxmlformats.org/officeDocument/2006/relationships" r:id="rId7"/>
          </a:graphicData>
        </a:graphic>
      </p:graphicFrame>
      <p:sp>
        <p:nvSpPr>
          <p:cNvPr id="7" name="TextBox 6">
            <a:extLst>
              <a:ext uri="{FF2B5EF4-FFF2-40B4-BE49-F238E27FC236}">
                <a16:creationId xmlns:a16="http://schemas.microsoft.com/office/drawing/2014/main" id="{0C330663-EC1C-6E94-0662-6BA9ADDF8587}"/>
              </a:ext>
            </a:extLst>
          </p:cNvPr>
          <p:cNvSpPr txBox="1"/>
          <p:nvPr/>
        </p:nvSpPr>
        <p:spPr>
          <a:xfrm>
            <a:off x="2493892" y="6278214"/>
            <a:ext cx="1319721" cy="369332"/>
          </a:xfrm>
          <a:prstGeom prst="rect">
            <a:avLst/>
          </a:prstGeom>
          <a:noFill/>
        </p:spPr>
        <p:txBody>
          <a:bodyPr wrap="square" rtlCol="0">
            <a:spAutoFit/>
          </a:bodyPr>
          <a:lstStyle/>
          <a:p>
            <a:r>
              <a:rPr lang="en-US" sz="900" i="1">
                <a:latin typeface="Montserrat" panose="00000500000000000000" pitchFamily="2" charset="0"/>
              </a:rPr>
              <a:t>(Source: EOMAP, ACS 2017-2021)</a:t>
            </a:r>
            <a:endParaRPr lang="en-US" sz="1000" i="1">
              <a:latin typeface="Montserrat" panose="00000500000000000000" pitchFamily="2" charset="0"/>
            </a:endParaRPr>
          </a:p>
        </p:txBody>
      </p:sp>
      <p:sp>
        <p:nvSpPr>
          <p:cNvPr id="8" name="TextBox 7">
            <a:extLst>
              <a:ext uri="{FF2B5EF4-FFF2-40B4-BE49-F238E27FC236}">
                <a16:creationId xmlns:a16="http://schemas.microsoft.com/office/drawing/2014/main" id="{38A1B355-EDD9-E454-8E62-547F9991D9B2}"/>
              </a:ext>
            </a:extLst>
          </p:cNvPr>
          <p:cNvSpPr txBox="1"/>
          <p:nvPr/>
        </p:nvSpPr>
        <p:spPr>
          <a:xfrm>
            <a:off x="4787249" y="3261906"/>
            <a:ext cx="2938917" cy="646331"/>
          </a:xfrm>
          <a:prstGeom prst="rect">
            <a:avLst/>
          </a:prstGeom>
          <a:solidFill>
            <a:schemeClr val="accent6"/>
          </a:solidFill>
        </p:spPr>
        <p:txBody>
          <a:bodyPr wrap="square" rtlCol="0" anchor="ctr">
            <a:spAutoFit/>
          </a:bodyPr>
          <a:lstStyle/>
          <a:p>
            <a:pPr marL="574675" indent="-574675">
              <a:tabLst>
                <a:tab pos="461963" algn="r"/>
              </a:tabLst>
            </a:pPr>
            <a:r>
              <a:rPr lang="en-US" sz="1800" b="1">
                <a:latin typeface="Montserrat" panose="00000500000000000000" pitchFamily="2" charset="0"/>
              </a:rPr>
              <a:t>	680</a:t>
            </a:r>
            <a:r>
              <a:rPr lang="en-US" sz="1800">
                <a:latin typeface="Montserrat" panose="00000500000000000000" pitchFamily="2" charset="0"/>
              </a:rPr>
              <a:t>	total respondents</a:t>
            </a:r>
          </a:p>
          <a:p>
            <a:pPr marL="574675" indent="-574675">
              <a:tabLst>
                <a:tab pos="461963" algn="r"/>
              </a:tabLst>
            </a:pPr>
            <a:r>
              <a:rPr lang="en-US" sz="1800" b="1">
                <a:latin typeface="Montserrat" panose="00000500000000000000" pitchFamily="2" charset="0"/>
              </a:rPr>
              <a:t>	279</a:t>
            </a:r>
            <a:r>
              <a:rPr lang="en-US" sz="1800">
                <a:latin typeface="Montserrat" panose="00000500000000000000" pitchFamily="2" charset="0"/>
              </a:rPr>
              <a:t>	within 0.25 mi</a:t>
            </a:r>
          </a:p>
        </p:txBody>
      </p:sp>
      <p:sp>
        <p:nvSpPr>
          <p:cNvPr id="9" name="TextBox 8">
            <a:extLst>
              <a:ext uri="{FF2B5EF4-FFF2-40B4-BE49-F238E27FC236}">
                <a16:creationId xmlns:a16="http://schemas.microsoft.com/office/drawing/2014/main" id="{8A5105E7-497B-375E-7896-E4007F1442EA}"/>
              </a:ext>
            </a:extLst>
          </p:cNvPr>
          <p:cNvSpPr txBox="1"/>
          <p:nvPr/>
        </p:nvSpPr>
        <p:spPr>
          <a:xfrm>
            <a:off x="120043" y="5847327"/>
            <a:ext cx="2144691" cy="861774"/>
          </a:xfrm>
          <a:prstGeom prst="rect">
            <a:avLst/>
          </a:prstGeom>
          <a:noFill/>
        </p:spPr>
        <p:txBody>
          <a:bodyPr wrap="square" rtlCol="0">
            <a:spAutoFit/>
          </a:bodyPr>
          <a:lstStyle/>
          <a:p>
            <a:pPr marL="112713" indent="-112713"/>
            <a:r>
              <a:rPr lang="en-US" sz="1000">
                <a:latin typeface="Montserrat" panose="00000500000000000000" pitchFamily="2" charset="0"/>
              </a:rPr>
              <a:t>*	Out of 635 respondents who provided demographic info. Some respondents may have checked multiple races or genders. </a:t>
            </a:r>
          </a:p>
        </p:txBody>
      </p:sp>
      <p:sp>
        <p:nvSpPr>
          <p:cNvPr id="11" name="TextBox 10">
            <a:extLst>
              <a:ext uri="{FF2B5EF4-FFF2-40B4-BE49-F238E27FC236}">
                <a16:creationId xmlns:a16="http://schemas.microsoft.com/office/drawing/2014/main" id="{5A4036FF-93D3-7974-B5E5-ED63EBDC03C8}"/>
              </a:ext>
            </a:extLst>
          </p:cNvPr>
          <p:cNvSpPr txBox="1"/>
          <p:nvPr/>
        </p:nvSpPr>
        <p:spPr>
          <a:xfrm>
            <a:off x="2493892" y="5959928"/>
            <a:ext cx="1626055" cy="400110"/>
          </a:xfrm>
          <a:prstGeom prst="rect">
            <a:avLst/>
          </a:prstGeom>
          <a:noFill/>
        </p:spPr>
        <p:txBody>
          <a:bodyPr wrap="square" rtlCol="0">
            <a:spAutoFit/>
          </a:bodyPr>
          <a:lstStyle/>
          <a:p>
            <a:r>
              <a:rPr lang="en-US" sz="1000" b="1">
                <a:latin typeface="Montserrat Black" panose="00000A00000000000000" pitchFamily="2" charset="0"/>
              </a:rPr>
              <a:t>DEMOGRAPHICS IN EAST OAKLAND</a:t>
            </a:r>
          </a:p>
        </p:txBody>
      </p:sp>
    </p:spTree>
    <p:extLst>
      <p:ext uri="{BB962C8B-B14F-4D97-AF65-F5344CB8AC3E}">
        <p14:creationId xmlns:p14="http://schemas.microsoft.com/office/powerpoint/2010/main" val="25469344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18" name="Google Shape;212;p29"/>
          <p:cNvSpPr txBox="1">
            <a:spLocks/>
          </p:cNvSpPr>
          <p:nvPr/>
        </p:nvSpPr>
        <p:spPr>
          <a:xfrm>
            <a:off x="418882" y="374646"/>
            <a:ext cx="3901163" cy="818412"/>
          </a:xfrm>
          <a:prstGeom prst="rect">
            <a:avLst/>
          </a:prstGeom>
          <a:solidFill>
            <a:srgbClr val="5D9942">
              <a:alpha val="90000"/>
            </a:srgbClr>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SzPts val="4400"/>
              <a:buFont typeface="Montserrat Black"/>
              <a:buNone/>
            </a:pPr>
            <a:r>
              <a:rPr lang="en-US" sz="3400" i="1">
                <a:latin typeface="Montserrat Black"/>
                <a:ea typeface="Montserrat Black"/>
                <a:cs typeface="Montserrat Black"/>
                <a:sym typeface="Montserrat Black"/>
              </a:rPr>
              <a:t> </a:t>
            </a:r>
            <a:r>
              <a:rPr lang="en-US" sz="3400" i="1">
                <a:solidFill>
                  <a:schemeClr val="tx1">
                    <a:lumMod val="75000"/>
                    <a:lumOff val="25000"/>
                  </a:schemeClr>
                </a:solidFill>
                <a:latin typeface="Montserrat Black"/>
                <a:ea typeface="Montserrat Black"/>
                <a:cs typeface="Montserrat Black"/>
                <a:sym typeface="Montserrat Black"/>
              </a:rPr>
              <a:t>Survey Results</a:t>
            </a:r>
            <a:endParaRPr lang="en-US" sz="3400">
              <a:solidFill>
                <a:schemeClr val="tx1">
                  <a:lumMod val="75000"/>
                  <a:lumOff val="25000"/>
                </a:schemeClr>
              </a:solidFill>
            </a:endParaRPr>
          </a:p>
        </p:txBody>
      </p:sp>
      <p:sp>
        <p:nvSpPr>
          <p:cNvPr id="42" name="Google Shape;428;p39">
            <a:extLst>
              <a:ext uri="{FF2B5EF4-FFF2-40B4-BE49-F238E27FC236}">
                <a16:creationId xmlns:a16="http://schemas.microsoft.com/office/drawing/2014/main" id="{D99877EA-2655-DFF1-3ED1-7E99AAC1B34C}"/>
              </a:ext>
            </a:extLst>
          </p:cNvPr>
          <p:cNvSpPr/>
          <p:nvPr/>
        </p:nvSpPr>
        <p:spPr>
          <a:xfrm>
            <a:off x="601578" y="1118555"/>
            <a:ext cx="1688575" cy="415285"/>
          </a:xfrm>
          <a:prstGeom prst="rect">
            <a:avLst/>
          </a:prstGeom>
          <a:solidFill>
            <a:schemeClr val="lt1">
              <a:alpha val="72549"/>
            </a:schemeClr>
          </a:solidFill>
          <a:ln>
            <a:noFill/>
          </a:ln>
        </p:spPr>
        <p:txBody>
          <a:bodyPr spcFirstLastPara="1" wrap="square" lIns="91425" tIns="45700" rIns="91425" bIns="45700" anchor="ctr" anchorCtr="0">
            <a:noAutofit/>
          </a:bodyPr>
          <a:lstStyle/>
          <a:p>
            <a:pPr>
              <a:lnSpc>
                <a:spcPct val="115000"/>
              </a:lnSpc>
              <a:buClr>
                <a:schemeClr val="dk1"/>
              </a:buClr>
              <a:buSzPts val="1100"/>
            </a:pPr>
            <a:r>
              <a:rPr lang="en-US" sz="2000" b="1">
                <a:solidFill>
                  <a:schemeClr val="tx1">
                    <a:lumMod val="65000"/>
                    <a:lumOff val="35000"/>
                  </a:schemeClr>
                </a:solidFill>
                <a:latin typeface="Montserrat"/>
                <a:ea typeface="Montserrat"/>
                <a:cs typeface="Montserrat"/>
                <a:sym typeface="Montserrat"/>
              </a:rPr>
              <a:t>Top Choice</a:t>
            </a:r>
          </a:p>
        </p:txBody>
      </p:sp>
      <p:graphicFrame>
        <p:nvGraphicFramePr>
          <p:cNvPr id="6" name="Chart 5">
            <a:extLst>
              <a:ext uri="{FF2B5EF4-FFF2-40B4-BE49-F238E27FC236}">
                <a16:creationId xmlns:a16="http://schemas.microsoft.com/office/drawing/2014/main" id="{C3C3DCBE-440C-F342-0C18-583620E04E27}"/>
              </a:ext>
            </a:extLst>
          </p:cNvPr>
          <p:cNvGraphicFramePr>
            <a:graphicFrameLocks/>
          </p:cNvGraphicFramePr>
          <p:nvPr>
            <p:extLst>
              <p:ext uri="{D42A27DB-BD31-4B8C-83A1-F6EECF244321}">
                <p14:modId xmlns:p14="http://schemas.microsoft.com/office/powerpoint/2010/main" val="1850455431"/>
              </p:ext>
            </p:extLst>
          </p:nvPr>
        </p:nvGraphicFramePr>
        <p:xfrm>
          <a:off x="6716794" y="552043"/>
          <a:ext cx="4572000" cy="2743200"/>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a:extLst>
              <a:ext uri="{FF2B5EF4-FFF2-40B4-BE49-F238E27FC236}">
                <a16:creationId xmlns:a16="http://schemas.microsoft.com/office/drawing/2014/main" id="{A515A7CE-1E12-0611-33DD-BF9D2D177ECF}"/>
              </a:ext>
            </a:extLst>
          </p:cNvPr>
          <p:cNvSpPr txBox="1"/>
          <p:nvPr/>
        </p:nvSpPr>
        <p:spPr>
          <a:xfrm>
            <a:off x="6500105" y="4026891"/>
            <a:ext cx="5216974" cy="1933863"/>
          </a:xfrm>
          <a:prstGeom prst="rect">
            <a:avLst/>
          </a:prstGeom>
          <a:noFill/>
        </p:spPr>
        <p:txBody>
          <a:bodyPr wrap="square" rtlCol="0">
            <a:spAutoFit/>
          </a:bodyPr>
          <a:lstStyle/>
          <a:p>
            <a:pPr>
              <a:spcAft>
                <a:spcPts val="1400"/>
              </a:spcAft>
            </a:pPr>
            <a:r>
              <a:rPr lang="en-US" sz="2000">
                <a:latin typeface="Montserrat" panose="00000500000000000000" pitchFamily="2" charset="0"/>
              </a:rPr>
              <a:t>The</a:t>
            </a:r>
            <a:r>
              <a:rPr lang="en-US" sz="2000" b="1">
                <a:latin typeface="Montserrat" panose="00000500000000000000" pitchFamily="2" charset="0"/>
              </a:rPr>
              <a:t> Median Path </a:t>
            </a:r>
            <a:r>
              <a:rPr lang="en-US" sz="2000">
                <a:latin typeface="Montserrat" panose="00000500000000000000" pitchFamily="2" charset="0"/>
              </a:rPr>
              <a:t>was the preferred option across all demographic groups and modes of travel.</a:t>
            </a:r>
          </a:p>
          <a:p>
            <a:pPr marL="690563" indent="-690563">
              <a:spcAft>
                <a:spcPts val="1400"/>
              </a:spcAft>
            </a:pPr>
            <a:r>
              <a:rPr lang="en-US" sz="1600">
                <a:latin typeface="Montserrat" panose="00000500000000000000" pitchFamily="2" charset="0"/>
              </a:rPr>
              <a:t>Note:	Residents within the project area (0.25 mi) preferred the Buffered Bike Lane over the Local Access Lane as their second choice.</a:t>
            </a:r>
          </a:p>
        </p:txBody>
      </p:sp>
      <p:graphicFrame>
        <p:nvGraphicFramePr>
          <p:cNvPr id="8" name="Chart 7">
            <a:extLst>
              <a:ext uri="{FF2B5EF4-FFF2-40B4-BE49-F238E27FC236}">
                <a16:creationId xmlns:a16="http://schemas.microsoft.com/office/drawing/2014/main" id="{A61A1A24-2DBA-C3C2-5796-FD22DD53AB20}"/>
              </a:ext>
            </a:extLst>
          </p:cNvPr>
          <p:cNvGraphicFramePr>
            <a:graphicFrameLocks/>
          </p:cNvGraphicFramePr>
          <p:nvPr>
            <p:extLst>
              <p:ext uri="{D42A27DB-BD31-4B8C-83A1-F6EECF244321}">
                <p14:modId xmlns:p14="http://schemas.microsoft.com/office/powerpoint/2010/main" val="4281226002"/>
              </p:ext>
            </p:extLst>
          </p:nvPr>
        </p:nvGraphicFramePr>
        <p:xfrm>
          <a:off x="601578" y="1833527"/>
          <a:ext cx="5494421" cy="3997778"/>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2714959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Shape 95"/>
        <p:cNvGrpSpPr/>
        <p:nvPr/>
      </p:nvGrpSpPr>
      <p:grpSpPr>
        <a:xfrm>
          <a:off x="0" y="0"/>
          <a:ext cx="0" cy="0"/>
          <a:chOff x="0" y="0"/>
          <a:chExt cx="0" cy="0"/>
        </a:xfrm>
      </p:grpSpPr>
      <p:sp>
        <p:nvSpPr>
          <p:cNvPr id="18" name="Google Shape;212;p29"/>
          <p:cNvSpPr txBox="1">
            <a:spLocks/>
          </p:cNvSpPr>
          <p:nvPr/>
        </p:nvSpPr>
        <p:spPr>
          <a:xfrm>
            <a:off x="418882" y="374646"/>
            <a:ext cx="3901163" cy="818412"/>
          </a:xfrm>
          <a:prstGeom prst="rect">
            <a:avLst/>
          </a:prstGeom>
          <a:solidFill>
            <a:srgbClr val="5D9942">
              <a:alpha val="90000"/>
            </a:srgbClr>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SzPts val="4400"/>
              <a:buFont typeface="Montserrat Black"/>
              <a:buNone/>
            </a:pPr>
            <a:r>
              <a:rPr lang="en-US" sz="3400" i="1">
                <a:latin typeface="Montserrat Black"/>
                <a:ea typeface="Montserrat Black"/>
                <a:cs typeface="Montserrat Black"/>
                <a:sym typeface="Montserrat Black"/>
              </a:rPr>
              <a:t> </a:t>
            </a:r>
            <a:r>
              <a:rPr lang="en-US" sz="3400" i="1">
                <a:solidFill>
                  <a:schemeClr val="tx1">
                    <a:lumMod val="75000"/>
                    <a:lumOff val="25000"/>
                  </a:schemeClr>
                </a:solidFill>
                <a:latin typeface="Montserrat Black"/>
                <a:ea typeface="Montserrat Black"/>
                <a:cs typeface="Montserrat Black"/>
                <a:sym typeface="Montserrat Black"/>
              </a:rPr>
              <a:t>Survey Results</a:t>
            </a:r>
            <a:endParaRPr lang="en-US" sz="3400">
              <a:solidFill>
                <a:schemeClr val="tx1">
                  <a:lumMod val="75000"/>
                  <a:lumOff val="25000"/>
                </a:schemeClr>
              </a:solidFill>
            </a:endParaRPr>
          </a:p>
        </p:txBody>
      </p:sp>
      <p:sp>
        <p:nvSpPr>
          <p:cNvPr id="42" name="Google Shape;428;p39">
            <a:extLst>
              <a:ext uri="{FF2B5EF4-FFF2-40B4-BE49-F238E27FC236}">
                <a16:creationId xmlns:a16="http://schemas.microsoft.com/office/drawing/2014/main" id="{D99877EA-2655-DFF1-3ED1-7E99AAC1B34C}"/>
              </a:ext>
            </a:extLst>
          </p:cNvPr>
          <p:cNvSpPr/>
          <p:nvPr/>
        </p:nvSpPr>
        <p:spPr>
          <a:xfrm>
            <a:off x="124857" y="1104992"/>
            <a:ext cx="3894484" cy="415285"/>
          </a:xfrm>
          <a:prstGeom prst="rect">
            <a:avLst/>
          </a:prstGeom>
          <a:solidFill>
            <a:schemeClr val="lt1">
              <a:alpha val="72549"/>
            </a:schemeClr>
          </a:solidFill>
          <a:ln>
            <a:noFill/>
          </a:ln>
        </p:spPr>
        <p:txBody>
          <a:bodyPr spcFirstLastPara="1" wrap="square" lIns="91425" tIns="45700" rIns="91425" bIns="45700" anchor="ctr" anchorCtr="0">
            <a:noAutofit/>
          </a:bodyPr>
          <a:lstStyle/>
          <a:p>
            <a:pPr>
              <a:lnSpc>
                <a:spcPct val="115000"/>
              </a:lnSpc>
              <a:buClr>
                <a:schemeClr val="dk1"/>
              </a:buClr>
              <a:buSzPts val="1100"/>
            </a:pPr>
            <a:r>
              <a:rPr lang="en-US" sz="2000" b="1">
                <a:solidFill>
                  <a:schemeClr val="tx1">
                    <a:lumMod val="95000"/>
                    <a:lumOff val="5000"/>
                  </a:schemeClr>
                </a:solidFill>
                <a:latin typeface="Montserrat"/>
                <a:ea typeface="Montserrat"/>
                <a:cs typeface="Montserrat"/>
                <a:sym typeface="Montserrat"/>
              </a:rPr>
              <a:t>Mode use and Top Choice</a:t>
            </a:r>
            <a:endParaRPr lang="en-US" sz="2000" b="1">
              <a:solidFill>
                <a:schemeClr val="dk1"/>
              </a:solidFill>
              <a:latin typeface="Montserrat"/>
              <a:ea typeface="Montserrat"/>
              <a:cs typeface="Montserrat"/>
              <a:sym typeface="Montserrat"/>
            </a:endParaRPr>
          </a:p>
        </p:txBody>
      </p:sp>
      <p:graphicFrame>
        <p:nvGraphicFramePr>
          <p:cNvPr id="7" name="Chart 6">
            <a:extLst>
              <a:ext uri="{FF2B5EF4-FFF2-40B4-BE49-F238E27FC236}">
                <a16:creationId xmlns:a16="http://schemas.microsoft.com/office/drawing/2014/main" id="{527D71ED-DD92-D133-7474-826EA001C25A}"/>
              </a:ext>
            </a:extLst>
          </p:cNvPr>
          <p:cNvGraphicFramePr>
            <a:graphicFrameLocks/>
          </p:cNvGraphicFramePr>
          <p:nvPr>
            <p:extLst>
              <p:ext uri="{D42A27DB-BD31-4B8C-83A1-F6EECF244321}">
                <p14:modId xmlns:p14="http://schemas.microsoft.com/office/powerpoint/2010/main" val="2356025140"/>
              </p:ext>
            </p:extLst>
          </p:nvPr>
        </p:nvGraphicFramePr>
        <p:xfrm>
          <a:off x="4814542" y="374646"/>
          <a:ext cx="7100832" cy="25452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 name="Chart 1">
            <a:extLst>
              <a:ext uri="{FF2B5EF4-FFF2-40B4-BE49-F238E27FC236}">
                <a16:creationId xmlns:a16="http://schemas.microsoft.com/office/drawing/2014/main" id="{233874F9-D189-6D78-BA3B-F150B955BACA}"/>
              </a:ext>
            </a:extLst>
          </p:cNvPr>
          <p:cNvGraphicFramePr>
            <a:graphicFrameLocks/>
          </p:cNvGraphicFramePr>
          <p:nvPr>
            <p:extLst>
              <p:ext uri="{D42A27DB-BD31-4B8C-83A1-F6EECF244321}">
                <p14:modId xmlns:p14="http://schemas.microsoft.com/office/powerpoint/2010/main" val="1618894362"/>
              </p:ext>
            </p:extLst>
          </p:nvPr>
        </p:nvGraphicFramePr>
        <p:xfrm>
          <a:off x="418882" y="3296451"/>
          <a:ext cx="9334500" cy="3475064"/>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8121009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pic>
        <p:nvPicPr>
          <p:cNvPr id="3" name="Google Shape;171;p23">
            <a:extLst>
              <a:ext uri="{FF2B5EF4-FFF2-40B4-BE49-F238E27FC236}">
                <a16:creationId xmlns:a16="http://schemas.microsoft.com/office/drawing/2014/main" id="{19A66D07-4B0E-80EC-502B-88DF867AECC6}"/>
              </a:ext>
            </a:extLst>
          </p:cNvPr>
          <p:cNvPicPr preferRelativeResize="0"/>
          <p:nvPr/>
        </p:nvPicPr>
        <p:blipFill rotWithShape="1">
          <a:blip r:embed="rId3">
            <a:alphaModFix/>
          </a:blip>
          <a:srcRect b="6676"/>
          <a:stretch/>
        </p:blipFill>
        <p:spPr>
          <a:xfrm>
            <a:off x="-175848" y="0"/>
            <a:ext cx="12700901" cy="7307127"/>
          </a:xfrm>
          <a:prstGeom prst="rect">
            <a:avLst/>
          </a:prstGeom>
          <a:noFill/>
          <a:ln w="12700">
            <a:solidFill>
              <a:schemeClr val="tx1"/>
            </a:solidFill>
          </a:ln>
        </p:spPr>
      </p:pic>
      <p:sp>
        <p:nvSpPr>
          <p:cNvPr id="7" name="Google Shape;117;p17">
            <a:extLst>
              <a:ext uri="{FF2B5EF4-FFF2-40B4-BE49-F238E27FC236}">
                <a16:creationId xmlns:a16="http://schemas.microsoft.com/office/drawing/2014/main" id="{10661199-BC4A-7A01-9C75-83679D8BAED9}"/>
              </a:ext>
            </a:extLst>
          </p:cNvPr>
          <p:cNvSpPr/>
          <p:nvPr/>
        </p:nvSpPr>
        <p:spPr>
          <a:xfrm>
            <a:off x="452875" y="2125580"/>
            <a:ext cx="5585068" cy="4357774"/>
          </a:xfrm>
          <a:prstGeom prst="rect">
            <a:avLst/>
          </a:prstGeom>
          <a:solidFill>
            <a:schemeClr val="lt1">
              <a:alpha val="7294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8" name="Google Shape;212;p29"/>
          <p:cNvSpPr txBox="1">
            <a:spLocks/>
          </p:cNvSpPr>
          <p:nvPr/>
        </p:nvSpPr>
        <p:spPr>
          <a:xfrm>
            <a:off x="391723" y="374646"/>
            <a:ext cx="7104546" cy="818412"/>
          </a:xfrm>
          <a:prstGeom prst="rect">
            <a:avLst/>
          </a:prstGeom>
          <a:solidFill>
            <a:srgbClr val="5D9942">
              <a:alpha val="90000"/>
            </a:srgbClr>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SzPts val="4400"/>
              <a:buFont typeface="Montserrat Black"/>
              <a:buNone/>
            </a:pPr>
            <a:r>
              <a:rPr lang="en-US" sz="3400" i="1">
                <a:solidFill>
                  <a:schemeClr val="tx1">
                    <a:lumMod val="75000"/>
                    <a:lumOff val="25000"/>
                  </a:schemeClr>
                </a:solidFill>
                <a:latin typeface="Montserrat Black"/>
                <a:ea typeface="Montserrat Black"/>
                <a:cs typeface="Montserrat Black"/>
                <a:sym typeface="Montserrat Black"/>
              </a:rPr>
              <a:t>Current Grant Application</a:t>
            </a:r>
            <a:endParaRPr lang="en-US" sz="3400">
              <a:solidFill>
                <a:schemeClr val="tx1">
                  <a:lumMod val="75000"/>
                  <a:lumOff val="25000"/>
                </a:schemeClr>
              </a:solidFill>
            </a:endParaRPr>
          </a:p>
        </p:txBody>
      </p:sp>
      <p:sp>
        <p:nvSpPr>
          <p:cNvPr id="5" name="Google Shape;90;p14">
            <a:extLst>
              <a:ext uri="{FF2B5EF4-FFF2-40B4-BE49-F238E27FC236}">
                <a16:creationId xmlns:a16="http://schemas.microsoft.com/office/drawing/2014/main" id="{47A4624A-4068-E265-9D98-BB5BA52CFD83}"/>
              </a:ext>
            </a:extLst>
          </p:cNvPr>
          <p:cNvSpPr txBox="1"/>
          <p:nvPr/>
        </p:nvSpPr>
        <p:spPr>
          <a:xfrm>
            <a:off x="525446" y="2452800"/>
            <a:ext cx="5439925" cy="3883832"/>
          </a:xfrm>
          <a:prstGeom prst="rect">
            <a:avLst/>
          </a:prstGeom>
          <a:noFill/>
          <a:ln>
            <a:noFill/>
          </a:ln>
        </p:spPr>
        <p:txBody>
          <a:bodyPr spcFirstLastPara="1" wrap="square" lIns="91425" tIns="91425" rIns="91425" bIns="91425" anchor="t" anchorCtr="0">
            <a:noAutofit/>
          </a:bodyPr>
          <a:lstStyle/>
          <a:p>
            <a:pPr lvl="0">
              <a:spcAft>
                <a:spcPts val="800"/>
              </a:spcAft>
              <a:buClr>
                <a:schemeClr val="dk1"/>
              </a:buClr>
              <a:buSzPts val="1100"/>
            </a:pPr>
            <a:r>
              <a:rPr lang="en-US" sz="1800">
                <a:solidFill>
                  <a:schemeClr val="tx1"/>
                </a:solidFill>
                <a:latin typeface="Montserrat"/>
                <a:ea typeface="Montserrat"/>
                <a:cs typeface="Montserrat"/>
                <a:sym typeface="Montserrat"/>
              </a:rPr>
              <a:t>Comments from community members:</a:t>
            </a:r>
          </a:p>
          <a:p>
            <a:pPr marL="342900" lvl="0" indent="-342900">
              <a:spcAft>
                <a:spcPts val="800"/>
              </a:spcAft>
              <a:buClr>
                <a:schemeClr val="dk1"/>
              </a:buClr>
              <a:buSzPts val="1100"/>
              <a:buFont typeface="Arial" panose="020B0604020202020204" pitchFamily="34" charset="0"/>
              <a:buChar char="•"/>
            </a:pPr>
            <a:r>
              <a:rPr lang="en-US" sz="1800">
                <a:solidFill>
                  <a:schemeClr val="tx1"/>
                </a:solidFill>
                <a:latin typeface="Montserrat"/>
                <a:ea typeface="Montserrat"/>
                <a:cs typeface="Montserrat"/>
                <a:sym typeface="Montserrat"/>
              </a:rPr>
              <a:t>Prioritization of traffic safety, especially curbing aggressive driving</a:t>
            </a:r>
          </a:p>
          <a:p>
            <a:pPr marL="342900" lvl="0" indent="-342900">
              <a:spcAft>
                <a:spcPts val="800"/>
              </a:spcAft>
              <a:buClr>
                <a:schemeClr val="dk1"/>
              </a:buClr>
              <a:buSzPts val="1100"/>
              <a:buFont typeface="Arial" panose="020B0604020202020204" pitchFamily="34" charset="0"/>
              <a:buChar char="•"/>
            </a:pPr>
            <a:r>
              <a:rPr lang="en-US" sz="1800">
                <a:solidFill>
                  <a:schemeClr val="tx1"/>
                </a:solidFill>
                <a:latin typeface="Montserrat"/>
                <a:ea typeface="Montserrat"/>
                <a:cs typeface="Montserrat"/>
                <a:sym typeface="Montserrat"/>
              </a:rPr>
              <a:t>Improve safety for walking and crossing the street</a:t>
            </a:r>
          </a:p>
          <a:p>
            <a:pPr marL="342900" lvl="0" indent="-342900">
              <a:spcAft>
                <a:spcPts val="800"/>
              </a:spcAft>
              <a:buClr>
                <a:schemeClr val="dk1"/>
              </a:buClr>
              <a:buSzPts val="1100"/>
              <a:buFont typeface="Arial" panose="020B0604020202020204" pitchFamily="34" charset="0"/>
              <a:buChar char="•"/>
            </a:pPr>
            <a:r>
              <a:rPr lang="en-US" sz="1800">
                <a:solidFill>
                  <a:schemeClr val="tx1"/>
                </a:solidFill>
                <a:latin typeface="Montserrat"/>
                <a:ea typeface="Montserrat"/>
                <a:cs typeface="Montserrat"/>
                <a:sym typeface="Montserrat"/>
              </a:rPr>
              <a:t>Maintaining vehicle capacity and overall speeds</a:t>
            </a:r>
          </a:p>
          <a:p>
            <a:pPr marL="342900" lvl="0" indent="-342900">
              <a:spcAft>
                <a:spcPts val="800"/>
              </a:spcAft>
              <a:buClr>
                <a:schemeClr val="dk1"/>
              </a:buClr>
              <a:buSzPts val="1100"/>
              <a:buFont typeface="Arial" panose="020B0604020202020204" pitchFamily="34" charset="0"/>
              <a:buChar char="•"/>
            </a:pPr>
            <a:r>
              <a:rPr lang="en-US" sz="1800">
                <a:solidFill>
                  <a:schemeClr val="tx1"/>
                </a:solidFill>
                <a:latin typeface="Montserrat"/>
                <a:ea typeface="Montserrat"/>
                <a:cs typeface="Montserrat"/>
                <a:sym typeface="Montserrat"/>
              </a:rPr>
              <a:t>Some requests for speed humps</a:t>
            </a:r>
          </a:p>
          <a:p>
            <a:pPr marL="342900" lvl="0" indent="-342900">
              <a:spcAft>
                <a:spcPts val="800"/>
              </a:spcAft>
              <a:buClr>
                <a:schemeClr val="dk1"/>
              </a:buClr>
              <a:buSzPts val="1100"/>
              <a:buFont typeface="Arial" panose="020B0604020202020204" pitchFamily="34" charset="0"/>
              <a:buChar char="•"/>
            </a:pPr>
            <a:r>
              <a:rPr lang="en-US" sz="1800">
                <a:solidFill>
                  <a:schemeClr val="tx1"/>
                </a:solidFill>
                <a:latin typeface="Montserrat"/>
                <a:ea typeface="Montserrat"/>
                <a:cs typeface="Montserrat"/>
                <a:sym typeface="Montserrat"/>
              </a:rPr>
              <a:t>Changes outside of OakDOT’s jurisdictions, such as traffic enforcement and blight removal</a:t>
            </a:r>
          </a:p>
        </p:txBody>
      </p:sp>
      <p:sp>
        <p:nvSpPr>
          <p:cNvPr id="42" name="Google Shape;428;p39">
            <a:extLst>
              <a:ext uri="{FF2B5EF4-FFF2-40B4-BE49-F238E27FC236}">
                <a16:creationId xmlns:a16="http://schemas.microsoft.com/office/drawing/2014/main" id="{D99877EA-2655-DFF1-3ED1-7E99AAC1B34C}"/>
              </a:ext>
            </a:extLst>
          </p:cNvPr>
          <p:cNvSpPr/>
          <p:nvPr/>
        </p:nvSpPr>
        <p:spPr>
          <a:xfrm>
            <a:off x="124857" y="1104992"/>
            <a:ext cx="3155372" cy="415285"/>
          </a:xfrm>
          <a:prstGeom prst="rect">
            <a:avLst/>
          </a:prstGeom>
          <a:solidFill>
            <a:schemeClr val="lt1">
              <a:alpha val="72549"/>
            </a:schemeClr>
          </a:solidFill>
          <a:ln>
            <a:noFill/>
          </a:ln>
        </p:spPr>
        <p:txBody>
          <a:bodyPr spcFirstLastPara="1" wrap="square" lIns="91425" tIns="45700" rIns="91425" bIns="45700" anchor="ctr" anchorCtr="0">
            <a:noAutofit/>
          </a:bodyPr>
          <a:lstStyle/>
          <a:p>
            <a:pPr>
              <a:lnSpc>
                <a:spcPct val="115000"/>
              </a:lnSpc>
              <a:buClr>
                <a:schemeClr val="dk1"/>
              </a:buClr>
              <a:buSzPts val="1100"/>
            </a:pPr>
            <a:r>
              <a:rPr lang="en-US" sz="2000" b="1">
                <a:solidFill>
                  <a:schemeClr val="tx1">
                    <a:lumMod val="75000"/>
                    <a:lumOff val="25000"/>
                  </a:schemeClr>
                </a:solidFill>
                <a:latin typeface="Montserrat"/>
                <a:ea typeface="Montserrat"/>
                <a:cs typeface="Montserrat"/>
                <a:sym typeface="Montserrat"/>
              </a:rPr>
              <a:t>Key Themes of Survey</a:t>
            </a:r>
          </a:p>
        </p:txBody>
      </p:sp>
      <p:sp>
        <p:nvSpPr>
          <p:cNvPr id="10" name="Google Shape;117;p17">
            <a:extLst>
              <a:ext uri="{FF2B5EF4-FFF2-40B4-BE49-F238E27FC236}">
                <a16:creationId xmlns:a16="http://schemas.microsoft.com/office/drawing/2014/main" id="{23322840-9822-CC75-15F0-1673721040EB}"/>
              </a:ext>
            </a:extLst>
          </p:cNvPr>
          <p:cNvSpPr/>
          <p:nvPr/>
        </p:nvSpPr>
        <p:spPr>
          <a:xfrm>
            <a:off x="6666667" y="1919968"/>
            <a:ext cx="4452438" cy="4159285"/>
          </a:xfrm>
          <a:prstGeom prst="rect">
            <a:avLst/>
          </a:prstGeom>
          <a:solidFill>
            <a:schemeClr val="lt1">
              <a:alpha val="7294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aphicFrame>
        <p:nvGraphicFramePr>
          <p:cNvPr id="4" name="Table 3">
            <a:extLst>
              <a:ext uri="{FF2B5EF4-FFF2-40B4-BE49-F238E27FC236}">
                <a16:creationId xmlns:a16="http://schemas.microsoft.com/office/drawing/2014/main" id="{30AF9B22-FC01-7C1B-5E2F-489E7E07B1E3}"/>
              </a:ext>
            </a:extLst>
          </p:cNvPr>
          <p:cNvGraphicFramePr>
            <a:graphicFrameLocks noGrp="1"/>
          </p:cNvGraphicFramePr>
          <p:nvPr>
            <p:extLst>
              <p:ext uri="{D42A27DB-BD31-4B8C-83A1-F6EECF244321}">
                <p14:modId xmlns:p14="http://schemas.microsoft.com/office/powerpoint/2010/main" val="471243086"/>
              </p:ext>
            </p:extLst>
          </p:nvPr>
        </p:nvGraphicFramePr>
        <p:xfrm>
          <a:off x="6751049" y="2025031"/>
          <a:ext cx="4266014" cy="3928504"/>
        </p:xfrm>
        <a:graphic>
          <a:graphicData uri="http://schemas.openxmlformats.org/drawingml/2006/table">
            <a:tbl>
              <a:tblPr/>
              <a:tblGrid>
                <a:gridCol w="803414">
                  <a:extLst>
                    <a:ext uri="{9D8B030D-6E8A-4147-A177-3AD203B41FA5}">
                      <a16:colId xmlns:a16="http://schemas.microsoft.com/office/drawing/2014/main" val="3104726650"/>
                    </a:ext>
                  </a:extLst>
                </a:gridCol>
                <a:gridCol w="432825">
                  <a:extLst>
                    <a:ext uri="{9D8B030D-6E8A-4147-A177-3AD203B41FA5}">
                      <a16:colId xmlns:a16="http://schemas.microsoft.com/office/drawing/2014/main" val="785804854"/>
                    </a:ext>
                  </a:extLst>
                </a:gridCol>
                <a:gridCol w="432825">
                  <a:extLst>
                    <a:ext uri="{9D8B030D-6E8A-4147-A177-3AD203B41FA5}">
                      <a16:colId xmlns:a16="http://schemas.microsoft.com/office/drawing/2014/main" val="428002887"/>
                    </a:ext>
                  </a:extLst>
                </a:gridCol>
                <a:gridCol w="432825">
                  <a:extLst>
                    <a:ext uri="{9D8B030D-6E8A-4147-A177-3AD203B41FA5}">
                      <a16:colId xmlns:a16="http://schemas.microsoft.com/office/drawing/2014/main" val="1351612635"/>
                    </a:ext>
                  </a:extLst>
                </a:gridCol>
                <a:gridCol w="432825">
                  <a:extLst>
                    <a:ext uri="{9D8B030D-6E8A-4147-A177-3AD203B41FA5}">
                      <a16:colId xmlns:a16="http://schemas.microsoft.com/office/drawing/2014/main" val="1225679217"/>
                    </a:ext>
                  </a:extLst>
                </a:gridCol>
                <a:gridCol w="432825">
                  <a:extLst>
                    <a:ext uri="{9D8B030D-6E8A-4147-A177-3AD203B41FA5}">
                      <a16:colId xmlns:a16="http://schemas.microsoft.com/office/drawing/2014/main" val="2362886657"/>
                    </a:ext>
                  </a:extLst>
                </a:gridCol>
                <a:gridCol w="432825">
                  <a:extLst>
                    <a:ext uri="{9D8B030D-6E8A-4147-A177-3AD203B41FA5}">
                      <a16:colId xmlns:a16="http://schemas.microsoft.com/office/drawing/2014/main" val="2247637495"/>
                    </a:ext>
                  </a:extLst>
                </a:gridCol>
                <a:gridCol w="432825">
                  <a:extLst>
                    <a:ext uri="{9D8B030D-6E8A-4147-A177-3AD203B41FA5}">
                      <a16:colId xmlns:a16="http://schemas.microsoft.com/office/drawing/2014/main" val="879016884"/>
                    </a:ext>
                  </a:extLst>
                </a:gridCol>
                <a:gridCol w="432825">
                  <a:extLst>
                    <a:ext uri="{9D8B030D-6E8A-4147-A177-3AD203B41FA5}">
                      <a16:colId xmlns:a16="http://schemas.microsoft.com/office/drawing/2014/main" val="1828004152"/>
                    </a:ext>
                  </a:extLst>
                </a:gridCol>
              </a:tblGrid>
              <a:tr h="290089">
                <a:tc>
                  <a:txBody>
                    <a:bodyPr/>
                    <a:lstStyle/>
                    <a:p>
                      <a:pPr algn="l" fontAlgn="b"/>
                      <a:r>
                        <a:rPr lang="en-US" sz="900" b="1" i="0" u="none" strike="noStrike">
                          <a:solidFill>
                            <a:srgbClr val="000000"/>
                          </a:solidFill>
                          <a:effectLst/>
                          <a:latin typeface="Arial" panose="020B0604020202020204" pitchFamily="34" charset="0"/>
                        </a:rPr>
                        <a:t>Buffered </a:t>
                      </a:r>
                      <a:br>
                        <a:rPr lang="en-US" sz="900" b="1" i="0" u="none" strike="noStrike">
                          <a:solidFill>
                            <a:srgbClr val="000000"/>
                          </a:solidFill>
                          <a:effectLst/>
                          <a:latin typeface="Arial" panose="020B0604020202020204" pitchFamily="34" charset="0"/>
                        </a:rPr>
                      </a:br>
                      <a:r>
                        <a:rPr lang="en-US" sz="900" b="1" i="0" u="none" strike="noStrike">
                          <a:solidFill>
                            <a:srgbClr val="000000"/>
                          </a:solidFill>
                          <a:effectLst/>
                          <a:latin typeface="Arial" panose="020B0604020202020204" pitchFamily="34" charset="0"/>
                        </a:rPr>
                        <a:t>Bike Lane</a:t>
                      </a:r>
                    </a:p>
                  </a:txBody>
                  <a:tcPr marL="8532" marR="8532" marT="8532" marB="0" anchor="b">
                    <a:lnL>
                      <a:noFill/>
                    </a:lnL>
                    <a:lnR>
                      <a:noFill/>
                    </a:lnR>
                    <a:lnT>
                      <a:noFill/>
                    </a:lnT>
                    <a:lnB>
                      <a:noFill/>
                    </a:lnB>
                  </a:tcPr>
                </a:tc>
                <a:tc>
                  <a:txBody>
                    <a:bodyPr/>
                    <a:lstStyle/>
                    <a:p>
                      <a:pPr algn="l" fontAlgn="b"/>
                      <a:r>
                        <a:rPr lang="en-US" sz="900" b="1" i="0" u="none" strike="noStrike">
                          <a:solidFill>
                            <a:schemeClr val="tx1"/>
                          </a:solidFill>
                          <a:effectLst/>
                          <a:latin typeface="Arial" panose="020B0604020202020204" pitchFamily="34" charset="0"/>
                        </a:rPr>
                        <a:t>Pct</a:t>
                      </a:r>
                    </a:p>
                  </a:txBody>
                  <a:tcPr marL="8532" marR="8532" marT="8532" marB="0" anchor="b">
                    <a:lnL>
                      <a:noFill/>
                    </a:lnL>
                    <a:lnR>
                      <a:noFill/>
                    </a:lnR>
                    <a:lnT>
                      <a:noFill/>
                    </a:lnT>
                    <a:lnB>
                      <a:noFill/>
                    </a:lnB>
                  </a:tcPr>
                </a:tc>
                <a:tc>
                  <a:txBody>
                    <a:bodyPr/>
                    <a:lstStyle/>
                    <a:p>
                      <a:pPr algn="l" fontAlgn="b"/>
                      <a:r>
                        <a:rPr lang="en-US" sz="900" b="0" i="0" u="none" strike="noStrike">
                          <a:solidFill>
                            <a:schemeClr val="tx1"/>
                          </a:solidFill>
                          <a:effectLst/>
                          <a:latin typeface="Arial" panose="020B0604020202020204" pitchFamily="34" charset="0"/>
                        </a:rPr>
                        <a:t>In general</a:t>
                      </a:r>
                    </a:p>
                  </a:txBody>
                  <a:tcPr marL="8532" marR="8532" marT="8532" marB="0" anchor="b">
                    <a:lnL>
                      <a:noFill/>
                    </a:lnL>
                    <a:lnR>
                      <a:noFill/>
                    </a:lnR>
                    <a:lnT>
                      <a:noFill/>
                    </a:lnT>
                    <a:lnB>
                      <a:noFill/>
                    </a:lnB>
                  </a:tcPr>
                </a:tc>
                <a:tc>
                  <a:txBody>
                    <a:bodyPr/>
                    <a:lstStyle/>
                    <a:p>
                      <a:pPr algn="l" fontAlgn="b"/>
                      <a:r>
                        <a:rPr lang="en-US" sz="900" b="0" i="0" u="none" strike="noStrike">
                          <a:solidFill>
                            <a:schemeClr val="tx1"/>
                          </a:solidFill>
                          <a:effectLst/>
                          <a:latin typeface="Arial" panose="020B0604020202020204" pitchFamily="34" charset="0"/>
                        </a:rPr>
                        <a:t>Walking</a:t>
                      </a:r>
                    </a:p>
                  </a:txBody>
                  <a:tcPr marL="8532" marR="8532" marT="8532" marB="0" anchor="b">
                    <a:lnL>
                      <a:noFill/>
                    </a:lnL>
                    <a:lnR>
                      <a:noFill/>
                    </a:lnR>
                    <a:lnT>
                      <a:noFill/>
                    </a:lnT>
                    <a:lnB>
                      <a:noFill/>
                    </a:lnB>
                  </a:tcPr>
                </a:tc>
                <a:tc>
                  <a:txBody>
                    <a:bodyPr/>
                    <a:lstStyle/>
                    <a:p>
                      <a:pPr algn="l" fontAlgn="b"/>
                      <a:r>
                        <a:rPr lang="en-US" sz="900" b="0" i="0" u="none" strike="noStrike">
                          <a:solidFill>
                            <a:schemeClr val="tx1"/>
                          </a:solidFill>
                          <a:effectLst/>
                          <a:latin typeface="Arial" panose="020B0604020202020204" pitchFamily="34" charset="0"/>
                        </a:rPr>
                        <a:t>Biking</a:t>
                      </a:r>
                    </a:p>
                  </a:txBody>
                  <a:tcPr marL="8532" marR="8532" marT="8532" marB="0" anchor="b">
                    <a:lnL>
                      <a:noFill/>
                    </a:lnL>
                    <a:lnR>
                      <a:noFill/>
                    </a:lnR>
                    <a:lnT>
                      <a:noFill/>
                    </a:lnT>
                    <a:lnB>
                      <a:noFill/>
                    </a:lnB>
                  </a:tcPr>
                </a:tc>
                <a:tc>
                  <a:txBody>
                    <a:bodyPr/>
                    <a:lstStyle/>
                    <a:p>
                      <a:pPr algn="l" fontAlgn="b"/>
                      <a:r>
                        <a:rPr lang="en-US" sz="900" b="0" i="0" u="none" strike="noStrike">
                          <a:solidFill>
                            <a:schemeClr val="tx1"/>
                          </a:solidFill>
                          <a:effectLst/>
                          <a:latin typeface="Arial" panose="020B0604020202020204" pitchFamily="34" charset="0"/>
                        </a:rPr>
                        <a:t>Taking the bus</a:t>
                      </a:r>
                    </a:p>
                  </a:txBody>
                  <a:tcPr marL="8532" marR="8532" marT="8532" marB="0" anchor="b">
                    <a:lnL>
                      <a:noFill/>
                    </a:lnL>
                    <a:lnR>
                      <a:noFill/>
                    </a:lnR>
                    <a:lnT>
                      <a:noFill/>
                    </a:lnT>
                    <a:lnB>
                      <a:noFill/>
                    </a:lnB>
                  </a:tcPr>
                </a:tc>
                <a:tc>
                  <a:txBody>
                    <a:bodyPr/>
                    <a:lstStyle/>
                    <a:p>
                      <a:pPr algn="l" fontAlgn="b"/>
                      <a:r>
                        <a:rPr lang="en-US" sz="900" b="0" i="0" u="none" strike="noStrike">
                          <a:solidFill>
                            <a:schemeClr val="tx1"/>
                          </a:solidFill>
                          <a:effectLst/>
                          <a:latin typeface="Arial" panose="020B0604020202020204" pitchFamily="34" charset="0"/>
                        </a:rPr>
                        <a:t>Driving</a:t>
                      </a:r>
                    </a:p>
                  </a:txBody>
                  <a:tcPr marL="8532" marR="8532" marT="8532" marB="0" anchor="b">
                    <a:lnL>
                      <a:noFill/>
                    </a:lnL>
                    <a:lnR>
                      <a:noFill/>
                    </a:lnR>
                    <a:lnT>
                      <a:noFill/>
                    </a:lnT>
                    <a:lnB>
                      <a:noFill/>
                    </a:lnB>
                  </a:tcPr>
                </a:tc>
                <a:tc>
                  <a:txBody>
                    <a:bodyPr/>
                    <a:lstStyle/>
                    <a:p>
                      <a:pPr algn="l" fontAlgn="b"/>
                      <a:r>
                        <a:rPr lang="en-US" sz="900" b="0" i="0" u="none" strike="noStrike">
                          <a:solidFill>
                            <a:schemeClr val="tx1"/>
                          </a:solidFill>
                          <a:effectLst/>
                          <a:latin typeface="Arial" panose="020B0604020202020204" pitchFamily="34" charset="0"/>
                        </a:rPr>
                        <a:t>Sum of all</a:t>
                      </a:r>
                    </a:p>
                  </a:txBody>
                  <a:tcPr marL="8532" marR="8532" marT="8532" marB="0" anchor="b">
                    <a:lnL>
                      <a:noFill/>
                    </a:lnL>
                    <a:lnR>
                      <a:noFill/>
                    </a:lnR>
                    <a:lnT>
                      <a:noFill/>
                    </a:lnT>
                    <a:lnB>
                      <a:noFill/>
                    </a:lnB>
                  </a:tcPr>
                </a:tc>
                <a:tc>
                  <a:txBody>
                    <a:bodyPr/>
                    <a:lstStyle/>
                    <a:p>
                      <a:pPr algn="l" fontAlgn="b"/>
                      <a:r>
                        <a:rPr lang="en-US" sz="900" b="1" i="0" u="none" strike="noStrike">
                          <a:solidFill>
                            <a:schemeClr val="tx1"/>
                          </a:solidFill>
                          <a:effectLst/>
                          <a:latin typeface="Arial" panose="020B0604020202020204" pitchFamily="34" charset="0"/>
                        </a:rPr>
                        <a:t>Pct</a:t>
                      </a:r>
                    </a:p>
                  </a:txBody>
                  <a:tcPr marL="8532" marR="8532" marT="8532" marB="0" anchor="b">
                    <a:lnL>
                      <a:noFill/>
                    </a:lnL>
                    <a:lnR>
                      <a:noFill/>
                    </a:lnR>
                    <a:lnT>
                      <a:noFill/>
                    </a:lnT>
                    <a:lnB>
                      <a:noFill/>
                    </a:lnB>
                  </a:tcPr>
                </a:tc>
                <a:extLst>
                  <a:ext uri="{0D108BD9-81ED-4DB2-BD59-A6C34878D82A}">
                    <a16:rowId xmlns:a16="http://schemas.microsoft.com/office/drawing/2014/main" val="3219680598"/>
                  </a:ext>
                </a:extLst>
              </a:tr>
              <a:tr h="145045">
                <a:tc>
                  <a:txBody>
                    <a:bodyPr/>
                    <a:lstStyle/>
                    <a:p>
                      <a:pPr algn="l" fontAlgn="b"/>
                      <a:r>
                        <a:rPr lang="en-US" sz="900" b="0" i="0" u="none" strike="noStrike">
                          <a:solidFill>
                            <a:schemeClr val="tx1"/>
                          </a:solidFill>
                          <a:effectLst/>
                          <a:latin typeface="Arial" panose="020B0604020202020204" pitchFamily="34" charset="0"/>
                        </a:rPr>
                        <a:t>Much better</a:t>
                      </a:r>
                    </a:p>
                  </a:txBody>
                  <a:tcPr marL="8532" marR="8532" marT="8532" marB="0" anchor="b">
                    <a:lnL>
                      <a:noFill/>
                    </a:lnL>
                    <a:lnR>
                      <a:noFill/>
                    </a:lnR>
                    <a:lnT>
                      <a:noFill/>
                    </a:lnT>
                    <a:lnB>
                      <a:noFill/>
                    </a:lnB>
                  </a:tcPr>
                </a:tc>
                <a:tc>
                  <a:txBody>
                    <a:bodyPr/>
                    <a:lstStyle/>
                    <a:p>
                      <a:pPr algn="r" fontAlgn="b"/>
                      <a:r>
                        <a:rPr lang="en-US" sz="900" b="1" i="0" u="none" strike="noStrike">
                          <a:solidFill>
                            <a:srgbClr val="000000"/>
                          </a:solidFill>
                          <a:effectLst/>
                          <a:latin typeface="Arial" panose="020B0604020202020204" pitchFamily="34" charset="0"/>
                        </a:rPr>
                        <a:t>11%</a:t>
                      </a:r>
                    </a:p>
                  </a:txBody>
                  <a:tcPr marL="8532" marR="8532" marT="8532" marB="0" anchor="b">
                    <a:lnL>
                      <a:noFill/>
                    </a:lnL>
                    <a:lnR>
                      <a:noFill/>
                    </a:lnR>
                    <a:lnT>
                      <a:noFill/>
                    </a:lnT>
                    <a:lnB>
                      <a:noFill/>
                    </a:lnB>
                    <a:solidFill>
                      <a:srgbClr val="FCDBDE"/>
                    </a:solidFill>
                  </a:tcPr>
                </a:tc>
                <a:tc>
                  <a:txBody>
                    <a:bodyPr/>
                    <a:lstStyle/>
                    <a:p>
                      <a:pPr algn="r" fontAlgn="b"/>
                      <a:r>
                        <a:rPr lang="en-US" sz="900" b="0" i="0" u="none" strike="noStrike">
                          <a:solidFill>
                            <a:srgbClr val="000000"/>
                          </a:solidFill>
                          <a:effectLst/>
                          <a:latin typeface="Arial" panose="020B0604020202020204" pitchFamily="34" charset="0"/>
                        </a:rPr>
                        <a:t>75</a:t>
                      </a:r>
                    </a:p>
                  </a:txBody>
                  <a:tcPr marL="8532" marR="8532" marT="8532" marB="0" anchor="b">
                    <a:lnL>
                      <a:noFill/>
                    </a:lnL>
                    <a:lnR>
                      <a:noFill/>
                    </a:lnR>
                    <a:lnT>
                      <a:noFill/>
                    </a:lnT>
                    <a:lnB>
                      <a:noFill/>
                    </a:lnB>
                    <a:solidFill>
                      <a:srgbClr val="DEF0E5"/>
                    </a:solidFill>
                  </a:tcPr>
                </a:tc>
                <a:tc>
                  <a:txBody>
                    <a:bodyPr/>
                    <a:lstStyle/>
                    <a:p>
                      <a:pPr algn="r" fontAlgn="b"/>
                      <a:r>
                        <a:rPr lang="en-US" sz="900" b="0" i="0" u="none" strike="noStrike">
                          <a:solidFill>
                            <a:srgbClr val="000000"/>
                          </a:solidFill>
                          <a:effectLst/>
                          <a:latin typeface="Arial" panose="020B0604020202020204" pitchFamily="34" charset="0"/>
                        </a:rPr>
                        <a:t>69</a:t>
                      </a:r>
                    </a:p>
                  </a:txBody>
                  <a:tcPr marL="8532" marR="8532" marT="8532" marB="0" anchor="b">
                    <a:lnL>
                      <a:noFill/>
                    </a:lnL>
                    <a:lnR>
                      <a:noFill/>
                    </a:lnR>
                    <a:lnT>
                      <a:noFill/>
                    </a:lnT>
                    <a:lnB>
                      <a:noFill/>
                    </a:lnB>
                    <a:solidFill>
                      <a:srgbClr val="E0F1E7"/>
                    </a:solidFill>
                  </a:tcPr>
                </a:tc>
                <a:tc>
                  <a:txBody>
                    <a:bodyPr/>
                    <a:lstStyle/>
                    <a:p>
                      <a:pPr algn="r" fontAlgn="b"/>
                      <a:r>
                        <a:rPr lang="en-US" sz="900" b="0" i="0" u="none" strike="noStrike">
                          <a:solidFill>
                            <a:srgbClr val="000000"/>
                          </a:solidFill>
                          <a:effectLst/>
                          <a:latin typeface="Arial" panose="020B0604020202020204" pitchFamily="34" charset="0"/>
                        </a:rPr>
                        <a:t>86</a:t>
                      </a:r>
                    </a:p>
                  </a:txBody>
                  <a:tcPr marL="8532" marR="8532" marT="8532" marB="0" anchor="b">
                    <a:lnL>
                      <a:noFill/>
                    </a:lnL>
                    <a:lnR>
                      <a:noFill/>
                    </a:lnR>
                    <a:lnT>
                      <a:noFill/>
                    </a:lnT>
                    <a:lnB>
                      <a:noFill/>
                    </a:lnB>
                    <a:solidFill>
                      <a:srgbClr val="D9EEE0"/>
                    </a:solidFill>
                  </a:tcPr>
                </a:tc>
                <a:tc>
                  <a:txBody>
                    <a:bodyPr/>
                    <a:lstStyle/>
                    <a:p>
                      <a:pPr algn="r" fontAlgn="b"/>
                      <a:r>
                        <a:rPr lang="en-US" sz="900" b="0" i="0" u="none" strike="noStrike">
                          <a:solidFill>
                            <a:srgbClr val="000000"/>
                          </a:solidFill>
                          <a:effectLst/>
                          <a:latin typeface="Arial" panose="020B0604020202020204" pitchFamily="34" charset="0"/>
                        </a:rPr>
                        <a:t>71</a:t>
                      </a:r>
                    </a:p>
                  </a:txBody>
                  <a:tcPr marL="8532" marR="8532" marT="8532" marB="0" anchor="b">
                    <a:lnL>
                      <a:noFill/>
                    </a:lnL>
                    <a:lnR>
                      <a:noFill/>
                    </a:lnR>
                    <a:lnT>
                      <a:noFill/>
                    </a:lnT>
                    <a:lnB>
                      <a:noFill/>
                    </a:lnB>
                    <a:solidFill>
                      <a:srgbClr val="DFF1E6"/>
                    </a:solidFill>
                  </a:tcPr>
                </a:tc>
                <a:tc>
                  <a:txBody>
                    <a:bodyPr/>
                    <a:lstStyle/>
                    <a:p>
                      <a:pPr algn="r" fontAlgn="b"/>
                      <a:r>
                        <a:rPr lang="en-US" sz="900" b="0" i="0" u="none" strike="noStrike">
                          <a:solidFill>
                            <a:srgbClr val="000000"/>
                          </a:solidFill>
                          <a:effectLst/>
                          <a:latin typeface="Arial" panose="020B0604020202020204" pitchFamily="34" charset="0"/>
                        </a:rPr>
                        <a:t>42</a:t>
                      </a:r>
                    </a:p>
                  </a:txBody>
                  <a:tcPr marL="8532" marR="8532" marT="8532" marB="0" anchor="b">
                    <a:lnL>
                      <a:noFill/>
                    </a:lnL>
                    <a:lnR>
                      <a:noFill/>
                    </a:lnR>
                    <a:lnT>
                      <a:noFill/>
                    </a:lnT>
                    <a:lnB>
                      <a:noFill/>
                    </a:lnB>
                    <a:solidFill>
                      <a:srgbClr val="EDF6F2"/>
                    </a:solidFill>
                  </a:tcPr>
                </a:tc>
                <a:tc>
                  <a:txBody>
                    <a:bodyPr/>
                    <a:lstStyle/>
                    <a:p>
                      <a:pPr algn="r" fontAlgn="b"/>
                      <a:r>
                        <a:rPr lang="en-US" sz="900" b="0" i="0" u="none" strike="noStrike">
                          <a:solidFill>
                            <a:srgbClr val="A5A5A5"/>
                          </a:solidFill>
                          <a:effectLst/>
                          <a:latin typeface="Arial" panose="020B0604020202020204" pitchFamily="34" charset="0"/>
                        </a:rPr>
                        <a:t>343</a:t>
                      </a:r>
                    </a:p>
                  </a:txBody>
                  <a:tcPr marL="8532" marR="8532" marT="8532" marB="0" anchor="b">
                    <a:lnL>
                      <a:noFill/>
                    </a:lnL>
                    <a:lnR>
                      <a:noFill/>
                    </a:lnR>
                    <a:lnT>
                      <a:noFill/>
                    </a:lnT>
                    <a:lnB>
                      <a:noFill/>
                    </a:lnB>
                  </a:tcPr>
                </a:tc>
                <a:tc>
                  <a:txBody>
                    <a:bodyPr/>
                    <a:lstStyle/>
                    <a:p>
                      <a:pPr algn="r" fontAlgn="b"/>
                      <a:r>
                        <a:rPr lang="en-US" sz="900" b="1" i="0" u="none" strike="noStrike">
                          <a:solidFill>
                            <a:srgbClr val="000000"/>
                          </a:solidFill>
                          <a:effectLst/>
                          <a:latin typeface="Arial" panose="020B0604020202020204" pitchFamily="34" charset="0"/>
                        </a:rPr>
                        <a:t>10%</a:t>
                      </a:r>
                    </a:p>
                  </a:txBody>
                  <a:tcPr marL="8532" marR="8532" marT="8532" marB="0" anchor="b">
                    <a:lnL>
                      <a:noFill/>
                    </a:lnL>
                    <a:lnR>
                      <a:noFill/>
                    </a:lnR>
                    <a:lnT>
                      <a:noFill/>
                    </a:lnT>
                    <a:lnB>
                      <a:noFill/>
                    </a:lnB>
                    <a:solidFill>
                      <a:srgbClr val="FCDEE1"/>
                    </a:solidFill>
                  </a:tcPr>
                </a:tc>
                <a:extLst>
                  <a:ext uri="{0D108BD9-81ED-4DB2-BD59-A6C34878D82A}">
                    <a16:rowId xmlns:a16="http://schemas.microsoft.com/office/drawing/2014/main" val="2396521464"/>
                  </a:ext>
                </a:extLst>
              </a:tr>
              <a:tr h="145045">
                <a:tc>
                  <a:txBody>
                    <a:bodyPr/>
                    <a:lstStyle/>
                    <a:p>
                      <a:pPr algn="l" fontAlgn="b"/>
                      <a:r>
                        <a:rPr lang="en-US" sz="900" b="0" i="0" u="none" strike="noStrike">
                          <a:solidFill>
                            <a:schemeClr val="tx1"/>
                          </a:solidFill>
                          <a:effectLst/>
                          <a:latin typeface="Arial" panose="020B0604020202020204" pitchFamily="34" charset="0"/>
                        </a:rPr>
                        <a:t>A little better</a:t>
                      </a:r>
                    </a:p>
                  </a:txBody>
                  <a:tcPr marL="8532" marR="8532" marT="8532" marB="0" anchor="b">
                    <a:lnL>
                      <a:noFill/>
                    </a:lnL>
                    <a:lnR>
                      <a:noFill/>
                    </a:lnR>
                    <a:lnT>
                      <a:noFill/>
                    </a:lnT>
                    <a:lnB>
                      <a:noFill/>
                    </a:lnB>
                  </a:tcPr>
                </a:tc>
                <a:tc>
                  <a:txBody>
                    <a:bodyPr/>
                    <a:lstStyle/>
                    <a:p>
                      <a:pPr algn="r" fontAlgn="b"/>
                      <a:r>
                        <a:rPr lang="en-US" sz="900" b="1" i="0" u="none" strike="noStrike">
                          <a:solidFill>
                            <a:srgbClr val="000000"/>
                          </a:solidFill>
                          <a:effectLst/>
                          <a:latin typeface="Arial" panose="020B0604020202020204" pitchFamily="34" charset="0"/>
                        </a:rPr>
                        <a:t>42%</a:t>
                      </a:r>
                    </a:p>
                  </a:txBody>
                  <a:tcPr marL="8532" marR="8532" marT="8532" marB="0" anchor="b">
                    <a:lnL>
                      <a:noFill/>
                    </a:lnL>
                    <a:lnR>
                      <a:noFill/>
                    </a:lnR>
                    <a:lnT>
                      <a:noFill/>
                    </a:lnT>
                    <a:lnB>
                      <a:noFill/>
                    </a:lnB>
                    <a:solidFill>
                      <a:srgbClr val="F97476"/>
                    </a:solidFill>
                  </a:tcPr>
                </a:tc>
                <a:tc>
                  <a:txBody>
                    <a:bodyPr/>
                    <a:lstStyle/>
                    <a:p>
                      <a:pPr algn="r" fontAlgn="b"/>
                      <a:r>
                        <a:rPr lang="en-US" sz="900" b="0" i="0" u="none" strike="noStrike">
                          <a:solidFill>
                            <a:srgbClr val="000000"/>
                          </a:solidFill>
                          <a:effectLst/>
                          <a:latin typeface="Arial" panose="020B0604020202020204" pitchFamily="34" charset="0"/>
                        </a:rPr>
                        <a:t>284</a:t>
                      </a:r>
                    </a:p>
                  </a:txBody>
                  <a:tcPr marL="8532" marR="8532" marT="8532" marB="0" anchor="b">
                    <a:lnL>
                      <a:noFill/>
                    </a:lnL>
                    <a:lnR>
                      <a:noFill/>
                    </a:lnR>
                    <a:lnT>
                      <a:noFill/>
                    </a:lnT>
                    <a:lnB>
                      <a:noFill/>
                    </a:lnB>
                    <a:solidFill>
                      <a:srgbClr val="7EC993"/>
                    </a:solidFill>
                  </a:tcPr>
                </a:tc>
                <a:tc>
                  <a:txBody>
                    <a:bodyPr/>
                    <a:lstStyle/>
                    <a:p>
                      <a:pPr algn="r" fontAlgn="b"/>
                      <a:r>
                        <a:rPr lang="en-US" sz="900" b="0" i="0" u="none" strike="noStrike">
                          <a:solidFill>
                            <a:srgbClr val="000000"/>
                          </a:solidFill>
                          <a:effectLst/>
                          <a:latin typeface="Arial" panose="020B0604020202020204" pitchFamily="34" charset="0"/>
                        </a:rPr>
                        <a:t>146</a:t>
                      </a:r>
                    </a:p>
                  </a:txBody>
                  <a:tcPr marL="8532" marR="8532" marT="8532" marB="0" anchor="b">
                    <a:lnL>
                      <a:noFill/>
                    </a:lnL>
                    <a:lnR>
                      <a:noFill/>
                    </a:lnR>
                    <a:lnT>
                      <a:noFill/>
                    </a:lnT>
                    <a:lnB>
                      <a:noFill/>
                    </a:lnB>
                    <a:solidFill>
                      <a:srgbClr val="BDE3C9"/>
                    </a:solidFill>
                  </a:tcPr>
                </a:tc>
                <a:tc>
                  <a:txBody>
                    <a:bodyPr/>
                    <a:lstStyle/>
                    <a:p>
                      <a:pPr algn="r" fontAlgn="b"/>
                      <a:r>
                        <a:rPr lang="en-US" sz="900" b="0" i="0" u="none" strike="noStrike">
                          <a:solidFill>
                            <a:srgbClr val="000000"/>
                          </a:solidFill>
                          <a:effectLst/>
                          <a:latin typeface="Arial" panose="020B0604020202020204" pitchFamily="34" charset="0"/>
                        </a:rPr>
                        <a:t>283</a:t>
                      </a:r>
                    </a:p>
                  </a:txBody>
                  <a:tcPr marL="8532" marR="8532" marT="8532" marB="0" anchor="b">
                    <a:lnL>
                      <a:noFill/>
                    </a:lnL>
                    <a:lnR>
                      <a:noFill/>
                    </a:lnR>
                    <a:lnT>
                      <a:noFill/>
                    </a:lnT>
                    <a:lnB>
                      <a:noFill/>
                    </a:lnB>
                    <a:solidFill>
                      <a:srgbClr val="7FCA93"/>
                    </a:solidFill>
                  </a:tcPr>
                </a:tc>
                <a:tc>
                  <a:txBody>
                    <a:bodyPr/>
                    <a:lstStyle/>
                    <a:p>
                      <a:pPr algn="r" fontAlgn="b"/>
                      <a:r>
                        <a:rPr lang="en-US" sz="900" b="0" i="0" u="none" strike="noStrike">
                          <a:solidFill>
                            <a:srgbClr val="000000"/>
                          </a:solidFill>
                          <a:effectLst/>
                          <a:latin typeface="Arial" panose="020B0604020202020204" pitchFamily="34" charset="0"/>
                        </a:rPr>
                        <a:t>200</a:t>
                      </a:r>
                    </a:p>
                  </a:txBody>
                  <a:tcPr marL="8532" marR="8532" marT="8532" marB="0" anchor="b">
                    <a:lnL>
                      <a:noFill/>
                    </a:lnL>
                    <a:lnR>
                      <a:noFill/>
                    </a:lnR>
                    <a:lnT>
                      <a:noFill/>
                    </a:lnT>
                    <a:lnB>
                      <a:noFill/>
                    </a:lnB>
                    <a:solidFill>
                      <a:srgbClr val="A5D9B4"/>
                    </a:solidFill>
                  </a:tcPr>
                </a:tc>
                <a:tc>
                  <a:txBody>
                    <a:bodyPr/>
                    <a:lstStyle/>
                    <a:p>
                      <a:pPr algn="r" fontAlgn="b"/>
                      <a:r>
                        <a:rPr lang="en-US" sz="900" b="0" i="0" u="none" strike="noStrike">
                          <a:solidFill>
                            <a:srgbClr val="000000"/>
                          </a:solidFill>
                          <a:effectLst/>
                          <a:latin typeface="Arial" panose="020B0604020202020204" pitchFamily="34" charset="0"/>
                        </a:rPr>
                        <a:t>95</a:t>
                      </a:r>
                    </a:p>
                  </a:txBody>
                  <a:tcPr marL="8532" marR="8532" marT="8532" marB="0" anchor="b">
                    <a:lnL>
                      <a:noFill/>
                    </a:lnL>
                    <a:lnR>
                      <a:noFill/>
                    </a:lnR>
                    <a:lnT>
                      <a:noFill/>
                    </a:lnT>
                    <a:lnB>
                      <a:noFill/>
                    </a:lnB>
                    <a:solidFill>
                      <a:srgbClr val="D4ECDD"/>
                    </a:solidFill>
                  </a:tcPr>
                </a:tc>
                <a:tc>
                  <a:txBody>
                    <a:bodyPr/>
                    <a:lstStyle/>
                    <a:p>
                      <a:pPr algn="r" fontAlgn="b"/>
                      <a:r>
                        <a:rPr lang="en-US" sz="900" b="0" i="0" u="none" strike="noStrike">
                          <a:solidFill>
                            <a:srgbClr val="A5A5A5"/>
                          </a:solidFill>
                          <a:effectLst/>
                          <a:latin typeface="Arial" panose="020B0604020202020204" pitchFamily="34" charset="0"/>
                        </a:rPr>
                        <a:t>1008</a:t>
                      </a:r>
                    </a:p>
                  </a:txBody>
                  <a:tcPr marL="8532" marR="8532" marT="8532" marB="0" anchor="b">
                    <a:lnL>
                      <a:noFill/>
                    </a:lnL>
                    <a:lnR>
                      <a:noFill/>
                    </a:lnR>
                    <a:lnT>
                      <a:noFill/>
                    </a:lnT>
                    <a:lnB>
                      <a:noFill/>
                    </a:lnB>
                  </a:tcPr>
                </a:tc>
                <a:tc>
                  <a:txBody>
                    <a:bodyPr/>
                    <a:lstStyle/>
                    <a:p>
                      <a:pPr algn="r" fontAlgn="b"/>
                      <a:r>
                        <a:rPr lang="en-US" sz="900" b="1" i="0" u="none" strike="noStrike">
                          <a:solidFill>
                            <a:srgbClr val="000000"/>
                          </a:solidFill>
                          <a:effectLst/>
                          <a:latin typeface="Arial" panose="020B0604020202020204" pitchFamily="34" charset="0"/>
                        </a:rPr>
                        <a:t>30%</a:t>
                      </a:r>
                    </a:p>
                  </a:txBody>
                  <a:tcPr marL="8532" marR="8532" marT="8532" marB="0" anchor="b">
                    <a:lnL>
                      <a:noFill/>
                    </a:lnL>
                    <a:lnR>
                      <a:noFill/>
                    </a:lnR>
                    <a:lnT>
                      <a:noFill/>
                    </a:lnT>
                    <a:lnB>
                      <a:noFill/>
                    </a:lnB>
                    <a:solidFill>
                      <a:srgbClr val="FA9D9F"/>
                    </a:solidFill>
                  </a:tcPr>
                </a:tc>
                <a:extLst>
                  <a:ext uri="{0D108BD9-81ED-4DB2-BD59-A6C34878D82A}">
                    <a16:rowId xmlns:a16="http://schemas.microsoft.com/office/drawing/2014/main" val="3133214590"/>
                  </a:ext>
                </a:extLst>
              </a:tr>
              <a:tr h="145045">
                <a:tc>
                  <a:txBody>
                    <a:bodyPr/>
                    <a:lstStyle/>
                    <a:p>
                      <a:pPr algn="l" fontAlgn="b"/>
                      <a:r>
                        <a:rPr lang="en-US" sz="900" b="0" i="0" u="none" strike="noStrike">
                          <a:solidFill>
                            <a:schemeClr val="tx1"/>
                          </a:solidFill>
                          <a:effectLst/>
                          <a:latin typeface="Arial" panose="020B0604020202020204" pitchFamily="34" charset="0"/>
                        </a:rPr>
                        <a:t>No difference</a:t>
                      </a:r>
                    </a:p>
                  </a:txBody>
                  <a:tcPr marL="8532" marR="8532" marT="8532" marB="0" anchor="b">
                    <a:lnL>
                      <a:noFill/>
                    </a:lnL>
                    <a:lnR>
                      <a:noFill/>
                    </a:lnR>
                    <a:lnT>
                      <a:noFill/>
                    </a:lnT>
                    <a:lnB>
                      <a:noFill/>
                    </a:lnB>
                  </a:tcPr>
                </a:tc>
                <a:tc>
                  <a:txBody>
                    <a:bodyPr/>
                    <a:lstStyle/>
                    <a:p>
                      <a:pPr algn="r" fontAlgn="b"/>
                      <a:r>
                        <a:rPr lang="en-US" sz="900" b="1" i="0" u="none" strike="noStrike">
                          <a:solidFill>
                            <a:srgbClr val="000000"/>
                          </a:solidFill>
                          <a:effectLst/>
                          <a:latin typeface="Arial" panose="020B0604020202020204" pitchFamily="34" charset="0"/>
                        </a:rPr>
                        <a:t>25%</a:t>
                      </a:r>
                    </a:p>
                  </a:txBody>
                  <a:tcPr marL="8532" marR="8532" marT="8532" marB="0" anchor="b">
                    <a:lnL>
                      <a:noFill/>
                    </a:lnL>
                    <a:lnR>
                      <a:noFill/>
                    </a:lnR>
                    <a:lnT>
                      <a:noFill/>
                    </a:lnT>
                    <a:lnB>
                      <a:noFill/>
                    </a:lnB>
                    <a:solidFill>
                      <a:srgbClr val="FAAEB0"/>
                    </a:solidFill>
                  </a:tcPr>
                </a:tc>
                <a:tc>
                  <a:txBody>
                    <a:bodyPr/>
                    <a:lstStyle/>
                    <a:p>
                      <a:pPr algn="r" fontAlgn="b"/>
                      <a:r>
                        <a:rPr lang="en-US" sz="900" b="0" i="0" u="none" strike="noStrike">
                          <a:solidFill>
                            <a:srgbClr val="000000"/>
                          </a:solidFill>
                          <a:effectLst/>
                          <a:latin typeface="Arial" panose="020B0604020202020204" pitchFamily="34" charset="0"/>
                        </a:rPr>
                        <a:t>167</a:t>
                      </a:r>
                    </a:p>
                  </a:txBody>
                  <a:tcPr marL="8532" marR="8532" marT="8532" marB="0" anchor="b">
                    <a:lnL>
                      <a:noFill/>
                    </a:lnL>
                    <a:lnR>
                      <a:noFill/>
                    </a:lnR>
                    <a:lnT>
                      <a:noFill/>
                    </a:lnT>
                    <a:lnB>
                      <a:noFill/>
                    </a:lnB>
                    <a:solidFill>
                      <a:srgbClr val="B4DFC1"/>
                    </a:solidFill>
                  </a:tcPr>
                </a:tc>
                <a:tc>
                  <a:txBody>
                    <a:bodyPr/>
                    <a:lstStyle/>
                    <a:p>
                      <a:pPr algn="r" fontAlgn="b"/>
                      <a:r>
                        <a:rPr lang="en-US" sz="900" b="0" i="0" u="none" strike="noStrike">
                          <a:solidFill>
                            <a:srgbClr val="000000"/>
                          </a:solidFill>
                          <a:effectLst/>
                          <a:latin typeface="Arial" panose="020B0604020202020204" pitchFamily="34" charset="0"/>
                        </a:rPr>
                        <a:t>343</a:t>
                      </a:r>
                    </a:p>
                  </a:txBody>
                  <a:tcPr marL="8532" marR="8532" marT="8532" marB="0" anchor="b">
                    <a:lnL>
                      <a:noFill/>
                    </a:lnL>
                    <a:lnR>
                      <a:noFill/>
                    </a:lnR>
                    <a:lnT>
                      <a:noFill/>
                    </a:lnT>
                    <a:lnB>
                      <a:noFill/>
                    </a:lnB>
                    <a:solidFill>
                      <a:srgbClr val="63BE7B"/>
                    </a:solidFill>
                  </a:tcPr>
                </a:tc>
                <a:tc>
                  <a:txBody>
                    <a:bodyPr/>
                    <a:lstStyle/>
                    <a:p>
                      <a:pPr algn="r" fontAlgn="b"/>
                      <a:r>
                        <a:rPr lang="en-US" sz="900" b="0" i="0" u="none" strike="noStrike">
                          <a:solidFill>
                            <a:srgbClr val="000000"/>
                          </a:solidFill>
                          <a:effectLst/>
                          <a:latin typeface="Arial" panose="020B0604020202020204" pitchFamily="34" charset="0"/>
                        </a:rPr>
                        <a:t>146</a:t>
                      </a:r>
                    </a:p>
                  </a:txBody>
                  <a:tcPr marL="8532" marR="8532" marT="8532" marB="0" anchor="b">
                    <a:lnL>
                      <a:noFill/>
                    </a:lnL>
                    <a:lnR>
                      <a:noFill/>
                    </a:lnR>
                    <a:lnT>
                      <a:noFill/>
                    </a:lnT>
                    <a:lnB>
                      <a:noFill/>
                    </a:lnB>
                    <a:solidFill>
                      <a:srgbClr val="BDE3C9"/>
                    </a:solidFill>
                  </a:tcPr>
                </a:tc>
                <a:tc>
                  <a:txBody>
                    <a:bodyPr/>
                    <a:lstStyle/>
                    <a:p>
                      <a:pPr algn="r" fontAlgn="b"/>
                      <a:r>
                        <a:rPr lang="en-US" sz="900" b="0" i="0" u="none" strike="noStrike">
                          <a:solidFill>
                            <a:srgbClr val="000000"/>
                          </a:solidFill>
                          <a:effectLst/>
                          <a:latin typeface="Arial" panose="020B0604020202020204" pitchFamily="34" charset="0"/>
                        </a:rPr>
                        <a:t>235</a:t>
                      </a:r>
                    </a:p>
                  </a:txBody>
                  <a:tcPr marL="8532" marR="8532" marT="8532" marB="0" anchor="b">
                    <a:lnL>
                      <a:noFill/>
                    </a:lnL>
                    <a:lnR>
                      <a:noFill/>
                    </a:lnR>
                    <a:lnT>
                      <a:noFill/>
                    </a:lnT>
                    <a:lnB>
                      <a:noFill/>
                    </a:lnB>
                    <a:solidFill>
                      <a:srgbClr val="95D2A6"/>
                    </a:solidFill>
                  </a:tcPr>
                </a:tc>
                <a:tc>
                  <a:txBody>
                    <a:bodyPr/>
                    <a:lstStyle/>
                    <a:p>
                      <a:pPr algn="r" fontAlgn="b"/>
                      <a:r>
                        <a:rPr lang="en-US" sz="900" b="0" i="0" u="none" strike="noStrike">
                          <a:solidFill>
                            <a:srgbClr val="000000"/>
                          </a:solidFill>
                          <a:effectLst/>
                          <a:latin typeface="Arial" panose="020B0604020202020204" pitchFamily="34" charset="0"/>
                        </a:rPr>
                        <a:t>321</a:t>
                      </a:r>
                    </a:p>
                  </a:txBody>
                  <a:tcPr marL="8532" marR="8532" marT="8532" marB="0" anchor="b">
                    <a:lnL>
                      <a:noFill/>
                    </a:lnL>
                    <a:lnR>
                      <a:noFill/>
                    </a:lnR>
                    <a:lnT>
                      <a:noFill/>
                    </a:lnT>
                    <a:lnB>
                      <a:noFill/>
                    </a:lnB>
                    <a:solidFill>
                      <a:srgbClr val="6EC384"/>
                    </a:solidFill>
                  </a:tcPr>
                </a:tc>
                <a:tc>
                  <a:txBody>
                    <a:bodyPr/>
                    <a:lstStyle/>
                    <a:p>
                      <a:pPr algn="r" fontAlgn="b"/>
                      <a:r>
                        <a:rPr lang="en-US" sz="900" b="0" i="0" u="none" strike="noStrike">
                          <a:solidFill>
                            <a:srgbClr val="A5A5A5"/>
                          </a:solidFill>
                          <a:effectLst/>
                          <a:latin typeface="Arial" panose="020B0604020202020204" pitchFamily="34" charset="0"/>
                        </a:rPr>
                        <a:t>1212</a:t>
                      </a:r>
                    </a:p>
                  </a:txBody>
                  <a:tcPr marL="8532" marR="8532" marT="8532" marB="0" anchor="b">
                    <a:lnL>
                      <a:noFill/>
                    </a:lnL>
                    <a:lnR>
                      <a:noFill/>
                    </a:lnR>
                    <a:lnT>
                      <a:noFill/>
                    </a:lnT>
                    <a:lnB>
                      <a:noFill/>
                    </a:lnB>
                  </a:tcPr>
                </a:tc>
                <a:tc>
                  <a:txBody>
                    <a:bodyPr/>
                    <a:lstStyle/>
                    <a:p>
                      <a:pPr algn="r" fontAlgn="b"/>
                      <a:r>
                        <a:rPr lang="en-US" sz="900" b="1" i="0" u="none" strike="noStrike">
                          <a:solidFill>
                            <a:srgbClr val="000000"/>
                          </a:solidFill>
                          <a:effectLst/>
                          <a:latin typeface="Arial" panose="020B0604020202020204" pitchFamily="34" charset="0"/>
                        </a:rPr>
                        <a:t>36%</a:t>
                      </a:r>
                    </a:p>
                  </a:txBody>
                  <a:tcPr marL="8532" marR="8532" marT="8532" marB="0" anchor="b">
                    <a:lnL>
                      <a:noFill/>
                    </a:lnL>
                    <a:lnR>
                      <a:noFill/>
                    </a:lnR>
                    <a:lnT>
                      <a:noFill/>
                    </a:lnT>
                    <a:lnB>
                      <a:noFill/>
                    </a:lnB>
                    <a:solidFill>
                      <a:srgbClr val="F9898B"/>
                    </a:solidFill>
                  </a:tcPr>
                </a:tc>
                <a:extLst>
                  <a:ext uri="{0D108BD9-81ED-4DB2-BD59-A6C34878D82A}">
                    <a16:rowId xmlns:a16="http://schemas.microsoft.com/office/drawing/2014/main" val="3663603660"/>
                  </a:ext>
                </a:extLst>
              </a:tr>
              <a:tr h="145045">
                <a:tc>
                  <a:txBody>
                    <a:bodyPr/>
                    <a:lstStyle/>
                    <a:p>
                      <a:pPr algn="l" fontAlgn="b"/>
                      <a:r>
                        <a:rPr lang="en-US" sz="900" b="0" i="0" u="none" strike="noStrike">
                          <a:solidFill>
                            <a:schemeClr val="tx1"/>
                          </a:solidFill>
                          <a:effectLst/>
                          <a:latin typeface="Arial" panose="020B0604020202020204" pitchFamily="34" charset="0"/>
                        </a:rPr>
                        <a:t>Worse</a:t>
                      </a:r>
                    </a:p>
                  </a:txBody>
                  <a:tcPr marL="8532" marR="8532" marT="8532" marB="0" anchor="b">
                    <a:lnL>
                      <a:noFill/>
                    </a:lnL>
                    <a:lnR>
                      <a:noFill/>
                    </a:lnR>
                    <a:lnT>
                      <a:noFill/>
                    </a:lnT>
                    <a:lnB>
                      <a:noFill/>
                    </a:lnB>
                  </a:tcPr>
                </a:tc>
                <a:tc>
                  <a:txBody>
                    <a:bodyPr/>
                    <a:lstStyle/>
                    <a:p>
                      <a:pPr algn="r" fontAlgn="b"/>
                      <a:r>
                        <a:rPr lang="en-US" sz="900" b="1" i="0" u="none" strike="noStrike">
                          <a:solidFill>
                            <a:srgbClr val="000000"/>
                          </a:solidFill>
                          <a:effectLst/>
                          <a:latin typeface="Arial" panose="020B0604020202020204" pitchFamily="34" charset="0"/>
                        </a:rPr>
                        <a:t>19%</a:t>
                      </a:r>
                    </a:p>
                  </a:txBody>
                  <a:tcPr marL="8532" marR="8532" marT="8532" marB="0" anchor="b">
                    <a:lnL>
                      <a:noFill/>
                    </a:lnL>
                    <a:lnR>
                      <a:noFill/>
                    </a:lnR>
                    <a:lnT>
                      <a:noFill/>
                    </a:lnT>
                    <a:lnB>
                      <a:noFill/>
                    </a:lnB>
                    <a:solidFill>
                      <a:srgbClr val="FBC0C3"/>
                    </a:solidFill>
                  </a:tcPr>
                </a:tc>
                <a:tc>
                  <a:txBody>
                    <a:bodyPr/>
                    <a:lstStyle/>
                    <a:p>
                      <a:pPr algn="r" fontAlgn="b"/>
                      <a:r>
                        <a:rPr lang="en-US" sz="900" b="0" i="0" u="none" strike="noStrike">
                          <a:solidFill>
                            <a:srgbClr val="000000"/>
                          </a:solidFill>
                          <a:effectLst/>
                          <a:latin typeface="Arial" panose="020B0604020202020204" pitchFamily="34" charset="0"/>
                        </a:rPr>
                        <a:t>130</a:t>
                      </a:r>
                    </a:p>
                  </a:txBody>
                  <a:tcPr marL="8532" marR="8532" marT="8532" marB="0" anchor="b">
                    <a:lnL>
                      <a:noFill/>
                    </a:lnL>
                    <a:lnR>
                      <a:noFill/>
                    </a:lnR>
                    <a:lnT>
                      <a:noFill/>
                    </a:lnT>
                    <a:lnB>
                      <a:noFill/>
                    </a:lnB>
                    <a:solidFill>
                      <a:srgbClr val="C4E6CF"/>
                    </a:solidFill>
                  </a:tcPr>
                </a:tc>
                <a:tc>
                  <a:txBody>
                    <a:bodyPr/>
                    <a:lstStyle/>
                    <a:p>
                      <a:pPr algn="r" fontAlgn="b"/>
                      <a:r>
                        <a:rPr lang="en-US" sz="900" b="0" i="0" u="none" strike="noStrike">
                          <a:solidFill>
                            <a:srgbClr val="000000"/>
                          </a:solidFill>
                          <a:effectLst/>
                          <a:latin typeface="Arial" panose="020B0604020202020204" pitchFamily="34" charset="0"/>
                        </a:rPr>
                        <a:t>85</a:t>
                      </a:r>
                    </a:p>
                  </a:txBody>
                  <a:tcPr marL="8532" marR="8532" marT="8532" marB="0" anchor="b">
                    <a:lnL>
                      <a:noFill/>
                    </a:lnL>
                    <a:lnR>
                      <a:noFill/>
                    </a:lnR>
                    <a:lnT>
                      <a:noFill/>
                    </a:lnT>
                    <a:lnB>
                      <a:noFill/>
                    </a:lnB>
                    <a:solidFill>
                      <a:srgbClr val="D9EEE1"/>
                    </a:solidFill>
                  </a:tcPr>
                </a:tc>
                <a:tc>
                  <a:txBody>
                    <a:bodyPr/>
                    <a:lstStyle/>
                    <a:p>
                      <a:pPr algn="r" fontAlgn="b"/>
                      <a:r>
                        <a:rPr lang="en-US" sz="900" b="0" i="0" u="none" strike="noStrike">
                          <a:solidFill>
                            <a:srgbClr val="000000"/>
                          </a:solidFill>
                          <a:effectLst/>
                          <a:latin typeface="Arial" panose="020B0604020202020204" pitchFamily="34" charset="0"/>
                        </a:rPr>
                        <a:t>130</a:t>
                      </a:r>
                    </a:p>
                  </a:txBody>
                  <a:tcPr marL="8532" marR="8532" marT="8532" marB="0" anchor="b">
                    <a:lnL>
                      <a:noFill/>
                    </a:lnL>
                    <a:lnR>
                      <a:noFill/>
                    </a:lnR>
                    <a:lnT>
                      <a:noFill/>
                    </a:lnT>
                    <a:lnB>
                      <a:noFill/>
                    </a:lnB>
                    <a:solidFill>
                      <a:srgbClr val="C4E6CF"/>
                    </a:solidFill>
                  </a:tcPr>
                </a:tc>
                <a:tc>
                  <a:txBody>
                    <a:bodyPr/>
                    <a:lstStyle/>
                    <a:p>
                      <a:pPr algn="r" fontAlgn="b"/>
                      <a:r>
                        <a:rPr lang="en-US" sz="900" b="0" i="0" u="none" strike="noStrike">
                          <a:solidFill>
                            <a:srgbClr val="000000"/>
                          </a:solidFill>
                          <a:effectLst/>
                          <a:latin typeface="Arial" panose="020B0604020202020204" pitchFamily="34" charset="0"/>
                        </a:rPr>
                        <a:t>91</a:t>
                      </a:r>
                    </a:p>
                  </a:txBody>
                  <a:tcPr marL="8532" marR="8532" marT="8532" marB="0" anchor="b">
                    <a:lnL>
                      <a:noFill/>
                    </a:lnL>
                    <a:lnR>
                      <a:noFill/>
                    </a:lnR>
                    <a:lnT>
                      <a:noFill/>
                    </a:lnT>
                    <a:lnB>
                      <a:noFill/>
                    </a:lnB>
                    <a:solidFill>
                      <a:srgbClr val="D6EDDE"/>
                    </a:solidFill>
                  </a:tcPr>
                </a:tc>
                <a:tc>
                  <a:txBody>
                    <a:bodyPr/>
                    <a:lstStyle/>
                    <a:p>
                      <a:pPr algn="r" fontAlgn="b"/>
                      <a:r>
                        <a:rPr lang="en-US" sz="900" b="0" i="0" u="none" strike="noStrike">
                          <a:solidFill>
                            <a:srgbClr val="000000"/>
                          </a:solidFill>
                          <a:effectLst/>
                          <a:latin typeface="Arial" panose="020B0604020202020204" pitchFamily="34" charset="0"/>
                        </a:rPr>
                        <a:t>158</a:t>
                      </a:r>
                    </a:p>
                  </a:txBody>
                  <a:tcPr marL="8532" marR="8532" marT="8532" marB="0" anchor="b">
                    <a:lnL>
                      <a:noFill/>
                    </a:lnL>
                    <a:lnR>
                      <a:noFill/>
                    </a:lnR>
                    <a:lnT>
                      <a:noFill/>
                    </a:lnT>
                    <a:lnB>
                      <a:noFill/>
                    </a:lnB>
                    <a:solidFill>
                      <a:srgbClr val="B8E1C4"/>
                    </a:solidFill>
                  </a:tcPr>
                </a:tc>
                <a:tc>
                  <a:txBody>
                    <a:bodyPr/>
                    <a:lstStyle/>
                    <a:p>
                      <a:pPr algn="r" fontAlgn="b"/>
                      <a:r>
                        <a:rPr lang="en-US" sz="900" b="0" i="0" u="none" strike="noStrike">
                          <a:solidFill>
                            <a:srgbClr val="A5A5A5"/>
                          </a:solidFill>
                          <a:effectLst/>
                          <a:latin typeface="Arial" panose="020B0604020202020204" pitchFamily="34" charset="0"/>
                        </a:rPr>
                        <a:t>594</a:t>
                      </a:r>
                    </a:p>
                  </a:txBody>
                  <a:tcPr marL="8532" marR="8532" marT="8532" marB="0" anchor="b">
                    <a:lnL>
                      <a:noFill/>
                    </a:lnL>
                    <a:lnR>
                      <a:noFill/>
                    </a:lnR>
                    <a:lnT>
                      <a:noFill/>
                    </a:lnT>
                    <a:lnB>
                      <a:noFill/>
                    </a:lnB>
                  </a:tcPr>
                </a:tc>
                <a:tc>
                  <a:txBody>
                    <a:bodyPr/>
                    <a:lstStyle/>
                    <a:p>
                      <a:pPr algn="r" fontAlgn="b"/>
                      <a:r>
                        <a:rPr lang="en-US" sz="900" b="1" i="0" u="none" strike="noStrike">
                          <a:solidFill>
                            <a:srgbClr val="000000"/>
                          </a:solidFill>
                          <a:effectLst/>
                          <a:latin typeface="Arial" panose="020B0604020202020204" pitchFamily="34" charset="0"/>
                        </a:rPr>
                        <a:t>17%</a:t>
                      </a:r>
                    </a:p>
                  </a:txBody>
                  <a:tcPr marL="8532" marR="8532" marT="8532" marB="0" anchor="b">
                    <a:lnL>
                      <a:noFill/>
                    </a:lnL>
                    <a:lnR>
                      <a:noFill/>
                    </a:lnR>
                    <a:lnT>
                      <a:noFill/>
                    </a:lnT>
                    <a:lnB>
                      <a:noFill/>
                    </a:lnB>
                    <a:solidFill>
                      <a:srgbClr val="FBC6C8"/>
                    </a:solidFill>
                  </a:tcPr>
                </a:tc>
                <a:extLst>
                  <a:ext uri="{0D108BD9-81ED-4DB2-BD59-A6C34878D82A}">
                    <a16:rowId xmlns:a16="http://schemas.microsoft.com/office/drawing/2014/main" val="925040253"/>
                  </a:ext>
                </a:extLst>
              </a:tr>
              <a:tr h="145045">
                <a:tc>
                  <a:txBody>
                    <a:bodyPr/>
                    <a:lstStyle/>
                    <a:p>
                      <a:pPr algn="l" fontAlgn="b"/>
                      <a:r>
                        <a:rPr lang="en-US" sz="900" b="0" i="0" u="none" strike="noStrike">
                          <a:solidFill>
                            <a:schemeClr val="tx1"/>
                          </a:solidFill>
                          <a:effectLst/>
                          <a:latin typeface="Arial" panose="020B0604020202020204" pitchFamily="34" charset="0"/>
                        </a:rPr>
                        <a:t>I don't know</a:t>
                      </a:r>
                    </a:p>
                  </a:txBody>
                  <a:tcPr marL="8532" marR="8532" marT="8532" marB="0" anchor="b">
                    <a:lnL>
                      <a:noFill/>
                    </a:lnL>
                    <a:lnR>
                      <a:noFill/>
                    </a:lnR>
                    <a:lnT>
                      <a:noFill/>
                    </a:lnT>
                    <a:lnB>
                      <a:noFill/>
                    </a:lnB>
                  </a:tcPr>
                </a:tc>
                <a:tc>
                  <a:txBody>
                    <a:bodyPr/>
                    <a:lstStyle/>
                    <a:p>
                      <a:pPr algn="r" fontAlgn="b"/>
                      <a:r>
                        <a:rPr lang="en-US" sz="900" b="1" i="0" u="none" strike="noStrike">
                          <a:solidFill>
                            <a:srgbClr val="000000"/>
                          </a:solidFill>
                          <a:effectLst/>
                          <a:latin typeface="Arial" panose="020B0604020202020204" pitchFamily="34" charset="0"/>
                        </a:rPr>
                        <a:t>1%</a:t>
                      </a:r>
                    </a:p>
                  </a:txBody>
                  <a:tcPr marL="8532" marR="8532" marT="8532" marB="0" anchor="b">
                    <a:lnL>
                      <a:noFill/>
                    </a:lnL>
                    <a:lnR>
                      <a:noFill/>
                    </a:lnR>
                    <a:lnT>
                      <a:noFill/>
                    </a:lnT>
                    <a:lnB>
                      <a:noFill/>
                    </a:lnB>
                    <a:solidFill>
                      <a:srgbClr val="FCFCFF"/>
                    </a:solidFill>
                  </a:tcPr>
                </a:tc>
                <a:tc>
                  <a:txBody>
                    <a:bodyPr/>
                    <a:lstStyle/>
                    <a:p>
                      <a:pPr algn="r" fontAlgn="b"/>
                      <a:r>
                        <a:rPr lang="en-US" sz="900" b="0" i="0" u="none" strike="noStrike">
                          <a:solidFill>
                            <a:srgbClr val="000000"/>
                          </a:solidFill>
                          <a:effectLst/>
                          <a:latin typeface="Arial" panose="020B0604020202020204" pitchFamily="34" charset="0"/>
                        </a:rPr>
                        <a:t>7</a:t>
                      </a:r>
                    </a:p>
                  </a:txBody>
                  <a:tcPr marL="8532" marR="8532" marT="8532" marB="0" anchor="b">
                    <a:lnL>
                      <a:noFill/>
                    </a:lnL>
                    <a:lnR>
                      <a:noFill/>
                    </a:lnR>
                    <a:lnT>
                      <a:noFill/>
                    </a:lnT>
                    <a:lnB>
                      <a:noFill/>
                    </a:lnB>
                    <a:solidFill>
                      <a:srgbClr val="FCFCFF"/>
                    </a:solidFill>
                  </a:tcPr>
                </a:tc>
                <a:tc>
                  <a:txBody>
                    <a:bodyPr/>
                    <a:lstStyle/>
                    <a:p>
                      <a:pPr algn="r" fontAlgn="b"/>
                      <a:r>
                        <a:rPr lang="en-US" sz="900" b="0" i="0" u="none" strike="noStrike">
                          <a:solidFill>
                            <a:srgbClr val="000000"/>
                          </a:solidFill>
                          <a:effectLst/>
                          <a:latin typeface="Arial" panose="020B0604020202020204" pitchFamily="34" charset="0"/>
                        </a:rPr>
                        <a:t>12</a:t>
                      </a:r>
                    </a:p>
                  </a:txBody>
                  <a:tcPr marL="8532" marR="8532" marT="8532" marB="0" anchor="b">
                    <a:lnL>
                      <a:noFill/>
                    </a:lnL>
                    <a:lnR>
                      <a:noFill/>
                    </a:lnR>
                    <a:lnT>
                      <a:noFill/>
                    </a:lnT>
                    <a:lnB>
                      <a:noFill/>
                    </a:lnB>
                    <a:solidFill>
                      <a:srgbClr val="FAFCFE"/>
                    </a:solidFill>
                  </a:tcPr>
                </a:tc>
                <a:tc>
                  <a:txBody>
                    <a:bodyPr/>
                    <a:lstStyle/>
                    <a:p>
                      <a:pPr algn="r" fontAlgn="b"/>
                      <a:r>
                        <a:rPr lang="en-US" sz="900" b="0" i="0" u="none" strike="noStrike">
                          <a:solidFill>
                            <a:srgbClr val="000000"/>
                          </a:solidFill>
                          <a:effectLst/>
                          <a:latin typeface="Arial" panose="020B0604020202020204" pitchFamily="34" charset="0"/>
                        </a:rPr>
                        <a:t>10</a:t>
                      </a:r>
                    </a:p>
                  </a:txBody>
                  <a:tcPr marL="8532" marR="8532" marT="8532" marB="0" anchor="b">
                    <a:lnL>
                      <a:noFill/>
                    </a:lnL>
                    <a:lnR>
                      <a:noFill/>
                    </a:lnR>
                    <a:lnT>
                      <a:noFill/>
                    </a:lnT>
                    <a:lnB>
                      <a:noFill/>
                    </a:lnB>
                    <a:solidFill>
                      <a:srgbClr val="FBFCFE"/>
                    </a:solidFill>
                  </a:tcPr>
                </a:tc>
                <a:tc>
                  <a:txBody>
                    <a:bodyPr/>
                    <a:lstStyle/>
                    <a:p>
                      <a:pPr algn="r" fontAlgn="b"/>
                      <a:r>
                        <a:rPr lang="en-US" sz="900" b="0" i="0" u="none" strike="noStrike">
                          <a:solidFill>
                            <a:srgbClr val="000000"/>
                          </a:solidFill>
                          <a:effectLst/>
                          <a:latin typeface="Arial" panose="020B0604020202020204" pitchFamily="34" charset="0"/>
                        </a:rPr>
                        <a:t>58</a:t>
                      </a:r>
                    </a:p>
                  </a:txBody>
                  <a:tcPr marL="8532" marR="8532" marT="8532" marB="0" anchor="b">
                    <a:lnL>
                      <a:noFill/>
                    </a:lnL>
                    <a:lnR>
                      <a:noFill/>
                    </a:lnR>
                    <a:lnT>
                      <a:noFill/>
                    </a:lnT>
                    <a:lnB>
                      <a:noFill/>
                    </a:lnB>
                    <a:solidFill>
                      <a:srgbClr val="E5F3EB"/>
                    </a:solidFill>
                  </a:tcPr>
                </a:tc>
                <a:tc>
                  <a:txBody>
                    <a:bodyPr/>
                    <a:lstStyle/>
                    <a:p>
                      <a:pPr algn="r" fontAlgn="b"/>
                      <a:r>
                        <a:rPr lang="en-US" sz="900" b="0" i="0" u="none" strike="noStrike">
                          <a:solidFill>
                            <a:srgbClr val="000000"/>
                          </a:solidFill>
                          <a:effectLst/>
                          <a:latin typeface="Arial" panose="020B0604020202020204" pitchFamily="34" charset="0"/>
                        </a:rPr>
                        <a:t>35</a:t>
                      </a:r>
                    </a:p>
                  </a:txBody>
                  <a:tcPr marL="8532" marR="8532" marT="8532" marB="0" anchor="b">
                    <a:lnL>
                      <a:noFill/>
                    </a:lnL>
                    <a:lnR>
                      <a:noFill/>
                    </a:lnR>
                    <a:lnT>
                      <a:noFill/>
                    </a:lnT>
                    <a:lnB>
                      <a:noFill/>
                    </a:lnB>
                    <a:solidFill>
                      <a:srgbClr val="F0F7F4"/>
                    </a:solidFill>
                  </a:tcPr>
                </a:tc>
                <a:tc>
                  <a:txBody>
                    <a:bodyPr/>
                    <a:lstStyle/>
                    <a:p>
                      <a:pPr algn="r" fontAlgn="b"/>
                      <a:r>
                        <a:rPr lang="en-US" sz="900" b="0" i="0" u="none" strike="noStrike">
                          <a:solidFill>
                            <a:srgbClr val="A5A5A5"/>
                          </a:solidFill>
                          <a:effectLst/>
                          <a:latin typeface="Arial" panose="020B0604020202020204" pitchFamily="34" charset="0"/>
                        </a:rPr>
                        <a:t>122</a:t>
                      </a:r>
                    </a:p>
                  </a:txBody>
                  <a:tcPr marL="8532" marR="8532" marT="8532" marB="0" anchor="b">
                    <a:lnL>
                      <a:noFill/>
                    </a:lnL>
                    <a:lnR>
                      <a:noFill/>
                    </a:lnR>
                    <a:lnT>
                      <a:noFill/>
                    </a:lnT>
                    <a:lnB>
                      <a:noFill/>
                    </a:lnB>
                  </a:tcPr>
                </a:tc>
                <a:tc>
                  <a:txBody>
                    <a:bodyPr/>
                    <a:lstStyle/>
                    <a:p>
                      <a:pPr algn="r" fontAlgn="b"/>
                      <a:r>
                        <a:rPr lang="en-US" sz="900" b="1" i="0" u="none" strike="noStrike">
                          <a:solidFill>
                            <a:srgbClr val="000000"/>
                          </a:solidFill>
                          <a:effectLst/>
                          <a:latin typeface="Arial" panose="020B0604020202020204" pitchFamily="34" charset="0"/>
                        </a:rPr>
                        <a:t>4%</a:t>
                      </a:r>
                    </a:p>
                  </a:txBody>
                  <a:tcPr marL="8532" marR="8532" marT="8532" marB="0" anchor="b">
                    <a:lnL>
                      <a:noFill/>
                    </a:lnL>
                    <a:lnR>
                      <a:noFill/>
                    </a:lnR>
                    <a:lnT>
                      <a:noFill/>
                    </a:lnT>
                    <a:lnB>
                      <a:noFill/>
                    </a:lnB>
                    <a:solidFill>
                      <a:srgbClr val="FCF4F7"/>
                    </a:solidFill>
                  </a:tcPr>
                </a:tc>
                <a:extLst>
                  <a:ext uri="{0D108BD9-81ED-4DB2-BD59-A6C34878D82A}">
                    <a16:rowId xmlns:a16="http://schemas.microsoft.com/office/drawing/2014/main" val="2886220883"/>
                  </a:ext>
                </a:extLst>
              </a:tr>
              <a:tr h="145045">
                <a:tc>
                  <a:txBody>
                    <a:bodyPr/>
                    <a:lstStyle/>
                    <a:p>
                      <a:pPr algn="l" fontAlgn="b"/>
                      <a:r>
                        <a:rPr lang="en-US" sz="900" b="0" i="0" u="none" strike="noStrike">
                          <a:solidFill>
                            <a:schemeClr val="tx1"/>
                          </a:solidFill>
                          <a:effectLst/>
                          <a:latin typeface="Arial" panose="020B0604020202020204" pitchFamily="34" charset="0"/>
                        </a:rPr>
                        <a:t>(blank)</a:t>
                      </a:r>
                    </a:p>
                  </a:txBody>
                  <a:tcPr marL="8532" marR="8532" marT="8532" marB="0" anchor="b">
                    <a:lnL>
                      <a:noFill/>
                    </a:lnL>
                    <a:lnR>
                      <a:noFill/>
                    </a:lnR>
                    <a:lnT>
                      <a:noFill/>
                    </a:lnT>
                    <a:lnB>
                      <a:noFill/>
                    </a:lnB>
                  </a:tcPr>
                </a:tc>
                <a:tc>
                  <a:txBody>
                    <a:bodyPr/>
                    <a:lstStyle/>
                    <a:p>
                      <a:pPr algn="r" fontAlgn="b"/>
                      <a:r>
                        <a:rPr lang="en-US" sz="900" b="1" i="0" u="none" strike="noStrike">
                          <a:solidFill>
                            <a:srgbClr val="000000"/>
                          </a:solidFill>
                          <a:effectLst/>
                          <a:latin typeface="Arial" panose="020B0604020202020204" pitchFamily="34" charset="0"/>
                        </a:rPr>
                        <a:t>3%</a:t>
                      </a:r>
                    </a:p>
                  </a:txBody>
                  <a:tcPr marL="8532" marR="8532" marT="8532" marB="0" anchor="b">
                    <a:lnL>
                      <a:noFill/>
                    </a:lnL>
                    <a:lnR>
                      <a:noFill/>
                    </a:lnR>
                    <a:lnT>
                      <a:noFill/>
                    </a:lnT>
                    <a:lnB>
                      <a:noFill/>
                    </a:lnB>
                    <a:solidFill>
                      <a:srgbClr val="FCF8FB"/>
                    </a:solidFill>
                  </a:tcPr>
                </a:tc>
                <a:tc>
                  <a:txBody>
                    <a:bodyPr/>
                    <a:lstStyle/>
                    <a:p>
                      <a:pPr algn="r" fontAlgn="b"/>
                      <a:r>
                        <a:rPr lang="en-US" sz="900" b="0" i="0" u="none" strike="noStrike">
                          <a:solidFill>
                            <a:srgbClr val="000000"/>
                          </a:solidFill>
                          <a:effectLst/>
                          <a:latin typeface="Arial" panose="020B0604020202020204" pitchFamily="34" charset="0"/>
                        </a:rPr>
                        <a:t>17</a:t>
                      </a:r>
                    </a:p>
                  </a:txBody>
                  <a:tcPr marL="8532" marR="8532" marT="8532" marB="0" anchor="b">
                    <a:lnL>
                      <a:noFill/>
                    </a:lnL>
                    <a:lnR>
                      <a:noFill/>
                    </a:lnR>
                    <a:lnT>
                      <a:noFill/>
                    </a:lnT>
                    <a:lnB>
                      <a:noFill/>
                    </a:lnB>
                    <a:solidFill>
                      <a:srgbClr val="F8FBFC"/>
                    </a:solidFill>
                  </a:tcPr>
                </a:tc>
                <a:tc>
                  <a:txBody>
                    <a:bodyPr/>
                    <a:lstStyle/>
                    <a:p>
                      <a:pPr algn="r" fontAlgn="b"/>
                      <a:r>
                        <a:rPr lang="en-US" sz="900" b="0" i="0" u="none" strike="noStrike">
                          <a:solidFill>
                            <a:srgbClr val="000000"/>
                          </a:solidFill>
                          <a:effectLst/>
                          <a:latin typeface="Arial" panose="020B0604020202020204" pitchFamily="34" charset="0"/>
                        </a:rPr>
                        <a:t>25</a:t>
                      </a:r>
                    </a:p>
                  </a:txBody>
                  <a:tcPr marL="8532" marR="8532" marT="8532" marB="0" anchor="b">
                    <a:lnL>
                      <a:noFill/>
                    </a:lnL>
                    <a:lnR>
                      <a:noFill/>
                    </a:lnR>
                    <a:lnT>
                      <a:noFill/>
                    </a:lnT>
                    <a:lnB>
                      <a:noFill/>
                    </a:lnB>
                    <a:solidFill>
                      <a:srgbClr val="F4F9F8"/>
                    </a:solidFill>
                  </a:tcPr>
                </a:tc>
                <a:tc>
                  <a:txBody>
                    <a:bodyPr/>
                    <a:lstStyle/>
                    <a:p>
                      <a:pPr algn="r" fontAlgn="b"/>
                      <a:r>
                        <a:rPr lang="en-US" sz="900" b="0" i="0" u="none" strike="noStrike">
                          <a:solidFill>
                            <a:srgbClr val="000000"/>
                          </a:solidFill>
                          <a:effectLst/>
                          <a:latin typeface="Arial" panose="020B0604020202020204" pitchFamily="34" charset="0"/>
                        </a:rPr>
                        <a:t>25</a:t>
                      </a:r>
                    </a:p>
                  </a:txBody>
                  <a:tcPr marL="8532" marR="8532" marT="8532" marB="0" anchor="b">
                    <a:lnL>
                      <a:noFill/>
                    </a:lnL>
                    <a:lnR>
                      <a:noFill/>
                    </a:lnR>
                    <a:lnT>
                      <a:noFill/>
                    </a:lnT>
                    <a:lnB>
                      <a:noFill/>
                    </a:lnB>
                    <a:solidFill>
                      <a:srgbClr val="F4F9F8"/>
                    </a:solidFill>
                  </a:tcPr>
                </a:tc>
                <a:tc>
                  <a:txBody>
                    <a:bodyPr/>
                    <a:lstStyle/>
                    <a:p>
                      <a:pPr algn="r" fontAlgn="b"/>
                      <a:r>
                        <a:rPr lang="en-US" sz="900" b="0" i="0" u="none" strike="noStrike">
                          <a:solidFill>
                            <a:srgbClr val="000000"/>
                          </a:solidFill>
                          <a:effectLst/>
                          <a:latin typeface="Arial" panose="020B0604020202020204" pitchFamily="34" charset="0"/>
                        </a:rPr>
                        <a:t>25</a:t>
                      </a:r>
                    </a:p>
                  </a:txBody>
                  <a:tcPr marL="8532" marR="8532" marT="8532" marB="0" anchor="b">
                    <a:lnL>
                      <a:noFill/>
                    </a:lnL>
                    <a:lnR>
                      <a:noFill/>
                    </a:lnR>
                    <a:lnT>
                      <a:noFill/>
                    </a:lnT>
                    <a:lnB>
                      <a:noFill/>
                    </a:lnB>
                    <a:solidFill>
                      <a:srgbClr val="F4F9F8"/>
                    </a:solidFill>
                  </a:tcPr>
                </a:tc>
                <a:tc>
                  <a:txBody>
                    <a:bodyPr/>
                    <a:lstStyle/>
                    <a:p>
                      <a:pPr algn="r" fontAlgn="b"/>
                      <a:r>
                        <a:rPr lang="en-US" sz="900" b="0" i="0" u="none" strike="noStrike">
                          <a:solidFill>
                            <a:srgbClr val="000000"/>
                          </a:solidFill>
                          <a:effectLst/>
                          <a:latin typeface="Arial" panose="020B0604020202020204" pitchFamily="34" charset="0"/>
                        </a:rPr>
                        <a:t>29</a:t>
                      </a:r>
                    </a:p>
                  </a:txBody>
                  <a:tcPr marL="8532" marR="8532" marT="8532" marB="0" anchor="b">
                    <a:lnL>
                      <a:noFill/>
                    </a:lnL>
                    <a:lnR>
                      <a:noFill/>
                    </a:lnR>
                    <a:lnT>
                      <a:noFill/>
                    </a:lnT>
                    <a:lnB>
                      <a:noFill/>
                    </a:lnB>
                    <a:solidFill>
                      <a:srgbClr val="F2F8F7"/>
                    </a:solidFill>
                  </a:tcPr>
                </a:tc>
                <a:tc>
                  <a:txBody>
                    <a:bodyPr/>
                    <a:lstStyle/>
                    <a:p>
                      <a:pPr algn="r" fontAlgn="b"/>
                      <a:r>
                        <a:rPr lang="en-US" sz="900" b="0" i="0" u="none" strike="noStrike">
                          <a:solidFill>
                            <a:srgbClr val="A5A5A5"/>
                          </a:solidFill>
                          <a:effectLst/>
                          <a:latin typeface="Arial" panose="020B0604020202020204" pitchFamily="34" charset="0"/>
                        </a:rPr>
                        <a:t>121</a:t>
                      </a:r>
                    </a:p>
                  </a:txBody>
                  <a:tcPr marL="8532" marR="8532" marT="8532" marB="0" anchor="b">
                    <a:lnL>
                      <a:noFill/>
                    </a:lnL>
                    <a:lnR>
                      <a:noFill/>
                    </a:lnR>
                    <a:lnT>
                      <a:noFill/>
                    </a:lnT>
                    <a:lnB>
                      <a:noFill/>
                    </a:lnB>
                  </a:tcPr>
                </a:tc>
                <a:tc>
                  <a:txBody>
                    <a:bodyPr/>
                    <a:lstStyle/>
                    <a:p>
                      <a:pPr algn="r" fontAlgn="b"/>
                      <a:r>
                        <a:rPr lang="en-US" sz="900" b="1" i="0" u="none" strike="noStrike">
                          <a:solidFill>
                            <a:srgbClr val="000000"/>
                          </a:solidFill>
                          <a:effectLst/>
                          <a:latin typeface="Arial" panose="020B0604020202020204" pitchFamily="34" charset="0"/>
                        </a:rPr>
                        <a:t>4%</a:t>
                      </a:r>
                    </a:p>
                  </a:txBody>
                  <a:tcPr marL="8532" marR="8532" marT="8532" marB="0" anchor="b">
                    <a:lnL>
                      <a:noFill/>
                    </a:lnL>
                    <a:lnR>
                      <a:noFill/>
                    </a:lnR>
                    <a:lnT>
                      <a:noFill/>
                    </a:lnT>
                    <a:lnB>
                      <a:noFill/>
                    </a:lnB>
                    <a:solidFill>
                      <a:srgbClr val="FCF4F7"/>
                    </a:solidFill>
                  </a:tcPr>
                </a:tc>
                <a:extLst>
                  <a:ext uri="{0D108BD9-81ED-4DB2-BD59-A6C34878D82A}">
                    <a16:rowId xmlns:a16="http://schemas.microsoft.com/office/drawing/2014/main" val="2419231636"/>
                  </a:ext>
                </a:extLst>
              </a:tr>
              <a:tr h="145045">
                <a:tc>
                  <a:txBody>
                    <a:bodyPr/>
                    <a:lstStyle/>
                    <a:p>
                      <a:pPr algn="l" fontAlgn="b"/>
                      <a:endParaRPr lang="en-US" sz="900" b="0" i="0" u="none" strike="noStrike">
                        <a:solidFill>
                          <a:schemeClr val="tx1"/>
                        </a:solidFill>
                        <a:effectLst/>
                        <a:latin typeface="Arial" panose="020B0604020202020204" pitchFamily="34" charset="0"/>
                      </a:endParaRPr>
                    </a:p>
                  </a:txBody>
                  <a:tcPr marL="8532" marR="8532" marT="8532" marB="0" anchor="b">
                    <a:lnL>
                      <a:noFill/>
                    </a:lnL>
                    <a:lnR>
                      <a:noFill/>
                    </a:lnR>
                    <a:lnT>
                      <a:noFill/>
                    </a:lnT>
                    <a:lnB>
                      <a:noFill/>
                    </a:lnB>
                  </a:tcPr>
                </a:tc>
                <a:tc>
                  <a:txBody>
                    <a:bodyPr/>
                    <a:lstStyle/>
                    <a:p>
                      <a:pPr algn="l" fontAlgn="b"/>
                      <a:endParaRPr lang="en-US" sz="900" b="0" i="0" u="none" strike="noStrike">
                        <a:solidFill>
                          <a:srgbClr val="000000"/>
                        </a:solidFill>
                        <a:effectLst/>
                        <a:latin typeface="Arial" panose="020B0604020202020204" pitchFamily="34" charset="0"/>
                      </a:endParaRPr>
                    </a:p>
                  </a:txBody>
                  <a:tcPr marL="8532" marR="8532" marT="8532" marB="0" anchor="b">
                    <a:lnL>
                      <a:noFill/>
                    </a:lnL>
                    <a:lnR>
                      <a:noFill/>
                    </a:lnR>
                    <a:lnT>
                      <a:noFill/>
                    </a:lnT>
                    <a:lnB>
                      <a:noFill/>
                    </a:lnB>
                  </a:tcPr>
                </a:tc>
                <a:tc>
                  <a:txBody>
                    <a:bodyPr/>
                    <a:lstStyle/>
                    <a:p>
                      <a:pPr algn="l" fontAlgn="b"/>
                      <a:endParaRPr lang="en-US" sz="900" b="0" i="0" u="none" strike="noStrike">
                        <a:solidFill>
                          <a:srgbClr val="000000"/>
                        </a:solidFill>
                        <a:effectLst/>
                        <a:latin typeface="Arial" panose="020B0604020202020204" pitchFamily="34" charset="0"/>
                      </a:endParaRPr>
                    </a:p>
                  </a:txBody>
                  <a:tcPr marL="8532" marR="8532" marT="8532" marB="0" anchor="b">
                    <a:lnL>
                      <a:noFill/>
                    </a:lnL>
                    <a:lnR>
                      <a:noFill/>
                    </a:lnR>
                    <a:lnT>
                      <a:noFill/>
                    </a:lnT>
                    <a:lnB>
                      <a:noFill/>
                    </a:lnB>
                  </a:tcPr>
                </a:tc>
                <a:tc>
                  <a:txBody>
                    <a:bodyPr/>
                    <a:lstStyle/>
                    <a:p>
                      <a:pPr algn="l" fontAlgn="b"/>
                      <a:endParaRPr lang="en-US" sz="900" b="0" i="0" u="none" strike="noStrike">
                        <a:solidFill>
                          <a:srgbClr val="000000"/>
                        </a:solidFill>
                        <a:effectLst/>
                        <a:latin typeface="Arial" panose="020B0604020202020204" pitchFamily="34" charset="0"/>
                      </a:endParaRPr>
                    </a:p>
                  </a:txBody>
                  <a:tcPr marL="8532" marR="8532" marT="8532" marB="0" anchor="b">
                    <a:lnL>
                      <a:noFill/>
                    </a:lnL>
                    <a:lnR>
                      <a:noFill/>
                    </a:lnR>
                    <a:lnT>
                      <a:noFill/>
                    </a:lnT>
                    <a:lnB>
                      <a:noFill/>
                    </a:lnB>
                  </a:tcPr>
                </a:tc>
                <a:tc>
                  <a:txBody>
                    <a:bodyPr/>
                    <a:lstStyle/>
                    <a:p>
                      <a:pPr algn="l" fontAlgn="b"/>
                      <a:endParaRPr lang="en-US" sz="900" b="0" i="0" u="none" strike="noStrike">
                        <a:solidFill>
                          <a:srgbClr val="000000"/>
                        </a:solidFill>
                        <a:effectLst/>
                        <a:latin typeface="Arial" panose="020B0604020202020204" pitchFamily="34" charset="0"/>
                      </a:endParaRPr>
                    </a:p>
                  </a:txBody>
                  <a:tcPr marL="8532" marR="8532" marT="8532" marB="0" anchor="b">
                    <a:lnL>
                      <a:noFill/>
                    </a:lnL>
                    <a:lnR>
                      <a:noFill/>
                    </a:lnR>
                    <a:lnT>
                      <a:noFill/>
                    </a:lnT>
                    <a:lnB>
                      <a:noFill/>
                    </a:lnB>
                  </a:tcPr>
                </a:tc>
                <a:tc>
                  <a:txBody>
                    <a:bodyPr/>
                    <a:lstStyle/>
                    <a:p>
                      <a:pPr algn="l" fontAlgn="b"/>
                      <a:endParaRPr lang="en-US" sz="900" b="0" i="0" u="none" strike="noStrike">
                        <a:solidFill>
                          <a:srgbClr val="000000"/>
                        </a:solidFill>
                        <a:effectLst/>
                        <a:latin typeface="Arial" panose="020B0604020202020204" pitchFamily="34" charset="0"/>
                      </a:endParaRPr>
                    </a:p>
                  </a:txBody>
                  <a:tcPr marL="8532" marR="8532" marT="8532" marB="0" anchor="b">
                    <a:lnL>
                      <a:noFill/>
                    </a:lnL>
                    <a:lnR>
                      <a:noFill/>
                    </a:lnR>
                    <a:lnT>
                      <a:noFill/>
                    </a:lnT>
                    <a:lnB>
                      <a:noFill/>
                    </a:lnB>
                  </a:tcPr>
                </a:tc>
                <a:tc>
                  <a:txBody>
                    <a:bodyPr/>
                    <a:lstStyle/>
                    <a:p>
                      <a:pPr algn="l" fontAlgn="b"/>
                      <a:endParaRPr lang="en-US" sz="900" b="0" i="0" u="none" strike="noStrike">
                        <a:solidFill>
                          <a:srgbClr val="000000"/>
                        </a:solidFill>
                        <a:effectLst/>
                        <a:latin typeface="Arial" panose="020B0604020202020204" pitchFamily="34" charset="0"/>
                      </a:endParaRPr>
                    </a:p>
                  </a:txBody>
                  <a:tcPr marL="8532" marR="8532" marT="8532" marB="0" anchor="b">
                    <a:lnL>
                      <a:noFill/>
                    </a:lnL>
                    <a:lnR>
                      <a:noFill/>
                    </a:lnR>
                    <a:lnT>
                      <a:noFill/>
                    </a:lnT>
                    <a:lnB>
                      <a:noFill/>
                    </a:lnB>
                  </a:tcPr>
                </a:tc>
                <a:tc>
                  <a:txBody>
                    <a:bodyPr/>
                    <a:lstStyle/>
                    <a:p>
                      <a:pPr algn="l" fontAlgn="b"/>
                      <a:endParaRPr lang="en-US" sz="900" b="0" i="0" u="none" strike="noStrike">
                        <a:solidFill>
                          <a:srgbClr val="A5A5A5"/>
                        </a:solidFill>
                        <a:effectLst/>
                        <a:latin typeface="Arial" panose="020B0604020202020204" pitchFamily="34" charset="0"/>
                      </a:endParaRPr>
                    </a:p>
                  </a:txBody>
                  <a:tcPr marL="8532" marR="8532" marT="8532" marB="0" anchor="b">
                    <a:lnL>
                      <a:noFill/>
                    </a:lnL>
                    <a:lnR>
                      <a:noFill/>
                    </a:lnR>
                    <a:lnT>
                      <a:noFill/>
                    </a:lnT>
                    <a:lnB>
                      <a:noFill/>
                    </a:lnB>
                  </a:tcPr>
                </a:tc>
                <a:tc>
                  <a:txBody>
                    <a:bodyPr/>
                    <a:lstStyle/>
                    <a:p>
                      <a:pPr algn="l" fontAlgn="b"/>
                      <a:endParaRPr lang="en-US" sz="900" b="0" i="0" u="none" strike="noStrike">
                        <a:solidFill>
                          <a:srgbClr val="000000"/>
                        </a:solidFill>
                        <a:effectLst/>
                        <a:latin typeface="Arial" panose="020B0604020202020204" pitchFamily="34" charset="0"/>
                      </a:endParaRPr>
                    </a:p>
                  </a:txBody>
                  <a:tcPr marL="8532" marR="8532" marT="8532" marB="0" anchor="b">
                    <a:lnL>
                      <a:noFill/>
                    </a:lnL>
                    <a:lnR>
                      <a:noFill/>
                    </a:lnR>
                    <a:lnT>
                      <a:noFill/>
                    </a:lnT>
                    <a:lnB>
                      <a:noFill/>
                    </a:lnB>
                  </a:tcPr>
                </a:tc>
                <a:extLst>
                  <a:ext uri="{0D108BD9-81ED-4DB2-BD59-A6C34878D82A}">
                    <a16:rowId xmlns:a16="http://schemas.microsoft.com/office/drawing/2014/main" val="1351229659"/>
                  </a:ext>
                </a:extLst>
              </a:tr>
              <a:tr h="290089">
                <a:tc>
                  <a:txBody>
                    <a:bodyPr/>
                    <a:lstStyle/>
                    <a:p>
                      <a:pPr algn="l" fontAlgn="b"/>
                      <a:r>
                        <a:rPr lang="en-US" sz="900" b="1" i="0" u="none" strike="noStrike">
                          <a:solidFill>
                            <a:schemeClr val="tx1"/>
                          </a:solidFill>
                          <a:effectLst/>
                          <a:latin typeface="Arial" panose="020B0604020202020204" pitchFamily="34" charset="0"/>
                        </a:rPr>
                        <a:t>Local Access Lane</a:t>
                      </a:r>
                    </a:p>
                  </a:txBody>
                  <a:tcPr marL="8532" marR="8532" marT="8532" marB="0" anchor="b">
                    <a:lnL>
                      <a:noFill/>
                    </a:lnL>
                    <a:lnR>
                      <a:noFill/>
                    </a:lnR>
                    <a:lnT>
                      <a:noFill/>
                    </a:lnT>
                    <a:lnB>
                      <a:noFill/>
                    </a:lnB>
                  </a:tcPr>
                </a:tc>
                <a:tc>
                  <a:txBody>
                    <a:bodyPr/>
                    <a:lstStyle/>
                    <a:p>
                      <a:pPr algn="l" fontAlgn="b"/>
                      <a:r>
                        <a:rPr lang="en-US" sz="900" b="1" i="0" u="none" strike="noStrike">
                          <a:solidFill>
                            <a:schemeClr val="tx1"/>
                          </a:solidFill>
                          <a:effectLst/>
                          <a:latin typeface="Arial" panose="020B0604020202020204" pitchFamily="34" charset="0"/>
                        </a:rPr>
                        <a:t>Pct</a:t>
                      </a:r>
                    </a:p>
                  </a:txBody>
                  <a:tcPr marL="8532" marR="8532" marT="8532" marB="0" anchor="b">
                    <a:lnL>
                      <a:noFill/>
                    </a:lnL>
                    <a:lnR>
                      <a:noFill/>
                    </a:lnR>
                    <a:lnT>
                      <a:noFill/>
                    </a:lnT>
                    <a:lnB>
                      <a:noFill/>
                    </a:lnB>
                  </a:tcPr>
                </a:tc>
                <a:tc>
                  <a:txBody>
                    <a:bodyPr/>
                    <a:lstStyle/>
                    <a:p>
                      <a:pPr algn="l" fontAlgn="b"/>
                      <a:r>
                        <a:rPr lang="en-US" sz="900" b="0" i="0" u="none" strike="noStrike">
                          <a:solidFill>
                            <a:schemeClr val="tx1"/>
                          </a:solidFill>
                          <a:effectLst/>
                          <a:latin typeface="Arial" panose="020B0604020202020204" pitchFamily="34" charset="0"/>
                        </a:rPr>
                        <a:t>In general</a:t>
                      </a:r>
                    </a:p>
                  </a:txBody>
                  <a:tcPr marL="8532" marR="8532" marT="8532" marB="0" anchor="b">
                    <a:lnL>
                      <a:noFill/>
                    </a:lnL>
                    <a:lnR>
                      <a:noFill/>
                    </a:lnR>
                    <a:lnT>
                      <a:noFill/>
                    </a:lnT>
                    <a:lnB>
                      <a:noFill/>
                    </a:lnB>
                  </a:tcPr>
                </a:tc>
                <a:tc>
                  <a:txBody>
                    <a:bodyPr/>
                    <a:lstStyle/>
                    <a:p>
                      <a:pPr algn="l" fontAlgn="b"/>
                      <a:r>
                        <a:rPr lang="en-US" sz="900" b="0" i="0" u="none" strike="noStrike">
                          <a:solidFill>
                            <a:schemeClr val="tx1"/>
                          </a:solidFill>
                          <a:effectLst/>
                          <a:latin typeface="Arial" panose="020B0604020202020204" pitchFamily="34" charset="0"/>
                        </a:rPr>
                        <a:t>Walking</a:t>
                      </a:r>
                    </a:p>
                  </a:txBody>
                  <a:tcPr marL="8532" marR="8532" marT="8532" marB="0" anchor="b">
                    <a:lnL>
                      <a:noFill/>
                    </a:lnL>
                    <a:lnR>
                      <a:noFill/>
                    </a:lnR>
                    <a:lnT>
                      <a:noFill/>
                    </a:lnT>
                    <a:lnB>
                      <a:noFill/>
                    </a:lnB>
                  </a:tcPr>
                </a:tc>
                <a:tc>
                  <a:txBody>
                    <a:bodyPr/>
                    <a:lstStyle/>
                    <a:p>
                      <a:pPr algn="l" fontAlgn="b"/>
                      <a:r>
                        <a:rPr lang="en-US" sz="900" b="0" i="0" u="none" strike="noStrike">
                          <a:solidFill>
                            <a:schemeClr val="tx1"/>
                          </a:solidFill>
                          <a:effectLst/>
                          <a:latin typeface="Arial" panose="020B0604020202020204" pitchFamily="34" charset="0"/>
                        </a:rPr>
                        <a:t>Biking</a:t>
                      </a:r>
                    </a:p>
                  </a:txBody>
                  <a:tcPr marL="8532" marR="8532" marT="8532" marB="0" anchor="b">
                    <a:lnL>
                      <a:noFill/>
                    </a:lnL>
                    <a:lnR>
                      <a:noFill/>
                    </a:lnR>
                    <a:lnT>
                      <a:noFill/>
                    </a:lnT>
                    <a:lnB>
                      <a:noFill/>
                    </a:lnB>
                  </a:tcPr>
                </a:tc>
                <a:tc>
                  <a:txBody>
                    <a:bodyPr/>
                    <a:lstStyle/>
                    <a:p>
                      <a:pPr algn="l" fontAlgn="b"/>
                      <a:r>
                        <a:rPr lang="en-US" sz="900" b="0" i="0" u="none" strike="noStrike">
                          <a:solidFill>
                            <a:schemeClr val="tx1"/>
                          </a:solidFill>
                          <a:effectLst/>
                          <a:latin typeface="Arial" panose="020B0604020202020204" pitchFamily="34" charset="0"/>
                        </a:rPr>
                        <a:t>Taking the bus</a:t>
                      </a:r>
                    </a:p>
                  </a:txBody>
                  <a:tcPr marL="8532" marR="8532" marT="8532" marB="0" anchor="b">
                    <a:lnL>
                      <a:noFill/>
                    </a:lnL>
                    <a:lnR>
                      <a:noFill/>
                    </a:lnR>
                    <a:lnT>
                      <a:noFill/>
                    </a:lnT>
                    <a:lnB>
                      <a:noFill/>
                    </a:lnB>
                  </a:tcPr>
                </a:tc>
                <a:tc>
                  <a:txBody>
                    <a:bodyPr/>
                    <a:lstStyle/>
                    <a:p>
                      <a:pPr algn="l" fontAlgn="b"/>
                      <a:r>
                        <a:rPr lang="en-US" sz="900" b="0" i="0" u="none" strike="noStrike">
                          <a:solidFill>
                            <a:schemeClr val="tx1"/>
                          </a:solidFill>
                          <a:effectLst/>
                          <a:latin typeface="Arial" panose="020B0604020202020204" pitchFamily="34" charset="0"/>
                        </a:rPr>
                        <a:t>Driving</a:t>
                      </a:r>
                    </a:p>
                  </a:txBody>
                  <a:tcPr marL="8532" marR="8532" marT="8532" marB="0" anchor="b">
                    <a:lnL>
                      <a:noFill/>
                    </a:lnL>
                    <a:lnR>
                      <a:noFill/>
                    </a:lnR>
                    <a:lnT>
                      <a:noFill/>
                    </a:lnT>
                    <a:lnB>
                      <a:noFill/>
                    </a:lnB>
                  </a:tcPr>
                </a:tc>
                <a:tc>
                  <a:txBody>
                    <a:bodyPr/>
                    <a:lstStyle/>
                    <a:p>
                      <a:pPr algn="l" fontAlgn="b"/>
                      <a:r>
                        <a:rPr lang="en-US" sz="900" b="0" i="0" u="none" strike="noStrike">
                          <a:solidFill>
                            <a:schemeClr val="tx1"/>
                          </a:solidFill>
                          <a:effectLst/>
                          <a:latin typeface="Arial" panose="020B0604020202020204" pitchFamily="34" charset="0"/>
                        </a:rPr>
                        <a:t>Sum of all</a:t>
                      </a:r>
                    </a:p>
                  </a:txBody>
                  <a:tcPr marL="8532" marR="8532" marT="8532" marB="0" anchor="b">
                    <a:lnL>
                      <a:noFill/>
                    </a:lnL>
                    <a:lnR>
                      <a:noFill/>
                    </a:lnR>
                    <a:lnT>
                      <a:noFill/>
                    </a:lnT>
                    <a:lnB>
                      <a:noFill/>
                    </a:lnB>
                  </a:tcPr>
                </a:tc>
                <a:tc>
                  <a:txBody>
                    <a:bodyPr/>
                    <a:lstStyle/>
                    <a:p>
                      <a:pPr algn="l" fontAlgn="b"/>
                      <a:r>
                        <a:rPr lang="en-US" sz="900" b="1" i="0" u="none" strike="noStrike">
                          <a:solidFill>
                            <a:schemeClr val="tx1"/>
                          </a:solidFill>
                          <a:effectLst/>
                          <a:latin typeface="Arial" panose="020B0604020202020204" pitchFamily="34" charset="0"/>
                        </a:rPr>
                        <a:t>Pct</a:t>
                      </a:r>
                    </a:p>
                  </a:txBody>
                  <a:tcPr marL="8532" marR="8532" marT="8532" marB="0" anchor="b">
                    <a:lnL>
                      <a:noFill/>
                    </a:lnL>
                    <a:lnR>
                      <a:noFill/>
                    </a:lnR>
                    <a:lnT>
                      <a:noFill/>
                    </a:lnT>
                    <a:lnB>
                      <a:noFill/>
                    </a:lnB>
                  </a:tcPr>
                </a:tc>
                <a:extLst>
                  <a:ext uri="{0D108BD9-81ED-4DB2-BD59-A6C34878D82A}">
                    <a16:rowId xmlns:a16="http://schemas.microsoft.com/office/drawing/2014/main" val="2413758218"/>
                  </a:ext>
                </a:extLst>
              </a:tr>
              <a:tr h="145045">
                <a:tc>
                  <a:txBody>
                    <a:bodyPr/>
                    <a:lstStyle/>
                    <a:p>
                      <a:pPr algn="l" fontAlgn="b"/>
                      <a:r>
                        <a:rPr lang="en-US" sz="900" b="0" i="0" u="none" strike="noStrike">
                          <a:solidFill>
                            <a:schemeClr val="tx1"/>
                          </a:solidFill>
                          <a:effectLst/>
                          <a:latin typeface="Arial" panose="020B0604020202020204" pitchFamily="34" charset="0"/>
                        </a:rPr>
                        <a:t>Much better</a:t>
                      </a:r>
                    </a:p>
                  </a:txBody>
                  <a:tcPr marL="8532" marR="8532" marT="8532" marB="0" anchor="b">
                    <a:lnL>
                      <a:noFill/>
                    </a:lnL>
                    <a:lnR>
                      <a:noFill/>
                    </a:lnR>
                    <a:lnT>
                      <a:noFill/>
                    </a:lnT>
                    <a:lnB>
                      <a:noFill/>
                    </a:lnB>
                  </a:tcPr>
                </a:tc>
                <a:tc>
                  <a:txBody>
                    <a:bodyPr/>
                    <a:lstStyle/>
                    <a:p>
                      <a:pPr algn="r" fontAlgn="b"/>
                      <a:r>
                        <a:rPr lang="en-US" sz="900" b="1" i="0" u="none" strike="noStrike">
                          <a:solidFill>
                            <a:srgbClr val="000000"/>
                          </a:solidFill>
                          <a:effectLst/>
                          <a:latin typeface="Arial" panose="020B0604020202020204" pitchFamily="34" charset="0"/>
                        </a:rPr>
                        <a:t>24%</a:t>
                      </a:r>
                    </a:p>
                  </a:txBody>
                  <a:tcPr marL="8532" marR="8532" marT="8532" marB="0" anchor="b">
                    <a:lnL>
                      <a:noFill/>
                    </a:lnL>
                    <a:lnR>
                      <a:noFill/>
                    </a:lnR>
                    <a:lnT>
                      <a:noFill/>
                    </a:lnT>
                    <a:lnB>
                      <a:noFill/>
                    </a:lnB>
                    <a:solidFill>
                      <a:srgbClr val="FAB1B4"/>
                    </a:solidFill>
                  </a:tcPr>
                </a:tc>
                <a:tc>
                  <a:txBody>
                    <a:bodyPr/>
                    <a:lstStyle/>
                    <a:p>
                      <a:pPr algn="r" fontAlgn="b"/>
                      <a:r>
                        <a:rPr lang="en-US" sz="900" b="0" i="0" u="none" strike="noStrike">
                          <a:solidFill>
                            <a:srgbClr val="000000"/>
                          </a:solidFill>
                          <a:effectLst/>
                          <a:latin typeface="Arial" panose="020B0604020202020204" pitchFamily="34" charset="0"/>
                        </a:rPr>
                        <a:t>160</a:t>
                      </a:r>
                    </a:p>
                  </a:txBody>
                  <a:tcPr marL="8532" marR="8532" marT="8532" marB="0" anchor="b">
                    <a:lnL>
                      <a:noFill/>
                    </a:lnL>
                    <a:lnR>
                      <a:noFill/>
                    </a:lnR>
                    <a:lnT>
                      <a:noFill/>
                    </a:lnT>
                    <a:lnB>
                      <a:noFill/>
                    </a:lnB>
                    <a:solidFill>
                      <a:srgbClr val="95D2A6"/>
                    </a:solidFill>
                  </a:tcPr>
                </a:tc>
                <a:tc>
                  <a:txBody>
                    <a:bodyPr/>
                    <a:lstStyle/>
                    <a:p>
                      <a:pPr algn="r" fontAlgn="b"/>
                      <a:r>
                        <a:rPr lang="en-US" sz="900" b="0" i="0" u="none" strike="noStrike">
                          <a:solidFill>
                            <a:srgbClr val="000000"/>
                          </a:solidFill>
                          <a:effectLst/>
                          <a:latin typeface="Arial" panose="020B0604020202020204" pitchFamily="34" charset="0"/>
                        </a:rPr>
                        <a:t>148</a:t>
                      </a:r>
                    </a:p>
                  </a:txBody>
                  <a:tcPr marL="8532" marR="8532" marT="8532" marB="0" anchor="b">
                    <a:lnL>
                      <a:noFill/>
                    </a:lnL>
                    <a:lnR>
                      <a:noFill/>
                    </a:lnR>
                    <a:lnT>
                      <a:noFill/>
                    </a:lnT>
                    <a:lnB>
                      <a:noFill/>
                    </a:lnB>
                    <a:solidFill>
                      <a:srgbClr val="9DD6AD"/>
                    </a:solidFill>
                  </a:tcPr>
                </a:tc>
                <a:tc>
                  <a:txBody>
                    <a:bodyPr/>
                    <a:lstStyle/>
                    <a:p>
                      <a:pPr algn="r" fontAlgn="b"/>
                      <a:r>
                        <a:rPr lang="en-US" sz="900" b="0" i="0" u="none" strike="noStrike">
                          <a:solidFill>
                            <a:srgbClr val="000000"/>
                          </a:solidFill>
                          <a:effectLst/>
                          <a:latin typeface="Arial" panose="020B0604020202020204" pitchFamily="34" charset="0"/>
                        </a:rPr>
                        <a:t>160</a:t>
                      </a:r>
                    </a:p>
                  </a:txBody>
                  <a:tcPr marL="8532" marR="8532" marT="8532" marB="0" anchor="b">
                    <a:lnL>
                      <a:noFill/>
                    </a:lnL>
                    <a:lnR>
                      <a:noFill/>
                    </a:lnR>
                    <a:lnT>
                      <a:noFill/>
                    </a:lnT>
                    <a:lnB>
                      <a:noFill/>
                    </a:lnB>
                    <a:solidFill>
                      <a:srgbClr val="95D2A6"/>
                    </a:solidFill>
                  </a:tcPr>
                </a:tc>
                <a:tc>
                  <a:txBody>
                    <a:bodyPr/>
                    <a:lstStyle/>
                    <a:p>
                      <a:pPr algn="r" fontAlgn="b"/>
                      <a:r>
                        <a:rPr lang="en-US" sz="900" b="0" i="0" u="none" strike="noStrike">
                          <a:solidFill>
                            <a:srgbClr val="000000"/>
                          </a:solidFill>
                          <a:effectLst/>
                          <a:latin typeface="Arial" panose="020B0604020202020204" pitchFamily="34" charset="0"/>
                        </a:rPr>
                        <a:t>104</a:t>
                      </a:r>
                    </a:p>
                  </a:txBody>
                  <a:tcPr marL="8532" marR="8532" marT="8532" marB="0" anchor="b">
                    <a:lnL>
                      <a:noFill/>
                    </a:lnL>
                    <a:lnR>
                      <a:noFill/>
                    </a:lnR>
                    <a:lnT>
                      <a:noFill/>
                    </a:lnT>
                    <a:lnB>
                      <a:noFill/>
                    </a:lnB>
                    <a:solidFill>
                      <a:srgbClr val="BBE2C7"/>
                    </a:solidFill>
                  </a:tcPr>
                </a:tc>
                <a:tc>
                  <a:txBody>
                    <a:bodyPr/>
                    <a:lstStyle/>
                    <a:p>
                      <a:pPr algn="r" fontAlgn="b"/>
                      <a:r>
                        <a:rPr lang="en-US" sz="900" b="0" i="0" u="none" strike="noStrike">
                          <a:solidFill>
                            <a:srgbClr val="000000"/>
                          </a:solidFill>
                          <a:effectLst/>
                          <a:latin typeface="Arial" panose="020B0604020202020204" pitchFamily="34" charset="0"/>
                        </a:rPr>
                        <a:t>67</a:t>
                      </a:r>
                    </a:p>
                  </a:txBody>
                  <a:tcPr marL="8532" marR="8532" marT="8532" marB="0" anchor="b">
                    <a:lnL>
                      <a:noFill/>
                    </a:lnL>
                    <a:lnR>
                      <a:noFill/>
                    </a:lnR>
                    <a:lnT>
                      <a:noFill/>
                    </a:lnT>
                    <a:lnB>
                      <a:noFill/>
                    </a:lnB>
                    <a:solidFill>
                      <a:srgbClr val="D5EDDD"/>
                    </a:solidFill>
                  </a:tcPr>
                </a:tc>
                <a:tc>
                  <a:txBody>
                    <a:bodyPr/>
                    <a:lstStyle/>
                    <a:p>
                      <a:pPr algn="r" fontAlgn="b"/>
                      <a:r>
                        <a:rPr lang="en-US" sz="900" b="0" i="0" u="none" strike="noStrike">
                          <a:solidFill>
                            <a:srgbClr val="A5A5A5"/>
                          </a:solidFill>
                          <a:effectLst/>
                          <a:latin typeface="Arial" panose="020B0604020202020204" pitchFamily="34" charset="0"/>
                        </a:rPr>
                        <a:t>639</a:t>
                      </a:r>
                    </a:p>
                  </a:txBody>
                  <a:tcPr marL="8532" marR="8532" marT="8532" marB="0" anchor="b">
                    <a:lnL>
                      <a:noFill/>
                    </a:lnL>
                    <a:lnR>
                      <a:noFill/>
                    </a:lnR>
                    <a:lnT>
                      <a:noFill/>
                    </a:lnT>
                    <a:lnB>
                      <a:noFill/>
                    </a:lnB>
                  </a:tcPr>
                </a:tc>
                <a:tc>
                  <a:txBody>
                    <a:bodyPr/>
                    <a:lstStyle/>
                    <a:p>
                      <a:pPr algn="r" fontAlgn="b"/>
                      <a:r>
                        <a:rPr lang="en-US" sz="900" b="1" i="0" u="none" strike="noStrike">
                          <a:solidFill>
                            <a:srgbClr val="000000"/>
                          </a:solidFill>
                          <a:effectLst/>
                          <a:latin typeface="Arial" panose="020B0604020202020204" pitchFamily="34" charset="0"/>
                        </a:rPr>
                        <a:t>19%</a:t>
                      </a:r>
                    </a:p>
                  </a:txBody>
                  <a:tcPr marL="8532" marR="8532" marT="8532" marB="0" anchor="b">
                    <a:lnL>
                      <a:noFill/>
                    </a:lnL>
                    <a:lnR>
                      <a:noFill/>
                    </a:lnR>
                    <a:lnT>
                      <a:noFill/>
                    </a:lnT>
                    <a:lnB>
                      <a:noFill/>
                    </a:lnB>
                    <a:solidFill>
                      <a:srgbClr val="FBC1C4"/>
                    </a:solidFill>
                  </a:tcPr>
                </a:tc>
                <a:extLst>
                  <a:ext uri="{0D108BD9-81ED-4DB2-BD59-A6C34878D82A}">
                    <a16:rowId xmlns:a16="http://schemas.microsoft.com/office/drawing/2014/main" val="1433131419"/>
                  </a:ext>
                </a:extLst>
              </a:tr>
              <a:tr h="145045">
                <a:tc>
                  <a:txBody>
                    <a:bodyPr/>
                    <a:lstStyle/>
                    <a:p>
                      <a:pPr algn="l" fontAlgn="b"/>
                      <a:r>
                        <a:rPr lang="en-US" sz="900" b="0" i="0" u="none" strike="noStrike">
                          <a:solidFill>
                            <a:schemeClr val="tx1"/>
                          </a:solidFill>
                          <a:effectLst/>
                          <a:latin typeface="Arial" panose="020B0604020202020204" pitchFamily="34" charset="0"/>
                        </a:rPr>
                        <a:t>A little better</a:t>
                      </a:r>
                    </a:p>
                  </a:txBody>
                  <a:tcPr marL="8532" marR="8532" marT="8532" marB="0" anchor="b">
                    <a:lnL>
                      <a:noFill/>
                    </a:lnL>
                    <a:lnR>
                      <a:noFill/>
                    </a:lnR>
                    <a:lnT>
                      <a:noFill/>
                    </a:lnT>
                    <a:lnB>
                      <a:noFill/>
                    </a:lnB>
                  </a:tcPr>
                </a:tc>
                <a:tc>
                  <a:txBody>
                    <a:bodyPr/>
                    <a:lstStyle/>
                    <a:p>
                      <a:pPr algn="r" fontAlgn="b"/>
                      <a:r>
                        <a:rPr lang="en-US" sz="900" b="1" i="0" u="none" strike="noStrike">
                          <a:solidFill>
                            <a:srgbClr val="000000"/>
                          </a:solidFill>
                          <a:effectLst/>
                          <a:latin typeface="Arial" panose="020B0604020202020204" pitchFamily="34" charset="0"/>
                        </a:rPr>
                        <a:t>34%</a:t>
                      </a:r>
                    </a:p>
                  </a:txBody>
                  <a:tcPr marL="8532" marR="8532" marT="8532" marB="0" anchor="b">
                    <a:lnL>
                      <a:noFill/>
                    </a:lnL>
                    <a:lnR>
                      <a:noFill/>
                    </a:lnR>
                    <a:lnT>
                      <a:noFill/>
                    </a:lnT>
                    <a:lnB>
                      <a:noFill/>
                    </a:lnB>
                    <a:solidFill>
                      <a:srgbClr val="FA8E91"/>
                    </a:solidFill>
                  </a:tcPr>
                </a:tc>
                <a:tc>
                  <a:txBody>
                    <a:bodyPr/>
                    <a:lstStyle/>
                    <a:p>
                      <a:pPr algn="r" fontAlgn="b"/>
                      <a:r>
                        <a:rPr lang="en-US" sz="900" b="0" i="0" u="none" strike="noStrike">
                          <a:solidFill>
                            <a:srgbClr val="000000"/>
                          </a:solidFill>
                          <a:effectLst/>
                          <a:latin typeface="Arial" panose="020B0604020202020204" pitchFamily="34" charset="0"/>
                        </a:rPr>
                        <a:t>231</a:t>
                      </a:r>
                    </a:p>
                  </a:txBody>
                  <a:tcPr marL="8532" marR="8532" marT="8532" marB="0" anchor="b">
                    <a:lnL>
                      <a:noFill/>
                    </a:lnL>
                    <a:lnR>
                      <a:noFill/>
                    </a:lnR>
                    <a:lnT>
                      <a:noFill/>
                    </a:lnT>
                    <a:lnB>
                      <a:noFill/>
                    </a:lnB>
                    <a:solidFill>
                      <a:srgbClr val="63BE7B"/>
                    </a:solidFill>
                  </a:tcPr>
                </a:tc>
                <a:tc>
                  <a:txBody>
                    <a:bodyPr/>
                    <a:lstStyle/>
                    <a:p>
                      <a:pPr algn="r" fontAlgn="b"/>
                      <a:r>
                        <a:rPr lang="en-US" sz="900" b="0" i="0" u="none" strike="noStrike">
                          <a:solidFill>
                            <a:srgbClr val="000000"/>
                          </a:solidFill>
                          <a:effectLst/>
                          <a:latin typeface="Arial" panose="020B0604020202020204" pitchFamily="34" charset="0"/>
                        </a:rPr>
                        <a:t>193</a:t>
                      </a:r>
                    </a:p>
                  </a:txBody>
                  <a:tcPr marL="8532" marR="8532" marT="8532" marB="0" anchor="b">
                    <a:lnL>
                      <a:noFill/>
                    </a:lnL>
                    <a:lnR>
                      <a:noFill/>
                    </a:lnR>
                    <a:lnT>
                      <a:noFill/>
                    </a:lnT>
                    <a:lnB>
                      <a:noFill/>
                    </a:lnB>
                    <a:solidFill>
                      <a:srgbClr val="7EC992"/>
                    </a:solidFill>
                  </a:tcPr>
                </a:tc>
                <a:tc>
                  <a:txBody>
                    <a:bodyPr/>
                    <a:lstStyle/>
                    <a:p>
                      <a:pPr algn="r" fontAlgn="b"/>
                      <a:r>
                        <a:rPr lang="en-US" sz="900" b="0" i="0" u="none" strike="noStrike">
                          <a:solidFill>
                            <a:srgbClr val="000000"/>
                          </a:solidFill>
                          <a:effectLst/>
                          <a:latin typeface="Arial" panose="020B0604020202020204" pitchFamily="34" charset="0"/>
                        </a:rPr>
                        <a:t>229</a:t>
                      </a:r>
                    </a:p>
                  </a:txBody>
                  <a:tcPr marL="8532" marR="8532" marT="8532" marB="0" anchor="b">
                    <a:lnL>
                      <a:noFill/>
                    </a:lnL>
                    <a:lnR>
                      <a:noFill/>
                    </a:lnR>
                    <a:lnT>
                      <a:noFill/>
                    </a:lnT>
                    <a:lnB>
                      <a:noFill/>
                    </a:lnB>
                    <a:solidFill>
                      <a:srgbClr val="65BF7D"/>
                    </a:solidFill>
                  </a:tcPr>
                </a:tc>
                <a:tc>
                  <a:txBody>
                    <a:bodyPr/>
                    <a:lstStyle/>
                    <a:p>
                      <a:pPr algn="r" fontAlgn="b"/>
                      <a:r>
                        <a:rPr lang="en-US" sz="900" b="0" i="0" u="none" strike="noStrike">
                          <a:solidFill>
                            <a:srgbClr val="000000"/>
                          </a:solidFill>
                          <a:effectLst/>
                          <a:latin typeface="Arial" panose="020B0604020202020204" pitchFamily="34" charset="0"/>
                        </a:rPr>
                        <a:t>208</a:t>
                      </a:r>
                    </a:p>
                  </a:txBody>
                  <a:tcPr marL="8532" marR="8532" marT="8532" marB="0" anchor="b">
                    <a:lnL>
                      <a:noFill/>
                    </a:lnL>
                    <a:lnR>
                      <a:noFill/>
                    </a:lnR>
                    <a:lnT>
                      <a:noFill/>
                    </a:lnT>
                    <a:lnB>
                      <a:noFill/>
                    </a:lnB>
                    <a:solidFill>
                      <a:srgbClr val="73C589"/>
                    </a:solidFill>
                  </a:tcPr>
                </a:tc>
                <a:tc>
                  <a:txBody>
                    <a:bodyPr/>
                    <a:lstStyle/>
                    <a:p>
                      <a:pPr algn="r" fontAlgn="b"/>
                      <a:r>
                        <a:rPr lang="en-US" sz="900" b="0" i="0" u="none" strike="noStrike">
                          <a:solidFill>
                            <a:srgbClr val="000000"/>
                          </a:solidFill>
                          <a:effectLst/>
                          <a:latin typeface="Arial" panose="020B0604020202020204" pitchFamily="34" charset="0"/>
                        </a:rPr>
                        <a:t>162</a:t>
                      </a:r>
                    </a:p>
                  </a:txBody>
                  <a:tcPr marL="8532" marR="8532" marT="8532" marB="0" anchor="b">
                    <a:lnL>
                      <a:noFill/>
                    </a:lnL>
                    <a:lnR>
                      <a:noFill/>
                    </a:lnR>
                    <a:lnT>
                      <a:noFill/>
                    </a:lnT>
                    <a:lnB>
                      <a:noFill/>
                    </a:lnB>
                    <a:solidFill>
                      <a:srgbClr val="93D2A5"/>
                    </a:solidFill>
                  </a:tcPr>
                </a:tc>
                <a:tc>
                  <a:txBody>
                    <a:bodyPr/>
                    <a:lstStyle/>
                    <a:p>
                      <a:pPr algn="r" fontAlgn="b"/>
                      <a:r>
                        <a:rPr lang="en-US" sz="900" b="0" i="0" u="none" strike="noStrike">
                          <a:solidFill>
                            <a:srgbClr val="A5A5A5"/>
                          </a:solidFill>
                          <a:effectLst/>
                          <a:latin typeface="Arial" panose="020B0604020202020204" pitchFamily="34" charset="0"/>
                        </a:rPr>
                        <a:t>1023</a:t>
                      </a:r>
                    </a:p>
                  </a:txBody>
                  <a:tcPr marL="8532" marR="8532" marT="8532" marB="0" anchor="b">
                    <a:lnL>
                      <a:noFill/>
                    </a:lnL>
                    <a:lnR>
                      <a:noFill/>
                    </a:lnR>
                    <a:lnT>
                      <a:noFill/>
                    </a:lnT>
                    <a:lnB>
                      <a:noFill/>
                    </a:lnB>
                  </a:tcPr>
                </a:tc>
                <a:tc>
                  <a:txBody>
                    <a:bodyPr/>
                    <a:lstStyle/>
                    <a:p>
                      <a:pPr algn="r" fontAlgn="b"/>
                      <a:r>
                        <a:rPr lang="en-US" sz="900" b="1" i="0" u="none" strike="noStrike">
                          <a:solidFill>
                            <a:srgbClr val="000000"/>
                          </a:solidFill>
                          <a:effectLst/>
                          <a:latin typeface="Arial" panose="020B0604020202020204" pitchFamily="34" charset="0"/>
                        </a:rPr>
                        <a:t>30%</a:t>
                      </a:r>
                    </a:p>
                  </a:txBody>
                  <a:tcPr marL="8532" marR="8532" marT="8532" marB="0" anchor="b">
                    <a:lnL>
                      <a:noFill/>
                    </a:lnL>
                    <a:lnR>
                      <a:noFill/>
                    </a:lnR>
                    <a:lnT>
                      <a:noFill/>
                    </a:lnT>
                    <a:lnB>
                      <a:noFill/>
                    </a:lnB>
                    <a:solidFill>
                      <a:srgbClr val="FA9B9E"/>
                    </a:solidFill>
                  </a:tcPr>
                </a:tc>
                <a:extLst>
                  <a:ext uri="{0D108BD9-81ED-4DB2-BD59-A6C34878D82A}">
                    <a16:rowId xmlns:a16="http://schemas.microsoft.com/office/drawing/2014/main" val="3834461468"/>
                  </a:ext>
                </a:extLst>
              </a:tr>
              <a:tr h="145045">
                <a:tc>
                  <a:txBody>
                    <a:bodyPr/>
                    <a:lstStyle/>
                    <a:p>
                      <a:pPr algn="l" fontAlgn="b"/>
                      <a:r>
                        <a:rPr lang="en-US" sz="900" b="0" i="0" u="none" strike="noStrike">
                          <a:solidFill>
                            <a:schemeClr val="tx1"/>
                          </a:solidFill>
                          <a:effectLst/>
                          <a:latin typeface="Arial" panose="020B0604020202020204" pitchFamily="34" charset="0"/>
                        </a:rPr>
                        <a:t>No difference</a:t>
                      </a:r>
                    </a:p>
                  </a:txBody>
                  <a:tcPr marL="8532" marR="8532" marT="8532" marB="0" anchor="b">
                    <a:lnL>
                      <a:noFill/>
                    </a:lnL>
                    <a:lnR>
                      <a:noFill/>
                    </a:lnR>
                    <a:lnT>
                      <a:noFill/>
                    </a:lnT>
                    <a:lnB>
                      <a:noFill/>
                    </a:lnB>
                  </a:tcPr>
                </a:tc>
                <a:tc>
                  <a:txBody>
                    <a:bodyPr/>
                    <a:lstStyle/>
                    <a:p>
                      <a:pPr algn="r" fontAlgn="b"/>
                      <a:r>
                        <a:rPr lang="en-US" sz="900" b="1" i="0" u="none" strike="noStrike">
                          <a:solidFill>
                            <a:srgbClr val="000000"/>
                          </a:solidFill>
                          <a:effectLst/>
                          <a:latin typeface="Arial" panose="020B0604020202020204" pitchFamily="34" charset="0"/>
                        </a:rPr>
                        <a:t>10%</a:t>
                      </a:r>
                    </a:p>
                  </a:txBody>
                  <a:tcPr marL="8532" marR="8532" marT="8532" marB="0" anchor="b">
                    <a:lnL>
                      <a:noFill/>
                    </a:lnL>
                    <a:lnR>
                      <a:noFill/>
                    </a:lnR>
                    <a:lnT>
                      <a:noFill/>
                    </a:lnT>
                    <a:lnB>
                      <a:noFill/>
                    </a:lnB>
                    <a:solidFill>
                      <a:srgbClr val="FCDFE2"/>
                    </a:solidFill>
                  </a:tcPr>
                </a:tc>
                <a:tc>
                  <a:txBody>
                    <a:bodyPr/>
                    <a:lstStyle/>
                    <a:p>
                      <a:pPr algn="r" fontAlgn="b"/>
                      <a:r>
                        <a:rPr lang="en-US" sz="900" b="0" i="0" u="none" strike="noStrike">
                          <a:solidFill>
                            <a:srgbClr val="000000"/>
                          </a:solidFill>
                          <a:effectLst/>
                          <a:latin typeface="Arial" panose="020B0604020202020204" pitchFamily="34" charset="0"/>
                        </a:rPr>
                        <a:t>66</a:t>
                      </a:r>
                    </a:p>
                  </a:txBody>
                  <a:tcPr marL="8532" marR="8532" marT="8532" marB="0" anchor="b">
                    <a:lnL>
                      <a:noFill/>
                    </a:lnL>
                    <a:lnR>
                      <a:noFill/>
                    </a:lnR>
                    <a:lnT>
                      <a:noFill/>
                    </a:lnT>
                    <a:lnB>
                      <a:noFill/>
                    </a:lnB>
                    <a:solidFill>
                      <a:srgbClr val="D6EDDE"/>
                    </a:solidFill>
                  </a:tcPr>
                </a:tc>
                <a:tc>
                  <a:txBody>
                    <a:bodyPr/>
                    <a:lstStyle/>
                    <a:p>
                      <a:pPr algn="r" fontAlgn="b"/>
                      <a:r>
                        <a:rPr lang="en-US" sz="900" b="0" i="0" u="none" strike="noStrike">
                          <a:solidFill>
                            <a:srgbClr val="000000"/>
                          </a:solidFill>
                          <a:effectLst/>
                          <a:latin typeface="Arial" panose="020B0604020202020204" pitchFamily="34" charset="0"/>
                        </a:rPr>
                        <a:t>188</a:t>
                      </a:r>
                    </a:p>
                  </a:txBody>
                  <a:tcPr marL="8532" marR="8532" marT="8532" marB="0" anchor="b">
                    <a:lnL>
                      <a:noFill/>
                    </a:lnL>
                    <a:lnR>
                      <a:noFill/>
                    </a:lnR>
                    <a:lnT>
                      <a:noFill/>
                    </a:lnT>
                    <a:lnB>
                      <a:noFill/>
                    </a:lnB>
                    <a:solidFill>
                      <a:srgbClr val="81CB95"/>
                    </a:solidFill>
                  </a:tcPr>
                </a:tc>
                <a:tc>
                  <a:txBody>
                    <a:bodyPr/>
                    <a:lstStyle/>
                    <a:p>
                      <a:pPr algn="r" fontAlgn="b"/>
                      <a:r>
                        <a:rPr lang="en-US" sz="900" b="0" i="0" u="none" strike="noStrike">
                          <a:solidFill>
                            <a:srgbClr val="000000"/>
                          </a:solidFill>
                          <a:effectLst/>
                          <a:latin typeface="Arial" panose="020B0604020202020204" pitchFamily="34" charset="0"/>
                        </a:rPr>
                        <a:t>72</a:t>
                      </a:r>
                    </a:p>
                  </a:txBody>
                  <a:tcPr marL="8532" marR="8532" marT="8532" marB="0" anchor="b">
                    <a:lnL>
                      <a:noFill/>
                    </a:lnL>
                    <a:lnR>
                      <a:noFill/>
                    </a:lnR>
                    <a:lnT>
                      <a:noFill/>
                    </a:lnT>
                    <a:lnB>
                      <a:noFill/>
                    </a:lnB>
                    <a:solidFill>
                      <a:srgbClr val="D2EBDA"/>
                    </a:solidFill>
                  </a:tcPr>
                </a:tc>
                <a:tc>
                  <a:txBody>
                    <a:bodyPr/>
                    <a:lstStyle/>
                    <a:p>
                      <a:pPr algn="r" fontAlgn="b"/>
                      <a:r>
                        <a:rPr lang="en-US" sz="900" b="0" i="0" u="none" strike="noStrike">
                          <a:solidFill>
                            <a:srgbClr val="000000"/>
                          </a:solidFill>
                          <a:effectLst/>
                          <a:latin typeface="Arial" panose="020B0604020202020204" pitchFamily="34" charset="0"/>
                        </a:rPr>
                        <a:t>167</a:t>
                      </a:r>
                    </a:p>
                  </a:txBody>
                  <a:tcPr marL="8532" marR="8532" marT="8532" marB="0" anchor="b">
                    <a:lnL>
                      <a:noFill/>
                    </a:lnL>
                    <a:lnR>
                      <a:noFill/>
                    </a:lnR>
                    <a:lnT>
                      <a:noFill/>
                    </a:lnT>
                    <a:lnB>
                      <a:noFill/>
                    </a:lnB>
                    <a:solidFill>
                      <a:srgbClr val="90D0A2"/>
                    </a:solidFill>
                  </a:tcPr>
                </a:tc>
                <a:tc>
                  <a:txBody>
                    <a:bodyPr/>
                    <a:lstStyle/>
                    <a:p>
                      <a:pPr algn="r" fontAlgn="b"/>
                      <a:r>
                        <a:rPr lang="en-US" sz="900" b="0" i="0" u="none" strike="noStrike">
                          <a:solidFill>
                            <a:srgbClr val="000000"/>
                          </a:solidFill>
                          <a:effectLst/>
                          <a:latin typeface="Arial" panose="020B0604020202020204" pitchFamily="34" charset="0"/>
                        </a:rPr>
                        <a:t>169</a:t>
                      </a:r>
                    </a:p>
                  </a:txBody>
                  <a:tcPr marL="8532" marR="8532" marT="8532" marB="0" anchor="b">
                    <a:lnL>
                      <a:noFill/>
                    </a:lnL>
                    <a:lnR>
                      <a:noFill/>
                    </a:lnR>
                    <a:lnT>
                      <a:noFill/>
                    </a:lnT>
                    <a:lnB>
                      <a:noFill/>
                    </a:lnB>
                    <a:solidFill>
                      <a:srgbClr val="8ED0A1"/>
                    </a:solidFill>
                  </a:tcPr>
                </a:tc>
                <a:tc>
                  <a:txBody>
                    <a:bodyPr/>
                    <a:lstStyle/>
                    <a:p>
                      <a:pPr algn="r" fontAlgn="b"/>
                      <a:r>
                        <a:rPr lang="en-US" sz="900" b="0" i="0" u="none" strike="noStrike">
                          <a:solidFill>
                            <a:srgbClr val="A5A5A5"/>
                          </a:solidFill>
                          <a:effectLst/>
                          <a:latin typeface="Arial" panose="020B0604020202020204" pitchFamily="34" charset="0"/>
                        </a:rPr>
                        <a:t>662</a:t>
                      </a:r>
                    </a:p>
                  </a:txBody>
                  <a:tcPr marL="8532" marR="8532" marT="8532" marB="0" anchor="b">
                    <a:lnL>
                      <a:noFill/>
                    </a:lnL>
                    <a:lnR>
                      <a:noFill/>
                    </a:lnR>
                    <a:lnT>
                      <a:noFill/>
                    </a:lnT>
                    <a:lnB>
                      <a:noFill/>
                    </a:lnB>
                  </a:tcPr>
                </a:tc>
                <a:tc>
                  <a:txBody>
                    <a:bodyPr/>
                    <a:lstStyle/>
                    <a:p>
                      <a:pPr algn="r" fontAlgn="b"/>
                      <a:r>
                        <a:rPr lang="en-US" sz="900" b="1" i="0" u="none" strike="noStrike">
                          <a:solidFill>
                            <a:srgbClr val="000000"/>
                          </a:solidFill>
                          <a:effectLst/>
                          <a:latin typeface="Arial" panose="020B0604020202020204" pitchFamily="34" charset="0"/>
                        </a:rPr>
                        <a:t>19%</a:t>
                      </a:r>
                    </a:p>
                  </a:txBody>
                  <a:tcPr marL="8532" marR="8532" marT="8532" marB="0" anchor="b">
                    <a:lnL>
                      <a:noFill/>
                    </a:lnL>
                    <a:lnR>
                      <a:noFill/>
                    </a:lnR>
                    <a:lnT>
                      <a:noFill/>
                    </a:lnT>
                    <a:lnB>
                      <a:noFill/>
                    </a:lnB>
                    <a:solidFill>
                      <a:srgbClr val="FBBFC1"/>
                    </a:solidFill>
                  </a:tcPr>
                </a:tc>
                <a:extLst>
                  <a:ext uri="{0D108BD9-81ED-4DB2-BD59-A6C34878D82A}">
                    <a16:rowId xmlns:a16="http://schemas.microsoft.com/office/drawing/2014/main" val="2575872150"/>
                  </a:ext>
                </a:extLst>
              </a:tr>
              <a:tr h="87838">
                <a:tc>
                  <a:txBody>
                    <a:bodyPr/>
                    <a:lstStyle/>
                    <a:p>
                      <a:pPr algn="l" fontAlgn="b"/>
                      <a:r>
                        <a:rPr lang="en-US" sz="900" b="0" i="0" u="none" strike="noStrike">
                          <a:solidFill>
                            <a:schemeClr val="tx1"/>
                          </a:solidFill>
                          <a:effectLst/>
                          <a:latin typeface="Arial" panose="020B0604020202020204" pitchFamily="34" charset="0"/>
                        </a:rPr>
                        <a:t>Worse</a:t>
                      </a:r>
                    </a:p>
                  </a:txBody>
                  <a:tcPr marL="8532" marR="8532" marT="8532" marB="0" anchor="b">
                    <a:lnL>
                      <a:noFill/>
                    </a:lnL>
                    <a:lnR>
                      <a:noFill/>
                    </a:lnR>
                    <a:lnT>
                      <a:noFill/>
                    </a:lnT>
                    <a:lnB>
                      <a:noFill/>
                    </a:lnB>
                  </a:tcPr>
                </a:tc>
                <a:tc>
                  <a:txBody>
                    <a:bodyPr/>
                    <a:lstStyle/>
                    <a:p>
                      <a:pPr algn="r" fontAlgn="b"/>
                      <a:r>
                        <a:rPr lang="en-US" sz="900" b="1" i="0" u="none" strike="noStrike">
                          <a:solidFill>
                            <a:srgbClr val="000000"/>
                          </a:solidFill>
                          <a:effectLst/>
                          <a:latin typeface="Arial" panose="020B0604020202020204" pitchFamily="34" charset="0"/>
                        </a:rPr>
                        <a:t>26%</a:t>
                      </a:r>
                    </a:p>
                  </a:txBody>
                  <a:tcPr marL="8532" marR="8532" marT="8532" marB="0" anchor="b">
                    <a:lnL>
                      <a:noFill/>
                    </a:lnL>
                    <a:lnR>
                      <a:noFill/>
                    </a:lnR>
                    <a:lnT>
                      <a:noFill/>
                    </a:lnT>
                    <a:lnB>
                      <a:noFill/>
                    </a:lnB>
                    <a:solidFill>
                      <a:srgbClr val="FAA7AA"/>
                    </a:solidFill>
                  </a:tcPr>
                </a:tc>
                <a:tc>
                  <a:txBody>
                    <a:bodyPr/>
                    <a:lstStyle/>
                    <a:p>
                      <a:pPr algn="r" fontAlgn="b"/>
                      <a:r>
                        <a:rPr lang="en-US" sz="900" b="0" i="0" u="none" strike="noStrike">
                          <a:solidFill>
                            <a:srgbClr val="000000"/>
                          </a:solidFill>
                          <a:effectLst/>
                          <a:latin typeface="Arial" panose="020B0604020202020204" pitchFamily="34" charset="0"/>
                        </a:rPr>
                        <a:t>180</a:t>
                      </a:r>
                    </a:p>
                  </a:txBody>
                  <a:tcPr marL="8532" marR="8532" marT="8532" marB="0" anchor="b">
                    <a:lnL>
                      <a:noFill/>
                    </a:lnL>
                    <a:lnR>
                      <a:noFill/>
                    </a:lnR>
                    <a:lnT>
                      <a:noFill/>
                    </a:lnT>
                    <a:lnB>
                      <a:noFill/>
                    </a:lnB>
                    <a:solidFill>
                      <a:srgbClr val="87CD9A"/>
                    </a:solidFill>
                  </a:tcPr>
                </a:tc>
                <a:tc>
                  <a:txBody>
                    <a:bodyPr/>
                    <a:lstStyle/>
                    <a:p>
                      <a:pPr algn="r" fontAlgn="b"/>
                      <a:r>
                        <a:rPr lang="en-US" sz="900" b="0" i="0" u="none" strike="noStrike">
                          <a:solidFill>
                            <a:srgbClr val="000000"/>
                          </a:solidFill>
                          <a:effectLst/>
                          <a:latin typeface="Arial" panose="020B0604020202020204" pitchFamily="34" charset="0"/>
                        </a:rPr>
                        <a:t>93</a:t>
                      </a:r>
                    </a:p>
                  </a:txBody>
                  <a:tcPr marL="8532" marR="8532" marT="8532" marB="0" anchor="b">
                    <a:lnL>
                      <a:noFill/>
                    </a:lnL>
                    <a:lnR>
                      <a:noFill/>
                    </a:lnR>
                    <a:lnT>
                      <a:noFill/>
                    </a:lnT>
                    <a:lnB>
                      <a:noFill/>
                    </a:lnB>
                    <a:solidFill>
                      <a:srgbClr val="C3E5CE"/>
                    </a:solidFill>
                  </a:tcPr>
                </a:tc>
                <a:tc>
                  <a:txBody>
                    <a:bodyPr/>
                    <a:lstStyle/>
                    <a:p>
                      <a:pPr algn="r" fontAlgn="b"/>
                      <a:r>
                        <a:rPr lang="en-US" sz="900" b="0" i="0" u="none" strike="noStrike">
                          <a:solidFill>
                            <a:srgbClr val="000000"/>
                          </a:solidFill>
                          <a:effectLst/>
                          <a:latin typeface="Arial" panose="020B0604020202020204" pitchFamily="34" charset="0"/>
                        </a:rPr>
                        <a:t>169</a:t>
                      </a:r>
                    </a:p>
                  </a:txBody>
                  <a:tcPr marL="8532" marR="8532" marT="8532" marB="0" anchor="b">
                    <a:lnL>
                      <a:noFill/>
                    </a:lnL>
                    <a:lnR>
                      <a:noFill/>
                    </a:lnR>
                    <a:lnT>
                      <a:noFill/>
                    </a:lnT>
                    <a:lnB>
                      <a:noFill/>
                    </a:lnB>
                    <a:solidFill>
                      <a:srgbClr val="8ED0A1"/>
                    </a:solidFill>
                  </a:tcPr>
                </a:tc>
                <a:tc>
                  <a:txBody>
                    <a:bodyPr/>
                    <a:lstStyle/>
                    <a:p>
                      <a:pPr algn="r" fontAlgn="b"/>
                      <a:r>
                        <a:rPr lang="en-US" sz="900" b="0" i="0" u="none" strike="noStrike">
                          <a:solidFill>
                            <a:srgbClr val="000000"/>
                          </a:solidFill>
                          <a:effectLst/>
                          <a:latin typeface="Arial" panose="020B0604020202020204" pitchFamily="34" charset="0"/>
                        </a:rPr>
                        <a:t>107</a:t>
                      </a:r>
                    </a:p>
                  </a:txBody>
                  <a:tcPr marL="8532" marR="8532" marT="8532" marB="0" anchor="b">
                    <a:lnL>
                      <a:noFill/>
                    </a:lnL>
                    <a:lnR>
                      <a:noFill/>
                    </a:lnR>
                    <a:lnT>
                      <a:noFill/>
                    </a:lnT>
                    <a:lnB>
                      <a:noFill/>
                    </a:lnB>
                    <a:solidFill>
                      <a:srgbClr val="B9E1C6"/>
                    </a:solidFill>
                  </a:tcPr>
                </a:tc>
                <a:tc>
                  <a:txBody>
                    <a:bodyPr/>
                    <a:lstStyle/>
                    <a:p>
                      <a:pPr algn="r" fontAlgn="b"/>
                      <a:r>
                        <a:rPr lang="en-US" sz="900" b="0" i="0" u="none" strike="noStrike">
                          <a:solidFill>
                            <a:srgbClr val="000000"/>
                          </a:solidFill>
                          <a:effectLst/>
                          <a:latin typeface="Arial" panose="020B0604020202020204" pitchFamily="34" charset="0"/>
                        </a:rPr>
                        <a:t>214</a:t>
                      </a:r>
                    </a:p>
                  </a:txBody>
                  <a:tcPr marL="8532" marR="8532" marT="8532" marB="0" anchor="b">
                    <a:lnL>
                      <a:noFill/>
                    </a:lnL>
                    <a:lnR>
                      <a:noFill/>
                    </a:lnR>
                    <a:lnT>
                      <a:noFill/>
                    </a:lnT>
                    <a:lnB>
                      <a:noFill/>
                    </a:lnB>
                    <a:solidFill>
                      <a:srgbClr val="6FC386"/>
                    </a:solidFill>
                  </a:tcPr>
                </a:tc>
                <a:tc>
                  <a:txBody>
                    <a:bodyPr/>
                    <a:lstStyle/>
                    <a:p>
                      <a:pPr algn="r" fontAlgn="b"/>
                      <a:r>
                        <a:rPr lang="en-US" sz="900" b="0" i="0" u="none" strike="noStrike">
                          <a:solidFill>
                            <a:srgbClr val="A5A5A5"/>
                          </a:solidFill>
                          <a:effectLst/>
                          <a:latin typeface="Arial" panose="020B0604020202020204" pitchFamily="34" charset="0"/>
                        </a:rPr>
                        <a:t>763</a:t>
                      </a:r>
                    </a:p>
                  </a:txBody>
                  <a:tcPr marL="8532" marR="8532" marT="8532" marB="0" anchor="b">
                    <a:lnL>
                      <a:noFill/>
                    </a:lnL>
                    <a:lnR>
                      <a:noFill/>
                    </a:lnR>
                    <a:lnT>
                      <a:noFill/>
                    </a:lnT>
                    <a:lnB>
                      <a:noFill/>
                    </a:lnB>
                  </a:tcPr>
                </a:tc>
                <a:tc>
                  <a:txBody>
                    <a:bodyPr/>
                    <a:lstStyle/>
                    <a:p>
                      <a:pPr algn="r" fontAlgn="b"/>
                      <a:r>
                        <a:rPr lang="en-US" sz="900" b="1" i="0" u="none" strike="noStrike">
                          <a:solidFill>
                            <a:srgbClr val="000000"/>
                          </a:solidFill>
                          <a:effectLst/>
                          <a:latin typeface="Arial" panose="020B0604020202020204" pitchFamily="34" charset="0"/>
                        </a:rPr>
                        <a:t>22%</a:t>
                      </a:r>
                    </a:p>
                  </a:txBody>
                  <a:tcPr marL="8532" marR="8532" marT="8532" marB="0" anchor="b">
                    <a:lnL>
                      <a:noFill/>
                    </a:lnL>
                    <a:lnR>
                      <a:noFill/>
                    </a:lnR>
                    <a:lnT>
                      <a:noFill/>
                    </a:lnT>
                    <a:lnB>
                      <a:noFill/>
                    </a:lnB>
                    <a:solidFill>
                      <a:srgbClr val="FBB5B7"/>
                    </a:solidFill>
                  </a:tcPr>
                </a:tc>
                <a:extLst>
                  <a:ext uri="{0D108BD9-81ED-4DB2-BD59-A6C34878D82A}">
                    <a16:rowId xmlns:a16="http://schemas.microsoft.com/office/drawing/2014/main" val="3868138586"/>
                  </a:ext>
                </a:extLst>
              </a:tr>
              <a:tr h="145045">
                <a:tc>
                  <a:txBody>
                    <a:bodyPr/>
                    <a:lstStyle/>
                    <a:p>
                      <a:pPr algn="l" fontAlgn="b"/>
                      <a:r>
                        <a:rPr lang="en-US" sz="900" b="0" i="0" u="none" strike="noStrike">
                          <a:solidFill>
                            <a:schemeClr val="tx1"/>
                          </a:solidFill>
                          <a:effectLst/>
                          <a:latin typeface="Arial" panose="020B0604020202020204" pitchFamily="34" charset="0"/>
                        </a:rPr>
                        <a:t>I don't know</a:t>
                      </a:r>
                    </a:p>
                  </a:txBody>
                  <a:tcPr marL="8532" marR="8532" marT="8532" marB="0" anchor="b">
                    <a:lnL>
                      <a:noFill/>
                    </a:lnL>
                    <a:lnR>
                      <a:noFill/>
                    </a:lnR>
                    <a:lnT>
                      <a:noFill/>
                    </a:lnT>
                    <a:lnB>
                      <a:noFill/>
                    </a:lnB>
                  </a:tcPr>
                </a:tc>
                <a:tc>
                  <a:txBody>
                    <a:bodyPr/>
                    <a:lstStyle/>
                    <a:p>
                      <a:pPr algn="r" fontAlgn="b"/>
                      <a:r>
                        <a:rPr lang="en-US" sz="900" b="1" i="0" u="none" strike="noStrike">
                          <a:solidFill>
                            <a:srgbClr val="000000"/>
                          </a:solidFill>
                          <a:effectLst/>
                          <a:latin typeface="Arial" panose="020B0604020202020204" pitchFamily="34" charset="0"/>
                        </a:rPr>
                        <a:t>1%</a:t>
                      </a:r>
                    </a:p>
                  </a:txBody>
                  <a:tcPr marL="8532" marR="8532" marT="8532" marB="0" anchor="b">
                    <a:lnL>
                      <a:noFill/>
                    </a:lnL>
                    <a:lnR>
                      <a:noFill/>
                    </a:lnR>
                    <a:lnT>
                      <a:noFill/>
                    </a:lnT>
                    <a:lnB>
                      <a:noFill/>
                    </a:lnB>
                    <a:solidFill>
                      <a:srgbClr val="FCFBFE"/>
                    </a:solidFill>
                  </a:tcPr>
                </a:tc>
                <a:tc>
                  <a:txBody>
                    <a:bodyPr/>
                    <a:lstStyle/>
                    <a:p>
                      <a:pPr algn="r" fontAlgn="b"/>
                      <a:r>
                        <a:rPr lang="en-US" sz="900" b="0" i="0" u="none" strike="noStrike">
                          <a:solidFill>
                            <a:srgbClr val="000000"/>
                          </a:solidFill>
                          <a:effectLst/>
                          <a:latin typeface="Arial" panose="020B0604020202020204" pitchFamily="34" charset="0"/>
                        </a:rPr>
                        <a:t>10</a:t>
                      </a:r>
                    </a:p>
                  </a:txBody>
                  <a:tcPr marL="8532" marR="8532" marT="8532" marB="0" anchor="b">
                    <a:lnL>
                      <a:noFill/>
                    </a:lnL>
                    <a:lnR>
                      <a:noFill/>
                    </a:lnR>
                    <a:lnT>
                      <a:noFill/>
                    </a:lnT>
                    <a:lnB>
                      <a:noFill/>
                    </a:lnB>
                    <a:solidFill>
                      <a:srgbClr val="FCFCFF"/>
                    </a:solidFill>
                  </a:tcPr>
                </a:tc>
                <a:tc>
                  <a:txBody>
                    <a:bodyPr/>
                    <a:lstStyle/>
                    <a:p>
                      <a:pPr algn="r" fontAlgn="b"/>
                      <a:r>
                        <a:rPr lang="en-US" sz="900" b="0" i="0" u="none" strike="noStrike">
                          <a:solidFill>
                            <a:srgbClr val="000000"/>
                          </a:solidFill>
                          <a:effectLst/>
                          <a:latin typeface="Arial" panose="020B0604020202020204" pitchFamily="34" charset="0"/>
                        </a:rPr>
                        <a:t>19</a:t>
                      </a:r>
                    </a:p>
                  </a:txBody>
                  <a:tcPr marL="8532" marR="8532" marT="8532" marB="0" anchor="b">
                    <a:lnL>
                      <a:noFill/>
                    </a:lnL>
                    <a:lnR>
                      <a:noFill/>
                    </a:lnR>
                    <a:lnT>
                      <a:noFill/>
                    </a:lnT>
                    <a:lnB>
                      <a:noFill/>
                    </a:lnB>
                    <a:solidFill>
                      <a:srgbClr val="F6FAFA"/>
                    </a:solidFill>
                  </a:tcPr>
                </a:tc>
                <a:tc>
                  <a:txBody>
                    <a:bodyPr/>
                    <a:lstStyle/>
                    <a:p>
                      <a:pPr algn="r" fontAlgn="b"/>
                      <a:r>
                        <a:rPr lang="en-US" sz="900" b="0" i="0" u="none" strike="noStrike">
                          <a:solidFill>
                            <a:srgbClr val="000000"/>
                          </a:solidFill>
                          <a:effectLst/>
                          <a:latin typeface="Arial" panose="020B0604020202020204" pitchFamily="34" charset="0"/>
                        </a:rPr>
                        <a:t>18</a:t>
                      </a:r>
                    </a:p>
                  </a:txBody>
                  <a:tcPr marL="8532" marR="8532" marT="8532" marB="0" anchor="b">
                    <a:lnL>
                      <a:noFill/>
                    </a:lnL>
                    <a:lnR>
                      <a:noFill/>
                    </a:lnR>
                    <a:lnT>
                      <a:noFill/>
                    </a:lnT>
                    <a:lnB>
                      <a:noFill/>
                    </a:lnB>
                    <a:solidFill>
                      <a:srgbClr val="F7FAFB"/>
                    </a:solidFill>
                  </a:tcPr>
                </a:tc>
                <a:tc>
                  <a:txBody>
                    <a:bodyPr/>
                    <a:lstStyle/>
                    <a:p>
                      <a:pPr algn="r" fontAlgn="b"/>
                      <a:r>
                        <a:rPr lang="en-US" sz="900" b="0" i="0" u="none" strike="noStrike">
                          <a:solidFill>
                            <a:srgbClr val="000000"/>
                          </a:solidFill>
                          <a:effectLst/>
                          <a:latin typeface="Arial" panose="020B0604020202020204" pitchFamily="34" charset="0"/>
                        </a:rPr>
                        <a:t>55</a:t>
                      </a:r>
                    </a:p>
                  </a:txBody>
                  <a:tcPr marL="8532" marR="8532" marT="8532" marB="0" anchor="b">
                    <a:lnL>
                      <a:noFill/>
                    </a:lnL>
                    <a:lnR>
                      <a:noFill/>
                    </a:lnR>
                    <a:lnT>
                      <a:noFill/>
                    </a:lnT>
                    <a:lnB>
                      <a:noFill/>
                    </a:lnB>
                    <a:solidFill>
                      <a:srgbClr val="DDF0E5"/>
                    </a:solidFill>
                  </a:tcPr>
                </a:tc>
                <a:tc>
                  <a:txBody>
                    <a:bodyPr/>
                    <a:lstStyle/>
                    <a:p>
                      <a:pPr algn="r" fontAlgn="b"/>
                      <a:r>
                        <a:rPr lang="en-US" sz="900" b="0" i="0" u="none" strike="noStrike">
                          <a:solidFill>
                            <a:srgbClr val="000000"/>
                          </a:solidFill>
                          <a:effectLst/>
                          <a:latin typeface="Arial" panose="020B0604020202020204" pitchFamily="34" charset="0"/>
                        </a:rPr>
                        <a:t>31</a:t>
                      </a:r>
                    </a:p>
                  </a:txBody>
                  <a:tcPr marL="8532" marR="8532" marT="8532" marB="0" anchor="b">
                    <a:lnL>
                      <a:noFill/>
                    </a:lnL>
                    <a:lnR>
                      <a:noFill/>
                    </a:lnR>
                    <a:lnT>
                      <a:noFill/>
                    </a:lnT>
                    <a:lnB>
                      <a:noFill/>
                    </a:lnB>
                    <a:solidFill>
                      <a:srgbClr val="EEF7F3"/>
                    </a:solidFill>
                  </a:tcPr>
                </a:tc>
                <a:tc>
                  <a:txBody>
                    <a:bodyPr/>
                    <a:lstStyle/>
                    <a:p>
                      <a:pPr algn="r" fontAlgn="b"/>
                      <a:r>
                        <a:rPr lang="en-US" sz="900" b="0" i="0" u="none" strike="noStrike">
                          <a:solidFill>
                            <a:srgbClr val="A5A5A5"/>
                          </a:solidFill>
                          <a:effectLst/>
                          <a:latin typeface="Arial" panose="020B0604020202020204" pitchFamily="34" charset="0"/>
                        </a:rPr>
                        <a:t>133</a:t>
                      </a:r>
                    </a:p>
                  </a:txBody>
                  <a:tcPr marL="8532" marR="8532" marT="8532" marB="0" anchor="b">
                    <a:lnL>
                      <a:noFill/>
                    </a:lnL>
                    <a:lnR>
                      <a:noFill/>
                    </a:lnR>
                    <a:lnT>
                      <a:noFill/>
                    </a:lnT>
                    <a:lnB>
                      <a:noFill/>
                    </a:lnB>
                  </a:tcPr>
                </a:tc>
                <a:tc>
                  <a:txBody>
                    <a:bodyPr/>
                    <a:lstStyle/>
                    <a:p>
                      <a:pPr algn="r" fontAlgn="b"/>
                      <a:r>
                        <a:rPr lang="en-US" sz="900" b="1" i="0" u="none" strike="noStrike">
                          <a:solidFill>
                            <a:srgbClr val="000000"/>
                          </a:solidFill>
                          <a:effectLst/>
                          <a:latin typeface="Arial" panose="020B0604020202020204" pitchFamily="34" charset="0"/>
                        </a:rPr>
                        <a:t>4%</a:t>
                      </a:r>
                    </a:p>
                  </a:txBody>
                  <a:tcPr marL="8532" marR="8532" marT="8532" marB="0" anchor="b">
                    <a:lnL>
                      <a:noFill/>
                    </a:lnL>
                    <a:lnR>
                      <a:noFill/>
                    </a:lnR>
                    <a:lnT>
                      <a:noFill/>
                    </a:lnT>
                    <a:lnB>
                      <a:noFill/>
                    </a:lnB>
                    <a:solidFill>
                      <a:srgbClr val="FCF3F6"/>
                    </a:solidFill>
                  </a:tcPr>
                </a:tc>
                <a:extLst>
                  <a:ext uri="{0D108BD9-81ED-4DB2-BD59-A6C34878D82A}">
                    <a16:rowId xmlns:a16="http://schemas.microsoft.com/office/drawing/2014/main" val="4097801727"/>
                  </a:ext>
                </a:extLst>
              </a:tr>
              <a:tr h="145045">
                <a:tc>
                  <a:txBody>
                    <a:bodyPr/>
                    <a:lstStyle/>
                    <a:p>
                      <a:pPr algn="l" fontAlgn="b"/>
                      <a:r>
                        <a:rPr lang="en-US" sz="900" b="0" i="0" u="none" strike="noStrike">
                          <a:solidFill>
                            <a:schemeClr val="tx1"/>
                          </a:solidFill>
                          <a:effectLst/>
                          <a:latin typeface="Arial" panose="020B0604020202020204" pitchFamily="34" charset="0"/>
                        </a:rPr>
                        <a:t>(blank)</a:t>
                      </a:r>
                    </a:p>
                  </a:txBody>
                  <a:tcPr marL="8532" marR="8532" marT="8532" marB="0" anchor="b">
                    <a:lnL>
                      <a:noFill/>
                    </a:lnL>
                    <a:lnR>
                      <a:noFill/>
                    </a:lnR>
                    <a:lnT>
                      <a:noFill/>
                    </a:lnT>
                    <a:lnB>
                      <a:noFill/>
                    </a:lnB>
                  </a:tcPr>
                </a:tc>
                <a:tc>
                  <a:txBody>
                    <a:bodyPr/>
                    <a:lstStyle/>
                    <a:p>
                      <a:pPr algn="r" fontAlgn="b"/>
                      <a:r>
                        <a:rPr lang="en-US" sz="900" b="1" i="0" u="none" strike="noStrike">
                          <a:solidFill>
                            <a:srgbClr val="000000"/>
                          </a:solidFill>
                          <a:effectLst/>
                          <a:latin typeface="Arial" panose="020B0604020202020204" pitchFamily="34" charset="0"/>
                        </a:rPr>
                        <a:t>5%</a:t>
                      </a:r>
                    </a:p>
                  </a:txBody>
                  <a:tcPr marL="8532" marR="8532" marT="8532" marB="0" anchor="b">
                    <a:lnL>
                      <a:noFill/>
                    </a:lnL>
                    <a:lnR>
                      <a:noFill/>
                    </a:lnR>
                    <a:lnT>
                      <a:noFill/>
                    </a:lnT>
                    <a:lnB>
                      <a:noFill/>
                    </a:lnB>
                    <a:solidFill>
                      <a:srgbClr val="FCF0F3"/>
                    </a:solidFill>
                  </a:tcPr>
                </a:tc>
                <a:tc>
                  <a:txBody>
                    <a:bodyPr/>
                    <a:lstStyle/>
                    <a:p>
                      <a:pPr algn="r" fontAlgn="b"/>
                      <a:r>
                        <a:rPr lang="en-US" sz="900" b="0" i="0" u="none" strike="noStrike">
                          <a:solidFill>
                            <a:srgbClr val="000000"/>
                          </a:solidFill>
                          <a:effectLst/>
                          <a:latin typeface="Arial" panose="020B0604020202020204" pitchFamily="34" charset="0"/>
                        </a:rPr>
                        <a:t>33</a:t>
                      </a:r>
                    </a:p>
                  </a:txBody>
                  <a:tcPr marL="8532" marR="8532" marT="8532" marB="0" anchor="b">
                    <a:lnL>
                      <a:noFill/>
                    </a:lnL>
                    <a:lnR>
                      <a:noFill/>
                    </a:lnR>
                    <a:lnT>
                      <a:noFill/>
                    </a:lnT>
                    <a:lnB>
                      <a:noFill/>
                    </a:lnB>
                    <a:solidFill>
                      <a:srgbClr val="EDF6F2"/>
                    </a:solidFill>
                  </a:tcPr>
                </a:tc>
                <a:tc>
                  <a:txBody>
                    <a:bodyPr/>
                    <a:lstStyle/>
                    <a:p>
                      <a:pPr algn="r" fontAlgn="b"/>
                      <a:r>
                        <a:rPr lang="en-US" sz="900" b="0" i="0" u="none" strike="noStrike">
                          <a:solidFill>
                            <a:srgbClr val="000000"/>
                          </a:solidFill>
                          <a:effectLst/>
                          <a:latin typeface="Arial" panose="020B0604020202020204" pitchFamily="34" charset="0"/>
                        </a:rPr>
                        <a:t>39</a:t>
                      </a:r>
                    </a:p>
                  </a:txBody>
                  <a:tcPr marL="8532" marR="8532" marT="8532" marB="0" anchor="b">
                    <a:lnL>
                      <a:noFill/>
                    </a:lnL>
                    <a:lnR>
                      <a:noFill/>
                    </a:lnR>
                    <a:lnT>
                      <a:noFill/>
                    </a:lnT>
                    <a:lnB>
                      <a:noFill/>
                    </a:lnB>
                    <a:solidFill>
                      <a:srgbClr val="E8F4EE"/>
                    </a:solidFill>
                  </a:tcPr>
                </a:tc>
                <a:tc>
                  <a:txBody>
                    <a:bodyPr/>
                    <a:lstStyle/>
                    <a:p>
                      <a:pPr algn="r" fontAlgn="b"/>
                      <a:r>
                        <a:rPr lang="en-US" sz="900" b="0" i="0" u="none" strike="noStrike">
                          <a:solidFill>
                            <a:srgbClr val="000000"/>
                          </a:solidFill>
                          <a:effectLst/>
                          <a:latin typeface="Arial" panose="020B0604020202020204" pitchFamily="34" charset="0"/>
                        </a:rPr>
                        <a:t>32</a:t>
                      </a:r>
                    </a:p>
                  </a:txBody>
                  <a:tcPr marL="8532" marR="8532" marT="8532" marB="0" anchor="b">
                    <a:lnL>
                      <a:noFill/>
                    </a:lnL>
                    <a:lnR>
                      <a:noFill/>
                    </a:lnR>
                    <a:lnT>
                      <a:noFill/>
                    </a:lnT>
                    <a:lnB>
                      <a:noFill/>
                    </a:lnB>
                    <a:solidFill>
                      <a:srgbClr val="EDF6F2"/>
                    </a:solidFill>
                  </a:tcPr>
                </a:tc>
                <a:tc>
                  <a:txBody>
                    <a:bodyPr/>
                    <a:lstStyle/>
                    <a:p>
                      <a:pPr algn="r" fontAlgn="b"/>
                      <a:r>
                        <a:rPr lang="en-US" sz="900" b="0" i="0" u="none" strike="noStrike">
                          <a:solidFill>
                            <a:srgbClr val="000000"/>
                          </a:solidFill>
                          <a:effectLst/>
                          <a:latin typeface="Arial" panose="020B0604020202020204" pitchFamily="34" charset="0"/>
                        </a:rPr>
                        <a:t>39</a:t>
                      </a:r>
                    </a:p>
                  </a:txBody>
                  <a:tcPr marL="8532" marR="8532" marT="8532" marB="0" anchor="b">
                    <a:lnL>
                      <a:noFill/>
                    </a:lnL>
                    <a:lnR>
                      <a:noFill/>
                    </a:lnR>
                    <a:lnT>
                      <a:noFill/>
                    </a:lnT>
                    <a:lnB>
                      <a:noFill/>
                    </a:lnB>
                    <a:solidFill>
                      <a:srgbClr val="E8F4EE"/>
                    </a:solidFill>
                  </a:tcPr>
                </a:tc>
                <a:tc>
                  <a:txBody>
                    <a:bodyPr/>
                    <a:lstStyle/>
                    <a:p>
                      <a:pPr algn="r" fontAlgn="b"/>
                      <a:r>
                        <a:rPr lang="en-US" sz="900" b="0" i="0" u="none" strike="noStrike">
                          <a:solidFill>
                            <a:srgbClr val="000000"/>
                          </a:solidFill>
                          <a:effectLst/>
                          <a:latin typeface="Arial" panose="020B0604020202020204" pitchFamily="34" charset="0"/>
                        </a:rPr>
                        <a:t>37</a:t>
                      </a:r>
                    </a:p>
                  </a:txBody>
                  <a:tcPr marL="8532" marR="8532" marT="8532" marB="0" anchor="b">
                    <a:lnL>
                      <a:noFill/>
                    </a:lnL>
                    <a:lnR>
                      <a:noFill/>
                    </a:lnR>
                    <a:lnT>
                      <a:noFill/>
                    </a:lnT>
                    <a:lnB>
                      <a:noFill/>
                    </a:lnB>
                    <a:solidFill>
                      <a:srgbClr val="EAF5EF"/>
                    </a:solidFill>
                  </a:tcPr>
                </a:tc>
                <a:tc>
                  <a:txBody>
                    <a:bodyPr/>
                    <a:lstStyle/>
                    <a:p>
                      <a:pPr algn="r" fontAlgn="b"/>
                      <a:r>
                        <a:rPr lang="en-US" sz="900" b="0" i="0" u="none" strike="noStrike">
                          <a:solidFill>
                            <a:srgbClr val="A5A5A5"/>
                          </a:solidFill>
                          <a:effectLst/>
                          <a:latin typeface="Arial" panose="020B0604020202020204" pitchFamily="34" charset="0"/>
                        </a:rPr>
                        <a:t>180</a:t>
                      </a:r>
                    </a:p>
                  </a:txBody>
                  <a:tcPr marL="8532" marR="8532" marT="8532" marB="0" anchor="b">
                    <a:lnL>
                      <a:noFill/>
                    </a:lnL>
                    <a:lnR>
                      <a:noFill/>
                    </a:lnR>
                    <a:lnT>
                      <a:noFill/>
                    </a:lnT>
                    <a:lnB>
                      <a:noFill/>
                    </a:lnB>
                  </a:tcPr>
                </a:tc>
                <a:tc>
                  <a:txBody>
                    <a:bodyPr/>
                    <a:lstStyle/>
                    <a:p>
                      <a:pPr algn="r" fontAlgn="b"/>
                      <a:r>
                        <a:rPr lang="en-US" sz="900" b="1" i="0" u="none" strike="noStrike">
                          <a:solidFill>
                            <a:srgbClr val="000000"/>
                          </a:solidFill>
                          <a:effectLst/>
                          <a:latin typeface="Arial" panose="020B0604020202020204" pitchFamily="34" charset="0"/>
                        </a:rPr>
                        <a:t>5%</a:t>
                      </a:r>
                    </a:p>
                  </a:txBody>
                  <a:tcPr marL="8532" marR="8532" marT="8532" marB="0" anchor="b">
                    <a:lnL>
                      <a:noFill/>
                    </a:lnL>
                    <a:lnR>
                      <a:noFill/>
                    </a:lnR>
                    <a:lnT>
                      <a:noFill/>
                    </a:lnT>
                    <a:lnB>
                      <a:noFill/>
                    </a:lnB>
                    <a:solidFill>
                      <a:srgbClr val="FCEEF1"/>
                    </a:solidFill>
                  </a:tcPr>
                </a:tc>
                <a:extLst>
                  <a:ext uri="{0D108BD9-81ED-4DB2-BD59-A6C34878D82A}">
                    <a16:rowId xmlns:a16="http://schemas.microsoft.com/office/drawing/2014/main" val="2363757327"/>
                  </a:ext>
                </a:extLst>
              </a:tr>
              <a:tr h="145045">
                <a:tc>
                  <a:txBody>
                    <a:bodyPr/>
                    <a:lstStyle/>
                    <a:p>
                      <a:pPr algn="l" fontAlgn="b"/>
                      <a:endParaRPr lang="en-US" sz="900" b="0" i="0" u="none" strike="noStrike">
                        <a:solidFill>
                          <a:schemeClr val="tx1"/>
                        </a:solidFill>
                        <a:effectLst/>
                        <a:latin typeface="Arial" panose="020B0604020202020204" pitchFamily="34" charset="0"/>
                      </a:endParaRPr>
                    </a:p>
                  </a:txBody>
                  <a:tcPr marL="8532" marR="8532" marT="8532" marB="0" anchor="b">
                    <a:lnL>
                      <a:noFill/>
                    </a:lnL>
                    <a:lnR>
                      <a:noFill/>
                    </a:lnR>
                    <a:lnT>
                      <a:noFill/>
                    </a:lnT>
                    <a:lnB>
                      <a:noFill/>
                    </a:lnB>
                  </a:tcPr>
                </a:tc>
                <a:tc>
                  <a:txBody>
                    <a:bodyPr/>
                    <a:lstStyle/>
                    <a:p>
                      <a:pPr algn="l" fontAlgn="b"/>
                      <a:endParaRPr lang="en-US" sz="900" b="0" i="0" u="none" strike="noStrike">
                        <a:solidFill>
                          <a:srgbClr val="000000"/>
                        </a:solidFill>
                        <a:effectLst/>
                        <a:latin typeface="Arial" panose="020B0604020202020204" pitchFamily="34" charset="0"/>
                      </a:endParaRPr>
                    </a:p>
                  </a:txBody>
                  <a:tcPr marL="8532" marR="8532" marT="8532" marB="0" anchor="b">
                    <a:lnL>
                      <a:noFill/>
                    </a:lnL>
                    <a:lnR>
                      <a:noFill/>
                    </a:lnR>
                    <a:lnT>
                      <a:noFill/>
                    </a:lnT>
                    <a:lnB>
                      <a:noFill/>
                    </a:lnB>
                  </a:tcPr>
                </a:tc>
                <a:tc>
                  <a:txBody>
                    <a:bodyPr/>
                    <a:lstStyle/>
                    <a:p>
                      <a:pPr algn="l" fontAlgn="b"/>
                      <a:endParaRPr lang="en-US" sz="900" b="0" i="0" u="none" strike="noStrike">
                        <a:solidFill>
                          <a:srgbClr val="000000"/>
                        </a:solidFill>
                        <a:effectLst/>
                        <a:latin typeface="Arial" panose="020B0604020202020204" pitchFamily="34" charset="0"/>
                      </a:endParaRPr>
                    </a:p>
                  </a:txBody>
                  <a:tcPr marL="8532" marR="8532" marT="8532" marB="0" anchor="b">
                    <a:lnL>
                      <a:noFill/>
                    </a:lnL>
                    <a:lnR>
                      <a:noFill/>
                    </a:lnR>
                    <a:lnT>
                      <a:noFill/>
                    </a:lnT>
                    <a:lnB>
                      <a:noFill/>
                    </a:lnB>
                  </a:tcPr>
                </a:tc>
                <a:tc>
                  <a:txBody>
                    <a:bodyPr/>
                    <a:lstStyle/>
                    <a:p>
                      <a:pPr algn="l" fontAlgn="b"/>
                      <a:endParaRPr lang="en-US" sz="900" b="0" i="0" u="none" strike="noStrike">
                        <a:solidFill>
                          <a:srgbClr val="000000"/>
                        </a:solidFill>
                        <a:effectLst/>
                        <a:latin typeface="Arial" panose="020B0604020202020204" pitchFamily="34" charset="0"/>
                      </a:endParaRPr>
                    </a:p>
                  </a:txBody>
                  <a:tcPr marL="8532" marR="8532" marT="8532" marB="0" anchor="b">
                    <a:lnL>
                      <a:noFill/>
                    </a:lnL>
                    <a:lnR>
                      <a:noFill/>
                    </a:lnR>
                    <a:lnT>
                      <a:noFill/>
                    </a:lnT>
                    <a:lnB>
                      <a:noFill/>
                    </a:lnB>
                  </a:tcPr>
                </a:tc>
                <a:tc>
                  <a:txBody>
                    <a:bodyPr/>
                    <a:lstStyle/>
                    <a:p>
                      <a:pPr algn="l" fontAlgn="b"/>
                      <a:endParaRPr lang="en-US" sz="900" b="0" i="0" u="none" strike="noStrike">
                        <a:solidFill>
                          <a:srgbClr val="000000"/>
                        </a:solidFill>
                        <a:effectLst/>
                        <a:latin typeface="Arial" panose="020B0604020202020204" pitchFamily="34" charset="0"/>
                      </a:endParaRPr>
                    </a:p>
                  </a:txBody>
                  <a:tcPr marL="8532" marR="8532" marT="8532" marB="0" anchor="b">
                    <a:lnL>
                      <a:noFill/>
                    </a:lnL>
                    <a:lnR>
                      <a:noFill/>
                    </a:lnR>
                    <a:lnT>
                      <a:noFill/>
                    </a:lnT>
                    <a:lnB>
                      <a:noFill/>
                    </a:lnB>
                  </a:tcPr>
                </a:tc>
                <a:tc>
                  <a:txBody>
                    <a:bodyPr/>
                    <a:lstStyle/>
                    <a:p>
                      <a:pPr algn="l" fontAlgn="b"/>
                      <a:endParaRPr lang="en-US" sz="900" b="0" i="0" u="none" strike="noStrike">
                        <a:solidFill>
                          <a:srgbClr val="000000"/>
                        </a:solidFill>
                        <a:effectLst/>
                        <a:latin typeface="Arial" panose="020B0604020202020204" pitchFamily="34" charset="0"/>
                      </a:endParaRPr>
                    </a:p>
                  </a:txBody>
                  <a:tcPr marL="8532" marR="8532" marT="8532" marB="0" anchor="b">
                    <a:lnL>
                      <a:noFill/>
                    </a:lnL>
                    <a:lnR>
                      <a:noFill/>
                    </a:lnR>
                    <a:lnT>
                      <a:noFill/>
                    </a:lnT>
                    <a:lnB>
                      <a:noFill/>
                    </a:lnB>
                  </a:tcPr>
                </a:tc>
                <a:tc>
                  <a:txBody>
                    <a:bodyPr/>
                    <a:lstStyle/>
                    <a:p>
                      <a:pPr algn="l" fontAlgn="b"/>
                      <a:endParaRPr lang="en-US" sz="900" b="0" i="0" u="none" strike="noStrike">
                        <a:solidFill>
                          <a:srgbClr val="000000"/>
                        </a:solidFill>
                        <a:effectLst/>
                        <a:latin typeface="Arial" panose="020B0604020202020204" pitchFamily="34" charset="0"/>
                      </a:endParaRPr>
                    </a:p>
                  </a:txBody>
                  <a:tcPr marL="8532" marR="8532" marT="8532" marB="0" anchor="b">
                    <a:lnL>
                      <a:noFill/>
                    </a:lnL>
                    <a:lnR>
                      <a:noFill/>
                    </a:lnR>
                    <a:lnT>
                      <a:noFill/>
                    </a:lnT>
                    <a:lnB>
                      <a:noFill/>
                    </a:lnB>
                  </a:tcPr>
                </a:tc>
                <a:tc>
                  <a:txBody>
                    <a:bodyPr/>
                    <a:lstStyle/>
                    <a:p>
                      <a:pPr algn="l" fontAlgn="b"/>
                      <a:endParaRPr lang="en-US" sz="900" b="0" i="0" u="none" strike="noStrike">
                        <a:solidFill>
                          <a:srgbClr val="A5A5A5"/>
                        </a:solidFill>
                        <a:effectLst/>
                        <a:latin typeface="Arial" panose="020B0604020202020204" pitchFamily="34" charset="0"/>
                      </a:endParaRPr>
                    </a:p>
                  </a:txBody>
                  <a:tcPr marL="8532" marR="8532" marT="8532" marB="0" anchor="b">
                    <a:lnL>
                      <a:noFill/>
                    </a:lnL>
                    <a:lnR>
                      <a:noFill/>
                    </a:lnR>
                    <a:lnT>
                      <a:noFill/>
                    </a:lnT>
                    <a:lnB>
                      <a:noFill/>
                    </a:lnB>
                  </a:tcPr>
                </a:tc>
                <a:tc>
                  <a:txBody>
                    <a:bodyPr/>
                    <a:lstStyle/>
                    <a:p>
                      <a:pPr algn="l" fontAlgn="b"/>
                      <a:endParaRPr lang="en-US" sz="900" b="0" i="0" u="none" strike="noStrike">
                        <a:solidFill>
                          <a:srgbClr val="000000"/>
                        </a:solidFill>
                        <a:effectLst/>
                        <a:latin typeface="Arial" panose="020B0604020202020204" pitchFamily="34" charset="0"/>
                      </a:endParaRPr>
                    </a:p>
                  </a:txBody>
                  <a:tcPr marL="8532" marR="8532" marT="8532" marB="0" anchor="b">
                    <a:lnL>
                      <a:noFill/>
                    </a:lnL>
                    <a:lnR>
                      <a:noFill/>
                    </a:lnR>
                    <a:lnT>
                      <a:noFill/>
                    </a:lnT>
                    <a:lnB>
                      <a:noFill/>
                    </a:lnB>
                  </a:tcPr>
                </a:tc>
                <a:extLst>
                  <a:ext uri="{0D108BD9-81ED-4DB2-BD59-A6C34878D82A}">
                    <a16:rowId xmlns:a16="http://schemas.microsoft.com/office/drawing/2014/main" val="3741815742"/>
                  </a:ext>
                </a:extLst>
              </a:tr>
              <a:tr h="290089">
                <a:tc>
                  <a:txBody>
                    <a:bodyPr/>
                    <a:lstStyle/>
                    <a:p>
                      <a:pPr algn="l" fontAlgn="b"/>
                      <a:r>
                        <a:rPr lang="en-US" sz="900" b="1" i="0" u="none" strike="noStrike">
                          <a:solidFill>
                            <a:schemeClr val="tx1"/>
                          </a:solidFill>
                          <a:effectLst/>
                          <a:latin typeface="Arial" panose="020B0604020202020204" pitchFamily="34" charset="0"/>
                        </a:rPr>
                        <a:t>Median </a:t>
                      </a:r>
                      <a:br>
                        <a:rPr lang="en-US" sz="900" b="1" i="0" u="none" strike="noStrike">
                          <a:solidFill>
                            <a:schemeClr val="tx1"/>
                          </a:solidFill>
                          <a:effectLst/>
                          <a:latin typeface="Arial" panose="020B0604020202020204" pitchFamily="34" charset="0"/>
                        </a:rPr>
                      </a:br>
                      <a:r>
                        <a:rPr lang="en-US" sz="900" b="1" i="0" u="none" strike="noStrike">
                          <a:solidFill>
                            <a:schemeClr val="tx1"/>
                          </a:solidFill>
                          <a:effectLst/>
                          <a:latin typeface="Arial" panose="020B0604020202020204" pitchFamily="34" charset="0"/>
                        </a:rPr>
                        <a:t>Path</a:t>
                      </a:r>
                    </a:p>
                  </a:txBody>
                  <a:tcPr marL="8532" marR="8532" marT="8532" marB="0" anchor="b">
                    <a:lnL>
                      <a:noFill/>
                    </a:lnL>
                    <a:lnR>
                      <a:noFill/>
                    </a:lnR>
                    <a:lnT>
                      <a:noFill/>
                    </a:lnT>
                    <a:lnB>
                      <a:noFill/>
                    </a:lnB>
                  </a:tcPr>
                </a:tc>
                <a:tc>
                  <a:txBody>
                    <a:bodyPr/>
                    <a:lstStyle/>
                    <a:p>
                      <a:pPr algn="l" fontAlgn="b"/>
                      <a:r>
                        <a:rPr lang="en-US" sz="900" b="1" i="0" u="none" strike="noStrike">
                          <a:solidFill>
                            <a:schemeClr val="tx1"/>
                          </a:solidFill>
                          <a:effectLst/>
                          <a:latin typeface="Arial" panose="020B0604020202020204" pitchFamily="34" charset="0"/>
                        </a:rPr>
                        <a:t>Pct</a:t>
                      </a:r>
                    </a:p>
                  </a:txBody>
                  <a:tcPr marL="8532" marR="8532" marT="8532" marB="0" anchor="b">
                    <a:lnL>
                      <a:noFill/>
                    </a:lnL>
                    <a:lnR>
                      <a:noFill/>
                    </a:lnR>
                    <a:lnT>
                      <a:noFill/>
                    </a:lnT>
                    <a:lnB>
                      <a:noFill/>
                    </a:lnB>
                  </a:tcPr>
                </a:tc>
                <a:tc>
                  <a:txBody>
                    <a:bodyPr/>
                    <a:lstStyle/>
                    <a:p>
                      <a:pPr algn="l" fontAlgn="b"/>
                      <a:r>
                        <a:rPr lang="en-US" sz="900" b="0" i="0" u="none" strike="noStrike">
                          <a:solidFill>
                            <a:schemeClr val="tx1"/>
                          </a:solidFill>
                          <a:effectLst/>
                          <a:latin typeface="Arial" panose="020B0604020202020204" pitchFamily="34" charset="0"/>
                        </a:rPr>
                        <a:t>In general</a:t>
                      </a:r>
                    </a:p>
                  </a:txBody>
                  <a:tcPr marL="8532" marR="8532" marT="8532" marB="0" anchor="b">
                    <a:lnL>
                      <a:noFill/>
                    </a:lnL>
                    <a:lnR>
                      <a:noFill/>
                    </a:lnR>
                    <a:lnT>
                      <a:noFill/>
                    </a:lnT>
                    <a:lnB>
                      <a:noFill/>
                    </a:lnB>
                  </a:tcPr>
                </a:tc>
                <a:tc>
                  <a:txBody>
                    <a:bodyPr/>
                    <a:lstStyle/>
                    <a:p>
                      <a:pPr algn="l" fontAlgn="b"/>
                      <a:r>
                        <a:rPr lang="en-US" sz="900" b="0" i="0" u="none" strike="noStrike">
                          <a:solidFill>
                            <a:schemeClr val="tx1"/>
                          </a:solidFill>
                          <a:effectLst/>
                          <a:latin typeface="Arial" panose="020B0604020202020204" pitchFamily="34" charset="0"/>
                        </a:rPr>
                        <a:t>Walking</a:t>
                      </a:r>
                    </a:p>
                  </a:txBody>
                  <a:tcPr marL="8532" marR="8532" marT="8532" marB="0" anchor="b">
                    <a:lnL>
                      <a:noFill/>
                    </a:lnL>
                    <a:lnR>
                      <a:noFill/>
                    </a:lnR>
                    <a:lnT>
                      <a:noFill/>
                    </a:lnT>
                    <a:lnB>
                      <a:noFill/>
                    </a:lnB>
                  </a:tcPr>
                </a:tc>
                <a:tc>
                  <a:txBody>
                    <a:bodyPr/>
                    <a:lstStyle/>
                    <a:p>
                      <a:pPr algn="l" fontAlgn="b"/>
                      <a:r>
                        <a:rPr lang="en-US" sz="900" b="0" i="0" u="none" strike="noStrike">
                          <a:solidFill>
                            <a:schemeClr val="tx1"/>
                          </a:solidFill>
                          <a:effectLst/>
                          <a:latin typeface="Arial" panose="020B0604020202020204" pitchFamily="34" charset="0"/>
                        </a:rPr>
                        <a:t>Biking</a:t>
                      </a:r>
                    </a:p>
                  </a:txBody>
                  <a:tcPr marL="8532" marR="8532" marT="8532" marB="0" anchor="b">
                    <a:lnL>
                      <a:noFill/>
                    </a:lnL>
                    <a:lnR>
                      <a:noFill/>
                    </a:lnR>
                    <a:lnT>
                      <a:noFill/>
                    </a:lnT>
                    <a:lnB>
                      <a:noFill/>
                    </a:lnB>
                  </a:tcPr>
                </a:tc>
                <a:tc>
                  <a:txBody>
                    <a:bodyPr/>
                    <a:lstStyle/>
                    <a:p>
                      <a:pPr algn="l" fontAlgn="b"/>
                      <a:r>
                        <a:rPr lang="en-US" sz="900" b="0" i="0" u="none" strike="noStrike">
                          <a:solidFill>
                            <a:schemeClr val="tx1"/>
                          </a:solidFill>
                          <a:effectLst/>
                          <a:latin typeface="Arial" panose="020B0604020202020204" pitchFamily="34" charset="0"/>
                        </a:rPr>
                        <a:t>Taking the bus</a:t>
                      </a:r>
                    </a:p>
                  </a:txBody>
                  <a:tcPr marL="8532" marR="8532" marT="8532" marB="0" anchor="b">
                    <a:lnL>
                      <a:noFill/>
                    </a:lnL>
                    <a:lnR>
                      <a:noFill/>
                    </a:lnR>
                    <a:lnT>
                      <a:noFill/>
                    </a:lnT>
                    <a:lnB>
                      <a:noFill/>
                    </a:lnB>
                  </a:tcPr>
                </a:tc>
                <a:tc>
                  <a:txBody>
                    <a:bodyPr/>
                    <a:lstStyle/>
                    <a:p>
                      <a:pPr algn="l" fontAlgn="b"/>
                      <a:r>
                        <a:rPr lang="en-US" sz="900" b="0" i="0" u="none" strike="noStrike">
                          <a:solidFill>
                            <a:schemeClr val="tx1"/>
                          </a:solidFill>
                          <a:effectLst/>
                          <a:latin typeface="Arial" panose="020B0604020202020204" pitchFamily="34" charset="0"/>
                        </a:rPr>
                        <a:t>Driving</a:t>
                      </a:r>
                    </a:p>
                  </a:txBody>
                  <a:tcPr marL="8532" marR="8532" marT="8532" marB="0" anchor="b">
                    <a:lnL>
                      <a:noFill/>
                    </a:lnL>
                    <a:lnR>
                      <a:noFill/>
                    </a:lnR>
                    <a:lnT>
                      <a:noFill/>
                    </a:lnT>
                    <a:lnB>
                      <a:noFill/>
                    </a:lnB>
                  </a:tcPr>
                </a:tc>
                <a:tc>
                  <a:txBody>
                    <a:bodyPr/>
                    <a:lstStyle/>
                    <a:p>
                      <a:pPr algn="l" fontAlgn="b"/>
                      <a:r>
                        <a:rPr lang="en-US" sz="900" b="0" i="0" u="none" strike="noStrike">
                          <a:solidFill>
                            <a:schemeClr val="tx1"/>
                          </a:solidFill>
                          <a:effectLst/>
                          <a:latin typeface="Arial" panose="020B0604020202020204" pitchFamily="34" charset="0"/>
                        </a:rPr>
                        <a:t>Sum of all</a:t>
                      </a:r>
                    </a:p>
                  </a:txBody>
                  <a:tcPr marL="8532" marR="8532" marT="8532" marB="0" anchor="b">
                    <a:lnL>
                      <a:noFill/>
                    </a:lnL>
                    <a:lnR>
                      <a:noFill/>
                    </a:lnR>
                    <a:lnT>
                      <a:noFill/>
                    </a:lnT>
                    <a:lnB>
                      <a:noFill/>
                    </a:lnB>
                  </a:tcPr>
                </a:tc>
                <a:tc>
                  <a:txBody>
                    <a:bodyPr/>
                    <a:lstStyle/>
                    <a:p>
                      <a:pPr algn="l" fontAlgn="b"/>
                      <a:r>
                        <a:rPr lang="en-US" sz="900" b="1" i="0" u="none" strike="noStrike">
                          <a:solidFill>
                            <a:schemeClr val="tx1"/>
                          </a:solidFill>
                          <a:effectLst/>
                          <a:latin typeface="Arial" panose="020B0604020202020204" pitchFamily="34" charset="0"/>
                        </a:rPr>
                        <a:t>Pct</a:t>
                      </a:r>
                    </a:p>
                  </a:txBody>
                  <a:tcPr marL="8532" marR="8532" marT="8532" marB="0" anchor="b">
                    <a:lnL>
                      <a:noFill/>
                    </a:lnL>
                    <a:lnR>
                      <a:noFill/>
                    </a:lnR>
                    <a:lnT>
                      <a:noFill/>
                    </a:lnT>
                    <a:lnB>
                      <a:noFill/>
                    </a:lnB>
                  </a:tcPr>
                </a:tc>
                <a:extLst>
                  <a:ext uri="{0D108BD9-81ED-4DB2-BD59-A6C34878D82A}">
                    <a16:rowId xmlns:a16="http://schemas.microsoft.com/office/drawing/2014/main" val="914305473"/>
                  </a:ext>
                </a:extLst>
              </a:tr>
              <a:tr h="145045">
                <a:tc>
                  <a:txBody>
                    <a:bodyPr/>
                    <a:lstStyle/>
                    <a:p>
                      <a:pPr algn="l" fontAlgn="b"/>
                      <a:r>
                        <a:rPr lang="en-US" sz="900" b="0" i="0" u="none" strike="noStrike">
                          <a:solidFill>
                            <a:schemeClr val="tx1"/>
                          </a:solidFill>
                          <a:effectLst/>
                          <a:latin typeface="Arial" panose="020B0604020202020204" pitchFamily="34" charset="0"/>
                        </a:rPr>
                        <a:t>Much better</a:t>
                      </a:r>
                    </a:p>
                  </a:txBody>
                  <a:tcPr marL="8532" marR="8532" marT="8532" marB="0" anchor="b">
                    <a:lnL>
                      <a:noFill/>
                    </a:lnL>
                    <a:lnR>
                      <a:noFill/>
                    </a:lnR>
                    <a:lnT>
                      <a:noFill/>
                    </a:lnT>
                    <a:lnB>
                      <a:noFill/>
                    </a:lnB>
                  </a:tcPr>
                </a:tc>
                <a:tc>
                  <a:txBody>
                    <a:bodyPr/>
                    <a:lstStyle/>
                    <a:p>
                      <a:pPr algn="r" fontAlgn="b"/>
                      <a:r>
                        <a:rPr lang="en-US" sz="900" b="1" i="0" u="none" strike="noStrike">
                          <a:solidFill>
                            <a:srgbClr val="000000"/>
                          </a:solidFill>
                          <a:effectLst/>
                          <a:latin typeface="Arial" panose="020B0604020202020204" pitchFamily="34" charset="0"/>
                        </a:rPr>
                        <a:t>45%</a:t>
                      </a:r>
                    </a:p>
                  </a:txBody>
                  <a:tcPr marL="8532" marR="8532" marT="8532" marB="0" anchor="b">
                    <a:lnL>
                      <a:noFill/>
                    </a:lnL>
                    <a:lnR>
                      <a:noFill/>
                    </a:lnR>
                    <a:lnT>
                      <a:noFill/>
                    </a:lnT>
                    <a:lnB>
                      <a:noFill/>
                    </a:lnB>
                    <a:solidFill>
                      <a:srgbClr val="F8696B"/>
                    </a:solidFill>
                  </a:tcPr>
                </a:tc>
                <a:tc>
                  <a:txBody>
                    <a:bodyPr/>
                    <a:lstStyle/>
                    <a:p>
                      <a:pPr algn="r" fontAlgn="b"/>
                      <a:r>
                        <a:rPr lang="en-US" sz="900" b="0" i="0" u="none" strike="noStrike">
                          <a:solidFill>
                            <a:srgbClr val="000000"/>
                          </a:solidFill>
                          <a:effectLst/>
                          <a:latin typeface="Arial" panose="020B0604020202020204" pitchFamily="34" charset="0"/>
                        </a:rPr>
                        <a:t>306</a:t>
                      </a:r>
                    </a:p>
                  </a:txBody>
                  <a:tcPr marL="8532" marR="8532" marT="8532" marB="0" anchor="b">
                    <a:lnL>
                      <a:noFill/>
                    </a:lnL>
                    <a:lnR>
                      <a:noFill/>
                    </a:lnR>
                    <a:lnT>
                      <a:noFill/>
                    </a:lnT>
                    <a:lnB>
                      <a:noFill/>
                    </a:lnB>
                    <a:solidFill>
                      <a:srgbClr val="8BCF9E"/>
                    </a:solidFill>
                  </a:tcPr>
                </a:tc>
                <a:tc>
                  <a:txBody>
                    <a:bodyPr/>
                    <a:lstStyle/>
                    <a:p>
                      <a:pPr algn="r" fontAlgn="b"/>
                      <a:r>
                        <a:rPr lang="en-US" sz="900" b="0" i="0" u="none" strike="noStrike">
                          <a:solidFill>
                            <a:srgbClr val="000000"/>
                          </a:solidFill>
                          <a:effectLst/>
                          <a:latin typeface="Arial" panose="020B0604020202020204" pitchFamily="34" charset="0"/>
                        </a:rPr>
                        <a:t>251</a:t>
                      </a:r>
                    </a:p>
                  </a:txBody>
                  <a:tcPr marL="8532" marR="8532" marT="8532" marB="0" anchor="b">
                    <a:lnL>
                      <a:noFill/>
                    </a:lnL>
                    <a:lnR>
                      <a:noFill/>
                    </a:lnR>
                    <a:lnT>
                      <a:noFill/>
                    </a:lnT>
                    <a:lnB>
                      <a:noFill/>
                    </a:lnB>
                    <a:solidFill>
                      <a:srgbClr val="A0D7B0"/>
                    </a:solidFill>
                  </a:tcPr>
                </a:tc>
                <a:tc>
                  <a:txBody>
                    <a:bodyPr/>
                    <a:lstStyle/>
                    <a:p>
                      <a:pPr algn="r" fontAlgn="b"/>
                      <a:r>
                        <a:rPr lang="en-US" sz="900" b="0" i="0" u="none" strike="noStrike">
                          <a:solidFill>
                            <a:srgbClr val="000000"/>
                          </a:solidFill>
                          <a:effectLst/>
                          <a:latin typeface="Arial" panose="020B0604020202020204" pitchFamily="34" charset="0"/>
                        </a:rPr>
                        <a:t>411</a:t>
                      </a:r>
                    </a:p>
                  </a:txBody>
                  <a:tcPr marL="8532" marR="8532" marT="8532" marB="0" anchor="b">
                    <a:lnL>
                      <a:noFill/>
                    </a:lnL>
                    <a:lnR>
                      <a:noFill/>
                    </a:lnR>
                    <a:lnT>
                      <a:noFill/>
                    </a:lnT>
                    <a:lnB>
                      <a:noFill/>
                    </a:lnB>
                    <a:solidFill>
                      <a:srgbClr val="63BE7B"/>
                    </a:solidFill>
                  </a:tcPr>
                </a:tc>
                <a:tc>
                  <a:txBody>
                    <a:bodyPr/>
                    <a:lstStyle/>
                    <a:p>
                      <a:pPr algn="r" fontAlgn="b"/>
                      <a:r>
                        <a:rPr lang="en-US" sz="900" b="0" i="0" u="none" strike="noStrike">
                          <a:solidFill>
                            <a:srgbClr val="000000"/>
                          </a:solidFill>
                          <a:effectLst/>
                          <a:latin typeface="Arial" panose="020B0604020202020204" pitchFamily="34" charset="0"/>
                        </a:rPr>
                        <a:t>155</a:t>
                      </a:r>
                    </a:p>
                  </a:txBody>
                  <a:tcPr marL="8532" marR="8532" marT="8532" marB="0" anchor="b">
                    <a:lnL>
                      <a:noFill/>
                    </a:lnL>
                    <a:lnR>
                      <a:noFill/>
                    </a:lnR>
                    <a:lnT>
                      <a:noFill/>
                    </a:lnT>
                    <a:lnB>
                      <a:noFill/>
                    </a:lnB>
                    <a:solidFill>
                      <a:srgbClr val="C5E6D0"/>
                    </a:solidFill>
                  </a:tcPr>
                </a:tc>
                <a:tc>
                  <a:txBody>
                    <a:bodyPr/>
                    <a:lstStyle/>
                    <a:p>
                      <a:pPr algn="r" fontAlgn="b"/>
                      <a:r>
                        <a:rPr lang="en-US" sz="900" b="0" i="0" u="none" strike="noStrike">
                          <a:solidFill>
                            <a:srgbClr val="000000"/>
                          </a:solidFill>
                          <a:effectLst/>
                          <a:latin typeface="Arial" panose="020B0604020202020204" pitchFamily="34" charset="0"/>
                        </a:rPr>
                        <a:t>140</a:t>
                      </a:r>
                    </a:p>
                  </a:txBody>
                  <a:tcPr marL="8532" marR="8532" marT="8532" marB="0" anchor="b">
                    <a:lnL>
                      <a:noFill/>
                    </a:lnL>
                    <a:lnR>
                      <a:noFill/>
                    </a:lnR>
                    <a:lnT>
                      <a:noFill/>
                    </a:lnT>
                    <a:lnB>
                      <a:noFill/>
                    </a:lnB>
                    <a:solidFill>
                      <a:srgbClr val="CBE8D4"/>
                    </a:solidFill>
                  </a:tcPr>
                </a:tc>
                <a:tc>
                  <a:txBody>
                    <a:bodyPr/>
                    <a:lstStyle/>
                    <a:p>
                      <a:pPr algn="r" fontAlgn="b"/>
                      <a:r>
                        <a:rPr lang="en-US" sz="900" b="0" i="0" u="none" strike="noStrike">
                          <a:solidFill>
                            <a:srgbClr val="A5A5A5"/>
                          </a:solidFill>
                          <a:effectLst/>
                          <a:latin typeface="Arial" panose="020B0604020202020204" pitchFamily="34" charset="0"/>
                        </a:rPr>
                        <a:t>1263</a:t>
                      </a:r>
                    </a:p>
                  </a:txBody>
                  <a:tcPr marL="8532" marR="8532" marT="8532" marB="0" anchor="b">
                    <a:lnL>
                      <a:noFill/>
                    </a:lnL>
                    <a:lnR>
                      <a:noFill/>
                    </a:lnR>
                    <a:lnT>
                      <a:noFill/>
                    </a:lnT>
                    <a:lnB>
                      <a:noFill/>
                    </a:lnB>
                  </a:tcPr>
                </a:tc>
                <a:tc>
                  <a:txBody>
                    <a:bodyPr/>
                    <a:lstStyle/>
                    <a:p>
                      <a:pPr algn="r" fontAlgn="b"/>
                      <a:r>
                        <a:rPr lang="en-US" sz="900" b="1" i="0" u="none" strike="noStrike">
                          <a:solidFill>
                            <a:srgbClr val="000000"/>
                          </a:solidFill>
                          <a:effectLst/>
                          <a:latin typeface="Arial" panose="020B0604020202020204" pitchFamily="34" charset="0"/>
                        </a:rPr>
                        <a:t>37%</a:t>
                      </a:r>
                    </a:p>
                  </a:txBody>
                  <a:tcPr marL="8532" marR="8532" marT="8532" marB="0" anchor="b">
                    <a:lnL>
                      <a:noFill/>
                    </a:lnL>
                    <a:lnR>
                      <a:noFill/>
                    </a:lnR>
                    <a:lnT>
                      <a:noFill/>
                    </a:lnT>
                    <a:lnB>
                      <a:noFill/>
                    </a:lnB>
                    <a:solidFill>
                      <a:srgbClr val="F98486"/>
                    </a:solidFill>
                  </a:tcPr>
                </a:tc>
                <a:extLst>
                  <a:ext uri="{0D108BD9-81ED-4DB2-BD59-A6C34878D82A}">
                    <a16:rowId xmlns:a16="http://schemas.microsoft.com/office/drawing/2014/main" val="2129101874"/>
                  </a:ext>
                </a:extLst>
              </a:tr>
              <a:tr h="145045">
                <a:tc>
                  <a:txBody>
                    <a:bodyPr/>
                    <a:lstStyle/>
                    <a:p>
                      <a:pPr algn="l" fontAlgn="b"/>
                      <a:r>
                        <a:rPr lang="en-US" sz="900" b="0" i="0" u="none" strike="noStrike">
                          <a:solidFill>
                            <a:schemeClr val="tx1"/>
                          </a:solidFill>
                          <a:effectLst/>
                          <a:latin typeface="Arial" panose="020B0604020202020204" pitchFamily="34" charset="0"/>
                        </a:rPr>
                        <a:t>A little better</a:t>
                      </a:r>
                    </a:p>
                  </a:txBody>
                  <a:tcPr marL="8532" marR="8532" marT="8532" marB="0" anchor="b">
                    <a:lnL>
                      <a:noFill/>
                    </a:lnL>
                    <a:lnR>
                      <a:noFill/>
                    </a:lnR>
                    <a:lnT>
                      <a:noFill/>
                    </a:lnT>
                    <a:lnB>
                      <a:noFill/>
                    </a:lnB>
                  </a:tcPr>
                </a:tc>
                <a:tc>
                  <a:txBody>
                    <a:bodyPr/>
                    <a:lstStyle/>
                    <a:p>
                      <a:pPr algn="r" fontAlgn="b"/>
                      <a:r>
                        <a:rPr lang="en-US" sz="900" b="1" i="0" u="none" strike="noStrike">
                          <a:solidFill>
                            <a:srgbClr val="000000"/>
                          </a:solidFill>
                          <a:effectLst/>
                          <a:latin typeface="Arial" panose="020B0604020202020204" pitchFamily="34" charset="0"/>
                        </a:rPr>
                        <a:t>28%</a:t>
                      </a:r>
                    </a:p>
                  </a:txBody>
                  <a:tcPr marL="8532" marR="8532" marT="8532" marB="0" anchor="b">
                    <a:lnL>
                      <a:noFill/>
                    </a:lnL>
                    <a:lnR>
                      <a:noFill/>
                    </a:lnR>
                    <a:lnT>
                      <a:noFill/>
                    </a:lnT>
                    <a:lnB>
                      <a:noFill/>
                    </a:lnB>
                    <a:solidFill>
                      <a:srgbClr val="FAA1A3"/>
                    </a:solidFill>
                  </a:tcPr>
                </a:tc>
                <a:tc>
                  <a:txBody>
                    <a:bodyPr/>
                    <a:lstStyle/>
                    <a:p>
                      <a:pPr algn="r" fontAlgn="b"/>
                      <a:r>
                        <a:rPr lang="en-US" sz="900" b="0" i="0" u="none" strike="noStrike">
                          <a:solidFill>
                            <a:srgbClr val="000000"/>
                          </a:solidFill>
                          <a:effectLst/>
                          <a:latin typeface="Arial" panose="020B0604020202020204" pitchFamily="34" charset="0"/>
                        </a:rPr>
                        <a:t>193</a:t>
                      </a:r>
                    </a:p>
                  </a:txBody>
                  <a:tcPr marL="8532" marR="8532" marT="8532" marB="0" anchor="b">
                    <a:lnL>
                      <a:noFill/>
                    </a:lnL>
                    <a:lnR>
                      <a:noFill/>
                    </a:lnR>
                    <a:lnT>
                      <a:noFill/>
                    </a:lnT>
                    <a:lnB>
                      <a:noFill/>
                    </a:lnB>
                    <a:solidFill>
                      <a:srgbClr val="B6E0C3"/>
                    </a:solidFill>
                  </a:tcPr>
                </a:tc>
                <a:tc>
                  <a:txBody>
                    <a:bodyPr/>
                    <a:lstStyle/>
                    <a:p>
                      <a:pPr algn="r" fontAlgn="b"/>
                      <a:r>
                        <a:rPr lang="en-US" sz="900" b="0" i="0" u="none" strike="noStrike">
                          <a:solidFill>
                            <a:srgbClr val="000000"/>
                          </a:solidFill>
                          <a:effectLst/>
                          <a:latin typeface="Arial" panose="020B0604020202020204" pitchFamily="34" charset="0"/>
                        </a:rPr>
                        <a:t>169</a:t>
                      </a:r>
                    </a:p>
                  </a:txBody>
                  <a:tcPr marL="8532" marR="8532" marT="8532" marB="0" anchor="b">
                    <a:lnL>
                      <a:noFill/>
                    </a:lnL>
                    <a:lnR>
                      <a:noFill/>
                    </a:lnR>
                    <a:lnT>
                      <a:noFill/>
                    </a:lnT>
                    <a:lnB>
                      <a:noFill/>
                    </a:lnB>
                    <a:solidFill>
                      <a:srgbClr val="C0E4CB"/>
                    </a:solidFill>
                  </a:tcPr>
                </a:tc>
                <a:tc>
                  <a:txBody>
                    <a:bodyPr/>
                    <a:lstStyle/>
                    <a:p>
                      <a:pPr algn="r" fontAlgn="b"/>
                      <a:r>
                        <a:rPr lang="en-US" sz="900" b="0" i="0" u="none" strike="noStrike">
                          <a:solidFill>
                            <a:srgbClr val="000000"/>
                          </a:solidFill>
                          <a:effectLst/>
                          <a:latin typeface="Arial" panose="020B0604020202020204" pitchFamily="34" charset="0"/>
                        </a:rPr>
                        <a:t>117</a:t>
                      </a:r>
                    </a:p>
                  </a:txBody>
                  <a:tcPr marL="8532" marR="8532" marT="8532" marB="0" anchor="b">
                    <a:lnL>
                      <a:noFill/>
                    </a:lnL>
                    <a:lnR>
                      <a:noFill/>
                    </a:lnR>
                    <a:lnT>
                      <a:noFill/>
                    </a:lnT>
                    <a:lnB>
                      <a:noFill/>
                    </a:lnB>
                    <a:solidFill>
                      <a:srgbClr val="D3ECDC"/>
                    </a:solidFill>
                  </a:tcPr>
                </a:tc>
                <a:tc>
                  <a:txBody>
                    <a:bodyPr/>
                    <a:lstStyle/>
                    <a:p>
                      <a:pPr algn="r" fontAlgn="b"/>
                      <a:r>
                        <a:rPr lang="en-US" sz="900" b="0" i="0" u="none" strike="noStrike">
                          <a:solidFill>
                            <a:srgbClr val="000000"/>
                          </a:solidFill>
                          <a:effectLst/>
                          <a:latin typeface="Arial" panose="020B0604020202020204" pitchFamily="34" charset="0"/>
                        </a:rPr>
                        <a:t>181</a:t>
                      </a:r>
                    </a:p>
                  </a:txBody>
                  <a:tcPr marL="8532" marR="8532" marT="8532" marB="0" anchor="b">
                    <a:lnL>
                      <a:noFill/>
                    </a:lnL>
                    <a:lnR>
                      <a:noFill/>
                    </a:lnR>
                    <a:lnT>
                      <a:noFill/>
                    </a:lnT>
                    <a:lnB>
                      <a:noFill/>
                    </a:lnB>
                    <a:solidFill>
                      <a:srgbClr val="BBE2C7"/>
                    </a:solidFill>
                  </a:tcPr>
                </a:tc>
                <a:tc>
                  <a:txBody>
                    <a:bodyPr/>
                    <a:lstStyle/>
                    <a:p>
                      <a:pPr algn="r" fontAlgn="b"/>
                      <a:r>
                        <a:rPr lang="en-US" sz="900" b="0" i="0" u="none" strike="noStrike">
                          <a:solidFill>
                            <a:srgbClr val="000000"/>
                          </a:solidFill>
                          <a:effectLst/>
                          <a:latin typeface="Arial" panose="020B0604020202020204" pitchFamily="34" charset="0"/>
                        </a:rPr>
                        <a:t>135</a:t>
                      </a:r>
                    </a:p>
                  </a:txBody>
                  <a:tcPr marL="8532" marR="8532" marT="8532" marB="0" anchor="b">
                    <a:lnL>
                      <a:noFill/>
                    </a:lnL>
                    <a:lnR>
                      <a:noFill/>
                    </a:lnR>
                    <a:lnT>
                      <a:noFill/>
                    </a:lnT>
                    <a:lnB>
                      <a:noFill/>
                    </a:lnB>
                    <a:solidFill>
                      <a:srgbClr val="CDE9D6"/>
                    </a:solidFill>
                  </a:tcPr>
                </a:tc>
                <a:tc>
                  <a:txBody>
                    <a:bodyPr/>
                    <a:lstStyle/>
                    <a:p>
                      <a:pPr algn="r" fontAlgn="b"/>
                      <a:r>
                        <a:rPr lang="en-US" sz="900" b="0" i="0" u="none" strike="noStrike">
                          <a:solidFill>
                            <a:srgbClr val="A5A5A5"/>
                          </a:solidFill>
                          <a:effectLst/>
                          <a:latin typeface="Arial" panose="020B0604020202020204" pitchFamily="34" charset="0"/>
                        </a:rPr>
                        <a:t>795</a:t>
                      </a:r>
                    </a:p>
                  </a:txBody>
                  <a:tcPr marL="8532" marR="8532" marT="8532" marB="0" anchor="b">
                    <a:lnL>
                      <a:noFill/>
                    </a:lnL>
                    <a:lnR>
                      <a:noFill/>
                    </a:lnR>
                    <a:lnT>
                      <a:noFill/>
                    </a:lnT>
                    <a:lnB>
                      <a:noFill/>
                    </a:lnB>
                  </a:tcPr>
                </a:tc>
                <a:tc>
                  <a:txBody>
                    <a:bodyPr/>
                    <a:lstStyle/>
                    <a:p>
                      <a:pPr algn="r" fontAlgn="b"/>
                      <a:r>
                        <a:rPr lang="en-US" sz="900" b="1" i="0" u="none" strike="noStrike">
                          <a:solidFill>
                            <a:srgbClr val="000000"/>
                          </a:solidFill>
                          <a:effectLst/>
                          <a:latin typeface="Arial" panose="020B0604020202020204" pitchFamily="34" charset="0"/>
                        </a:rPr>
                        <a:t>23%</a:t>
                      </a:r>
                    </a:p>
                  </a:txBody>
                  <a:tcPr marL="8532" marR="8532" marT="8532" marB="0" anchor="b">
                    <a:lnL>
                      <a:noFill/>
                    </a:lnL>
                    <a:lnR>
                      <a:noFill/>
                    </a:lnR>
                    <a:lnT>
                      <a:noFill/>
                    </a:lnT>
                    <a:lnB>
                      <a:noFill/>
                    </a:lnB>
                    <a:solidFill>
                      <a:srgbClr val="FAB2B4"/>
                    </a:solidFill>
                  </a:tcPr>
                </a:tc>
                <a:extLst>
                  <a:ext uri="{0D108BD9-81ED-4DB2-BD59-A6C34878D82A}">
                    <a16:rowId xmlns:a16="http://schemas.microsoft.com/office/drawing/2014/main" val="3889092539"/>
                  </a:ext>
                </a:extLst>
              </a:tr>
              <a:tr h="290089">
                <a:tc>
                  <a:txBody>
                    <a:bodyPr/>
                    <a:lstStyle/>
                    <a:p>
                      <a:pPr algn="l" fontAlgn="b"/>
                      <a:r>
                        <a:rPr lang="en-US" sz="900" b="0" i="0" u="none" strike="noStrike">
                          <a:solidFill>
                            <a:schemeClr val="tx1"/>
                          </a:solidFill>
                          <a:effectLst/>
                          <a:latin typeface="Arial" panose="020B0604020202020204" pitchFamily="34" charset="0"/>
                        </a:rPr>
                        <a:t>No difference</a:t>
                      </a:r>
                    </a:p>
                  </a:txBody>
                  <a:tcPr marL="8532" marR="8532" marT="8532" marB="0" anchor="b">
                    <a:lnL>
                      <a:noFill/>
                    </a:lnL>
                    <a:lnR>
                      <a:noFill/>
                    </a:lnR>
                    <a:lnT>
                      <a:noFill/>
                    </a:lnT>
                    <a:lnB>
                      <a:noFill/>
                    </a:lnB>
                  </a:tcPr>
                </a:tc>
                <a:tc>
                  <a:txBody>
                    <a:bodyPr/>
                    <a:lstStyle/>
                    <a:p>
                      <a:pPr algn="r" fontAlgn="b"/>
                      <a:r>
                        <a:rPr lang="en-US" sz="900" b="1" i="0" u="none" strike="noStrike">
                          <a:solidFill>
                            <a:srgbClr val="000000"/>
                          </a:solidFill>
                          <a:effectLst/>
                          <a:latin typeface="Arial" panose="020B0604020202020204" pitchFamily="34" charset="0"/>
                        </a:rPr>
                        <a:t>4%</a:t>
                      </a:r>
                    </a:p>
                  </a:txBody>
                  <a:tcPr marL="8532" marR="8532" marT="8532" marB="0" anchor="b">
                    <a:lnL>
                      <a:noFill/>
                    </a:lnL>
                    <a:lnR>
                      <a:noFill/>
                    </a:lnR>
                    <a:lnT>
                      <a:noFill/>
                    </a:lnT>
                    <a:lnB>
                      <a:noFill/>
                    </a:lnB>
                    <a:solidFill>
                      <a:srgbClr val="FCF3F6"/>
                    </a:solidFill>
                  </a:tcPr>
                </a:tc>
                <a:tc>
                  <a:txBody>
                    <a:bodyPr/>
                    <a:lstStyle/>
                    <a:p>
                      <a:pPr algn="r" fontAlgn="b"/>
                      <a:r>
                        <a:rPr lang="en-US" sz="900" b="0" i="0" u="none" strike="noStrike">
                          <a:solidFill>
                            <a:srgbClr val="000000"/>
                          </a:solidFill>
                          <a:effectLst/>
                          <a:latin typeface="Arial" panose="020B0604020202020204" pitchFamily="34" charset="0"/>
                        </a:rPr>
                        <a:t>26</a:t>
                      </a:r>
                    </a:p>
                  </a:txBody>
                  <a:tcPr marL="8532" marR="8532" marT="8532" marB="0" anchor="b">
                    <a:lnL>
                      <a:noFill/>
                    </a:lnL>
                    <a:lnR>
                      <a:noFill/>
                    </a:lnR>
                    <a:lnT>
                      <a:noFill/>
                    </a:lnT>
                    <a:lnB>
                      <a:noFill/>
                    </a:lnB>
                    <a:solidFill>
                      <a:srgbClr val="F6FAFA"/>
                    </a:solidFill>
                  </a:tcPr>
                </a:tc>
                <a:tc>
                  <a:txBody>
                    <a:bodyPr/>
                    <a:lstStyle/>
                    <a:p>
                      <a:pPr algn="r" fontAlgn="b"/>
                      <a:r>
                        <a:rPr lang="en-US" sz="900" b="0" i="0" u="none" strike="noStrike">
                          <a:solidFill>
                            <a:srgbClr val="000000"/>
                          </a:solidFill>
                          <a:effectLst/>
                          <a:latin typeface="Arial" panose="020B0604020202020204" pitchFamily="34" charset="0"/>
                        </a:rPr>
                        <a:t>136</a:t>
                      </a:r>
                    </a:p>
                  </a:txBody>
                  <a:tcPr marL="8532" marR="8532" marT="8532" marB="0" anchor="b">
                    <a:lnL>
                      <a:noFill/>
                    </a:lnL>
                    <a:lnR>
                      <a:noFill/>
                    </a:lnR>
                    <a:lnT>
                      <a:noFill/>
                    </a:lnT>
                    <a:lnB>
                      <a:noFill/>
                    </a:lnB>
                    <a:solidFill>
                      <a:srgbClr val="CCE9D6"/>
                    </a:solidFill>
                  </a:tcPr>
                </a:tc>
                <a:tc>
                  <a:txBody>
                    <a:bodyPr/>
                    <a:lstStyle/>
                    <a:p>
                      <a:pPr algn="r" fontAlgn="b"/>
                      <a:r>
                        <a:rPr lang="en-US" sz="900" b="0" i="0" u="none" strike="noStrike">
                          <a:solidFill>
                            <a:srgbClr val="000000"/>
                          </a:solidFill>
                          <a:effectLst/>
                          <a:latin typeface="Arial" panose="020B0604020202020204" pitchFamily="34" charset="0"/>
                        </a:rPr>
                        <a:t>21</a:t>
                      </a:r>
                    </a:p>
                  </a:txBody>
                  <a:tcPr marL="8532" marR="8532" marT="8532" marB="0" anchor="b">
                    <a:lnL>
                      <a:noFill/>
                    </a:lnL>
                    <a:lnR>
                      <a:noFill/>
                    </a:lnR>
                    <a:lnT>
                      <a:noFill/>
                    </a:lnT>
                    <a:lnB>
                      <a:noFill/>
                    </a:lnB>
                    <a:solidFill>
                      <a:srgbClr val="F8FBFC"/>
                    </a:solidFill>
                  </a:tcPr>
                </a:tc>
                <a:tc>
                  <a:txBody>
                    <a:bodyPr/>
                    <a:lstStyle/>
                    <a:p>
                      <a:pPr algn="r" fontAlgn="b"/>
                      <a:r>
                        <a:rPr lang="en-US" sz="900" b="0" i="0" u="none" strike="noStrike">
                          <a:solidFill>
                            <a:srgbClr val="000000"/>
                          </a:solidFill>
                          <a:effectLst/>
                          <a:latin typeface="Arial" panose="020B0604020202020204" pitchFamily="34" charset="0"/>
                        </a:rPr>
                        <a:t>175</a:t>
                      </a:r>
                    </a:p>
                  </a:txBody>
                  <a:tcPr marL="8532" marR="8532" marT="8532" marB="0" anchor="b">
                    <a:lnL>
                      <a:noFill/>
                    </a:lnL>
                    <a:lnR>
                      <a:noFill/>
                    </a:lnR>
                    <a:lnT>
                      <a:noFill/>
                    </a:lnT>
                    <a:lnB>
                      <a:noFill/>
                    </a:lnB>
                    <a:solidFill>
                      <a:srgbClr val="BDE3C9"/>
                    </a:solidFill>
                  </a:tcPr>
                </a:tc>
                <a:tc>
                  <a:txBody>
                    <a:bodyPr/>
                    <a:lstStyle/>
                    <a:p>
                      <a:pPr algn="r" fontAlgn="b"/>
                      <a:r>
                        <a:rPr lang="en-US" sz="900" b="0" i="0" u="none" strike="noStrike">
                          <a:solidFill>
                            <a:srgbClr val="000000"/>
                          </a:solidFill>
                          <a:effectLst/>
                          <a:latin typeface="Arial" panose="020B0604020202020204" pitchFamily="34" charset="0"/>
                        </a:rPr>
                        <a:t>187</a:t>
                      </a:r>
                    </a:p>
                  </a:txBody>
                  <a:tcPr marL="8532" marR="8532" marT="8532" marB="0" anchor="b">
                    <a:lnL>
                      <a:noFill/>
                    </a:lnL>
                    <a:lnR>
                      <a:noFill/>
                    </a:lnR>
                    <a:lnT>
                      <a:noFill/>
                    </a:lnT>
                    <a:lnB>
                      <a:noFill/>
                    </a:lnB>
                    <a:solidFill>
                      <a:srgbClr val="B9E1C5"/>
                    </a:solidFill>
                  </a:tcPr>
                </a:tc>
                <a:tc>
                  <a:txBody>
                    <a:bodyPr/>
                    <a:lstStyle/>
                    <a:p>
                      <a:pPr algn="r" fontAlgn="b"/>
                      <a:r>
                        <a:rPr lang="en-US" sz="900" b="0" i="0" u="none" strike="noStrike">
                          <a:solidFill>
                            <a:srgbClr val="A5A5A5"/>
                          </a:solidFill>
                          <a:effectLst/>
                          <a:latin typeface="Arial" panose="020B0604020202020204" pitchFamily="34" charset="0"/>
                        </a:rPr>
                        <a:t>545</a:t>
                      </a:r>
                    </a:p>
                  </a:txBody>
                  <a:tcPr marL="8532" marR="8532" marT="8532" marB="0" anchor="b">
                    <a:lnL>
                      <a:noFill/>
                    </a:lnL>
                    <a:lnR>
                      <a:noFill/>
                    </a:lnR>
                    <a:lnT>
                      <a:noFill/>
                    </a:lnT>
                    <a:lnB>
                      <a:noFill/>
                    </a:lnB>
                  </a:tcPr>
                </a:tc>
                <a:tc>
                  <a:txBody>
                    <a:bodyPr/>
                    <a:lstStyle/>
                    <a:p>
                      <a:pPr algn="r" fontAlgn="b"/>
                      <a:r>
                        <a:rPr lang="en-US" sz="900" b="1" i="0" u="none" strike="noStrike">
                          <a:solidFill>
                            <a:srgbClr val="000000"/>
                          </a:solidFill>
                          <a:effectLst/>
                          <a:latin typeface="Arial" panose="020B0604020202020204" pitchFamily="34" charset="0"/>
                        </a:rPr>
                        <a:t>16%</a:t>
                      </a:r>
                    </a:p>
                  </a:txBody>
                  <a:tcPr marL="8532" marR="8532" marT="8532" marB="0" anchor="b">
                    <a:lnL>
                      <a:noFill/>
                    </a:lnL>
                    <a:lnR>
                      <a:noFill/>
                    </a:lnR>
                    <a:lnT>
                      <a:noFill/>
                    </a:lnT>
                    <a:lnB>
                      <a:noFill/>
                    </a:lnB>
                    <a:solidFill>
                      <a:srgbClr val="FBCACD"/>
                    </a:solidFill>
                  </a:tcPr>
                </a:tc>
                <a:extLst>
                  <a:ext uri="{0D108BD9-81ED-4DB2-BD59-A6C34878D82A}">
                    <a16:rowId xmlns:a16="http://schemas.microsoft.com/office/drawing/2014/main" val="1784939861"/>
                  </a:ext>
                </a:extLst>
              </a:tr>
              <a:tr h="145045">
                <a:tc>
                  <a:txBody>
                    <a:bodyPr/>
                    <a:lstStyle/>
                    <a:p>
                      <a:pPr algn="l" fontAlgn="b"/>
                      <a:r>
                        <a:rPr lang="en-US" sz="900" b="0" i="0" u="none" strike="noStrike">
                          <a:solidFill>
                            <a:schemeClr val="tx1"/>
                          </a:solidFill>
                          <a:effectLst/>
                          <a:latin typeface="Arial" panose="020B0604020202020204" pitchFamily="34" charset="0"/>
                        </a:rPr>
                        <a:t>Worse</a:t>
                      </a:r>
                    </a:p>
                  </a:txBody>
                  <a:tcPr marL="8532" marR="8532" marT="8532" marB="0" anchor="b">
                    <a:lnL>
                      <a:noFill/>
                    </a:lnL>
                    <a:lnR>
                      <a:noFill/>
                    </a:lnR>
                    <a:lnT>
                      <a:noFill/>
                    </a:lnT>
                    <a:lnB>
                      <a:noFill/>
                    </a:lnB>
                  </a:tcPr>
                </a:tc>
                <a:tc>
                  <a:txBody>
                    <a:bodyPr/>
                    <a:lstStyle/>
                    <a:p>
                      <a:pPr algn="r" fontAlgn="b"/>
                      <a:r>
                        <a:rPr lang="en-US" sz="900" b="1" i="0" u="none" strike="noStrike">
                          <a:solidFill>
                            <a:srgbClr val="000000"/>
                          </a:solidFill>
                          <a:effectLst/>
                          <a:latin typeface="Arial" panose="020B0604020202020204" pitchFamily="34" charset="0"/>
                        </a:rPr>
                        <a:t>18%</a:t>
                      </a:r>
                    </a:p>
                  </a:txBody>
                  <a:tcPr marL="8532" marR="8532" marT="8532" marB="0" anchor="b">
                    <a:lnL>
                      <a:noFill/>
                    </a:lnL>
                    <a:lnR>
                      <a:noFill/>
                    </a:lnR>
                    <a:lnT>
                      <a:noFill/>
                    </a:lnT>
                    <a:lnB>
                      <a:noFill/>
                    </a:lnB>
                    <a:solidFill>
                      <a:srgbClr val="FBC4C7"/>
                    </a:solidFill>
                  </a:tcPr>
                </a:tc>
                <a:tc>
                  <a:txBody>
                    <a:bodyPr/>
                    <a:lstStyle/>
                    <a:p>
                      <a:pPr algn="r" fontAlgn="b"/>
                      <a:r>
                        <a:rPr lang="en-US" sz="900" b="0" i="0" u="none" strike="noStrike">
                          <a:solidFill>
                            <a:srgbClr val="000000"/>
                          </a:solidFill>
                          <a:effectLst/>
                          <a:latin typeface="Arial" panose="020B0604020202020204" pitchFamily="34" charset="0"/>
                        </a:rPr>
                        <a:t>122</a:t>
                      </a:r>
                    </a:p>
                  </a:txBody>
                  <a:tcPr marL="8532" marR="8532" marT="8532" marB="0" anchor="b">
                    <a:lnL>
                      <a:noFill/>
                    </a:lnL>
                    <a:lnR>
                      <a:noFill/>
                    </a:lnR>
                    <a:lnT>
                      <a:noFill/>
                    </a:lnT>
                    <a:lnB>
                      <a:noFill/>
                    </a:lnB>
                    <a:solidFill>
                      <a:srgbClr val="D1EBDA"/>
                    </a:solidFill>
                  </a:tcPr>
                </a:tc>
                <a:tc>
                  <a:txBody>
                    <a:bodyPr/>
                    <a:lstStyle/>
                    <a:p>
                      <a:pPr algn="r" fontAlgn="b"/>
                      <a:r>
                        <a:rPr lang="en-US" sz="900" b="0" i="0" u="none" strike="noStrike">
                          <a:solidFill>
                            <a:srgbClr val="000000"/>
                          </a:solidFill>
                          <a:effectLst/>
                          <a:latin typeface="Arial" panose="020B0604020202020204" pitchFamily="34" charset="0"/>
                        </a:rPr>
                        <a:t>87</a:t>
                      </a:r>
                    </a:p>
                  </a:txBody>
                  <a:tcPr marL="8532" marR="8532" marT="8532" marB="0" anchor="b">
                    <a:lnL>
                      <a:noFill/>
                    </a:lnL>
                    <a:lnR>
                      <a:noFill/>
                    </a:lnR>
                    <a:lnT>
                      <a:noFill/>
                    </a:lnT>
                    <a:lnB>
                      <a:noFill/>
                    </a:lnB>
                    <a:solidFill>
                      <a:srgbClr val="DFF0E6"/>
                    </a:solidFill>
                  </a:tcPr>
                </a:tc>
                <a:tc>
                  <a:txBody>
                    <a:bodyPr/>
                    <a:lstStyle/>
                    <a:p>
                      <a:pPr algn="r" fontAlgn="b"/>
                      <a:r>
                        <a:rPr lang="en-US" sz="900" b="0" i="0" u="none" strike="noStrike">
                          <a:solidFill>
                            <a:srgbClr val="000000"/>
                          </a:solidFill>
                          <a:effectLst/>
                          <a:latin typeface="Arial" panose="020B0604020202020204" pitchFamily="34" charset="0"/>
                        </a:rPr>
                        <a:t>98</a:t>
                      </a:r>
                    </a:p>
                  </a:txBody>
                  <a:tcPr marL="8532" marR="8532" marT="8532" marB="0" anchor="b">
                    <a:lnL>
                      <a:noFill/>
                    </a:lnL>
                    <a:lnR>
                      <a:noFill/>
                    </a:lnR>
                    <a:lnT>
                      <a:noFill/>
                    </a:lnT>
                    <a:lnB>
                      <a:noFill/>
                    </a:lnB>
                    <a:solidFill>
                      <a:srgbClr val="DBEFE2"/>
                    </a:solidFill>
                  </a:tcPr>
                </a:tc>
                <a:tc>
                  <a:txBody>
                    <a:bodyPr/>
                    <a:lstStyle/>
                    <a:p>
                      <a:pPr algn="r" fontAlgn="b"/>
                      <a:r>
                        <a:rPr lang="en-US" sz="900" b="0" i="0" u="none" strike="noStrike">
                          <a:solidFill>
                            <a:srgbClr val="000000"/>
                          </a:solidFill>
                          <a:effectLst/>
                          <a:latin typeface="Arial" panose="020B0604020202020204" pitchFamily="34" charset="0"/>
                        </a:rPr>
                        <a:t>89</a:t>
                      </a:r>
                    </a:p>
                  </a:txBody>
                  <a:tcPr marL="8532" marR="8532" marT="8532" marB="0" anchor="b">
                    <a:lnL>
                      <a:noFill/>
                    </a:lnL>
                    <a:lnR>
                      <a:noFill/>
                    </a:lnR>
                    <a:lnT>
                      <a:noFill/>
                    </a:lnT>
                    <a:lnB>
                      <a:noFill/>
                    </a:lnB>
                    <a:solidFill>
                      <a:srgbClr val="DEF0E5"/>
                    </a:solidFill>
                  </a:tcPr>
                </a:tc>
                <a:tc>
                  <a:txBody>
                    <a:bodyPr/>
                    <a:lstStyle/>
                    <a:p>
                      <a:pPr algn="r" fontAlgn="b"/>
                      <a:r>
                        <a:rPr lang="en-US" sz="900" b="0" i="0" u="none" strike="noStrike">
                          <a:solidFill>
                            <a:srgbClr val="000000"/>
                          </a:solidFill>
                          <a:effectLst/>
                          <a:latin typeface="Arial" panose="020B0604020202020204" pitchFamily="34" charset="0"/>
                        </a:rPr>
                        <a:t>161</a:t>
                      </a:r>
                    </a:p>
                  </a:txBody>
                  <a:tcPr marL="8532" marR="8532" marT="8532" marB="0" anchor="b">
                    <a:lnL>
                      <a:noFill/>
                    </a:lnL>
                    <a:lnR>
                      <a:noFill/>
                    </a:lnR>
                    <a:lnT>
                      <a:noFill/>
                    </a:lnT>
                    <a:lnB>
                      <a:noFill/>
                    </a:lnB>
                    <a:solidFill>
                      <a:srgbClr val="C3E5CE"/>
                    </a:solidFill>
                  </a:tcPr>
                </a:tc>
                <a:tc>
                  <a:txBody>
                    <a:bodyPr/>
                    <a:lstStyle/>
                    <a:p>
                      <a:pPr algn="r" fontAlgn="b"/>
                      <a:r>
                        <a:rPr lang="en-US" sz="900" b="0" i="0" u="none" strike="noStrike">
                          <a:solidFill>
                            <a:srgbClr val="A5A5A5"/>
                          </a:solidFill>
                          <a:effectLst/>
                          <a:latin typeface="Arial" panose="020B0604020202020204" pitchFamily="34" charset="0"/>
                        </a:rPr>
                        <a:t>557</a:t>
                      </a:r>
                    </a:p>
                  </a:txBody>
                  <a:tcPr marL="8532" marR="8532" marT="8532" marB="0" anchor="b">
                    <a:lnL>
                      <a:noFill/>
                    </a:lnL>
                    <a:lnR>
                      <a:noFill/>
                    </a:lnR>
                    <a:lnT>
                      <a:noFill/>
                    </a:lnT>
                    <a:lnB>
                      <a:noFill/>
                    </a:lnB>
                  </a:tcPr>
                </a:tc>
                <a:tc>
                  <a:txBody>
                    <a:bodyPr/>
                    <a:lstStyle/>
                    <a:p>
                      <a:pPr algn="r" fontAlgn="b"/>
                      <a:r>
                        <a:rPr lang="en-US" sz="900" b="1" i="0" u="none" strike="noStrike">
                          <a:solidFill>
                            <a:srgbClr val="000000"/>
                          </a:solidFill>
                          <a:effectLst/>
                          <a:latin typeface="Arial" panose="020B0604020202020204" pitchFamily="34" charset="0"/>
                        </a:rPr>
                        <a:t>16%</a:t>
                      </a:r>
                    </a:p>
                  </a:txBody>
                  <a:tcPr marL="8532" marR="8532" marT="8532" marB="0" anchor="b">
                    <a:lnL>
                      <a:noFill/>
                    </a:lnL>
                    <a:lnR>
                      <a:noFill/>
                    </a:lnR>
                    <a:lnT>
                      <a:noFill/>
                    </a:lnT>
                    <a:lnB>
                      <a:noFill/>
                    </a:lnB>
                    <a:solidFill>
                      <a:srgbClr val="FBC9CC"/>
                    </a:solidFill>
                  </a:tcPr>
                </a:tc>
                <a:extLst>
                  <a:ext uri="{0D108BD9-81ED-4DB2-BD59-A6C34878D82A}">
                    <a16:rowId xmlns:a16="http://schemas.microsoft.com/office/drawing/2014/main" val="3890437213"/>
                  </a:ext>
                </a:extLst>
              </a:tr>
              <a:tr h="145045">
                <a:tc>
                  <a:txBody>
                    <a:bodyPr/>
                    <a:lstStyle/>
                    <a:p>
                      <a:pPr algn="l" fontAlgn="b"/>
                      <a:r>
                        <a:rPr lang="en-US" sz="900" b="0" i="0" u="none" strike="noStrike">
                          <a:solidFill>
                            <a:schemeClr val="tx1"/>
                          </a:solidFill>
                          <a:effectLst/>
                          <a:latin typeface="Arial" panose="020B0604020202020204" pitchFamily="34" charset="0"/>
                        </a:rPr>
                        <a:t>I don't know</a:t>
                      </a:r>
                    </a:p>
                  </a:txBody>
                  <a:tcPr marL="8532" marR="8532" marT="8532" marB="0" anchor="b">
                    <a:lnL>
                      <a:noFill/>
                    </a:lnL>
                    <a:lnR>
                      <a:noFill/>
                    </a:lnR>
                    <a:lnT>
                      <a:noFill/>
                    </a:lnT>
                    <a:lnB>
                      <a:noFill/>
                    </a:lnB>
                  </a:tcPr>
                </a:tc>
                <a:tc>
                  <a:txBody>
                    <a:bodyPr/>
                    <a:lstStyle/>
                    <a:p>
                      <a:pPr algn="r" fontAlgn="b"/>
                      <a:r>
                        <a:rPr lang="en-US" sz="900" b="1" i="0" u="none" strike="noStrike">
                          <a:solidFill>
                            <a:srgbClr val="000000"/>
                          </a:solidFill>
                          <a:effectLst/>
                          <a:latin typeface="Arial" panose="020B0604020202020204" pitchFamily="34" charset="0"/>
                        </a:rPr>
                        <a:t>1%</a:t>
                      </a:r>
                    </a:p>
                  </a:txBody>
                  <a:tcPr marL="8532" marR="8532" marT="8532" marB="0" anchor="b">
                    <a:lnL>
                      <a:noFill/>
                    </a:lnL>
                    <a:lnR>
                      <a:noFill/>
                    </a:lnR>
                    <a:lnT>
                      <a:noFill/>
                    </a:lnT>
                    <a:lnB>
                      <a:noFill/>
                    </a:lnB>
                    <a:solidFill>
                      <a:srgbClr val="FCFCFF"/>
                    </a:solidFill>
                  </a:tcPr>
                </a:tc>
                <a:tc>
                  <a:txBody>
                    <a:bodyPr/>
                    <a:lstStyle/>
                    <a:p>
                      <a:pPr algn="r" fontAlgn="b"/>
                      <a:r>
                        <a:rPr lang="en-US" sz="900" b="0" i="0" u="none" strike="noStrike">
                          <a:solidFill>
                            <a:srgbClr val="000000"/>
                          </a:solidFill>
                          <a:effectLst/>
                          <a:latin typeface="Arial" panose="020B0604020202020204" pitchFamily="34" charset="0"/>
                        </a:rPr>
                        <a:t>9</a:t>
                      </a:r>
                    </a:p>
                  </a:txBody>
                  <a:tcPr marL="8532" marR="8532" marT="8532" marB="0" anchor="b">
                    <a:lnL>
                      <a:noFill/>
                    </a:lnL>
                    <a:lnR>
                      <a:noFill/>
                    </a:lnR>
                    <a:lnT>
                      <a:noFill/>
                    </a:lnT>
                    <a:lnB>
                      <a:noFill/>
                    </a:lnB>
                    <a:solidFill>
                      <a:srgbClr val="FCFCFF"/>
                    </a:solidFill>
                  </a:tcPr>
                </a:tc>
                <a:tc>
                  <a:txBody>
                    <a:bodyPr/>
                    <a:lstStyle/>
                    <a:p>
                      <a:pPr algn="r" fontAlgn="b"/>
                      <a:r>
                        <a:rPr lang="en-US" sz="900" b="0" i="0" u="none" strike="noStrike">
                          <a:solidFill>
                            <a:srgbClr val="000000"/>
                          </a:solidFill>
                          <a:effectLst/>
                          <a:latin typeface="Arial" panose="020B0604020202020204" pitchFamily="34" charset="0"/>
                        </a:rPr>
                        <a:t>16</a:t>
                      </a:r>
                    </a:p>
                  </a:txBody>
                  <a:tcPr marL="8532" marR="8532" marT="8532" marB="0" anchor="b">
                    <a:lnL>
                      <a:noFill/>
                    </a:lnL>
                    <a:lnR>
                      <a:noFill/>
                    </a:lnR>
                    <a:lnT>
                      <a:noFill/>
                    </a:lnT>
                    <a:lnB>
                      <a:noFill/>
                    </a:lnB>
                    <a:solidFill>
                      <a:srgbClr val="FAFBFD"/>
                    </a:solidFill>
                  </a:tcPr>
                </a:tc>
                <a:tc>
                  <a:txBody>
                    <a:bodyPr/>
                    <a:lstStyle/>
                    <a:p>
                      <a:pPr algn="r" fontAlgn="b"/>
                      <a:r>
                        <a:rPr lang="en-US" sz="900" b="0" i="0" u="none" strike="noStrike">
                          <a:solidFill>
                            <a:srgbClr val="000000"/>
                          </a:solidFill>
                          <a:effectLst/>
                          <a:latin typeface="Arial" panose="020B0604020202020204" pitchFamily="34" charset="0"/>
                        </a:rPr>
                        <a:t>14</a:t>
                      </a:r>
                    </a:p>
                  </a:txBody>
                  <a:tcPr marL="8532" marR="8532" marT="8532" marB="0" anchor="b">
                    <a:lnL>
                      <a:noFill/>
                    </a:lnL>
                    <a:lnR>
                      <a:noFill/>
                    </a:lnR>
                    <a:lnT>
                      <a:noFill/>
                    </a:lnT>
                    <a:lnB>
                      <a:noFill/>
                    </a:lnB>
                    <a:solidFill>
                      <a:srgbClr val="FBFCFE"/>
                    </a:solidFill>
                  </a:tcPr>
                </a:tc>
                <a:tc>
                  <a:txBody>
                    <a:bodyPr/>
                    <a:lstStyle/>
                    <a:p>
                      <a:pPr algn="r" fontAlgn="b"/>
                      <a:r>
                        <a:rPr lang="en-US" sz="900" b="0" i="0" u="none" strike="noStrike">
                          <a:solidFill>
                            <a:srgbClr val="000000"/>
                          </a:solidFill>
                          <a:effectLst/>
                          <a:latin typeface="Arial" panose="020B0604020202020204" pitchFamily="34" charset="0"/>
                        </a:rPr>
                        <a:t>54</a:t>
                      </a:r>
                    </a:p>
                  </a:txBody>
                  <a:tcPr marL="8532" marR="8532" marT="8532" marB="0" anchor="b">
                    <a:lnL>
                      <a:noFill/>
                    </a:lnL>
                    <a:lnR>
                      <a:noFill/>
                    </a:lnR>
                    <a:lnT>
                      <a:noFill/>
                    </a:lnT>
                    <a:lnB>
                      <a:noFill/>
                    </a:lnB>
                    <a:solidFill>
                      <a:srgbClr val="EBF6F1"/>
                    </a:solidFill>
                  </a:tcPr>
                </a:tc>
                <a:tc>
                  <a:txBody>
                    <a:bodyPr/>
                    <a:lstStyle/>
                    <a:p>
                      <a:pPr algn="r" fontAlgn="b"/>
                      <a:r>
                        <a:rPr lang="en-US" sz="900" b="0" i="0" u="none" strike="noStrike">
                          <a:solidFill>
                            <a:srgbClr val="000000"/>
                          </a:solidFill>
                          <a:effectLst/>
                          <a:latin typeface="Arial" panose="020B0604020202020204" pitchFamily="34" charset="0"/>
                        </a:rPr>
                        <a:t>32</a:t>
                      </a:r>
                    </a:p>
                  </a:txBody>
                  <a:tcPr marL="8532" marR="8532" marT="8532" marB="0" anchor="b">
                    <a:lnL>
                      <a:noFill/>
                    </a:lnL>
                    <a:lnR>
                      <a:noFill/>
                    </a:lnR>
                    <a:lnT>
                      <a:noFill/>
                    </a:lnT>
                    <a:lnB>
                      <a:noFill/>
                    </a:lnB>
                    <a:solidFill>
                      <a:srgbClr val="F4F9F8"/>
                    </a:solidFill>
                  </a:tcPr>
                </a:tc>
                <a:tc>
                  <a:txBody>
                    <a:bodyPr/>
                    <a:lstStyle/>
                    <a:p>
                      <a:pPr algn="r" fontAlgn="b"/>
                      <a:r>
                        <a:rPr lang="en-US" sz="900" b="0" i="0" u="none" strike="noStrike">
                          <a:solidFill>
                            <a:srgbClr val="A5A5A5"/>
                          </a:solidFill>
                          <a:effectLst/>
                          <a:latin typeface="Arial" panose="020B0604020202020204" pitchFamily="34" charset="0"/>
                        </a:rPr>
                        <a:t>125</a:t>
                      </a:r>
                    </a:p>
                  </a:txBody>
                  <a:tcPr marL="8532" marR="8532" marT="8532" marB="0" anchor="b">
                    <a:lnL>
                      <a:noFill/>
                    </a:lnL>
                    <a:lnR>
                      <a:noFill/>
                    </a:lnR>
                    <a:lnT>
                      <a:noFill/>
                    </a:lnT>
                    <a:lnB>
                      <a:noFill/>
                    </a:lnB>
                  </a:tcPr>
                </a:tc>
                <a:tc>
                  <a:txBody>
                    <a:bodyPr/>
                    <a:lstStyle/>
                    <a:p>
                      <a:pPr algn="r" fontAlgn="b"/>
                      <a:r>
                        <a:rPr lang="en-US" sz="900" b="1" i="0" u="none" strike="noStrike">
                          <a:solidFill>
                            <a:srgbClr val="000000"/>
                          </a:solidFill>
                          <a:effectLst/>
                          <a:latin typeface="Arial" panose="020B0604020202020204" pitchFamily="34" charset="0"/>
                        </a:rPr>
                        <a:t>4%</a:t>
                      </a:r>
                    </a:p>
                  </a:txBody>
                  <a:tcPr marL="8532" marR="8532" marT="8532" marB="0" anchor="b">
                    <a:lnL>
                      <a:noFill/>
                    </a:lnL>
                    <a:lnR>
                      <a:noFill/>
                    </a:lnR>
                    <a:lnT>
                      <a:noFill/>
                    </a:lnT>
                    <a:lnB>
                      <a:noFill/>
                    </a:lnB>
                    <a:solidFill>
                      <a:srgbClr val="FCF4F7"/>
                    </a:solidFill>
                  </a:tcPr>
                </a:tc>
                <a:extLst>
                  <a:ext uri="{0D108BD9-81ED-4DB2-BD59-A6C34878D82A}">
                    <a16:rowId xmlns:a16="http://schemas.microsoft.com/office/drawing/2014/main" val="4039857822"/>
                  </a:ext>
                </a:extLst>
              </a:tr>
              <a:tr h="145045">
                <a:tc>
                  <a:txBody>
                    <a:bodyPr/>
                    <a:lstStyle/>
                    <a:p>
                      <a:pPr algn="l" fontAlgn="b"/>
                      <a:r>
                        <a:rPr lang="en-US" sz="900" b="0" i="0" u="none" strike="noStrike">
                          <a:solidFill>
                            <a:schemeClr val="tx1"/>
                          </a:solidFill>
                          <a:effectLst/>
                          <a:latin typeface="Arial" panose="020B0604020202020204" pitchFamily="34" charset="0"/>
                        </a:rPr>
                        <a:t>(blank)</a:t>
                      </a:r>
                    </a:p>
                  </a:txBody>
                  <a:tcPr marL="8532" marR="8532" marT="8532" marB="0" anchor="b">
                    <a:lnL>
                      <a:noFill/>
                    </a:lnL>
                    <a:lnR>
                      <a:noFill/>
                    </a:lnR>
                    <a:lnT>
                      <a:noFill/>
                    </a:lnT>
                    <a:lnB>
                      <a:noFill/>
                    </a:lnB>
                  </a:tcPr>
                </a:tc>
                <a:tc>
                  <a:txBody>
                    <a:bodyPr/>
                    <a:lstStyle/>
                    <a:p>
                      <a:pPr algn="r" fontAlgn="b"/>
                      <a:r>
                        <a:rPr lang="en-US" sz="900" b="1" i="0" u="none" strike="noStrike">
                          <a:solidFill>
                            <a:srgbClr val="000000"/>
                          </a:solidFill>
                          <a:effectLst/>
                          <a:latin typeface="Arial" panose="020B0604020202020204" pitchFamily="34" charset="0"/>
                        </a:rPr>
                        <a:t>4%</a:t>
                      </a:r>
                    </a:p>
                  </a:txBody>
                  <a:tcPr marL="8532" marR="8532" marT="8532" marB="0" anchor="b">
                    <a:lnL>
                      <a:noFill/>
                    </a:lnL>
                    <a:lnR>
                      <a:noFill/>
                    </a:lnR>
                    <a:lnT>
                      <a:noFill/>
                    </a:lnT>
                    <a:lnB>
                      <a:noFill/>
                    </a:lnB>
                    <a:solidFill>
                      <a:srgbClr val="FCF4F7"/>
                    </a:solidFill>
                  </a:tcPr>
                </a:tc>
                <a:tc>
                  <a:txBody>
                    <a:bodyPr/>
                    <a:lstStyle/>
                    <a:p>
                      <a:pPr algn="r" fontAlgn="b"/>
                      <a:r>
                        <a:rPr lang="en-US" sz="900" b="0" i="0" u="none" strike="noStrike">
                          <a:solidFill>
                            <a:srgbClr val="000000"/>
                          </a:solidFill>
                          <a:effectLst/>
                          <a:latin typeface="Arial" panose="020B0604020202020204" pitchFamily="34" charset="0"/>
                        </a:rPr>
                        <a:t>24</a:t>
                      </a:r>
                    </a:p>
                  </a:txBody>
                  <a:tcPr marL="8532" marR="8532" marT="8532" marB="0" anchor="b">
                    <a:lnL>
                      <a:noFill/>
                    </a:lnL>
                    <a:lnR>
                      <a:noFill/>
                    </a:lnR>
                    <a:lnT>
                      <a:noFill/>
                    </a:lnT>
                    <a:lnB>
                      <a:noFill/>
                    </a:lnB>
                    <a:solidFill>
                      <a:srgbClr val="F7FAFB"/>
                    </a:solidFill>
                  </a:tcPr>
                </a:tc>
                <a:tc>
                  <a:txBody>
                    <a:bodyPr/>
                    <a:lstStyle/>
                    <a:p>
                      <a:pPr algn="r" fontAlgn="b"/>
                      <a:r>
                        <a:rPr lang="en-US" sz="900" b="0" i="0" u="none" strike="noStrike">
                          <a:solidFill>
                            <a:srgbClr val="000000"/>
                          </a:solidFill>
                          <a:effectLst/>
                          <a:latin typeface="Arial" panose="020B0604020202020204" pitchFamily="34" charset="0"/>
                        </a:rPr>
                        <a:t>21</a:t>
                      </a:r>
                    </a:p>
                  </a:txBody>
                  <a:tcPr marL="8532" marR="8532" marT="8532" marB="0" anchor="b">
                    <a:lnL>
                      <a:noFill/>
                    </a:lnL>
                    <a:lnR>
                      <a:noFill/>
                    </a:lnR>
                    <a:lnT>
                      <a:noFill/>
                    </a:lnT>
                    <a:lnB>
                      <a:noFill/>
                    </a:lnB>
                    <a:solidFill>
                      <a:srgbClr val="F8FBFC"/>
                    </a:solidFill>
                  </a:tcPr>
                </a:tc>
                <a:tc>
                  <a:txBody>
                    <a:bodyPr/>
                    <a:lstStyle/>
                    <a:p>
                      <a:pPr algn="r" fontAlgn="b"/>
                      <a:r>
                        <a:rPr lang="en-US" sz="900" b="0" i="0" u="none" strike="noStrike">
                          <a:solidFill>
                            <a:srgbClr val="000000"/>
                          </a:solidFill>
                          <a:effectLst/>
                          <a:latin typeface="Arial" panose="020B0604020202020204" pitchFamily="34" charset="0"/>
                        </a:rPr>
                        <a:t>19</a:t>
                      </a:r>
                    </a:p>
                  </a:txBody>
                  <a:tcPr marL="8532" marR="8532" marT="8532" marB="0" anchor="b">
                    <a:lnL>
                      <a:noFill/>
                    </a:lnL>
                    <a:lnR>
                      <a:noFill/>
                    </a:lnR>
                    <a:lnT>
                      <a:noFill/>
                    </a:lnT>
                    <a:lnB>
                      <a:noFill/>
                    </a:lnB>
                    <a:solidFill>
                      <a:srgbClr val="F9FBFC"/>
                    </a:solidFill>
                  </a:tcPr>
                </a:tc>
                <a:tc>
                  <a:txBody>
                    <a:bodyPr/>
                    <a:lstStyle/>
                    <a:p>
                      <a:pPr algn="r" fontAlgn="b"/>
                      <a:r>
                        <a:rPr lang="en-US" sz="900" b="0" i="0" u="none" strike="noStrike">
                          <a:solidFill>
                            <a:srgbClr val="000000"/>
                          </a:solidFill>
                          <a:effectLst/>
                          <a:latin typeface="Arial" panose="020B0604020202020204" pitchFamily="34" charset="0"/>
                        </a:rPr>
                        <a:t>26</a:t>
                      </a:r>
                    </a:p>
                  </a:txBody>
                  <a:tcPr marL="8532" marR="8532" marT="8532" marB="0" anchor="b">
                    <a:lnL>
                      <a:noFill/>
                    </a:lnL>
                    <a:lnR>
                      <a:noFill/>
                    </a:lnR>
                    <a:lnT>
                      <a:noFill/>
                    </a:lnT>
                    <a:lnB>
                      <a:noFill/>
                    </a:lnB>
                    <a:solidFill>
                      <a:srgbClr val="F6FAFA"/>
                    </a:solidFill>
                  </a:tcPr>
                </a:tc>
                <a:tc>
                  <a:txBody>
                    <a:bodyPr/>
                    <a:lstStyle/>
                    <a:p>
                      <a:pPr algn="r" fontAlgn="b"/>
                      <a:r>
                        <a:rPr lang="en-US" sz="900" b="0" i="0" u="none" strike="noStrike">
                          <a:solidFill>
                            <a:srgbClr val="000000"/>
                          </a:solidFill>
                          <a:effectLst/>
                          <a:latin typeface="Arial" panose="020B0604020202020204" pitchFamily="34" charset="0"/>
                        </a:rPr>
                        <a:t>25</a:t>
                      </a:r>
                    </a:p>
                  </a:txBody>
                  <a:tcPr marL="8532" marR="8532" marT="8532" marB="0" anchor="b">
                    <a:lnL>
                      <a:noFill/>
                    </a:lnL>
                    <a:lnR>
                      <a:noFill/>
                    </a:lnR>
                    <a:lnT>
                      <a:noFill/>
                    </a:lnT>
                    <a:lnB>
                      <a:noFill/>
                    </a:lnB>
                    <a:solidFill>
                      <a:srgbClr val="F6FAFA"/>
                    </a:solidFill>
                  </a:tcPr>
                </a:tc>
                <a:tc>
                  <a:txBody>
                    <a:bodyPr/>
                    <a:lstStyle/>
                    <a:p>
                      <a:pPr algn="r" fontAlgn="b"/>
                      <a:r>
                        <a:rPr lang="en-US" sz="900" b="0" i="0" u="none" strike="noStrike">
                          <a:solidFill>
                            <a:srgbClr val="A5A5A5"/>
                          </a:solidFill>
                          <a:effectLst/>
                          <a:latin typeface="Arial" panose="020B0604020202020204" pitchFamily="34" charset="0"/>
                        </a:rPr>
                        <a:t>115</a:t>
                      </a:r>
                    </a:p>
                  </a:txBody>
                  <a:tcPr marL="8532" marR="8532" marT="8532" marB="0" anchor="b">
                    <a:lnL>
                      <a:noFill/>
                    </a:lnL>
                    <a:lnR>
                      <a:noFill/>
                    </a:lnR>
                    <a:lnT>
                      <a:noFill/>
                    </a:lnT>
                    <a:lnB>
                      <a:noFill/>
                    </a:lnB>
                  </a:tcPr>
                </a:tc>
                <a:tc>
                  <a:txBody>
                    <a:bodyPr/>
                    <a:lstStyle/>
                    <a:p>
                      <a:pPr algn="r" fontAlgn="b"/>
                      <a:r>
                        <a:rPr lang="en-US" sz="900" b="1" i="0" u="none" strike="noStrike">
                          <a:solidFill>
                            <a:srgbClr val="000000"/>
                          </a:solidFill>
                          <a:effectLst/>
                          <a:latin typeface="Arial" panose="020B0604020202020204" pitchFamily="34" charset="0"/>
                        </a:rPr>
                        <a:t>3%</a:t>
                      </a:r>
                    </a:p>
                  </a:txBody>
                  <a:tcPr marL="8532" marR="8532" marT="8532" marB="0" anchor="b">
                    <a:lnL>
                      <a:noFill/>
                    </a:lnL>
                    <a:lnR>
                      <a:noFill/>
                    </a:lnR>
                    <a:lnT>
                      <a:noFill/>
                    </a:lnT>
                    <a:lnB>
                      <a:noFill/>
                    </a:lnB>
                    <a:solidFill>
                      <a:srgbClr val="FCF5F8"/>
                    </a:solidFill>
                  </a:tcPr>
                </a:tc>
                <a:extLst>
                  <a:ext uri="{0D108BD9-81ED-4DB2-BD59-A6C34878D82A}">
                    <a16:rowId xmlns:a16="http://schemas.microsoft.com/office/drawing/2014/main" val="946973819"/>
                  </a:ext>
                </a:extLst>
              </a:tr>
            </a:tbl>
          </a:graphicData>
        </a:graphic>
      </p:graphicFrame>
      <p:sp>
        <p:nvSpPr>
          <p:cNvPr id="11" name="Google Shape;428;p39">
            <a:extLst>
              <a:ext uri="{FF2B5EF4-FFF2-40B4-BE49-F238E27FC236}">
                <a16:creationId xmlns:a16="http://schemas.microsoft.com/office/drawing/2014/main" id="{E3A57F01-87A0-85A9-F6AB-2838CB04F314}"/>
              </a:ext>
            </a:extLst>
          </p:cNvPr>
          <p:cNvSpPr/>
          <p:nvPr/>
        </p:nvSpPr>
        <p:spPr>
          <a:xfrm>
            <a:off x="6428051" y="1354765"/>
            <a:ext cx="4841528" cy="486242"/>
          </a:xfrm>
          <a:prstGeom prst="rect">
            <a:avLst/>
          </a:prstGeom>
          <a:solidFill>
            <a:schemeClr val="lt1">
              <a:alpha val="72549"/>
            </a:schemeClr>
          </a:solidFill>
          <a:ln>
            <a:noFill/>
          </a:ln>
        </p:spPr>
        <p:txBody>
          <a:bodyPr spcFirstLastPara="1" wrap="square" lIns="91425" tIns="45700" rIns="91425" bIns="45700" anchor="ctr" anchorCtr="0">
            <a:noAutofit/>
          </a:bodyPr>
          <a:lstStyle/>
          <a:p>
            <a:pPr>
              <a:lnSpc>
                <a:spcPct val="115000"/>
              </a:lnSpc>
              <a:buClr>
                <a:schemeClr val="dk1"/>
              </a:buClr>
              <a:buSzPts val="1100"/>
            </a:pPr>
            <a:endParaRPr lang="en-US" sz="2000" b="1">
              <a:solidFill>
                <a:schemeClr val="tx1">
                  <a:lumMod val="75000"/>
                  <a:lumOff val="25000"/>
                </a:schemeClr>
              </a:solidFill>
              <a:latin typeface="Montserrat"/>
              <a:ea typeface="Montserrat"/>
              <a:cs typeface="Montserrat"/>
              <a:sym typeface="Montserrat"/>
            </a:endParaRPr>
          </a:p>
        </p:txBody>
      </p:sp>
      <p:sp>
        <p:nvSpPr>
          <p:cNvPr id="8" name="TextBox 7">
            <a:extLst>
              <a:ext uri="{FF2B5EF4-FFF2-40B4-BE49-F238E27FC236}">
                <a16:creationId xmlns:a16="http://schemas.microsoft.com/office/drawing/2014/main" id="{0760C089-9A30-1499-D6D3-B47D22BAB8F6}"/>
              </a:ext>
            </a:extLst>
          </p:cNvPr>
          <p:cNvSpPr txBox="1"/>
          <p:nvPr/>
        </p:nvSpPr>
        <p:spPr>
          <a:xfrm>
            <a:off x="6428052" y="1338722"/>
            <a:ext cx="5012491" cy="523220"/>
          </a:xfrm>
          <a:prstGeom prst="rect">
            <a:avLst/>
          </a:prstGeom>
          <a:noFill/>
        </p:spPr>
        <p:txBody>
          <a:bodyPr wrap="square">
            <a:spAutoFit/>
          </a:bodyPr>
          <a:lstStyle/>
          <a:p>
            <a:r>
              <a:rPr lang="en-US" b="1" i="0" u="none" strike="noStrike">
                <a:solidFill>
                  <a:srgbClr val="000000"/>
                </a:solidFill>
                <a:effectLst/>
                <a:latin typeface="Arial" panose="020B0604020202020204" pitchFamily="34" charset="0"/>
              </a:rPr>
              <a:t>Compared to the street today, do you think each design is better for biking, walking, taking the bus, or driving?</a:t>
            </a:r>
            <a:r>
              <a:rPr lang="en-US"/>
              <a:t> </a:t>
            </a:r>
          </a:p>
        </p:txBody>
      </p:sp>
    </p:spTree>
    <p:extLst>
      <p:ext uri="{BB962C8B-B14F-4D97-AF65-F5344CB8AC3E}">
        <p14:creationId xmlns:p14="http://schemas.microsoft.com/office/powerpoint/2010/main" val="28289283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95">
          <a:extLst>
            <a:ext uri="{FF2B5EF4-FFF2-40B4-BE49-F238E27FC236}">
              <a16:creationId xmlns:a16="http://schemas.microsoft.com/office/drawing/2014/main" id="{DA15F4A5-4B0E-1D73-F7A5-1F89EBA6A303}"/>
            </a:ext>
          </a:extLst>
        </p:cNvPr>
        <p:cNvGrpSpPr/>
        <p:nvPr/>
      </p:nvGrpSpPr>
      <p:grpSpPr>
        <a:xfrm>
          <a:off x="0" y="0"/>
          <a:ext cx="0" cy="0"/>
          <a:chOff x="0" y="0"/>
          <a:chExt cx="0" cy="0"/>
        </a:xfrm>
      </p:grpSpPr>
      <p:pic>
        <p:nvPicPr>
          <p:cNvPr id="2" name="Google Shape;94;p15">
            <a:extLst>
              <a:ext uri="{FF2B5EF4-FFF2-40B4-BE49-F238E27FC236}">
                <a16:creationId xmlns:a16="http://schemas.microsoft.com/office/drawing/2014/main" id="{FAB537FF-17D7-E781-9AA1-1A46D2711604}"/>
              </a:ext>
            </a:extLst>
          </p:cNvPr>
          <p:cNvPicPr preferRelativeResize="0"/>
          <p:nvPr/>
        </p:nvPicPr>
        <p:blipFill rotWithShape="1">
          <a:blip r:embed="rId3">
            <a:alphaModFix/>
            <a:duotone>
              <a:prstClr val="black"/>
              <a:schemeClr val="accent3">
                <a:tint val="45000"/>
                <a:satMod val="400000"/>
              </a:schemeClr>
            </a:duotone>
            <a:extLst>
              <a:ext uri="{BEBA8EAE-BF5A-486C-A8C5-ECC9F3942E4B}">
                <a14:imgProps xmlns:a14="http://schemas.microsoft.com/office/drawing/2010/main">
                  <a14:imgLayer r:embed="rId4">
                    <a14:imgEffect>
                      <a14:saturation sat="0"/>
                    </a14:imgEffect>
                  </a14:imgLayer>
                </a14:imgProps>
              </a:ext>
            </a:extLst>
          </a:blip>
          <a:srcRect t="17203"/>
          <a:stretch/>
        </p:blipFill>
        <p:spPr>
          <a:xfrm>
            <a:off x="0" y="0"/>
            <a:ext cx="12192000" cy="7307127"/>
          </a:xfrm>
          <a:prstGeom prst="rect">
            <a:avLst/>
          </a:prstGeom>
          <a:noFill/>
          <a:ln>
            <a:noFill/>
          </a:ln>
        </p:spPr>
      </p:pic>
      <p:sp>
        <p:nvSpPr>
          <p:cNvPr id="18" name="Google Shape;212;p29">
            <a:extLst>
              <a:ext uri="{FF2B5EF4-FFF2-40B4-BE49-F238E27FC236}">
                <a16:creationId xmlns:a16="http://schemas.microsoft.com/office/drawing/2014/main" id="{D94A5388-78D2-ADFA-9454-4CAFE8358A7E}"/>
              </a:ext>
            </a:extLst>
          </p:cNvPr>
          <p:cNvSpPr txBox="1">
            <a:spLocks/>
          </p:cNvSpPr>
          <p:nvPr/>
        </p:nvSpPr>
        <p:spPr>
          <a:xfrm>
            <a:off x="418882" y="365125"/>
            <a:ext cx="5758718" cy="818412"/>
          </a:xfrm>
          <a:prstGeom prst="rect">
            <a:avLst/>
          </a:prstGeom>
          <a:solidFill>
            <a:srgbClr val="5D9942">
              <a:alpha val="90000"/>
            </a:srgbClr>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SzPts val="4400"/>
              <a:buFont typeface="Montserrat Black"/>
              <a:buNone/>
            </a:pPr>
            <a:r>
              <a:rPr lang="en-US" sz="3600" b="1">
                <a:solidFill>
                  <a:schemeClr val="tx1">
                    <a:lumMod val="75000"/>
                    <a:lumOff val="25000"/>
                  </a:schemeClr>
                </a:solidFill>
                <a:latin typeface="Montserrat"/>
                <a:sym typeface="Montserrat"/>
              </a:rPr>
              <a:t>Staff Recommendation </a:t>
            </a:r>
            <a:endParaRPr lang="en-US" sz="3400">
              <a:solidFill>
                <a:schemeClr val="tx1">
                  <a:lumMod val="75000"/>
                  <a:lumOff val="25000"/>
                </a:schemeClr>
              </a:solidFill>
            </a:endParaRPr>
          </a:p>
        </p:txBody>
      </p:sp>
      <p:sp>
        <p:nvSpPr>
          <p:cNvPr id="42" name="Google Shape;428;p39">
            <a:extLst>
              <a:ext uri="{FF2B5EF4-FFF2-40B4-BE49-F238E27FC236}">
                <a16:creationId xmlns:a16="http://schemas.microsoft.com/office/drawing/2014/main" id="{15D24E48-64D5-21FC-AF72-1A7A04ABE89F}"/>
              </a:ext>
            </a:extLst>
          </p:cNvPr>
          <p:cNvSpPr/>
          <p:nvPr/>
        </p:nvSpPr>
        <p:spPr>
          <a:xfrm>
            <a:off x="373387" y="1074847"/>
            <a:ext cx="2721506" cy="368393"/>
          </a:xfrm>
          <a:prstGeom prst="rect">
            <a:avLst/>
          </a:prstGeom>
          <a:solidFill>
            <a:schemeClr val="lt1">
              <a:alpha val="72549"/>
            </a:schemeClr>
          </a:solidFill>
          <a:ln>
            <a:noFill/>
          </a:ln>
        </p:spPr>
        <p:txBody>
          <a:bodyPr spcFirstLastPara="1" wrap="square" lIns="91425" tIns="45700" rIns="91425" bIns="45700" anchor="ctr" anchorCtr="0">
            <a:noAutofit/>
          </a:bodyPr>
          <a:lstStyle/>
          <a:p>
            <a:pPr>
              <a:lnSpc>
                <a:spcPct val="115000"/>
              </a:lnSpc>
              <a:buClr>
                <a:schemeClr val="dk1"/>
              </a:buClr>
              <a:buSzPts val="1100"/>
            </a:pPr>
            <a:r>
              <a:rPr lang="en-US" sz="2000" b="1">
                <a:solidFill>
                  <a:srgbClr val="4A4A4A"/>
                </a:solidFill>
                <a:latin typeface="Montserrat"/>
                <a:ea typeface="Montserrat"/>
                <a:cs typeface="Montserrat"/>
                <a:sym typeface="Montserrat"/>
              </a:rPr>
              <a:t>Median Bike Path</a:t>
            </a:r>
            <a:endParaRPr lang="en-US" sz="2000" b="1">
              <a:solidFill>
                <a:schemeClr val="dk1"/>
              </a:solidFill>
              <a:latin typeface="Montserrat"/>
              <a:ea typeface="Montserrat"/>
              <a:cs typeface="Montserrat"/>
              <a:sym typeface="Montserrat"/>
            </a:endParaRPr>
          </a:p>
        </p:txBody>
      </p:sp>
      <p:pic>
        <p:nvPicPr>
          <p:cNvPr id="9" name="Picture 8">
            <a:extLst>
              <a:ext uri="{FF2B5EF4-FFF2-40B4-BE49-F238E27FC236}">
                <a16:creationId xmlns:a16="http://schemas.microsoft.com/office/drawing/2014/main" id="{81938F96-228A-1651-029F-025CDDA0017A}"/>
              </a:ext>
            </a:extLst>
          </p:cNvPr>
          <p:cNvPicPr>
            <a:picLocks noChangeAspect="1"/>
          </p:cNvPicPr>
          <p:nvPr/>
        </p:nvPicPr>
        <p:blipFill>
          <a:blip r:embed="rId5"/>
          <a:stretch>
            <a:fillRect/>
          </a:stretch>
        </p:blipFill>
        <p:spPr>
          <a:xfrm>
            <a:off x="733360" y="2071410"/>
            <a:ext cx="5642904" cy="4088140"/>
          </a:xfrm>
          <a:prstGeom prst="rect">
            <a:avLst/>
          </a:prstGeom>
          <a:effectLst>
            <a:outerShdw blurRad="50800" dist="38100" dir="2700000" algn="tl" rotWithShape="0">
              <a:prstClr val="black">
                <a:alpha val="40000"/>
              </a:prstClr>
            </a:outerShdw>
          </a:effectLst>
        </p:spPr>
      </p:pic>
      <p:sp>
        <p:nvSpPr>
          <p:cNvPr id="5" name="Google Shape;117;p17">
            <a:extLst>
              <a:ext uri="{FF2B5EF4-FFF2-40B4-BE49-F238E27FC236}">
                <a16:creationId xmlns:a16="http://schemas.microsoft.com/office/drawing/2014/main" id="{0B6748E7-9AA7-4978-3C41-D7B60AC342AC}"/>
              </a:ext>
            </a:extLst>
          </p:cNvPr>
          <p:cNvSpPr/>
          <p:nvPr/>
        </p:nvSpPr>
        <p:spPr>
          <a:xfrm>
            <a:off x="7134557" y="2101754"/>
            <a:ext cx="4468952" cy="3648653"/>
          </a:xfrm>
          <a:prstGeom prst="rect">
            <a:avLst/>
          </a:prstGeom>
          <a:solidFill>
            <a:schemeClr val="lt1">
              <a:alpha val="72940"/>
            </a:schemeClr>
          </a:solidFill>
          <a:ln>
            <a:noFill/>
          </a:ln>
        </p:spPr>
        <p:txBody>
          <a:bodyPr spcFirstLastPara="1" wrap="square" lIns="91425" tIns="45700" rIns="91425" bIns="45700" anchor="ctr" anchorCtr="0">
            <a:noAutofit/>
          </a:bodyPr>
          <a:lstStyle/>
          <a:p>
            <a:endParaRPr lang="en-US" sz="2000">
              <a:solidFill>
                <a:schemeClr val="lt1"/>
              </a:solidFill>
              <a:latin typeface="Montserrat"/>
              <a:ea typeface="Calibri"/>
              <a:cs typeface="Calibri"/>
            </a:endParaRPr>
          </a:p>
        </p:txBody>
      </p:sp>
      <p:pic>
        <p:nvPicPr>
          <p:cNvPr id="8" name="Picture 7">
            <a:extLst>
              <a:ext uri="{FF2B5EF4-FFF2-40B4-BE49-F238E27FC236}">
                <a16:creationId xmlns:a16="http://schemas.microsoft.com/office/drawing/2014/main" id="{FE2719BC-BFEA-FD78-7F99-48E63F732226}"/>
              </a:ext>
            </a:extLst>
          </p:cNvPr>
          <p:cNvPicPr>
            <a:picLocks noChangeAspect="1"/>
          </p:cNvPicPr>
          <p:nvPr/>
        </p:nvPicPr>
        <p:blipFill>
          <a:blip r:embed="rId6"/>
          <a:stretch>
            <a:fillRect/>
          </a:stretch>
        </p:blipFill>
        <p:spPr>
          <a:xfrm>
            <a:off x="702362" y="2075089"/>
            <a:ext cx="5729835" cy="4107647"/>
          </a:xfrm>
          <a:prstGeom prst="rect">
            <a:avLst/>
          </a:prstGeom>
          <a:effectLst>
            <a:outerShdw blurRad="50800" dist="38100" dir="2700000" algn="tl" rotWithShape="0">
              <a:prstClr val="black">
                <a:alpha val="40000"/>
              </a:prstClr>
            </a:outerShdw>
          </a:effectLst>
        </p:spPr>
      </p:pic>
      <p:sp>
        <p:nvSpPr>
          <p:cNvPr id="10" name="Google Shape;90;p14">
            <a:extLst>
              <a:ext uri="{FF2B5EF4-FFF2-40B4-BE49-F238E27FC236}">
                <a16:creationId xmlns:a16="http://schemas.microsoft.com/office/drawing/2014/main" id="{E9830107-9A68-E499-4340-D143BA5F651A}"/>
              </a:ext>
            </a:extLst>
          </p:cNvPr>
          <p:cNvSpPr txBox="1"/>
          <p:nvPr/>
        </p:nvSpPr>
        <p:spPr>
          <a:xfrm>
            <a:off x="7134557" y="2318001"/>
            <a:ext cx="4468952" cy="3594957"/>
          </a:xfrm>
          <a:prstGeom prst="rect">
            <a:avLst/>
          </a:prstGeom>
          <a:noFill/>
          <a:ln>
            <a:noFill/>
          </a:ln>
        </p:spPr>
        <p:txBody>
          <a:bodyPr spcFirstLastPara="1" wrap="square" lIns="91425" tIns="91425" rIns="91425" bIns="91425" anchor="t" anchorCtr="0">
            <a:noAutofit/>
          </a:bodyPr>
          <a:lstStyle/>
          <a:p>
            <a:pPr>
              <a:lnSpc>
                <a:spcPct val="114999"/>
              </a:lnSpc>
            </a:pPr>
            <a:r>
              <a:rPr lang="en-US" sz="2000">
                <a:solidFill>
                  <a:schemeClr val="tx1"/>
                </a:solidFill>
                <a:latin typeface="Montserrat"/>
                <a:ea typeface="Montserrat"/>
                <a:sym typeface="Montserrat"/>
              </a:rPr>
              <a:t>Things to consider: </a:t>
            </a:r>
            <a:endParaRPr lang="en-US" sz="2000">
              <a:solidFill>
                <a:schemeClr val="tx1"/>
              </a:solidFill>
              <a:ea typeface="Montserrat"/>
            </a:endParaRPr>
          </a:p>
          <a:p>
            <a:pPr marL="342900" indent="-342900">
              <a:lnSpc>
                <a:spcPct val="114999"/>
              </a:lnSpc>
              <a:buChar char="•"/>
            </a:pPr>
            <a:r>
              <a:rPr lang="en-US" sz="1800">
                <a:solidFill>
                  <a:schemeClr val="tx1"/>
                </a:solidFill>
                <a:latin typeface="Montserrat"/>
                <a:ea typeface="Montserrat"/>
                <a:sym typeface="Montserrat"/>
              </a:rPr>
              <a:t>Crossings at major intersections.</a:t>
            </a:r>
          </a:p>
          <a:p>
            <a:pPr marL="342900" indent="-342900">
              <a:lnSpc>
                <a:spcPct val="114999"/>
              </a:lnSpc>
              <a:buChar char="•"/>
            </a:pPr>
            <a:r>
              <a:rPr lang="en-US" sz="1800">
                <a:solidFill>
                  <a:schemeClr val="tx1"/>
                </a:solidFill>
                <a:latin typeface="Montserrat"/>
                <a:ea typeface="Montserrat"/>
                <a:sym typeface="Montserrat"/>
              </a:rPr>
              <a:t>Will this be a bike only path or multi-use trail  </a:t>
            </a:r>
            <a:endParaRPr lang="en-US" sz="1800">
              <a:solidFill>
                <a:schemeClr val="tx1"/>
              </a:solidFill>
              <a:ea typeface="Montserrat"/>
            </a:endParaRPr>
          </a:p>
          <a:p>
            <a:pPr marL="342900" indent="-342900">
              <a:lnSpc>
                <a:spcPct val="114999"/>
              </a:lnSpc>
              <a:buChar char="•"/>
            </a:pPr>
            <a:r>
              <a:rPr lang="en-US" sz="1800">
                <a:solidFill>
                  <a:schemeClr val="tx1"/>
                </a:solidFill>
                <a:latin typeface="Montserrat"/>
                <a:sym typeface="Montserrat"/>
              </a:rPr>
              <a:t>Mid block access to/from  </a:t>
            </a:r>
          </a:p>
          <a:p>
            <a:pPr marL="342900" indent="-342900">
              <a:lnSpc>
                <a:spcPct val="114999"/>
              </a:lnSpc>
              <a:buChar char="•"/>
            </a:pPr>
            <a:r>
              <a:rPr lang="en-US" sz="1800">
                <a:solidFill>
                  <a:schemeClr val="tx1"/>
                </a:solidFill>
                <a:latin typeface="Montserrat"/>
                <a:sym typeface="Montserrat"/>
              </a:rPr>
              <a:t>Vehicle traffic closer to sidewalk</a:t>
            </a:r>
          </a:p>
          <a:p>
            <a:pPr marL="342900" indent="-342900">
              <a:lnSpc>
                <a:spcPct val="114999"/>
              </a:lnSpc>
              <a:buChar char="•"/>
            </a:pPr>
            <a:r>
              <a:rPr lang="en-US" sz="1800">
                <a:solidFill>
                  <a:schemeClr val="tx1"/>
                </a:solidFill>
                <a:latin typeface="Montserrat"/>
                <a:sym typeface="Montserrat"/>
              </a:rPr>
              <a:t>Increase in queue length at major intersections</a:t>
            </a:r>
          </a:p>
          <a:p>
            <a:pPr marL="342900" indent="-342900">
              <a:lnSpc>
                <a:spcPct val="114999"/>
              </a:lnSpc>
              <a:buChar char="•"/>
            </a:pPr>
            <a:r>
              <a:rPr lang="en-US" sz="1800">
                <a:solidFill>
                  <a:schemeClr val="tx1"/>
                </a:solidFill>
                <a:latin typeface="Montserrat"/>
                <a:sym typeface="Montserrat"/>
              </a:rPr>
              <a:t>Limited improvements to transit </a:t>
            </a:r>
          </a:p>
          <a:p>
            <a:pPr marL="342900" indent="-342900">
              <a:lnSpc>
                <a:spcPct val="114999"/>
              </a:lnSpc>
              <a:buChar char="•"/>
            </a:pPr>
            <a:endParaRPr lang="en-US" sz="1800">
              <a:solidFill>
                <a:schemeClr val="tx1"/>
              </a:solidFill>
              <a:latin typeface="Montserrat"/>
            </a:endParaRPr>
          </a:p>
        </p:txBody>
      </p:sp>
      <p:pic>
        <p:nvPicPr>
          <p:cNvPr id="6" name="Picture 5">
            <a:extLst>
              <a:ext uri="{FF2B5EF4-FFF2-40B4-BE49-F238E27FC236}">
                <a16:creationId xmlns:a16="http://schemas.microsoft.com/office/drawing/2014/main" id="{D489858A-84CD-DF0D-B1D0-19831EAD404E}"/>
              </a:ext>
            </a:extLst>
          </p:cNvPr>
          <p:cNvPicPr>
            <a:picLocks noChangeAspect="1"/>
          </p:cNvPicPr>
          <p:nvPr/>
        </p:nvPicPr>
        <p:blipFill rotWithShape="1">
          <a:blip r:embed="rId7"/>
          <a:srcRect l="16928" r="16639"/>
          <a:stretch/>
        </p:blipFill>
        <p:spPr>
          <a:xfrm>
            <a:off x="702361" y="2071410"/>
            <a:ext cx="5729835" cy="413553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2251430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Shape 95"/>
        <p:cNvGrpSpPr/>
        <p:nvPr/>
      </p:nvGrpSpPr>
      <p:grpSpPr>
        <a:xfrm>
          <a:off x="0" y="0"/>
          <a:ext cx="0" cy="0"/>
          <a:chOff x="0" y="0"/>
          <a:chExt cx="0" cy="0"/>
        </a:xfrm>
      </p:grpSpPr>
      <p:pic>
        <p:nvPicPr>
          <p:cNvPr id="3" name="Google Shape;171;p23">
            <a:extLst>
              <a:ext uri="{FF2B5EF4-FFF2-40B4-BE49-F238E27FC236}">
                <a16:creationId xmlns:a16="http://schemas.microsoft.com/office/drawing/2014/main" id="{19A66D07-4B0E-80EC-502B-88DF867AECC6}"/>
              </a:ext>
            </a:extLst>
          </p:cNvPr>
          <p:cNvPicPr preferRelativeResize="0"/>
          <p:nvPr/>
        </p:nvPicPr>
        <p:blipFill rotWithShape="1">
          <a:blip r:embed="rId3">
            <a:alphaModFix/>
          </a:blip>
          <a:srcRect b="6676"/>
          <a:stretch/>
        </p:blipFill>
        <p:spPr>
          <a:xfrm>
            <a:off x="-175848" y="0"/>
            <a:ext cx="12700901" cy="7307127"/>
          </a:xfrm>
          <a:prstGeom prst="rect">
            <a:avLst/>
          </a:prstGeom>
          <a:noFill/>
          <a:ln w="12700">
            <a:solidFill>
              <a:schemeClr val="tx1"/>
            </a:solidFill>
          </a:ln>
        </p:spPr>
      </p:pic>
      <p:sp>
        <p:nvSpPr>
          <p:cNvPr id="11" name="Google Shape;428;p39">
            <a:extLst>
              <a:ext uri="{FF2B5EF4-FFF2-40B4-BE49-F238E27FC236}">
                <a16:creationId xmlns:a16="http://schemas.microsoft.com/office/drawing/2014/main" id="{B333AA78-018E-6A2A-725B-7EE915BD8940}"/>
              </a:ext>
            </a:extLst>
          </p:cNvPr>
          <p:cNvSpPr/>
          <p:nvPr/>
        </p:nvSpPr>
        <p:spPr>
          <a:xfrm>
            <a:off x="679191" y="3834805"/>
            <a:ext cx="1551542" cy="1068789"/>
          </a:xfrm>
          <a:prstGeom prst="rect">
            <a:avLst/>
          </a:prstGeom>
          <a:solidFill>
            <a:schemeClr val="lt1">
              <a:alpha val="72549"/>
            </a:schemeClr>
          </a:solidFill>
          <a:ln>
            <a:noFill/>
          </a:ln>
        </p:spPr>
        <p:txBody>
          <a:bodyPr spcFirstLastPara="1" wrap="square" lIns="91425" tIns="45700" rIns="91425" bIns="45700" anchor="ctr" anchorCtr="0">
            <a:noAutofit/>
          </a:bodyPr>
          <a:lstStyle/>
          <a:p>
            <a:pPr>
              <a:lnSpc>
                <a:spcPct val="115000"/>
              </a:lnSpc>
              <a:buClr>
                <a:schemeClr val="dk1"/>
              </a:buClr>
              <a:buSzPts val="1100"/>
            </a:pPr>
            <a:endParaRPr lang="en-US" sz="2000" b="1">
              <a:solidFill>
                <a:schemeClr val="dk1"/>
              </a:solidFill>
              <a:latin typeface="Montserrat"/>
              <a:ea typeface="Montserrat"/>
              <a:cs typeface="Montserrat"/>
              <a:sym typeface="Montserrat"/>
            </a:endParaRPr>
          </a:p>
        </p:txBody>
      </p:sp>
      <p:sp>
        <p:nvSpPr>
          <p:cNvPr id="12" name="Google Shape;428;p39">
            <a:extLst>
              <a:ext uri="{FF2B5EF4-FFF2-40B4-BE49-F238E27FC236}">
                <a16:creationId xmlns:a16="http://schemas.microsoft.com/office/drawing/2014/main" id="{68D3EA46-8CDC-0D0E-135F-5122F659C33B}"/>
              </a:ext>
            </a:extLst>
          </p:cNvPr>
          <p:cNvSpPr/>
          <p:nvPr/>
        </p:nvSpPr>
        <p:spPr>
          <a:xfrm>
            <a:off x="2981246" y="3822922"/>
            <a:ext cx="1551542" cy="1080671"/>
          </a:xfrm>
          <a:prstGeom prst="rect">
            <a:avLst/>
          </a:prstGeom>
          <a:solidFill>
            <a:schemeClr val="lt1">
              <a:alpha val="72549"/>
            </a:schemeClr>
          </a:solidFill>
          <a:ln>
            <a:noFill/>
          </a:ln>
        </p:spPr>
        <p:txBody>
          <a:bodyPr spcFirstLastPara="1" wrap="square" lIns="91425" tIns="45700" rIns="91425" bIns="45700" anchor="ctr" anchorCtr="0">
            <a:noAutofit/>
          </a:bodyPr>
          <a:lstStyle/>
          <a:p>
            <a:pPr>
              <a:lnSpc>
                <a:spcPct val="115000"/>
              </a:lnSpc>
              <a:buClr>
                <a:schemeClr val="dk1"/>
              </a:buClr>
              <a:buSzPts val="1100"/>
            </a:pPr>
            <a:endParaRPr lang="en-US" sz="2000" b="1">
              <a:solidFill>
                <a:schemeClr val="dk1"/>
              </a:solidFill>
              <a:latin typeface="Montserrat"/>
              <a:ea typeface="Montserrat"/>
              <a:cs typeface="Montserrat"/>
              <a:sym typeface="Montserrat"/>
            </a:endParaRPr>
          </a:p>
        </p:txBody>
      </p:sp>
      <p:sp>
        <p:nvSpPr>
          <p:cNvPr id="13" name="Google Shape;428;p39">
            <a:extLst>
              <a:ext uri="{FF2B5EF4-FFF2-40B4-BE49-F238E27FC236}">
                <a16:creationId xmlns:a16="http://schemas.microsoft.com/office/drawing/2014/main" id="{FF38E1C5-6F1C-71C3-5828-A807190418A2}"/>
              </a:ext>
            </a:extLst>
          </p:cNvPr>
          <p:cNvSpPr/>
          <p:nvPr/>
        </p:nvSpPr>
        <p:spPr>
          <a:xfrm>
            <a:off x="7454322" y="3822923"/>
            <a:ext cx="1551542" cy="1068789"/>
          </a:xfrm>
          <a:prstGeom prst="rect">
            <a:avLst/>
          </a:prstGeom>
          <a:solidFill>
            <a:schemeClr val="lt1">
              <a:alpha val="72549"/>
            </a:schemeClr>
          </a:solidFill>
          <a:ln>
            <a:noFill/>
          </a:ln>
        </p:spPr>
        <p:txBody>
          <a:bodyPr spcFirstLastPara="1" wrap="square" lIns="91425" tIns="45700" rIns="91425" bIns="45700" anchor="ctr" anchorCtr="0">
            <a:noAutofit/>
          </a:bodyPr>
          <a:lstStyle/>
          <a:p>
            <a:pPr>
              <a:lnSpc>
                <a:spcPct val="115000"/>
              </a:lnSpc>
              <a:buClr>
                <a:schemeClr val="dk1"/>
              </a:buClr>
              <a:buSzPts val="1100"/>
            </a:pPr>
            <a:endParaRPr lang="en-US" sz="2000" b="1">
              <a:solidFill>
                <a:schemeClr val="dk1"/>
              </a:solidFill>
              <a:latin typeface="Montserrat"/>
              <a:ea typeface="Montserrat"/>
              <a:cs typeface="Montserrat"/>
              <a:sym typeface="Montserrat"/>
            </a:endParaRPr>
          </a:p>
        </p:txBody>
      </p:sp>
      <p:sp>
        <p:nvSpPr>
          <p:cNvPr id="14" name="Google Shape;428;p39">
            <a:extLst>
              <a:ext uri="{FF2B5EF4-FFF2-40B4-BE49-F238E27FC236}">
                <a16:creationId xmlns:a16="http://schemas.microsoft.com/office/drawing/2014/main" id="{A1F3D0C1-A8A6-DCDF-0ADB-8AF73704896D}"/>
              </a:ext>
            </a:extLst>
          </p:cNvPr>
          <p:cNvSpPr/>
          <p:nvPr/>
        </p:nvSpPr>
        <p:spPr>
          <a:xfrm>
            <a:off x="9697615" y="3834805"/>
            <a:ext cx="1641695" cy="1068789"/>
          </a:xfrm>
          <a:prstGeom prst="rect">
            <a:avLst/>
          </a:prstGeom>
          <a:solidFill>
            <a:schemeClr val="lt1">
              <a:alpha val="72549"/>
            </a:schemeClr>
          </a:solidFill>
          <a:ln>
            <a:noFill/>
          </a:ln>
        </p:spPr>
        <p:txBody>
          <a:bodyPr spcFirstLastPara="1" wrap="square" lIns="91425" tIns="45700" rIns="91425" bIns="45700" anchor="ctr" anchorCtr="0">
            <a:noAutofit/>
          </a:bodyPr>
          <a:lstStyle/>
          <a:p>
            <a:pPr>
              <a:lnSpc>
                <a:spcPct val="115000"/>
              </a:lnSpc>
              <a:buClr>
                <a:schemeClr val="dk1"/>
              </a:buClr>
              <a:buSzPts val="1100"/>
            </a:pPr>
            <a:endParaRPr lang="en-US" sz="2000" b="1">
              <a:solidFill>
                <a:schemeClr val="dk1"/>
              </a:solidFill>
              <a:latin typeface="Montserrat"/>
              <a:ea typeface="Montserrat"/>
              <a:cs typeface="Montserrat"/>
              <a:sym typeface="Montserrat"/>
            </a:endParaRPr>
          </a:p>
        </p:txBody>
      </p:sp>
      <p:sp>
        <p:nvSpPr>
          <p:cNvPr id="16" name="Google Shape;428;p39">
            <a:extLst>
              <a:ext uri="{FF2B5EF4-FFF2-40B4-BE49-F238E27FC236}">
                <a16:creationId xmlns:a16="http://schemas.microsoft.com/office/drawing/2014/main" id="{75086DBC-E43C-CC7D-8069-CDC11A0F7933}"/>
              </a:ext>
            </a:extLst>
          </p:cNvPr>
          <p:cNvSpPr/>
          <p:nvPr/>
        </p:nvSpPr>
        <p:spPr>
          <a:xfrm>
            <a:off x="5122005" y="3822922"/>
            <a:ext cx="1551542" cy="1080672"/>
          </a:xfrm>
          <a:prstGeom prst="rect">
            <a:avLst/>
          </a:prstGeom>
          <a:solidFill>
            <a:schemeClr val="lt1">
              <a:alpha val="72549"/>
            </a:schemeClr>
          </a:solidFill>
          <a:ln>
            <a:noFill/>
          </a:ln>
        </p:spPr>
        <p:txBody>
          <a:bodyPr spcFirstLastPara="1" wrap="square" lIns="91425" tIns="45700" rIns="91425" bIns="45700" anchor="ctr" anchorCtr="0">
            <a:noAutofit/>
          </a:bodyPr>
          <a:lstStyle/>
          <a:p>
            <a:pPr>
              <a:lnSpc>
                <a:spcPct val="115000"/>
              </a:lnSpc>
              <a:buClr>
                <a:schemeClr val="dk1"/>
              </a:buClr>
              <a:buSzPts val="1100"/>
            </a:pPr>
            <a:endParaRPr lang="en-US" sz="2000" b="1">
              <a:solidFill>
                <a:schemeClr val="dk1"/>
              </a:solidFill>
              <a:latin typeface="Montserrat"/>
              <a:ea typeface="Montserrat"/>
              <a:cs typeface="Montserrat"/>
              <a:sym typeface="Montserrat"/>
            </a:endParaRPr>
          </a:p>
        </p:txBody>
      </p:sp>
      <p:sp>
        <p:nvSpPr>
          <p:cNvPr id="18" name="Google Shape;212;p29"/>
          <p:cNvSpPr txBox="1">
            <a:spLocks/>
          </p:cNvSpPr>
          <p:nvPr/>
        </p:nvSpPr>
        <p:spPr>
          <a:xfrm>
            <a:off x="418883" y="374646"/>
            <a:ext cx="3317498" cy="818412"/>
          </a:xfrm>
          <a:prstGeom prst="rect">
            <a:avLst/>
          </a:prstGeom>
          <a:solidFill>
            <a:srgbClr val="5D9942">
              <a:alpha val="90000"/>
            </a:srgbClr>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SzPts val="4400"/>
              <a:buFont typeface="Montserrat Black"/>
              <a:buNone/>
            </a:pPr>
            <a:r>
              <a:rPr lang="en-US" sz="3400" i="1">
                <a:latin typeface="Montserrat Black"/>
                <a:ea typeface="Montserrat Black"/>
                <a:cs typeface="Montserrat Black"/>
                <a:sym typeface="Montserrat Black"/>
              </a:rPr>
              <a:t> </a:t>
            </a:r>
            <a:r>
              <a:rPr lang="en-US" sz="3400" i="1">
                <a:solidFill>
                  <a:schemeClr val="tx1">
                    <a:lumMod val="75000"/>
                    <a:lumOff val="25000"/>
                  </a:schemeClr>
                </a:solidFill>
                <a:latin typeface="Montserrat Black"/>
                <a:ea typeface="Montserrat Black"/>
                <a:cs typeface="Montserrat Black"/>
                <a:sym typeface="Montserrat Black"/>
              </a:rPr>
              <a:t>Next</a:t>
            </a:r>
            <a:r>
              <a:rPr lang="en-US" sz="3400" i="1">
                <a:latin typeface="Montserrat Black"/>
                <a:ea typeface="Montserrat Black"/>
                <a:cs typeface="Montserrat Black"/>
                <a:sym typeface="Montserrat Black"/>
              </a:rPr>
              <a:t> </a:t>
            </a:r>
            <a:r>
              <a:rPr lang="en-US" sz="3400" i="1">
                <a:solidFill>
                  <a:schemeClr val="tx1">
                    <a:lumMod val="75000"/>
                    <a:lumOff val="25000"/>
                  </a:schemeClr>
                </a:solidFill>
                <a:latin typeface="Montserrat Black"/>
                <a:ea typeface="Montserrat Black"/>
                <a:cs typeface="Montserrat Black"/>
                <a:sym typeface="Montserrat Black"/>
              </a:rPr>
              <a:t>Steps</a:t>
            </a:r>
            <a:endParaRPr lang="en-US" sz="3400">
              <a:solidFill>
                <a:schemeClr val="tx1">
                  <a:lumMod val="75000"/>
                  <a:lumOff val="25000"/>
                </a:schemeClr>
              </a:solidFill>
            </a:endParaRPr>
          </a:p>
        </p:txBody>
      </p:sp>
      <p:sp>
        <p:nvSpPr>
          <p:cNvPr id="42" name="Google Shape;428;p39">
            <a:extLst>
              <a:ext uri="{FF2B5EF4-FFF2-40B4-BE49-F238E27FC236}">
                <a16:creationId xmlns:a16="http://schemas.microsoft.com/office/drawing/2014/main" id="{D99877EA-2655-DFF1-3ED1-7E99AAC1B34C}"/>
              </a:ext>
            </a:extLst>
          </p:cNvPr>
          <p:cNvSpPr/>
          <p:nvPr/>
        </p:nvSpPr>
        <p:spPr>
          <a:xfrm>
            <a:off x="124857" y="1104992"/>
            <a:ext cx="1482879" cy="415285"/>
          </a:xfrm>
          <a:prstGeom prst="rect">
            <a:avLst/>
          </a:prstGeom>
          <a:solidFill>
            <a:schemeClr val="lt1">
              <a:alpha val="72549"/>
            </a:schemeClr>
          </a:solidFill>
          <a:ln>
            <a:noFill/>
          </a:ln>
        </p:spPr>
        <p:txBody>
          <a:bodyPr spcFirstLastPara="1" wrap="square" lIns="91425" tIns="45700" rIns="91425" bIns="45700" anchor="ctr" anchorCtr="0">
            <a:noAutofit/>
          </a:bodyPr>
          <a:lstStyle/>
          <a:p>
            <a:pPr>
              <a:lnSpc>
                <a:spcPct val="115000"/>
              </a:lnSpc>
              <a:buClr>
                <a:schemeClr val="dk1"/>
              </a:buClr>
              <a:buSzPts val="1100"/>
            </a:pPr>
            <a:r>
              <a:rPr lang="en-US" sz="2000" b="1">
                <a:solidFill>
                  <a:schemeClr val="tx1">
                    <a:lumMod val="95000"/>
                    <a:lumOff val="5000"/>
                  </a:schemeClr>
                </a:solidFill>
                <a:latin typeface="Montserrat"/>
                <a:ea typeface="Montserrat"/>
                <a:cs typeface="Montserrat"/>
                <a:sym typeface="Montserrat"/>
              </a:rPr>
              <a:t>Timeline</a:t>
            </a:r>
            <a:endParaRPr lang="en-US" sz="2000" b="1">
              <a:solidFill>
                <a:schemeClr val="dk1"/>
              </a:solidFill>
              <a:latin typeface="Montserrat"/>
              <a:ea typeface="Montserrat"/>
              <a:cs typeface="Montserrat"/>
              <a:sym typeface="Montserrat"/>
            </a:endParaRPr>
          </a:p>
        </p:txBody>
      </p:sp>
      <p:graphicFrame>
        <p:nvGraphicFramePr>
          <p:cNvPr id="10" name="Diagram 9">
            <a:extLst>
              <a:ext uri="{FF2B5EF4-FFF2-40B4-BE49-F238E27FC236}">
                <a16:creationId xmlns:a16="http://schemas.microsoft.com/office/drawing/2014/main" id="{0565A177-0455-A886-D839-0DC288925E7F}"/>
              </a:ext>
            </a:extLst>
          </p:cNvPr>
          <p:cNvGraphicFramePr/>
          <p:nvPr>
            <p:extLst>
              <p:ext uri="{D42A27DB-BD31-4B8C-83A1-F6EECF244321}">
                <p14:modId xmlns:p14="http://schemas.microsoft.com/office/powerpoint/2010/main" val="373256428"/>
              </p:ext>
            </p:extLst>
          </p:nvPr>
        </p:nvGraphicFramePr>
        <p:xfrm>
          <a:off x="418883" y="1265566"/>
          <a:ext cx="11568801" cy="560195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25" name="Group 24">
            <a:extLst>
              <a:ext uri="{FF2B5EF4-FFF2-40B4-BE49-F238E27FC236}">
                <a16:creationId xmlns:a16="http://schemas.microsoft.com/office/drawing/2014/main" id="{CE4C2A63-3B0B-ABFF-7696-84CF19797F57}"/>
              </a:ext>
            </a:extLst>
          </p:cNvPr>
          <p:cNvGrpSpPr/>
          <p:nvPr/>
        </p:nvGrpSpPr>
        <p:grpSpPr>
          <a:xfrm>
            <a:off x="4903582" y="4066543"/>
            <a:ext cx="1988387" cy="1170000"/>
            <a:chOff x="2272173" y="2775211"/>
            <a:chExt cx="1988387" cy="1170000"/>
          </a:xfrm>
        </p:grpSpPr>
        <p:sp>
          <p:nvSpPr>
            <p:cNvPr id="26" name="Rectangle 25">
              <a:extLst>
                <a:ext uri="{FF2B5EF4-FFF2-40B4-BE49-F238E27FC236}">
                  <a16:creationId xmlns:a16="http://schemas.microsoft.com/office/drawing/2014/main" id="{B2EEAE92-D9DB-EA24-0B6C-F6BCD495EECB}"/>
                </a:ext>
              </a:extLst>
            </p:cNvPr>
            <p:cNvSpPr/>
            <p:nvPr/>
          </p:nvSpPr>
          <p:spPr>
            <a:xfrm>
              <a:off x="2272173" y="2775211"/>
              <a:ext cx="1988387" cy="117000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7" name="TextBox 26">
              <a:extLst>
                <a:ext uri="{FF2B5EF4-FFF2-40B4-BE49-F238E27FC236}">
                  <a16:creationId xmlns:a16="http://schemas.microsoft.com/office/drawing/2014/main" id="{643D09E1-8EB0-375B-120A-3DF008C39D11}"/>
                </a:ext>
              </a:extLst>
            </p:cNvPr>
            <p:cNvSpPr txBox="1"/>
            <p:nvPr/>
          </p:nvSpPr>
          <p:spPr>
            <a:xfrm>
              <a:off x="2272173" y="2775211"/>
              <a:ext cx="1988387" cy="117000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114300" lvl="1" indent="-114300" algn="ctr" defTabSz="622300">
                <a:lnSpc>
                  <a:spcPct val="90000"/>
                </a:lnSpc>
                <a:spcBef>
                  <a:spcPct val="0"/>
                </a:spcBef>
                <a:spcAft>
                  <a:spcPct val="15000"/>
                </a:spcAft>
                <a:buNone/>
              </a:pPr>
              <a:endParaRPr lang="en-US" sz="1400" kern="1200">
                <a:latin typeface="Montserrat" panose="00000500000000000000" pitchFamily="2" charset="0"/>
              </a:endParaRPr>
            </a:p>
            <a:p>
              <a:pPr marL="114300" lvl="1" indent="-114300" algn="ctr" defTabSz="622300">
                <a:lnSpc>
                  <a:spcPct val="90000"/>
                </a:lnSpc>
                <a:spcBef>
                  <a:spcPct val="0"/>
                </a:spcBef>
                <a:spcAft>
                  <a:spcPct val="15000"/>
                </a:spcAft>
                <a:buNone/>
              </a:pPr>
              <a:r>
                <a:rPr lang="en-US" sz="1400" kern="1200">
                  <a:latin typeface="Montserrat" panose="00000500000000000000" pitchFamily="2" charset="0"/>
                </a:rPr>
                <a:t>April 2024</a:t>
              </a:r>
            </a:p>
          </p:txBody>
        </p:sp>
      </p:grpSp>
    </p:spTree>
    <p:extLst>
      <p:ext uri="{BB962C8B-B14F-4D97-AF65-F5344CB8AC3E}">
        <p14:creationId xmlns:p14="http://schemas.microsoft.com/office/powerpoint/2010/main" val="8199773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pic>
        <p:nvPicPr>
          <p:cNvPr id="6" name="Picture 5">
            <a:extLst>
              <a:ext uri="{FF2B5EF4-FFF2-40B4-BE49-F238E27FC236}">
                <a16:creationId xmlns:a16="http://schemas.microsoft.com/office/drawing/2014/main" id="{0F6A6968-DFAC-90C6-332C-144EFFB7DE15}"/>
              </a:ext>
            </a:extLst>
          </p:cNvPr>
          <p:cNvPicPr>
            <a:picLocks noChangeAspect="1"/>
          </p:cNvPicPr>
          <p:nvPr/>
        </p:nvPicPr>
        <p:blipFill rotWithShape="1">
          <a:blip r:embed="rId3">
            <a:duotone>
              <a:schemeClr val="accent3">
                <a:shade val="45000"/>
                <a:satMod val="135000"/>
              </a:schemeClr>
              <a:prstClr val="white"/>
            </a:duotone>
          </a:blip>
          <a:srcRect t="15928" b="9209"/>
          <a:stretch/>
        </p:blipFill>
        <p:spPr>
          <a:xfrm>
            <a:off x="0" y="0"/>
            <a:ext cx="12214290" cy="6858000"/>
          </a:xfrm>
          <a:prstGeom prst="rect">
            <a:avLst/>
          </a:prstGeom>
        </p:spPr>
      </p:pic>
      <p:sp>
        <p:nvSpPr>
          <p:cNvPr id="7" name="Google Shape;117;p17">
            <a:extLst>
              <a:ext uri="{FF2B5EF4-FFF2-40B4-BE49-F238E27FC236}">
                <a16:creationId xmlns:a16="http://schemas.microsoft.com/office/drawing/2014/main" id="{7E3B33D0-6883-9956-BE21-4D4B1C06B4DC}"/>
              </a:ext>
            </a:extLst>
          </p:cNvPr>
          <p:cNvSpPr/>
          <p:nvPr/>
        </p:nvSpPr>
        <p:spPr>
          <a:xfrm>
            <a:off x="2725747" y="2788946"/>
            <a:ext cx="7150508" cy="979188"/>
          </a:xfrm>
          <a:prstGeom prst="rect">
            <a:avLst/>
          </a:prstGeom>
          <a:solidFill>
            <a:schemeClr val="lt1">
              <a:alpha val="7294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4400">
              <a:solidFill>
                <a:schemeClr val="lt1"/>
              </a:solidFill>
              <a:latin typeface="Calibri"/>
              <a:ea typeface="Calibri"/>
              <a:cs typeface="Calibri"/>
              <a:sym typeface="Calibri"/>
            </a:endParaRPr>
          </a:p>
        </p:txBody>
      </p:sp>
      <p:sp>
        <p:nvSpPr>
          <p:cNvPr id="2" name="Title 1">
            <a:extLst>
              <a:ext uri="{FF2B5EF4-FFF2-40B4-BE49-F238E27FC236}">
                <a16:creationId xmlns:a16="http://schemas.microsoft.com/office/drawing/2014/main" id="{8191B3F0-B1E0-4445-A274-9B5747095AC8}"/>
              </a:ext>
            </a:extLst>
          </p:cNvPr>
          <p:cNvSpPr>
            <a:spLocks noGrp="1"/>
          </p:cNvSpPr>
          <p:nvPr/>
        </p:nvSpPr>
        <p:spPr>
          <a:xfrm>
            <a:off x="2725747" y="2719930"/>
            <a:ext cx="7155082" cy="111722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a:latin typeface="Montserrat"/>
                <a:ea typeface="+mj-lt"/>
                <a:cs typeface="+mj-lt"/>
              </a:rPr>
              <a:t>Questions/comments?</a:t>
            </a:r>
          </a:p>
        </p:txBody>
      </p:sp>
    </p:spTree>
    <p:extLst>
      <p:ext uri="{BB962C8B-B14F-4D97-AF65-F5344CB8AC3E}">
        <p14:creationId xmlns:p14="http://schemas.microsoft.com/office/powerpoint/2010/main" val="10240988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pic>
        <p:nvPicPr>
          <p:cNvPr id="21" name="Picture 20">
            <a:extLst>
              <a:ext uri="{FF2B5EF4-FFF2-40B4-BE49-F238E27FC236}">
                <a16:creationId xmlns:a16="http://schemas.microsoft.com/office/drawing/2014/main" id="{9CAB2B5C-0A8A-7885-CA4B-776DDE193702}"/>
              </a:ext>
            </a:extLst>
          </p:cNvPr>
          <p:cNvPicPr>
            <a:picLocks noChangeAspect="1"/>
          </p:cNvPicPr>
          <p:nvPr/>
        </p:nvPicPr>
        <p:blipFill rotWithShape="1">
          <a:blip r:embed="rId3">
            <a:alphaModFix/>
            <a:duotone>
              <a:schemeClr val="accent3">
                <a:shade val="45000"/>
                <a:satMod val="135000"/>
              </a:schemeClr>
              <a:prstClr val="white"/>
            </a:duotone>
          </a:blip>
          <a:srcRect t="4118" r="31635" b="7871"/>
          <a:stretch/>
        </p:blipFill>
        <p:spPr>
          <a:xfrm>
            <a:off x="0" y="18137"/>
            <a:ext cx="12192001" cy="6821726"/>
          </a:xfrm>
          <a:prstGeom prst="rect">
            <a:avLst/>
          </a:prstGeom>
        </p:spPr>
      </p:pic>
      <p:sp>
        <p:nvSpPr>
          <p:cNvPr id="13" name="Google Shape;108;p16"/>
          <p:cNvSpPr txBox="1">
            <a:spLocks/>
          </p:cNvSpPr>
          <p:nvPr/>
        </p:nvSpPr>
        <p:spPr>
          <a:xfrm>
            <a:off x="326797" y="387350"/>
            <a:ext cx="8186888" cy="774900"/>
          </a:xfrm>
          <a:prstGeom prst="rect">
            <a:avLst/>
          </a:prstGeom>
          <a:solidFill>
            <a:srgbClr val="5D9942">
              <a:alpha val="90000"/>
            </a:srgbClr>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ctr" rtl="0">
              <a:lnSpc>
                <a:spcPct val="90000"/>
              </a:lnSpc>
              <a:spcBef>
                <a:spcPts val="0"/>
              </a:spcBef>
              <a:spcAft>
                <a:spcPts val="0"/>
              </a:spcAft>
              <a:buClr>
                <a:schemeClr val="dk1"/>
              </a:buClr>
              <a:buSzPts val="6000"/>
              <a:buFont typeface="Calibri"/>
              <a:buNone/>
              <a:defRPr sz="60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l">
              <a:buSzPts val="3959"/>
              <a:buFont typeface="Montserrat Black"/>
              <a:buNone/>
            </a:pPr>
            <a:r>
              <a:rPr lang="en-US" sz="3400" i="1">
                <a:solidFill>
                  <a:schemeClr val="tx1">
                    <a:lumMod val="75000"/>
                    <a:lumOff val="25000"/>
                  </a:schemeClr>
                </a:solidFill>
                <a:latin typeface="Montserrat Black"/>
                <a:ea typeface="Montserrat Black"/>
                <a:cs typeface="Montserrat Black"/>
                <a:sym typeface="Montserrat Black"/>
              </a:rPr>
              <a:t>73</a:t>
            </a:r>
            <a:r>
              <a:rPr lang="en-US" sz="3400" i="1" baseline="30000">
                <a:solidFill>
                  <a:schemeClr val="tx1">
                    <a:lumMod val="75000"/>
                    <a:lumOff val="25000"/>
                  </a:schemeClr>
                </a:solidFill>
                <a:latin typeface="Montserrat Black"/>
                <a:ea typeface="Montserrat Black"/>
                <a:cs typeface="Montserrat Black"/>
                <a:sym typeface="Montserrat Black"/>
              </a:rPr>
              <a:t>rd</a:t>
            </a:r>
            <a:r>
              <a:rPr lang="en-US" sz="3400" i="1">
                <a:solidFill>
                  <a:schemeClr val="tx1">
                    <a:lumMod val="75000"/>
                    <a:lumOff val="25000"/>
                  </a:schemeClr>
                </a:solidFill>
                <a:latin typeface="Montserrat Black"/>
                <a:ea typeface="Montserrat Black"/>
                <a:cs typeface="Montserrat Black"/>
                <a:sym typeface="Montserrat Black"/>
              </a:rPr>
              <a:t> Ave Active Routes to Transit </a:t>
            </a:r>
            <a:endParaRPr lang="en-US" sz="3400">
              <a:solidFill>
                <a:schemeClr val="tx1">
                  <a:lumMod val="75000"/>
                  <a:lumOff val="25000"/>
                </a:schemeClr>
              </a:solidFill>
            </a:endParaRPr>
          </a:p>
        </p:txBody>
      </p:sp>
      <p:sp>
        <p:nvSpPr>
          <p:cNvPr id="12" name="Google Shape;117;p17">
            <a:extLst>
              <a:ext uri="{FF2B5EF4-FFF2-40B4-BE49-F238E27FC236}">
                <a16:creationId xmlns:a16="http://schemas.microsoft.com/office/drawing/2014/main" id="{61C4CDC7-AC49-87E2-0390-DCFB4C3A6D62}"/>
              </a:ext>
            </a:extLst>
          </p:cNvPr>
          <p:cNvSpPr/>
          <p:nvPr/>
        </p:nvSpPr>
        <p:spPr>
          <a:xfrm>
            <a:off x="406264" y="1849747"/>
            <a:ext cx="5568407" cy="4184484"/>
          </a:xfrm>
          <a:prstGeom prst="rect">
            <a:avLst/>
          </a:prstGeom>
          <a:solidFill>
            <a:schemeClr val="lt1">
              <a:alpha val="7294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 name="Google Shape;90;p14"/>
          <p:cNvSpPr txBox="1"/>
          <p:nvPr/>
        </p:nvSpPr>
        <p:spPr>
          <a:xfrm>
            <a:off x="468408" y="1856120"/>
            <a:ext cx="5444120" cy="3974969"/>
          </a:xfrm>
          <a:prstGeom prst="rect">
            <a:avLst/>
          </a:prstGeom>
          <a:noFill/>
          <a:ln>
            <a:noFill/>
          </a:ln>
        </p:spPr>
        <p:txBody>
          <a:bodyPr spcFirstLastPara="1" wrap="square" lIns="91425" tIns="91425" rIns="91425" bIns="91425" anchor="t" anchorCtr="0">
            <a:noAutofit/>
          </a:bodyPr>
          <a:lstStyle/>
          <a:p>
            <a:pPr lvl="0">
              <a:lnSpc>
                <a:spcPct val="115000"/>
              </a:lnSpc>
              <a:buClr>
                <a:schemeClr val="dk1"/>
              </a:buClr>
              <a:buSzPts val="1100"/>
            </a:pPr>
            <a:r>
              <a:rPr lang="en-US" sz="2000" b="0" i="0">
                <a:solidFill>
                  <a:srgbClr val="3B3B3B"/>
                </a:solidFill>
                <a:effectLst/>
                <a:latin typeface="Montserrat" panose="00000500000000000000" pitchFamily="2" charset="0"/>
              </a:rPr>
              <a:t>OakDOT is currently working on design plans to seek implementation funding for enhanced multimodal transportation infrastructure along 73rd Avenue, connecting the Eastmont Transit Center, Coliseum BART Station, and the newly constructed International Blvd Bus Rapid Transit (</a:t>
            </a:r>
            <a:r>
              <a:rPr lang="en-US" sz="2000" b="0" i="0">
                <a:effectLst/>
                <a:latin typeface="Montserrat" panose="00000500000000000000" pitchFamily="2" charset="0"/>
                <a:hlinkClick r:id="rId4"/>
              </a:rPr>
              <a:t>Tempo</a:t>
            </a:r>
            <a:r>
              <a:rPr lang="en-US" sz="2000" b="0" i="0">
                <a:solidFill>
                  <a:srgbClr val="3B3B3B"/>
                </a:solidFill>
                <a:effectLst/>
                <a:latin typeface="Montserrat" panose="00000500000000000000" pitchFamily="2" charset="0"/>
              </a:rPr>
              <a:t>) system. </a:t>
            </a:r>
          </a:p>
          <a:p>
            <a:pPr lvl="0">
              <a:lnSpc>
                <a:spcPct val="115000"/>
              </a:lnSpc>
              <a:buClr>
                <a:schemeClr val="dk1"/>
              </a:buClr>
              <a:buSzPts val="1100"/>
            </a:pPr>
            <a:r>
              <a:rPr lang="en-US" sz="2000" b="0" i="0">
                <a:solidFill>
                  <a:srgbClr val="3B3B3B"/>
                </a:solidFill>
                <a:effectLst/>
                <a:latin typeface="Montserrat" panose="00000500000000000000" pitchFamily="2" charset="0"/>
              </a:rPr>
              <a:t>This project seeks to </a:t>
            </a:r>
            <a:r>
              <a:rPr lang="en-US" sz="2000" b="1" i="0">
                <a:solidFill>
                  <a:srgbClr val="3B3B3B"/>
                </a:solidFill>
                <a:effectLst/>
                <a:latin typeface="Montserrat" panose="00000500000000000000" pitchFamily="2" charset="0"/>
              </a:rPr>
              <a:t>prioritize safety </a:t>
            </a:r>
            <a:r>
              <a:rPr lang="en-US" sz="2000" b="0" i="0">
                <a:solidFill>
                  <a:srgbClr val="3B3B3B"/>
                </a:solidFill>
                <a:effectLst/>
                <a:latin typeface="Montserrat" panose="00000500000000000000" pitchFamily="2" charset="0"/>
              </a:rPr>
              <a:t>enhancement for the comfort </a:t>
            </a:r>
            <a:r>
              <a:rPr lang="en-US" sz="2000" b="1" i="0">
                <a:solidFill>
                  <a:srgbClr val="3B3B3B"/>
                </a:solidFill>
                <a:effectLst/>
                <a:latin typeface="Montserrat" panose="00000500000000000000" pitchFamily="2" charset="0"/>
              </a:rPr>
              <a:t>of transit users, pedestrians, and cyclists.</a:t>
            </a:r>
            <a:endParaRPr lang="en-US" sz="2000" b="1">
              <a:solidFill>
                <a:schemeClr val="tx1"/>
              </a:solidFill>
              <a:latin typeface="Montserrat"/>
              <a:ea typeface="Montserrat"/>
              <a:cs typeface="Montserrat"/>
              <a:sym typeface="Montserrat"/>
            </a:endParaRPr>
          </a:p>
        </p:txBody>
      </p:sp>
      <p:sp>
        <p:nvSpPr>
          <p:cNvPr id="14" name="Google Shape;428;p39">
            <a:extLst>
              <a:ext uri="{FF2B5EF4-FFF2-40B4-BE49-F238E27FC236}">
                <a16:creationId xmlns:a16="http://schemas.microsoft.com/office/drawing/2014/main" id="{24BCD1F0-0562-B52D-FFCC-FC9B9115D9C6}"/>
              </a:ext>
            </a:extLst>
          </p:cNvPr>
          <p:cNvSpPr/>
          <p:nvPr/>
        </p:nvSpPr>
        <p:spPr>
          <a:xfrm>
            <a:off x="373387" y="1074847"/>
            <a:ext cx="2048266" cy="415285"/>
          </a:xfrm>
          <a:prstGeom prst="rect">
            <a:avLst/>
          </a:prstGeom>
          <a:solidFill>
            <a:schemeClr val="lt1">
              <a:alpha val="72549"/>
            </a:schemeClr>
          </a:solidFill>
          <a:ln>
            <a:noFill/>
          </a:ln>
        </p:spPr>
        <p:txBody>
          <a:bodyPr spcFirstLastPara="1" wrap="square" lIns="91425" tIns="45700" rIns="91425" bIns="45700" anchor="ctr" anchorCtr="0">
            <a:noAutofit/>
          </a:bodyPr>
          <a:lstStyle/>
          <a:p>
            <a:pPr lvl="0">
              <a:lnSpc>
                <a:spcPct val="115000"/>
              </a:lnSpc>
              <a:buClr>
                <a:schemeClr val="dk1"/>
              </a:buClr>
              <a:buSzPts val="1100"/>
            </a:pPr>
            <a:r>
              <a:rPr lang="en-US" sz="2000" b="1">
                <a:solidFill>
                  <a:srgbClr val="4A4A4A"/>
                </a:solidFill>
                <a:latin typeface="Montserrat"/>
                <a:ea typeface="Montserrat"/>
                <a:cs typeface="Montserrat"/>
                <a:sym typeface="Montserrat"/>
              </a:rPr>
              <a:t>Introduction</a:t>
            </a:r>
            <a:endParaRPr lang="en-US" sz="2000" b="1">
              <a:solidFill>
                <a:schemeClr val="dk1"/>
              </a:solidFill>
              <a:latin typeface="Montserrat"/>
              <a:ea typeface="Montserrat"/>
              <a:cs typeface="Montserrat"/>
              <a:sym typeface="Montserrat"/>
            </a:endParaRPr>
          </a:p>
        </p:txBody>
      </p:sp>
      <p:sp>
        <p:nvSpPr>
          <p:cNvPr id="17" name="Google Shape;117;p17">
            <a:extLst>
              <a:ext uri="{FF2B5EF4-FFF2-40B4-BE49-F238E27FC236}">
                <a16:creationId xmlns:a16="http://schemas.microsoft.com/office/drawing/2014/main" id="{7B78C54E-25CA-14D0-AEDC-0E428F405338}"/>
              </a:ext>
            </a:extLst>
          </p:cNvPr>
          <p:cNvSpPr/>
          <p:nvPr/>
        </p:nvSpPr>
        <p:spPr>
          <a:xfrm>
            <a:off x="10085001" y="5778378"/>
            <a:ext cx="1638591" cy="311113"/>
          </a:xfrm>
          <a:prstGeom prst="rect">
            <a:avLst/>
          </a:prstGeom>
          <a:solidFill>
            <a:schemeClr val="lt1">
              <a:alpha val="7294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8" name="Rectangle 17">
            <a:extLst>
              <a:ext uri="{FF2B5EF4-FFF2-40B4-BE49-F238E27FC236}">
                <a16:creationId xmlns:a16="http://schemas.microsoft.com/office/drawing/2014/main" id="{399D165C-93E4-B7B7-A351-4C44D77B074E}"/>
              </a:ext>
            </a:extLst>
          </p:cNvPr>
          <p:cNvSpPr/>
          <p:nvPr/>
        </p:nvSpPr>
        <p:spPr>
          <a:xfrm>
            <a:off x="10085002" y="5781714"/>
            <a:ext cx="1638590" cy="307777"/>
          </a:xfrm>
          <a:prstGeom prst="rect">
            <a:avLst/>
          </a:prstGeom>
        </p:spPr>
        <p:txBody>
          <a:bodyPr wrap="none">
            <a:spAutoFit/>
          </a:bodyPr>
          <a:lstStyle/>
          <a:p>
            <a:r>
              <a:rPr lang="en-US" b="1">
                <a:latin typeface="Montserrat"/>
                <a:ea typeface="Montserrat"/>
                <a:cs typeface="Montserrat"/>
                <a:sym typeface="Montserrat"/>
              </a:rPr>
              <a:t>PROJECT AREA</a:t>
            </a:r>
            <a:endParaRPr lang="en-US"/>
          </a:p>
        </p:txBody>
      </p:sp>
      <p:sp>
        <p:nvSpPr>
          <p:cNvPr id="23" name="Google Shape;428;p39">
            <a:extLst>
              <a:ext uri="{FF2B5EF4-FFF2-40B4-BE49-F238E27FC236}">
                <a16:creationId xmlns:a16="http://schemas.microsoft.com/office/drawing/2014/main" id="{78DC826C-843B-19B6-4F88-6E2149F2332C}"/>
              </a:ext>
            </a:extLst>
          </p:cNvPr>
          <p:cNvSpPr/>
          <p:nvPr/>
        </p:nvSpPr>
        <p:spPr>
          <a:xfrm>
            <a:off x="373387" y="6257698"/>
            <a:ext cx="5900414" cy="415285"/>
          </a:xfrm>
          <a:prstGeom prst="rect">
            <a:avLst/>
          </a:prstGeom>
          <a:solidFill>
            <a:schemeClr val="lt1">
              <a:alpha val="72549"/>
            </a:schemeClr>
          </a:solidFill>
          <a:ln>
            <a:noFill/>
          </a:ln>
        </p:spPr>
        <p:txBody>
          <a:bodyPr spcFirstLastPara="1" wrap="square" lIns="91425" tIns="45700" rIns="91425" bIns="45700" anchor="ctr" anchorCtr="0">
            <a:noAutofit/>
          </a:bodyPr>
          <a:lstStyle/>
          <a:p>
            <a:pPr lvl="0">
              <a:lnSpc>
                <a:spcPct val="115000"/>
              </a:lnSpc>
              <a:buClr>
                <a:schemeClr val="dk1"/>
              </a:buClr>
              <a:buSzPts val="1100"/>
            </a:pPr>
            <a:endParaRPr lang="en-US" sz="2000" b="1">
              <a:solidFill>
                <a:schemeClr val="dk1"/>
              </a:solidFill>
              <a:latin typeface="Montserrat"/>
              <a:ea typeface="Montserrat"/>
              <a:cs typeface="Montserrat"/>
              <a:sym typeface="Montserrat"/>
            </a:endParaRPr>
          </a:p>
        </p:txBody>
      </p:sp>
      <p:sp>
        <p:nvSpPr>
          <p:cNvPr id="22" name="TextBox 2">
            <a:extLst>
              <a:ext uri="{FF2B5EF4-FFF2-40B4-BE49-F238E27FC236}">
                <a16:creationId xmlns:a16="http://schemas.microsoft.com/office/drawing/2014/main" id="{9019699D-F992-4E36-B8A2-0CD8AF7498F2}"/>
              </a:ext>
            </a:extLst>
          </p:cNvPr>
          <p:cNvSpPr txBox="1"/>
          <p:nvPr/>
        </p:nvSpPr>
        <p:spPr>
          <a:xfrm>
            <a:off x="410025" y="6311453"/>
            <a:ext cx="6113453" cy="30777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hlinkClick r:id="rId5"/>
              </a:rPr>
              <a:t>https://www.oaklandca.gov/projects/73rd-avenue-active-routes-to-transit</a:t>
            </a:r>
            <a:r>
              <a:rPr lang="en-US" sz="1400"/>
              <a:t> </a:t>
            </a:r>
          </a:p>
        </p:txBody>
      </p:sp>
      <p:pic>
        <p:nvPicPr>
          <p:cNvPr id="3" name="Picture 2">
            <a:extLst>
              <a:ext uri="{FF2B5EF4-FFF2-40B4-BE49-F238E27FC236}">
                <a16:creationId xmlns:a16="http://schemas.microsoft.com/office/drawing/2014/main" id="{0DD453BB-596C-6EFB-2B00-AAFA64ED66C6}"/>
              </a:ext>
            </a:extLst>
          </p:cNvPr>
          <p:cNvPicPr>
            <a:picLocks noChangeAspect="1"/>
          </p:cNvPicPr>
          <p:nvPr/>
        </p:nvPicPr>
        <p:blipFill>
          <a:blip r:embed="rId6"/>
          <a:stretch>
            <a:fillRect/>
          </a:stretch>
        </p:blipFill>
        <p:spPr>
          <a:xfrm>
            <a:off x="6369974" y="2182451"/>
            <a:ext cx="5353618" cy="3512920"/>
          </a:xfrm>
          <a:prstGeom prst="rect">
            <a:avLst/>
          </a:prstGeom>
          <a:ln>
            <a:solidFill>
              <a:schemeClr val="tx1"/>
            </a:solidFill>
          </a:ln>
        </p:spPr>
      </p:pic>
    </p:spTree>
    <p:extLst>
      <p:ext uri="{BB962C8B-B14F-4D97-AF65-F5344CB8AC3E}">
        <p14:creationId xmlns:p14="http://schemas.microsoft.com/office/powerpoint/2010/main" val="30807839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pic>
        <p:nvPicPr>
          <p:cNvPr id="2" name="Picture 1"/>
          <p:cNvPicPr>
            <a:picLocks noChangeAspect="1"/>
          </p:cNvPicPr>
          <p:nvPr/>
        </p:nvPicPr>
        <p:blipFill>
          <a:blip r:embed="rId3">
            <a:duotone>
              <a:schemeClr val="accent3">
                <a:shade val="45000"/>
                <a:satMod val="135000"/>
              </a:schemeClr>
              <a:prstClr val="white"/>
            </a:duotone>
          </a:blip>
          <a:stretch>
            <a:fillRect/>
          </a:stretch>
        </p:blipFill>
        <p:spPr>
          <a:xfrm>
            <a:off x="12192" y="12192"/>
            <a:ext cx="12167616" cy="6833616"/>
          </a:xfrm>
          <a:prstGeom prst="rect">
            <a:avLst/>
          </a:prstGeom>
        </p:spPr>
      </p:pic>
      <p:sp>
        <p:nvSpPr>
          <p:cNvPr id="15" name="Google Shape;428;p39">
            <a:extLst>
              <a:ext uri="{FF2B5EF4-FFF2-40B4-BE49-F238E27FC236}">
                <a16:creationId xmlns:a16="http://schemas.microsoft.com/office/drawing/2014/main" id="{24CE0389-B237-5264-1C0F-460E05110B9A}"/>
              </a:ext>
            </a:extLst>
          </p:cNvPr>
          <p:cNvSpPr/>
          <p:nvPr/>
        </p:nvSpPr>
        <p:spPr>
          <a:xfrm>
            <a:off x="2307929" y="3635269"/>
            <a:ext cx="4378342" cy="723339"/>
          </a:xfrm>
          <a:prstGeom prst="rect">
            <a:avLst/>
          </a:prstGeom>
          <a:solidFill>
            <a:schemeClr val="lt1">
              <a:alpha val="72549"/>
            </a:schemeClr>
          </a:solidFill>
          <a:ln>
            <a:noFill/>
          </a:ln>
        </p:spPr>
        <p:txBody>
          <a:bodyPr spcFirstLastPara="1" wrap="square" lIns="91425" tIns="45700" rIns="91425" bIns="45700" anchor="ctr" anchorCtr="0">
            <a:noAutofit/>
          </a:bodyPr>
          <a:lstStyle/>
          <a:p>
            <a:pPr lvl="0">
              <a:lnSpc>
                <a:spcPct val="115000"/>
              </a:lnSpc>
              <a:buClr>
                <a:schemeClr val="dk1"/>
              </a:buClr>
              <a:buSzPts val="1100"/>
            </a:pPr>
            <a:endParaRPr lang="en-US" sz="2000" b="1">
              <a:solidFill>
                <a:schemeClr val="dk1"/>
              </a:solidFill>
              <a:latin typeface="Montserrat"/>
              <a:ea typeface="Montserrat"/>
              <a:cs typeface="Montserrat"/>
              <a:sym typeface="Montserrat"/>
            </a:endParaRPr>
          </a:p>
        </p:txBody>
      </p:sp>
      <p:sp>
        <p:nvSpPr>
          <p:cNvPr id="3" name="Google Shape;428;p39">
            <a:extLst>
              <a:ext uri="{FF2B5EF4-FFF2-40B4-BE49-F238E27FC236}">
                <a16:creationId xmlns:a16="http://schemas.microsoft.com/office/drawing/2014/main" id="{214413A9-67BD-B013-1E91-768AEE68FCA2}"/>
              </a:ext>
            </a:extLst>
          </p:cNvPr>
          <p:cNvSpPr/>
          <p:nvPr/>
        </p:nvSpPr>
        <p:spPr>
          <a:xfrm>
            <a:off x="5014599" y="1679727"/>
            <a:ext cx="3639690" cy="872197"/>
          </a:xfrm>
          <a:prstGeom prst="rect">
            <a:avLst/>
          </a:prstGeom>
          <a:solidFill>
            <a:schemeClr val="lt1">
              <a:alpha val="46000"/>
            </a:schemeClr>
          </a:solidFill>
          <a:ln>
            <a:noFill/>
          </a:ln>
        </p:spPr>
        <p:txBody>
          <a:bodyPr spcFirstLastPara="1" wrap="square" lIns="91425" tIns="45700" rIns="91425" bIns="45700" anchor="ctr" anchorCtr="0">
            <a:noAutofit/>
          </a:bodyPr>
          <a:lstStyle/>
          <a:p>
            <a:pPr lvl="0">
              <a:lnSpc>
                <a:spcPct val="115000"/>
              </a:lnSpc>
              <a:buClr>
                <a:schemeClr val="dk1"/>
              </a:buClr>
              <a:buSzPts val="1100"/>
            </a:pPr>
            <a:endParaRPr lang="en-US" sz="2000" b="1">
              <a:solidFill>
                <a:schemeClr val="dk1"/>
              </a:solidFill>
              <a:latin typeface="Montserrat"/>
              <a:ea typeface="Montserrat"/>
              <a:cs typeface="Montserrat"/>
              <a:sym typeface="Montserrat"/>
            </a:endParaRPr>
          </a:p>
        </p:txBody>
      </p:sp>
      <p:sp>
        <p:nvSpPr>
          <p:cNvPr id="7" name="Google Shape;127;p18">
            <a:extLst>
              <a:ext uri="{FF2B5EF4-FFF2-40B4-BE49-F238E27FC236}">
                <a16:creationId xmlns:a16="http://schemas.microsoft.com/office/drawing/2014/main" id="{AE4E9D84-D4EA-4E07-92F3-16D4F17A7E78}"/>
              </a:ext>
            </a:extLst>
          </p:cNvPr>
          <p:cNvSpPr txBox="1"/>
          <p:nvPr/>
        </p:nvSpPr>
        <p:spPr>
          <a:xfrm>
            <a:off x="5036618" y="1699666"/>
            <a:ext cx="2508765" cy="763311"/>
          </a:xfrm>
          <a:prstGeom prst="rect">
            <a:avLst/>
          </a:prstGeom>
          <a:noFill/>
          <a:ln>
            <a:noFill/>
          </a:ln>
        </p:spPr>
        <p:txBody>
          <a:bodyPr spcFirstLastPara="1" wrap="square" lIns="91425" tIns="45700" rIns="91425" bIns="45700" anchor="t" anchorCtr="0">
            <a:noAutofit/>
          </a:bodyPr>
          <a:lstStyle/>
          <a:p>
            <a:r>
              <a:rPr lang="en-US" sz="1600" b="1" i="1">
                <a:latin typeface="Montserrat" panose="00000500000000000000" pitchFamily="2" charset="0"/>
              </a:rPr>
              <a:t>Let’s Bike Oakland, </a:t>
            </a:r>
            <a:r>
              <a:rPr lang="en-US" sz="1600" b="1">
                <a:latin typeface="Montserrat" panose="00000500000000000000" pitchFamily="2" charset="0"/>
              </a:rPr>
              <a:t>Oakland Bike Plan Update (2019)</a:t>
            </a:r>
            <a:endParaRPr lang="en-US" sz="1600" b="1" i="1">
              <a:latin typeface="Montserrat" panose="00000500000000000000" pitchFamily="2" charset="0"/>
            </a:endParaRPr>
          </a:p>
        </p:txBody>
      </p:sp>
      <p:sp>
        <p:nvSpPr>
          <p:cNvPr id="9" name="Google Shape;127;p18">
            <a:extLst>
              <a:ext uri="{FF2B5EF4-FFF2-40B4-BE49-F238E27FC236}">
                <a16:creationId xmlns:a16="http://schemas.microsoft.com/office/drawing/2014/main" id="{10B046AE-8930-4A88-BD23-F9F0A7D07258}"/>
              </a:ext>
            </a:extLst>
          </p:cNvPr>
          <p:cNvSpPr txBox="1"/>
          <p:nvPr/>
        </p:nvSpPr>
        <p:spPr>
          <a:xfrm>
            <a:off x="4125641" y="3714602"/>
            <a:ext cx="2708803" cy="382127"/>
          </a:xfrm>
          <a:prstGeom prst="rect">
            <a:avLst/>
          </a:prstGeom>
          <a:noFill/>
          <a:ln>
            <a:noFill/>
          </a:ln>
        </p:spPr>
        <p:txBody>
          <a:bodyPr spcFirstLastPara="1" wrap="square" lIns="91425" tIns="45700" rIns="91425" bIns="45700" anchor="t" anchorCtr="0">
            <a:noAutofit/>
          </a:bodyPr>
          <a:lstStyle/>
          <a:p>
            <a:r>
              <a:rPr lang="en-US" sz="1600" b="1">
                <a:latin typeface="Montserrat" panose="00000500000000000000" pitchFamily="2" charset="0"/>
              </a:rPr>
              <a:t>East Oakland Mobility Action Plan(2021) </a:t>
            </a:r>
            <a:endParaRPr lang="en-US" sz="1600" b="1" i="1">
              <a:latin typeface="Montserrat" panose="00000500000000000000" pitchFamily="2" charset="0"/>
            </a:endParaRPr>
          </a:p>
        </p:txBody>
      </p:sp>
      <p:sp>
        <p:nvSpPr>
          <p:cNvPr id="11" name="Google Shape;429;p39">
            <a:extLst>
              <a:ext uri="{FF2B5EF4-FFF2-40B4-BE49-F238E27FC236}">
                <a16:creationId xmlns:a16="http://schemas.microsoft.com/office/drawing/2014/main" id="{427422C8-1A4B-4471-A463-4DA23AE1C3B4}"/>
              </a:ext>
            </a:extLst>
          </p:cNvPr>
          <p:cNvSpPr txBox="1">
            <a:spLocks/>
          </p:cNvSpPr>
          <p:nvPr/>
        </p:nvSpPr>
        <p:spPr>
          <a:xfrm>
            <a:off x="273774" y="365124"/>
            <a:ext cx="5051261" cy="782945"/>
          </a:xfrm>
          <a:prstGeom prst="rect">
            <a:avLst/>
          </a:prstGeom>
          <a:solidFill>
            <a:srgbClr val="5D9942">
              <a:alpha val="90000"/>
            </a:srgbClr>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SzPts val="3959"/>
              <a:buFont typeface="Montserrat Black"/>
              <a:buNone/>
            </a:pPr>
            <a:r>
              <a:rPr lang="en-US" sz="3400" i="1">
                <a:solidFill>
                  <a:schemeClr val="tx1">
                    <a:lumMod val="75000"/>
                    <a:lumOff val="25000"/>
                  </a:schemeClr>
                </a:solidFill>
                <a:latin typeface="Montserrat Black"/>
                <a:ea typeface="Montserrat Black"/>
                <a:cs typeface="Montserrat Black"/>
                <a:sym typeface="Montserrat Black"/>
              </a:rPr>
              <a:t>Background</a:t>
            </a:r>
            <a:endParaRPr lang="en-US" sz="3400">
              <a:solidFill>
                <a:schemeClr val="tx1">
                  <a:lumMod val="75000"/>
                  <a:lumOff val="25000"/>
                </a:schemeClr>
              </a:solidFill>
            </a:endParaRPr>
          </a:p>
        </p:txBody>
      </p:sp>
      <p:sp>
        <p:nvSpPr>
          <p:cNvPr id="13" name="Google Shape;428;p39">
            <a:extLst>
              <a:ext uri="{FF2B5EF4-FFF2-40B4-BE49-F238E27FC236}">
                <a16:creationId xmlns:a16="http://schemas.microsoft.com/office/drawing/2014/main" id="{73C71A7B-FF82-46E5-B682-D237DF2985AB}"/>
              </a:ext>
            </a:extLst>
          </p:cNvPr>
          <p:cNvSpPr/>
          <p:nvPr/>
        </p:nvSpPr>
        <p:spPr>
          <a:xfrm>
            <a:off x="373387" y="1074847"/>
            <a:ext cx="3639690" cy="415285"/>
          </a:xfrm>
          <a:prstGeom prst="rect">
            <a:avLst/>
          </a:prstGeom>
          <a:solidFill>
            <a:schemeClr val="lt1">
              <a:alpha val="72549"/>
            </a:schemeClr>
          </a:solidFill>
          <a:ln>
            <a:noFill/>
          </a:ln>
        </p:spPr>
        <p:txBody>
          <a:bodyPr spcFirstLastPara="1" wrap="square" lIns="91425" tIns="45700" rIns="91425" bIns="45700" anchor="ctr" anchorCtr="0">
            <a:noAutofit/>
          </a:bodyPr>
          <a:lstStyle/>
          <a:p>
            <a:pPr lvl="0">
              <a:lnSpc>
                <a:spcPct val="115000"/>
              </a:lnSpc>
              <a:buClr>
                <a:schemeClr val="dk1"/>
              </a:buClr>
              <a:buSzPts val="1100"/>
            </a:pPr>
            <a:r>
              <a:rPr lang="en-US" sz="2000" b="1">
                <a:solidFill>
                  <a:srgbClr val="4A4A4A"/>
                </a:solidFill>
                <a:latin typeface="Montserrat"/>
                <a:ea typeface="Montserrat"/>
                <a:cs typeface="Montserrat"/>
                <a:sym typeface="Montserrat"/>
              </a:rPr>
              <a:t>Past Planning Efforts</a:t>
            </a:r>
            <a:endParaRPr lang="en-US" sz="2000" b="1">
              <a:solidFill>
                <a:schemeClr val="dk1"/>
              </a:solidFill>
              <a:latin typeface="Montserrat"/>
              <a:ea typeface="Montserrat"/>
              <a:cs typeface="Montserrat"/>
              <a:sym typeface="Montserrat"/>
            </a:endParaRPr>
          </a:p>
        </p:txBody>
      </p:sp>
      <p:pic>
        <p:nvPicPr>
          <p:cNvPr id="4" name="Picture 3">
            <a:extLst>
              <a:ext uri="{FF2B5EF4-FFF2-40B4-BE49-F238E27FC236}">
                <a16:creationId xmlns:a16="http://schemas.microsoft.com/office/drawing/2014/main" id="{AC985BED-2A10-8F82-5E0B-37E4AFF43135}"/>
              </a:ext>
            </a:extLst>
          </p:cNvPr>
          <p:cNvPicPr>
            <a:picLocks noChangeAspect="1"/>
          </p:cNvPicPr>
          <p:nvPr/>
        </p:nvPicPr>
        <p:blipFill>
          <a:blip r:embed="rId4"/>
          <a:stretch>
            <a:fillRect/>
          </a:stretch>
        </p:blipFill>
        <p:spPr>
          <a:xfrm>
            <a:off x="347786" y="3499497"/>
            <a:ext cx="3725912" cy="2408732"/>
          </a:xfrm>
          <a:prstGeom prst="rect">
            <a:avLst/>
          </a:prstGeom>
        </p:spPr>
      </p:pic>
      <p:pic>
        <p:nvPicPr>
          <p:cNvPr id="5" name="Picture 4"/>
          <p:cNvPicPr>
            <a:picLocks noChangeAspect="1"/>
          </p:cNvPicPr>
          <p:nvPr/>
        </p:nvPicPr>
        <p:blipFill>
          <a:blip r:embed="rId5"/>
          <a:stretch>
            <a:fillRect/>
          </a:stretch>
        </p:blipFill>
        <p:spPr>
          <a:xfrm>
            <a:off x="7231715" y="1585116"/>
            <a:ext cx="2708803" cy="1867607"/>
          </a:xfrm>
          <a:prstGeom prst="rect">
            <a:avLst/>
          </a:prstGeom>
        </p:spPr>
      </p:pic>
      <p:sp>
        <p:nvSpPr>
          <p:cNvPr id="14" name="Google Shape;428;p39">
            <a:extLst>
              <a:ext uri="{FF2B5EF4-FFF2-40B4-BE49-F238E27FC236}">
                <a16:creationId xmlns:a16="http://schemas.microsoft.com/office/drawing/2014/main" id="{4558AD79-3C25-F39C-1663-120FE8E6970E}"/>
              </a:ext>
            </a:extLst>
          </p:cNvPr>
          <p:cNvSpPr/>
          <p:nvPr/>
        </p:nvSpPr>
        <p:spPr>
          <a:xfrm>
            <a:off x="5598248" y="4852825"/>
            <a:ext cx="3639690" cy="872197"/>
          </a:xfrm>
          <a:prstGeom prst="rect">
            <a:avLst/>
          </a:prstGeom>
          <a:solidFill>
            <a:schemeClr val="lt1">
              <a:alpha val="72549"/>
            </a:schemeClr>
          </a:solidFill>
          <a:ln>
            <a:noFill/>
          </a:ln>
        </p:spPr>
        <p:txBody>
          <a:bodyPr spcFirstLastPara="1" wrap="square" lIns="91425" tIns="45700" rIns="91425" bIns="45700" anchor="ctr" anchorCtr="0">
            <a:noAutofit/>
          </a:bodyPr>
          <a:lstStyle/>
          <a:p>
            <a:pPr lvl="0">
              <a:lnSpc>
                <a:spcPct val="115000"/>
              </a:lnSpc>
              <a:buClr>
                <a:schemeClr val="dk1"/>
              </a:buClr>
              <a:buSzPts val="1100"/>
            </a:pPr>
            <a:endParaRPr lang="en-US" sz="2000" b="1">
              <a:solidFill>
                <a:schemeClr val="dk1"/>
              </a:solidFill>
              <a:latin typeface="Montserrat"/>
              <a:ea typeface="Montserrat"/>
              <a:cs typeface="Montserrat"/>
              <a:sym typeface="Montserrat"/>
            </a:endParaRPr>
          </a:p>
        </p:txBody>
      </p:sp>
      <p:sp>
        <p:nvSpPr>
          <p:cNvPr id="8" name="Google Shape;127;p18">
            <a:extLst>
              <a:ext uri="{FF2B5EF4-FFF2-40B4-BE49-F238E27FC236}">
                <a16:creationId xmlns:a16="http://schemas.microsoft.com/office/drawing/2014/main" id="{06D06B1D-FC9B-4E84-B0B2-588D9EEE2C62}"/>
              </a:ext>
            </a:extLst>
          </p:cNvPr>
          <p:cNvSpPr txBox="1"/>
          <p:nvPr/>
        </p:nvSpPr>
        <p:spPr>
          <a:xfrm>
            <a:off x="5641554" y="4859233"/>
            <a:ext cx="2385779" cy="1461407"/>
          </a:xfrm>
          <a:prstGeom prst="rect">
            <a:avLst/>
          </a:prstGeom>
          <a:noFill/>
          <a:ln>
            <a:noFill/>
          </a:ln>
        </p:spPr>
        <p:txBody>
          <a:bodyPr spcFirstLastPara="1" wrap="square" lIns="91425" tIns="45700" rIns="91425" bIns="45700" anchor="t" anchorCtr="0">
            <a:noAutofit/>
          </a:bodyPr>
          <a:lstStyle/>
          <a:p>
            <a:r>
              <a:rPr lang="en-US" sz="1600" b="1">
                <a:latin typeface="Montserrat" panose="00000500000000000000" pitchFamily="2" charset="0"/>
              </a:rPr>
              <a:t>East Oakland Neighborhood Initiative (2019)</a:t>
            </a:r>
            <a:endParaRPr lang="en-US" sz="1600" b="1" i="1">
              <a:latin typeface="Montserrat" panose="00000500000000000000" pitchFamily="2" charset="0"/>
            </a:endParaRPr>
          </a:p>
        </p:txBody>
      </p:sp>
      <p:pic>
        <p:nvPicPr>
          <p:cNvPr id="6" name="Picture 5"/>
          <p:cNvPicPr>
            <a:picLocks noChangeAspect="1"/>
          </p:cNvPicPr>
          <p:nvPr/>
        </p:nvPicPr>
        <p:blipFill>
          <a:blip r:embed="rId6"/>
          <a:stretch>
            <a:fillRect/>
          </a:stretch>
        </p:blipFill>
        <p:spPr>
          <a:xfrm>
            <a:off x="7774294" y="4037694"/>
            <a:ext cx="3967763" cy="2397043"/>
          </a:xfrm>
          <a:prstGeom prst="rect">
            <a:avLst/>
          </a:prstGeom>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pic>
        <p:nvPicPr>
          <p:cNvPr id="25" name="Picture 24">
            <a:extLst>
              <a:ext uri="{FF2B5EF4-FFF2-40B4-BE49-F238E27FC236}">
                <a16:creationId xmlns:a16="http://schemas.microsoft.com/office/drawing/2014/main" id="{968E6D2C-6778-38D9-FC30-FC9DACF03326}"/>
              </a:ext>
            </a:extLst>
          </p:cNvPr>
          <p:cNvPicPr>
            <a:picLocks noChangeAspect="1"/>
          </p:cNvPicPr>
          <p:nvPr/>
        </p:nvPicPr>
        <p:blipFill>
          <a:blip r:embed="rId3">
            <a:duotone>
              <a:schemeClr val="accent3">
                <a:shade val="45000"/>
                <a:satMod val="135000"/>
              </a:schemeClr>
              <a:prstClr val="white"/>
            </a:duotone>
          </a:blip>
          <a:stretch>
            <a:fillRect/>
          </a:stretch>
        </p:blipFill>
        <p:spPr>
          <a:xfrm>
            <a:off x="0" y="0"/>
            <a:ext cx="12192000" cy="6858000"/>
          </a:xfrm>
          <a:prstGeom prst="rect">
            <a:avLst/>
          </a:prstGeom>
        </p:spPr>
      </p:pic>
      <p:sp>
        <p:nvSpPr>
          <p:cNvPr id="11" name="Google Shape;108;p16"/>
          <p:cNvSpPr txBox="1">
            <a:spLocks/>
          </p:cNvSpPr>
          <p:nvPr/>
        </p:nvSpPr>
        <p:spPr>
          <a:xfrm>
            <a:off x="326798" y="387350"/>
            <a:ext cx="6835896" cy="774900"/>
          </a:xfrm>
          <a:prstGeom prst="rect">
            <a:avLst/>
          </a:prstGeom>
          <a:solidFill>
            <a:srgbClr val="5D9942">
              <a:alpha val="90000"/>
            </a:srgbClr>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ctr" rtl="0">
              <a:lnSpc>
                <a:spcPct val="90000"/>
              </a:lnSpc>
              <a:spcBef>
                <a:spcPts val="0"/>
              </a:spcBef>
              <a:spcAft>
                <a:spcPts val="0"/>
              </a:spcAft>
              <a:buClr>
                <a:schemeClr val="dk1"/>
              </a:buClr>
              <a:buSzPts val="6000"/>
              <a:buFont typeface="Calibri"/>
              <a:buNone/>
              <a:defRPr sz="60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l">
              <a:buSzPts val="3959"/>
              <a:buFont typeface="Montserrat Black"/>
              <a:buNone/>
            </a:pPr>
            <a:r>
              <a:rPr lang="en-US" sz="3400" i="1">
                <a:solidFill>
                  <a:schemeClr val="tx1">
                    <a:lumMod val="75000"/>
                    <a:lumOff val="25000"/>
                  </a:schemeClr>
                </a:solidFill>
                <a:latin typeface="Montserrat Black"/>
                <a:ea typeface="Montserrat Black"/>
                <a:cs typeface="Montserrat Black"/>
                <a:sym typeface="Montserrat Black"/>
              </a:rPr>
              <a:t>Previous Grant Application</a:t>
            </a:r>
            <a:endParaRPr lang="en-US" sz="3400">
              <a:solidFill>
                <a:schemeClr val="tx1">
                  <a:lumMod val="75000"/>
                  <a:lumOff val="25000"/>
                </a:schemeClr>
              </a:solidFill>
            </a:endParaRPr>
          </a:p>
        </p:txBody>
      </p:sp>
      <p:sp>
        <p:nvSpPr>
          <p:cNvPr id="20" name="Google Shape;117;p17"/>
          <p:cNvSpPr/>
          <p:nvPr/>
        </p:nvSpPr>
        <p:spPr>
          <a:xfrm>
            <a:off x="7263777" y="3389324"/>
            <a:ext cx="4465522" cy="3065762"/>
          </a:xfrm>
          <a:prstGeom prst="rect">
            <a:avLst/>
          </a:prstGeom>
          <a:solidFill>
            <a:schemeClr val="lt1">
              <a:alpha val="7294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7" name="Google Shape;90;p14">
            <a:extLst>
              <a:ext uri="{FF2B5EF4-FFF2-40B4-BE49-F238E27FC236}">
                <a16:creationId xmlns:a16="http://schemas.microsoft.com/office/drawing/2014/main" id="{9E0F2AAE-A278-3926-29A9-C00907512C7F}"/>
              </a:ext>
            </a:extLst>
          </p:cNvPr>
          <p:cNvSpPr txBox="1"/>
          <p:nvPr/>
        </p:nvSpPr>
        <p:spPr>
          <a:xfrm>
            <a:off x="7251881" y="3332647"/>
            <a:ext cx="4477418" cy="2939684"/>
          </a:xfrm>
          <a:prstGeom prst="rect">
            <a:avLst/>
          </a:prstGeom>
          <a:noFill/>
          <a:ln>
            <a:noFill/>
          </a:ln>
        </p:spPr>
        <p:txBody>
          <a:bodyPr spcFirstLastPara="1" wrap="square" lIns="91425" tIns="91425" rIns="91425" bIns="91425" anchor="t" anchorCtr="0">
            <a:noAutofit/>
          </a:bodyPr>
          <a:lstStyle/>
          <a:p>
            <a:pPr lvl="0">
              <a:lnSpc>
                <a:spcPct val="115000"/>
              </a:lnSpc>
              <a:buClr>
                <a:schemeClr val="dk1"/>
              </a:buClr>
              <a:buSzPts val="1100"/>
            </a:pPr>
            <a:r>
              <a:rPr lang="en-US" sz="2000">
                <a:solidFill>
                  <a:schemeClr val="tx1"/>
                </a:solidFill>
                <a:latin typeface="Montserrat"/>
                <a:ea typeface="Montserrat"/>
                <a:cs typeface="Montserrat"/>
                <a:sym typeface="Montserrat"/>
              </a:rPr>
              <a:t>What we heard:</a:t>
            </a:r>
          </a:p>
          <a:p>
            <a:pPr marL="342900" lvl="0" indent="-342900">
              <a:lnSpc>
                <a:spcPct val="115000"/>
              </a:lnSpc>
              <a:buClr>
                <a:schemeClr val="dk1"/>
              </a:buClr>
              <a:buSzPts val="1100"/>
              <a:buFont typeface="Arial" panose="020B0604020202020204" pitchFamily="34" charset="0"/>
              <a:buChar char="•"/>
            </a:pPr>
            <a:endParaRPr lang="en-US" sz="2000">
              <a:solidFill>
                <a:schemeClr val="tx1"/>
              </a:solidFill>
              <a:latin typeface="Montserrat"/>
              <a:ea typeface="Montserrat"/>
              <a:cs typeface="Montserrat"/>
              <a:sym typeface="Montserrat"/>
            </a:endParaRPr>
          </a:p>
          <a:p>
            <a:pPr marL="342900" lvl="0" indent="-342900">
              <a:lnSpc>
                <a:spcPct val="115000"/>
              </a:lnSpc>
              <a:buClr>
                <a:schemeClr val="dk1"/>
              </a:buClr>
              <a:buSzPts val="1100"/>
              <a:buFont typeface="Arial" panose="020B0604020202020204" pitchFamily="34" charset="0"/>
              <a:buChar char="•"/>
            </a:pPr>
            <a:r>
              <a:rPr lang="en-US" sz="2000">
                <a:solidFill>
                  <a:schemeClr val="tx1"/>
                </a:solidFill>
                <a:latin typeface="Montserrat"/>
                <a:ea typeface="Montserrat"/>
                <a:cs typeface="Montserrat"/>
                <a:sym typeface="Montserrat"/>
              </a:rPr>
              <a:t>To close gaps in the bike lanes</a:t>
            </a:r>
          </a:p>
          <a:p>
            <a:pPr marL="342900" lvl="0" indent="-342900">
              <a:lnSpc>
                <a:spcPct val="115000"/>
              </a:lnSpc>
              <a:buClr>
                <a:schemeClr val="dk1"/>
              </a:buClr>
              <a:buSzPts val="1100"/>
              <a:buFont typeface="Arial" panose="020B0604020202020204" pitchFamily="34" charset="0"/>
              <a:buChar char="•"/>
            </a:pPr>
            <a:r>
              <a:rPr lang="en-US" sz="2000">
                <a:solidFill>
                  <a:schemeClr val="tx1"/>
                </a:solidFill>
                <a:latin typeface="Montserrat"/>
                <a:ea typeface="Montserrat"/>
                <a:cs typeface="Montserrat"/>
                <a:sym typeface="Montserrat"/>
              </a:rPr>
              <a:t>Better connections to BART</a:t>
            </a:r>
          </a:p>
          <a:p>
            <a:pPr marL="342900" lvl="0" indent="-342900">
              <a:lnSpc>
                <a:spcPct val="115000"/>
              </a:lnSpc>
              <a:buClr>
                <a:schemeClr val="dk1"/>
              </a:buClr>
              <a:buSzPts val="1100"/>
              <a:buFont typeface="Arial" panose="020B0604020202020204" pitchFamily="34" charset="0"/>
              <a:buChar char="•"/>
            </a:pPr>
            <a:r>
              <a:rPr lang="en-US" sz="2000">
                <a:solidFill>
                  <a:schemeClr val="tx1"/>
                </a:solidFill>
                <a:latin typeface="Montserrat"/>
                <a:ea typeface="Montserrat"/>
                <a:cs typeface="Montserrat"/>
                <a:sym typeface="Montserrat"/>
              </a:rPr>
              <a:t>Improved pedestrian crossings</a:t>
            </a:r>
          </a:p>
          <a:p>
            <a:pPr marL="342900" lvl="0" indent="-342900">
              <a:lnSpc>
                <a:spcPct val="115000"/>
              </a:lnSpc>
              <a:buClr>
                <a:schemeClr val="dk1"/>
              </a:buClr>
              <a:buSzPts val="1100"/>
              <a:buFont typeface="Arial" panose="020B0604020202020204" pitchFamily="34" charset="0"/>
              <a:buChar char="•"/>
            </a:pPr>
            <a:r>
              <a:rPr lang="en-US" sz="2000">
                <a:solidFill>
                  <a:schemeClr val="tx1"/>
                </a:solidFill>
                <a:latin typeface="Montserrat"/>
                <a:ea typeface="Montserrat"/>
                <a:cs typeface="Montserrat"/>
                <a:sym typeface="Montserrat"/>
              </a:rPr>
              <a:t>Bus stop improvements </a:t>
            </a:r>
          </a:p>
          <a:p>
            <a:pPr marL="342900" lvl="0" indent="-342900">
              <a:lnSpc>
                <a:spcPct val="115000"/>
              </a:lnSpc>
              <a:buClr>
                <a:schemeClr val="dk1"/>
              </a:buClr>
              <a:buSzPts val="1100"/>
              <a:buFont typeface="Arial" panose="020B0604020202020204" pitchFamily="34" charset="0"/>
              <a:buChar char="•"/>
            </a:pPr>
            <a:r>
              <a:rPr lang="en-US" sz="2000">
                <a:solidFill>
                  <a:schemeClr val="tx1"/>
                </a:solidFill>
                <a:latin typeface="Montserrat"/>
                <a:ea typeface="Montserrat"/>
                <a:cs typeface="Montserrat"/>
                <a:sym typeface="Montserrat"/>
              </a:rPr>
              <a:t>Better access to Eastmont Transit Center</a:t>
            </a:r>
          </a:p>
          <a:p>
            <a:pPr lvl="0">
              <a:lnSpc>
                <a:spcPct val="115000"/>
              </a:lnSpc>
              <a:buClr>
                <a:schemeClr val="dk1"/>
              </a:buClr>
              <a:buSzPts val="1100"/>
            </a:pPr>
            <a:endParaRPr lang="en-US" sz="2000">
              <a:solidFill>
                <a:schemeClr val="tx1"/>
              </a:solidFill>
              <a:latin typeface="Montserrat"/>
              <a:ea typeface="Montserrat"/>
              <a:cs typeface="Montserrat"/>
              <a:sym typeface="Montserrat"/>
            </a:endParaRPr>
          </a:p>
          <a:p>
            <a:pPr marL="342900" lvl="0" indent="-342900">
              <a:lnSpc>
                <a:spcPct val="115000"/>
              </a:lnSpc>
              <a:buClr>
                <a:schemeClr val="dk1"/>
              </a:buClr>
              <a:buSzPts val="1100"/>
              <a:buFont typeface="Arial" panose="020B0604020202020204" pitchFamily="34" charset="0"/>
              <a:buChar char="•"/>
            </a:pPr>
            <a:endParaRPr lang="en-US" sz="2000">
              <a:solidFill>
                <a:schemeClr val="tx1"/>
              </a:solidFill>
              <a:latin typeface="Montserrat"/>
              <a:ea typeface="Montserrat"/>
              <a:cs typeface="Montserrat"/>
              <a:sym typeface="Montserrat"/>
            </a:endParaRPr>
          </a:p>
          <a:p>
            <a:pPr marL="342900" lvl="0" indent="-342900">
              <a:lnSpc>
                <a:spcPct val="115000"/>
              </a:lnSpc>
              <a:buClr>
                <a:schemeClr val="dk1"/>
              </a:buClr>
              <a:buSzPts val="1100"/>
              <a:buFont typeface="Arial" panose="020B0604020202020204" pitchFamily="34" charset="0"/>
              <a:buChar char="•"/>
            </a:pPr>
            <a:endParaRPr lang="en-US" sz="2000">
              <a:solidFill>
                <a:schemeClr val="tx1"/>
              </a:solidFill>
              <a:latin typeface="Montserrat"/>
              <a:ea typeface="Montserrat"/>
              <a:cs typeface="Montserrat"/>
              <a:sym typeface="Montserrat"/>
            </a:endParaRPr>
          </a:p>
        </p:txBody>
      </p:sp>
      <p:sp>
        <p:nvSpPr>
          <p:cNvPr id="19" name="Google Shape;428;p39">
            <a:extLst>
              <a:ext uri="{FF2B5EF4-FFF2-40B4-BE49-F238E27FC236}">
                <a16:creationId xmlns:a16="http://schemas.microsoft.com/office/drawing/2014/main" id="{50762014-4EAC-70D1-C30D-74B496295096}"/>
              </a:ext>
            </a:extLst>
          </p:cNvPr>
          <p:cNvSpPr/>
          <p:nvPr/>
        </p:nvSpPr>
        <p:spPr>
          <a:xfrm>
            <a:off x="393482" y="1075109"/>
            <a:ext cx="5702518" cy="415285"/>
          </a:xfrm>
          <a:prstGeom prst="rect">
            <a:avLst/>
          </a:prstGeom>
          <a:solidFill>
            <a:schemeClr val="lt1">
              <a:alpha val="72549"/>
            </a:schemeClr>
          </a:solidFill>
          <a:ln>
            <a:noFill/>
          </a:ln>
        </p:spPr>
        <p:txBody>
          <a:bodyPr spcFirstLastPara="1" wrap="square" lIns="91425" tIns="45700" rIns="91425" bIns="45700" anchor="ctr" anchorCtr="0">
            <a:noAutofit/>
          </a:bodyPr>
          <a:lstStyle/>
          <a:p>
            <a:pPr lvl="0">
              <a:lnSpc>
                <a:spcPct val="115000"/>
              </a:lnSpc>
              <a:buClr>
                <a:schemeClr val="dk1"/>
              </a:buClr>
              <a:buSzPts val="1100"/>
            </a:pPr>
            <a:r>
              <a:rPr lang="en-US" sz="2000" b="1">
                <a:solidFill>
                  <a:srgbClr val="4A4A4A"/>
                </a:solidFill>
                <a:latin typeface="Montserrat"/>
                <a:ea typeface="Montserrat"/>
                <a:cs typeface="Montserrat"/>
                <a:sym typeface="Montserrat"/>
              </a:rPr>
              <a:t>Outreach And Engagement </a:t>
            </a:r>
            <a:endParaRPr lang="en-US" sz="2000" b="1">
              <a:solidFill>
                <a:schemeClr val="dk1"/>
              </a:solidFill>
              <a:latin typeface="Montserrat"/>
              <a:ea typeface="Montserrat"/>
              <a:cs typeface="Montserrat"/>
              <a:sym typeface="Montserrat"/>
            </a:endParaRPr>
          </a:p>
        </p:txBody>
      </p:sp>
      <p:pic>
        <p:nvPicPr>
          <p:cNvPr id="5" name="Picture 4">
            <a:extLst>
              <a:ext uri="{FF2B5EF4-FFF2-40B4-BE49-F238E27FC236}">
                <a16:creationId xmlns:a16="http://schemas.microsoft.com/office/drawing/2014/main" id="{B98FCC96-2781-306B-96B4-0DC2AF412CFF}"/>
              </a:ext>
            </a:extLst>
          </p:cNvPr>
          <p:cNvPicPr>
            <a:picLocks noChangeAspect="1"/>
          </p:cNvPicPr>
          <p:nvPr/>
        </p:nvPicPr>
        <p:blipFill>
          <a:blip r:embed="rId4"/>
          <a:stretch>
            <a:fillRect/>
          </a:stretch>
        </p:blipFill>
        <p:spPr>
          <a:xfrm>
            <a:off x="1394510" y="1818540"/>
            <a:ext cx="5025126" cy="3315434"/>
          </a:xfrm>
          <a:prstGeom prst="rect">
            <a:avLst/>
          </a:prstGeom>
          <a:effectLst>
            <a:outerShdw blurRad="50800" dist="38100" dir="2700000" algn="tl" rotWithShape="0">
              <a:prstClr val="black">
                <a:alpha val="40000"/>
              </a:prstClr>
            </a:outerShdw>
          </a:effectLst>
        </p:spPr>
      </p:pic>
      <p:pic>
        <p:nvPicPr>
          <p:cNvPr id="3" name="Picture 2">
            <a:extLst>
              <a:ext uri="{FF2B5EF4-FFF2-40B4-BE49-F238E27FC236}">
                <a16:creationId xmlns:a16="http://schemas.microsoft.com/office/drawing/2014/main" id="{7E1C3A8D-F2FE-D25D-B38A-03E31B27A1CE}"/>
              </a:ext>
            </a:extLst>
          </p:cNvPr>
          <p:cNvPicPr>
            <a:picLocks noChangeAspect="1"/>
          </p:cNvPicPr>
          <p:nvPr/>
        </p:nvPicPr>
        <p:blipFill>
          <a:blip r:embed="rId5"/>
          <a:stretch>
            <a:fillRect/>
          </a:stretch>
        </p:blipFill>
        <p:spPr>
          <a:xfrm rot="19805504">
            <a:off x="883494" y="3211736"/>
            <a:ext cx="2276704" cy="3002386"/>
          </a:xfrm>
          <a:prstGeom prst="rect">
            <a:avLst/>
          </a:prstGeom>
          <a:effectLst>
            <a:outerShdw blurRad="50800" dist="38100" dir="2700000" algn="tl" rotWithShape="0">
              <a:prstClr val="black">
                <a:alpha val="40000"/>
              </a:prstClr>
            </a:outerShdw>
          </a:effectLst>
        </p:spPr>
      </p:pic>
      <p:sp>
        <p:nvSpPr>
          <p:cNvPr id="7" name="Google Shape;117;p17">
            <a:extLst>
              <a:ext uri="{FF2B5EF4-FFF2-40B4-BE49-F238E27FC236}">
                <a16:creationId xmlns:a16="http://schemas.microsoft.com/office/drawing/2014/main" id="{34D7034B-A6AD-A9CA-066A-B4350BB9D9A9}"/>
              </a:ext>
            </a:extLst>
          </p:cNvPr>
          <p:cNvSpPr/>
          <p:nvPr/>
        </p:nvSpPr>
        <p:spPr>
          <a:xfrm>
            <a:off x="7275673" y="1320652"/>
            <a:ext cx="4465522" cy="1849268"/>
          </a:xfrm>
          <a:prstGeom prst="rect">
            <a:avLst/>
          </a:prstGeom>
          <a:solidFill>
            <a:schemeClr val="lt1">
              <a:alpha val="7294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 name="Google Shape;90;p14">
            <a:extLst>
              <a:ext uri="{FF2B5EF4-FFF2-40B4-BE49-F238E27FC236}">
                <a16:creationId xmlns:a16="http://schemas.microsoft.com/office/drawing/2014/main" id="{26E1823D-FAEE-1B6E-8515-6242D4020A9E}"/>
              </a:ext>
            </a:extLst>
          </p:cNvPr>
          <p:cNvSpPr txBox="1"/>
          <p:nvPr/>
        </p:nvSpPr>
        <p:spPr>
          <a:xfrm>
            <a:off x="7273803" y="1253648"/>
            <a:ext cx="4467392" cy="1848194"/>
          </a:xfrm>
          <a:prstGeom prst="rect">
            <a:avLst/>
          </a:prstGeom>
          <a:noFill/>
          <a:ln>
            <a:noFill/>
          </a:ln>
        </p:spPr>
        <p:txBody>
          <a:bodyPr spcFirstLastPara="1" wrap="square" lIns="91425" tIns="91425" rIns="91425" bIns="91425" anchor="t" anchorCtr="0">
            <a:noAutofit/>
          </a:bodyPr>
          <a:lstStyle/>
          <a:p>
            <a:pPr lvl="0">
              <a:lnSpc>
                <a:spcPct val="115000"/>
              </a:lnSpc>
              <a:buClr>
                <a:schemeClr val="dk1"/>
              </a:buClr>
              <a:buSzPts val="1100"/>
            </a:pPr>
            <a:r>
              <a:rPr lang="en-US" sz="2000">
                <a:solidFill>
                  <a:schemeClr val="tx1"/>
                </a:solidFill>
                <a:latin typeface="Montserrat"/>
                <a:ea typeface="Montserrat"/>
                <a:cs typeface="Montserrat"/>
                <a:sym typeface="Montserrat"/>
              </a:rPr>
              <a:t>Previously in 2022:</a:t>
            </a:r>
          </a:p>
          <a:p>
            <a:pPr marL="342900" lvl="0" indent="-342900">
              <a:lnSpc>
                <a:spcPct val="115000"/>
              </a:lnSpc>
              <a:buClr>
                <a:schemeClr val="dk1"/>
              </a:buClr>
              <a:buSzPts val="1100"/>
              <a:buFont typeface="Arial" panose="020B0604020202020204" pitchFamily="34" charset="0"/>
              <a:buChar char="•"/>
            </a:pPr>
            <a:r>
              <a:rPr lang="en-US" sz="2000">
                <a:solidFill>
                  <a:schemeClr val="tx1"/>
                </a:solidFill>
                <a:latin typeface="Montserrat"/>
                <a:ea typeface="Montserrat"/>
                <a:cs typeface="Montserrat"/>
                <a:sym typeface="Montserrat"/>
              </a:rPr>
              <a:t>Focused groups</a:t>
            </a:r>
          </a:p>
          <a:p>
            <a:pPr marL="342900" lvl="0" indent="-342900">
              <a:lnSpc>
                <a:spcPct val="115000"/>
              </a:lnSpc>
              <a:buClr>
                <a:schemeClr val="dk1"/>
              </a:buClr>
              <a:buSzPts val="1100"/>
              <a:buFont typeface="Arial" panose="020B0604020202020204" pitchFamily="34" charset="0"/>
              <a:buChar char="•"/>
            </a:pPr>
            <a:r>
              <a:rPr lang="en-US" sz="2000">
                <a:solidFill>
                  <a:schemeClr val="tx1"/>
                </a:solidFill>
                <a:latin typeface="Montserrat"/>
                <a:ea typeface="Montserrat"/>
                <a:cs typeface="Montserrat"/>
                <a:sym typeface="Montserrat"/>
              </a:rPr>
              <a:t>“Pop up” mobile workshops </a:t>
            </a:r>
          </a:p>
          <a:p>
            <a:pPr marL="342900" lvl="0" indent="-342900">
              <a:lnSpc>
                <a:spcPct val="115000"/>
              </a:lnSpc>
              <a:buClr>
                <a:schemeClr val="dk1"/>
              </a:buClr>
              <a:buSzPts val="1100"/>
              <a:buFont typeface="Arial" panose="020B0604020202020204" pitchFamily="34" charset="0"/>
              <a:buChar char="•"/>
            </a:pPr>
            <a:r>
              <a:rPr lang="en-US" sz="2000">
                <a:solidFill>
                  <a:schemeClr val="tx1"/>
                </a:solidFill>
                <a:latin typeface="Montserrat"/>
                <a:ea typeface="Montserrat"/>
                <a:cs typeface="Montserrat"/>
                <a:sym typeface="Montserrat"/>
              </a:rPr>
              <a:t>Tabling at existing events </a:t>
            </a:r>
          </a:p>
          <a:p>
            <a:pPr marL="342900" lvl="0" indent="-342900">
              <a:lnSpc>
                <a:spcPct val="115000"/>
              </a:lnSpc>
              <a:buClr>
                <a:schemeClr val="dk1"/>
              </a:buClr>
              <a:buSzPts val="1100"/>
              <a:buFont typeface="Arial" panose="020B0604020202020204" pitchFamily="34" charset="0"/>
              <a:buChar char="•"/>
            </a:pPr>
            <a:r>
              <a:rPr lang="en-US" sz="2000">
                <a:solidFill>
                  <a:schemeClr val="tx1"/>
                </a:solidFill>
                <a:latin typeface="Montserrat"/>
                <a:ea typeface="Montserrat"/>
                <a:cs typeface="Montserrat"/>
                <a:sym typeface="Montserrat"/>
              </a:rPr>
              <a:t>Online survey </a:t>
            </a:r>
          </a:p>
          <a:p>
            <a:pPr marL="342900" lvl="0" indent="-342900">
              <a:lnSpc>
                <a:spcPct val="115000"/>
              </a:lnSpc>
              <a:buClr>
                <a:schemeClr val="dk1"/>
              </a:buClr>
              <a:buSzPts val="1100"/>
              <a:buFont typeface="Arial" panose="020B0604020202020204" pitchFamily="34" charset="0"/>
              <a:buChar char="•"/>
            </a:pPr>
            <a:endParaRPr lang="en-US" sz="2000">
              <a:solidFill>
                <a:schemeClr val="tx1"/>
              </a:solidFill>
              <a:latin typeface="Montserrat"/>
              <a:ea typeface="Montserrat"/>
              <a:cs typeface="Montserrat"/>
              <a:sym typeface="Montserrat"/>
            </a:endParaRPr>
          </a:p>
        </p:txBody>
      </p:sp>
    </p:spTree>
    <p:extLst>
      <p:ext uri="{BB962C8B-B14F-4D97-AF65-F5344CB8AC3E}">
        <p14:creationId xmlns:p14="http://schemas.microsoft.com/office/powerpoint/2010/main" val="16662550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pic>
        <p:nvPicPr>
          <p:cNvPr id="25" name="Picture 24">
            <a:extLst>
              <a:ext uri="{FF2B5EF4-FFF2-40B4-BE49-F238E27FC236}">
                <a16:creationId xmlns:a16="http://schemas.microsoft.com/office/drawing/2014/main" id="{968E6D2C-6778-38D9-FC30-FC9DACF03326}"/>
              </a:ext>
            </a:extLst>
          </p:cNvPr>
          <p:cNvPicPr>
            <a:picLocks noChangeAspect="1"/>
          </p:cNvPicPr>
          <p:nvPr/>
        </p:nvPicPr>
        <p:blipFill>
          <a:blip r:embed="rId3">
            <a:duotone>
              <a:schemeClr val="accent3">
                <a:shade val="45000"/>
                <a:satMod val="135000"/>
              </a:schemeClr>
              <a:prstClr val="white"/>
            </a:duotone>
          </a:blip>
          <a:stretch>
            <a:fillRect/>
          </a:stretch>
        </p:blipFill>
        <p:spPr>
          <a:xfrm>
            <a:off x="0" y="0"/>
            <a:ext cx="12192000" cy="6858000"/>
          </a:xfrm>
          <a:prstGeom prst="rect">
            <a:avLst/>
          </a:prstGeom>
        </p:spPr>
      </p:pic>
      <p:sp>
        <p:nvSpPr>
          <p:cNvPr id="11" name="Google Shape;108;p16"/>
          <p:cNvSpPr txBox="1">
            <a:spLocks/>
          </p:cNvSpPr>
          <p:nvPr/>
        </p:nvSpPr>
        <p:spPr>
          <a:xfrm>
            <a:off x="326798" y="387350"/>
            <a:ext cx="6835896" cy="774900"/>
          </a:xfrm>
          <a:prstGeom prst="rect">
            <a:avLst/>
          </a:prstGeom>
          <a:solidFill>
            <a:srgbClr val="5D9942">
              <a:alpha val="90000"/>
            </a:srgbClr>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ctr" rtl="0">
              <a:lnSpc>
                <a:spcPct val="90000"/>
              </a:lnSpc>
              <a:spcBef>
                <a:spcPts val="0"/>
              </a:spcBef>
              <a:spcAft>
                <a:spcPts val="0"/>
              </a:spcAft>
              <a:buClr>
                <a:schemeClr val="dk1"/>
              </a:buClr>
              <a:buSzPts val="6000"/>
              <a:buFont typeface="Calibri"/>
              <a:buNone/>
              <a:defRPr sz="60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l">
              <a:buSzPts val="3959"/>
              <a:buFont typeface="Montserrat Black"/>
              <a:buNone/>
            </a:pPr>
            <a:r>
              <a:rPr lang="en-US" sz="3400" i="1">
                <a:solidFill>
                  <a:schemeClr val="tx1">
                    <a:lumMod val="75000"/>
                    <a:lumOff val="25000"/>
                  </a:schemeClr>
                </a:solidFill>
                <a:latin typeface="Montserrat Black"/>
                <a:ea typeface="Montserrat Black"/>
                <a:cs typeface="Montserrat Black"/>
                <a:sym typeface="Montserrat Black"/>
              </a:rPr>
              <a:t>Previous Grant Application</a:t>
            </a:r>
            <a:endParaRPr lang="en-US" sz="3400">
              <a:solidFill>
                <a:schemeClr val="tx1">
                  <a:lumMod val="75000"/>
                  <a:lumOff val="25000"/>
                </a:schemeClr>
              </a:solidFill>
            </a:endParaRPr>
          </a:p>
        </p:txBody>
      </p:sp>
      <p:sp>
        <p:nvSpPr>
          <p:cNvPr id="20" name="Google Shape;117;p17"/>
          <p:cNvSpPr/>
          <p:nvPr/>
        </p:nvSpPr>
        <p:spPr>
          <a:xfrm>
            <a:off x="7448364" y="1385326"/>
            <a:ext cx="4465522" cy="4985145"/>
          </a:xfrm>
          <a:prstGeom prst="rect">
            <a:avLst/>
          </a:prstGeom>
          <a:solidFill>
            <a:schemeClr val="lt1">
              <a:alpha val="7294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7" name="Google Shape;90;p14">
            <a:extLst>
              <a:ext uri="{FF2B5EF4-FFF2-40B4-BE49-F238E27FC236}">
                <a16:creationId xmlns:a16="http://schemas.microsoft.com/office/drawing/2014/main" id="{9E0F2AAE-A278-3926-29A9-C00907512C7F}"/>
              </a:ext>
            </a:extLst>
          </p:cNvPr>
          <p:cNvSpPr txBox="1"/>
          <p:nvPr/>
        </p:nvSpPr>
        <p:spPr>
          <a:xfrm>
            <a:off x="7428002" y="1385327"/>
            <a:ext cx="4477418" cy="4985146"/>
          </a:xfrm>
          <a:prstGeom prst="rect">
            <a:avLst/>
          </a:prstGeom>
          <a:noFill/>
          <a:ln>
            <a:noFill/>
          </a:ln>
        </p:spPr>
        <p:txBody>
          <a:bodyPr spcFirstLastPara="1" wrap="square" lIns="91425" tIns="91425" rIns="91425" bIns="91425" anchor="t" anchorCtr="0">
            <a:noAutofit/>
          </a:bodyPr>
          <a:lstStyle/>
          <a:p>
            <a:pPr lvl="0">
              <a:lnSpc>
                <a:spcPct val="115000"/>
              </a:lnSpc>
              <a:buClr>
                <a:schemeClr val="dk1"/>
              </a:buClr>
              <a:buSzPts val="1100"/>
            </a:pPr>
            <a:r>
              <a:rPr lang="en-US" sz="2000">
                <a:solidFill>
                  <a:schemeClr val="tx1"/>
                </a:solidFill>
                <a:latin typeface="Montserrat"/>
                <a:ea typeface="Montserrat"/>
                <a:cs typeface="Montserrat"/>
                <a:sym typeface="Montserrat"/>
              </a:rPr>
              <a:t>The purpose of the ATP is to encourage an increased use of active modes of transportation, such as walking and biking. </a:t>
            </a:r>
          </a:p>
          <a:p>
            <a:pPr lvl="0" algn="ctr">
              <a:lnSpc>
                <a:spcPct val="115000"/>
              </a:lnSpc>
              <a:buClr>
                <a:schemeClr val="dk1"/>
              </a:buClr>
              <a:buSzPts val="1100"/>
            </a:pPr>
            <a:endParaRPr lang="en-US" sz="2000">
              <a:solidFill>
                <a:schemeClr val="tx1"/>
              </a:solidFill>
              <a:latin typeface="Montserrat"/>
              <a:ea typeface="Montserrat"/>
              <a:cs typeface="Montserrat"/>
              <a:sym typeface="Montserrat"/>
            </a:endParaRPr>
          </a:p>
          <a:p>
            <a:pPr lvl="0">
              <a:lnSpc>
                <a:spcPct val="115000"/>
              </a:lnSpc>
              <a:buClr>
                <a:schemeClr val="dk1"/>
              </a:buClr>
              <a:buSzPts val="1100"/>
            </a:pPr>
            <a:r>
              <a:rPr lang="en-US" sz="2000">
                <a:solidFill>
                  <a:schemeClr val="tx1"/>
                </a:solidFill>
                <a:latin typeface="Montserrat"/>
                <a:ea typeface="Montserrat"/>
                <a:cs typeface="Montserrat"/>
                <a:sym typeface="Montserrat"/>
              </a:rPr>
              <a:t>Design included: </a:t>
            </a:r>
          </a:p>
          <a:p>
            <a:pPr marL="342900" lvl="0" indent="-342900">
              <a:lnSpc>
                <a:spcPct val="115000"/>
              </a:lnSpc>
              <a:buClr>
                <a:schemeClr val="dk1"/>
              </a:buClr>
              <a:buSzPts val="1100"/>
              <a:buFont typeface="Arial" panose="020B0604020202020204" pitchFamily="34" charset="0"/>
              <a:buChar char="•"/>
            </a:pPr>
            <a:r>
              <a:rPr lang="en-US" sz="2000">
                <a:solidFill>
                  <a:schemeClr val="tx1"/>
                </a:solidFill>
                <a:latin typeface="Montserrat"/>
                <a:ea typeface="Montserrat"/>
                <a:cs typeface="Montserrat"/>
                <a:sym typeface="Montserrat"/>
              </a:rPr>
              <a:t>Buffered bike lanes</a:t>
            </a:r>
          </a:p>
          <a:p>
            <a:pPr marL="342900" lvl="0" indent="-342900">
              <a:lnSpc>
                <a:spcPct val="115000"/>
              </a:lnSpc>
              <a:buClr>
                <a:schemeClr val="dk1"/>
              </a:buClr>
              <a:buSzPts val="1100"/>
              <a:buFont typeface="Arial" panose="020B0604020202020204" pitchFamily="34" charset="0"/>
              <a:buChar char="•"/>
            </a:pPr>
            <a:r>
              <a:rPr lang="en-US" sz="2000">
                <a:solidFill>
                  <a:schemeClr val="tx1"/>
                </a:solidFill>
                <a:latin typeface="Montserrat"/>
                <a:ea typeface="Montserrat"/>
                <a:cs typeface="Montserrat"/>
                <a:sym typeface="Montserrat"/>
              </a:rPr>
              <a:t>Protected intersections</a:t>
            </a:r>
          </a:p>
          <a:p>
            <a:pPr marL="342900" lvl="0" indent="-342900">
              <a:lnSpc>
                <a:spcPct val="115000"/>
              </a:lnSpc>
              <a:buClr>
                <a:schemeClr val="dk1"/>
              </a:buClr>
              <a:buSzPts val="1100"/>
              <a:buFont typeface="Arial" panose="020B0604020202020204" pitchFamily="34" charset="0"/>
              <a:buChar char="•"/>
            </a:pPr>
            <a:r>
              <a:rPr lang="en-US" sz="2000">
                <a:solidFill>
                  <a:schemeClr val="tx1"/>
                </a:solidFill>
                <a:latin typeface="Montserrat"/>
                <a:ea typeface="Montserrat"/>
                <a:cs typeface="Montserrat"/>
                <a:sym typeface="Montserrat"/>
              </a:rPr>
              <a:t>Bus boarding islands </a:t>
            </a:r>
          </a:p>
          <a:p>
            <a:pPr marL="342900" lvl="0" indent="-342900">
              <a:lnSpc>
                <a:spcPct val="115000"/>
              </a:lnSpc>
              <a:buClr>
                <a:schemeClr val="dk1"/>
              </a:buClr>
              <a:buSzPts val="1100"/>
              <a:buFont typeface="Arial" panose="020B0604020202020204" pitchFamily="34" charset="0"/>
              <a:buChar char="•"/>
            </a:pPr>
            <a:r>
              <a:rPr lang="en-US" sz="2000">
                <a:solidFill>
                  <a:schemeClr val="tx1"/>
                </a:solidFill>
                <a:latin typeface="Montserrat"/>
                <a:ea typeface="Montserrat"/>
                <a:cs typeface="Montserrat"/>
                <a:sym typeface="Montserrat"/>
              </a:rPr>
              <a:t>New Pedestrian crossings</a:t>
            </a:r>
          </a:p>
          <a:p>
            <a:pPr marL="342900" lvl="0" indent="-342900">
              <a:lnSpc>
                <a:spcPct val="115000"/>
              </a:lnSpc>
              <a:buClr>
                <a:schemeClr val="dk1"/>
              </a:buClr>
              <a:buSzPts val="1100"/>
              <a:buFont typeface="Arial" panose="020B0604020202020204" pitchFamily="34" charset="0"/>
              <a:buChar char="•"/>
            </a:pPr>
            <a:r>
              <a:rPr lang="en-US" sz="2000">
                <a:solidFill>
                  <a:schemeClr val="tx1"/>
                </a:solidFill>
                <a:latin typeface="Montserrat"/>
                <a:ea typeface="Montserrat"/>
                <a:cs typeface="Montserrat"/>
                <a:sym typeface="Montserrat"/>
              </a:rPr>
              <a:t>Extended medians</a:t>
            </a:r>
          </a:p>
          <a:p>
            <a:pPr marL="342900" lvl="0" indent="-342900">
              <a:lnSpc>
                <a:spcPct val="115000"/>
              </a:lnSpc>
              <a:buClr>
                <a:schemeClr val="dk1"/>
              </a:buClr>
              <a:buSzPts val="1100"/>
              <a:buFont typeface="Arial" panose="020B0604020202020204" pitchFamily="34" charset="0"/>
              <a:buChar char="•"/>
            </a:pPr>
            <a:endParaRPr lang="en-US" sz="2000">
              <a:solidFill>
                <a:schemeClr val="tx1"/>
              </a:solidFill>
              <a:latin typeface="Montserrat"/>
              <a:ea typeface="Montserrat"/>
              <a:cs typeface="Montserrat"/>
              <a:sym typeface="Montserrat"/>
            </a:endParaRPr>
          </a:p>
          <a:p>
            <a:r>
              <a:rPr lang="en-US" sz="1800">
                <a:effectLst/>
                <a:latin typeface="Montserrat" panose="00000500000000000000" pitchFamily="2" charset="0"/>
              </a:rPr>
              <a:t>OakDOT applied to ATP Cycle 6 in 2022 and was not awarded </a:t>
            </a:r>
          </a:p>
          <a:p>
            <a:pPr marL="342900" lvl="0" indent="-342900">
              <a:lnSpc>
                <a:spcPct val="115000"/>
              </a:lnSpc>
              <a:buClr>
                <a:schemeClr val="dk1"/>
              </a:buClr>
              <a:buSzPts val="1100"/>
              <a:buFont typeface="Arial" panose="020B0604020202020204" pitchFamily="34" charset="0"/>
              <a:buChar char="•"/>
            </a:pPr>
            <a:endParaRPr lang="en-US" sz="2000">
              <a:solidFill>
                <a:schemeClr val="tx1"/>
              </a:solidFill>
              <a:latin typeface="Montserrat"/>
              <a:ea typeface="Montserrat"/>
              <a:cs typeface="Montserrat"/>
              <a:sym typeface="Montserrat"/>
            </a:endParaRPr>
          </a:p>
        </p:txBody>
      </p:sp>
      <p:sp>
        <p:nvSpPr>
          <p:cNvPr id="19" name="Google Shape;428;p39">
            <a:extLst>
              <a:ext uri="{FF2B5EF4-FFF2-40B4-BE49-F238E27FC236}">
                <a16:creationId xmlns:a16="http://schemas.microsoft.com/office/drawing/2014/main" id="{50762014-4EAC-70D1-C30D-74B496295096}"/>
              </a:ext>
            </a:extLst>
          </p:cNvPr>
          <p:cNvSpPr/>
          <p:nvPr/>
        </p:nvSpPr>
        <p:spPr>
          <a:xfrm>
            <a:off x="393482" y="1074847"/>
            <a:ext cx="5166280" cy="415285"/>
          </a:xfrm>
          <a:prstGeom prst="rect">
            <a:avLst/>
          </a:prstGeom>
          <a:solidFill>
            <a:schemeClr val="lt1">
              <a:alpha val="72549"/>
            </a:schemeClr>
          </a:solidFill>
          <a:ln>
            <a:noFill/>
          </a:ln>
        </p:spPr>
        <p:txBody>
          <a:bodyPr spcFirstLastPara="1" wrap="square" lIns="91425" tIns="45700" rIns="91425" bIns="45700" anchor="ctr" anchorCtr="0">
            <a:noAutofit/>
          </a:bodyPr>
          <a:lstStyle/>
          <a:p>
            <a:pPr lvl="0">
              <a:lnSpc>
                <a:spcPct val="115000"/>
              </a:lnSpc>
              <a:buClr>
                <a:schemeClr val="dk1"/>
              </a:buClr>
              <a:buSzPts val="1100"/>
            </a:pPr>
            <a:r>
              <a:rPr lang="en-US" sz="2000" b="1">
                <a:solidFill>
                  <a:srgbClr val="4A4A4A"/>
                </a:solidFill>
                <a:latin typeface="Montserrat"/>
                <a:ea typeface="Montserrat"/>
                <a:cs typeface="Montserrat"/>
                <a:sym typeface="Montserrat"/>
              </a:rPr>
              <a:t>Active Transportation Program (ATP) </a:t>
            </a:r>
            <a:endParaRPr lang="en-US" sz="2000" b="1">
              <a:solidFill>
                <a:schemeClr val="dk1"/>
              </a:solidFill>
              <a:latin typeface="Montserrat"/>
              <a:ea typeface="Montserrat"/>
              <a:cs typeface="Montserrat"/>
              <a:sym typeface="Montserrat"/>
            </a:endParaRPr>
          </a:p>
        </p:txBody>
      </p:sp>
      <p:pic>
        <p:nvPicPr>
          <p:cNvPr id="24" name="Picture 23">
            <a:extLst>
              <a:ext uri="{FF2B5EF4-FFF2-40B4-BE49-F238E27FC236}">
                <a16:creationId xmlns:a16="http://schemas.microsoft.com/office/drawing/2014/main" id="{127603D8-5A70-44CB-96BB-D2C2A2410609}"/>
              </a:ext>
            </a:extLst>
          </p:cNvPr>
          <p:cNvPicPr>
            <a:picLocks noChangeAspect="1"/>
          </p:cNvPicPr>
          <p:nvPr/>
        </p:nvPicPr>
        <p:blipFill>
          <a:blip r:embed="rId4"/>
          <a:stretch>
            <a:fillRect/>
          </a:stretch>
        </p:blipFill>
        <p:spPr>
          <a:xfrm>
            <a:off x="273774" y="2114257"/>
            <a:ext cx="6888920" cy="3463854"/>
          </a:xfrm>
          <a:prstGeom prst="rect">
            <a:avLst/>
          </a:prstGeom>
          <a:ln w="12700">
            <a:solidFill>
              <a:schemeClr val="tx1"/>
            </a:solid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5">
          <a:extLst>
            <a:ext uri="{FF2B5EF4-FFF2-40B4-BE49-F238E27FC236}">
              <a16:creationId xmlns:a16="http://schemas.microsoft.com/office/drawing/2014/main" id="{DA15F4A5-4B0E-1D73-F7A5-1F89EBA6A303}"/>
            </a:ext>
          </a:extLst>
        </p:cNvPr>
        <p:cNvGrpSpPr/>
        <p:nvPr/>
      </p:nvGrpSpPr>
      <p:grpSpPr>
        <a:xfrm>
          <a:off x="0" y="0"/>
          <a:ext cx="0" cy="0"/>
          <a:chOff x="0" y="0"/>
          <a:chExt cx="0" cy="0"/>
        </a:xfrm>
      </p:grpSpPr>
      <p:pic>
        <p:nvPicPr>
          <p:cNvPr id="2" name="Google Shape;94;p15">
            <a:extLst>
              <a:ext uri="{FF2B5EF4-FFF2-40B4-BE49-F238E27FC236}">
                <a16:creationId xmlns:a16="http://schemas.microsoft.com/office/drawing/2014/main" id="{FAB537FF-17D7-E781-9AA1-1A46D2711604}"/>
              </a:ext>
            </a:extLst>
          </p:cNvPr>
          <p:cNvPicPr preferRelativeResize="0"/>
          <p:nvPr/>
        </p:nvPicPr>
        <p:blipFill rotWithShape="1">
          <a:blip r:embed="rId3">
            <a:alphaModFix/>
            <a:duotone>
              <a:prstClr val="black"/>
              <a:schemeClr val="accent3">
                <a:tint val="45000"/>
                <a:satMod val="400000"/>
              </a:schemeClr>
            </a:duotone>
            <a:extLst>
              <a:ext uri="{BEBA8EAE-BF5A-486C-A8C5-ECC9F3942E4B}">
                <a14:imgProps xmlns:a14="http://schemas.microsoft.com/office/drawing/2010/main">
                  <a14:imgLayer r:embed="rId4">
                    <a14:imgEffect>
                      <a14:saturation sat="0"/>
                    </a14:imgEffect>
                  </a14:imgLayer>
                </a14:imgProps>
              </a:ext>
            </a:extLst>
          </a:blip>
          <a:srcRect t="17203"/>
          <a:stretch/>
        </p:blipFill>
        <p:spPr>
          <a:xfrm>
            <a:off x="0" y="0"/>
            <a:ext cx="12192000" cy="7307127"/>
          </a:xfrm>
          <a:prstGeom prst="rect">
            <a:avLst/>
          </a:prstGeom>
          <a:noFill/>
          <a:ln>
            <a:noFill/>
          </a:ln>
        </p:spPr>
      </p:pic>
      <p:sp>
        <p:nvSpPr>
          <p:cNvPr id="18" name="Google Shape;212;p29">
            <a:extLst>
              <a:ext uri="{FF2B5EF4-FFF2-40B4-BE49-F238E27FC236}">
                <a16:creationId xmlns:a16="http://schemas.microsoft.com/office/drawing/2014/main" id="{D94A5388-78D2-ADFA-9454-4CAFE8358A7E}"/>
              </a:ext>
            </a:extLst>
          </p:cNvPr>
          <p:cNvSpPr txBox="1">
            <a:spLocks/>
          </p:cNvSpPr>
          <p:nvPr/>
        </p:nvSpPr>
        <p:spPr>
          <a:xfrm>
            <a:off x="418882" y="365125"/>
            <a:ext cx="5529741" cy="818412"/>
          </a:xfrm>
          <a:prstGeom prst="rect">
            <a:avLst/>
          </a:prstGeom>
          <a:solidFill>
            <a:srgbClr val="5D9942">
              <a:alpha val="90000"/>
            </a:srgbClr>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SzPts val="4400"/>
              <a:buFont typeface="Montserrat Black"/>
              <a:buNone/>
            </a:pPr>
            <a:r>
              <a:rPr lang="en-US" sz="3600" b="1">
                <a:solidFill>
                  <a:schemeClr val="tx1">
                    <a:lumMod val="75000"/>
                    <a:lumOff val="25000"/>
                  </a:schemeClr>
                </a:solidFill>
                <a:latin typeface="Montserrat"/>
                <a:ea typeface="Montserrat"/>
                <a:cs typeface="Montserrat"/>
                <a:sym typeface="Montserrat"/>
              </a:rPr>
              <a:t>Design Alternative 1</a:t>
            </a:r>
            <a:endParaRPr lang="en-US" sz="3400">
              <a:solidFill>
                <a:schemeClr val="tx1">
                  <a:lumMod val="75000"/>
                  <a:lumOff val="25000"/>
                </a:schemeClr>
              </a:solidFill>
            </a:endParaRPr>
          </a:p>
        </p:txBody>
      </p:sp>
      <p:sp>
        <p:nvSpPr>
          <p:cNvPr id="42" name="Google Shape;428;p39">
            <a:extLst>
              <a:ext uri="{FF2B5EF4-FFF2-40B4-BE49-F238E27FC236}">
                <a16:creationId xmlns:a16="http://schemas.microsoft.com/office/drawing/2014/main" id="{15D24E48-64D5-21FC-AF72-1A7A04ABE89F}"/>
              </a:ext>
            </a:extLst>
          </p:cNvPr>
          <p:cNvSpPr/>
          <p:nvPr/>
        </p:nvSpPr>
        <p:spPr>
          <a:xfrm>
            <a:off x="373387" y="1074847"/>
            <a:ext cx="3059242" cy="368393"/>
          </a:xfrm>
          <a:prstGeom prst="rect">
            <a:avLst/>
          </a:prstGeom>
          <a:solidFill>
            <a:schemeClr val="lt1">
              <a:alpha val="72549"/>
            </a:schemeClr>
          </a:solidFill>
          <a:ln>
            <a:noFill/>
          </a:ln>
        </p:spPr>
        <p:txBody>
          <a:bodyPr spcFirstLastPara="1" wrap="square" lIns="91425" tIns="45700" rIns="91425" bIns="45700" anchor="ctr" anchorCtr="0">
            <a:noAutofit/>
          </a:bodyPr>
          <a:lstStyle/>
          <a:p>
            <a:pPr>
              <a:lnSpc>
                <a:spcPct val="115000"/>
              </a:lnSpc>
              <a:buClr>
                <a:schemeClr val="dk1"/>
              </a:buClr>
              <a:buSzPts val="1100"/>
            </a:pPr>
            <a:r>
              <a:rPr lang="en-US" sz="2000" b="1">
                <a:solidFill>
                  <a:srgbClr val="4A4A4A"/>
                </a:solidFill>
                <a:latin typeface="Montserrat"/>
                <a:ea typeface="Montserrat"/>
                <a:cs typeface="Montserrat"/>
                <a:sym typeface="Montserrat"/>
              </a:rPr>
              <a:t>Buffered Bike Lanes</a:t>
            </a:r>
            <a:endParaRPr lang="en-US" sz="2000" b="1">
              <a:solidFill>
                <a:schemeClr val="dk1"/>
              </a:solidFill>
              <a:latin typeface="Montserrat"/>
              <a:ea typeface="Montserrat"/>
              <a:cs typeface="Montserrat"/>
              <a:sym typeface="Montserrat"/>
            </a:endParaRPr>
          </a:p>
        </p:txBody>
      </p:sp>
      <p:pic>
        <p:nvPicPr>
          <p:cNvPr id="9" name="Picture 8">
            <a:extLst>
              <a:ext uri="{FF2B5EF4-FFF2-40B4-BE49-F238E27FC236}">
                <a16:creationId xmlns:a16="http://schemas.microsoft.com/office/drawing/2014/main" id="{81938F96-228A-1651-029F-025CDDA0017A}"/>
              </a:ext>
            </a:extLst>
          </p:cNvPr>
          <p:cNvPicPr>
            <a:picLocks noChangeAspect="1"/>
          </p:cNvPicPr>
          <p:nvPr/>
        </p:nvPicPr>
        <p:blipFill>
          <a:blip r:embed="rId5"/>
          <a:stretch>
            <a:fillRect/>
          </a:stretch>
        </p:blipFill>
        <p:spPr>
          <a:xfrm>
            <a:off x="733360" y="2071410"/>
            <a:ext cx="5642904" cy="4088140"/>
          </a:xfrm>
          <a:prstGeom prst="rect">
            <a:avLst/>
          </a:prstGeom>
          <a:effectLst>
            <a:outerShdw blurRad="50800" dist="38100" dir="2700000" algn="tl" rotWithShape="0">
              <a:prstClr val="black">
                <a:alpha val="40000"/>
              </a:prstClr>
            </a:outerShdw>
          </a:effectLst>
        </p:spPr>
      </p:pic>
      <p:sp>
        <p:nvSpPr>
          <p:cNvPr id="13" name="Google Shape;117;p17">
            <a:extLst>
              <a:ext uri="{FF2B5EF4-FFF2-40B4-BE49-F238E27FC236}">
                <a16:creationId xmlns:a16="http://schemas.microsoft.com/office/drawing/2014/main" id="{184A3EEA-907E-9FFF-75C9-6B1725D48351}"/>
              </a:ext>
            </a:extLst>
          </p:cNvPr>
          <p:cNvSpPr/>
          <p:nvPr/>
        </p:nvSpPr>
        <p:spPr>
          <a:xfrm>
            <a:off x="7109624" y="1640114"/>
            <a:ext cx="4473988" cy="2740967"/>
          </a:xfrm>
          <a:prstGeom prst="rect">
            <a:avLst/>
          </a:prstGeom>
          <a:solidFill>
            <a:schemeClr val="lt1">
              <a:alpha val="7294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 name="Google Shape;90;p14">
            <a:extLst>
              <a:ext uri="{FF2B5EF4-FFF2-40B4-BE49-F238E27FC236}">
                <a16:creationId xmlns:a16="http://schemas.microsoft.com/office/drawing/2014/main" id="{70FDDAC1-BA1B-5121-6696-978E41534F7F}"/>
              </a:ext>
            </a:extLst>
          </p:cNvPr>
          <p:cNvSpPr txBox="1"/>
          <p:nvPr/>
        </p:nvSpPr>
        <p:spPr>
          <a:xfrm>
            <a:off x="7109624" y="1653408"/>
            <a:ext cx="4477418" cy="2628305"/>
          </a:xfrm>
          <a:prstGeom prst="rect">
            <a:avLst/>
          </a:prstGeom>
          <a:noFill/>
          <a:ln>
            <a:noFill/>
          </a:ln>
        </p:spPr>
        <p:txBody>
          <a:bodyPr spcFirstLastPara="1" wrap="square" lIns="91425" tIns="91425" rIns="91425" bIns="91425" anchor="t" anchorCtr="0">
            <a:noAutofit/>
          </a:bodyPr>
          <a:lstStyle/>
          <a:p>
            <a:pPr>
              <a:lnSpc>
                <a:spcPct val="114999"/>
              </a:lnSpc>
            </a:pPr>
            <a:r>
              <a:rPr lang="en-US" sz="2000">
                <a:solidFill>
                  <a:schemeClr val="tx1"/>
                </a:solidFill>
                <a:latin typeface="Montserrat"/>
                <a:ea typeface="Montserrat"/>
                <a:sym typeface="Montserrat"/>
              </a:rPr>
              <a:t>Cost: $</a:t>
            </a:r>
            <a:r>
              <a:rPr lang="en-US" sz="2000">
                <a:solidFill>
                  <a:schemeClr val="tx1"/>
                </a:solidFill>
                <a:latin typeface="Montserrat"/>
                <a:ea typeface="Montserrat"/>
                <a:cs typeface="Montserrat"/>
                <a:sym typeface="Montserrat"/>
              </a:rPr>
              <a:t>21 million </a:t>
            </a:r>
            <a:endParaRPr lang="en-US" sz="2000">
              <a:solidFill>
                <a:schemeClr val="tx1"/>
              </a:solidFill>
              <a:latin typeface="Montserrat"/>
              <a:ea typeface="Montserrat"/>
              <a:sym typeface="Montserrat"/>
            </a:endParaRPr>
          </a:p>
          <a:p>
            <a:pPr>
              <a:lnSpc>
                <a:spcPct val="114999"/>
              </a:lnSpc>
            </a:pPr>
            <a:r>
              <a:rPr lang="en-US" sz="2000">
                <a:solidFill>
                  <a:schemeClr val="tx1"/>
                </a:solidFill>
                <a:latin typeface="Montserrat"/>
                <a:ea typeface="Montserrat"/>
                <a:sym typeface="Montserrat"/>
              </a:rPr>
              <a:t>Features: </a:t>
            </a:r>
            <a:endParaRPr lang="en-US" sz="2000">
              <a:solidFill>
                <a:schemeClr val="tx1"/>
              </a:solidFill>
              <a:ea typeface="Montserrat"/>
            </a:endParaRPr>
          </a:p>
          <a:p>
            <a:pPr marL="342900" indent="-342900">
              <a:lnSpc>
                <a:spcPct val="114999"/>
              </a:lnSpc>
              <a:buChar char="•"/>
            </a:pPr>
            <a:r>
              <a:rPr lang="en-US" sz="2000">
                <a:solidFill>
                  <a:schemeClr val="tx1"/>
                </a:solidFill>
                <a:latin typeface="Montserrat"/>
                <a:ea typeface="Montserrat"/>
                <a:sym typeface="Montserrat"/>
              </a:rPr>
              <a:t>Painted buffer between drivers and bicyclists to create separation. </a:t>
            </a:r>
            <a:endParaRPr lang="en-US" sz="2000">
              <a:solidFill>
                <a:schemeClr val="tx1"/>
              </a:solidFill>
              <a:ea typeface="Montserrat"/>
              <a:sym typeface="Montserrat"/>
            </a:endParaRPr>
          </a:p>
          <a:p>
            <a:pPr marL="342900" indent="-342900">
              <a:lnSpc>
                <a:spcPct val="114999"/>
              </a:lnSpc>
              <a:buChar char="•"/>
            </a:pPr>
            <a:r>
              <a:rPr lang="en-US" sz="2000">
                <a:solidFill>
                  <a:schemeClr val="tx1"/>
                </a:solidFill>
                <a:latin typeface="Montserrat"/>
                <a:ea typeface="Montserrat"/>
                <a:sym typeface="Montserrat"/>
              </a:rPr>
              <a:t>Clearly marked lanes for better visibility and traffic awareness</a:t>
            </a:r>
            <a:r>
              <a:rPr lang="en-US" sz="2000">
                <a:solidFill>
                  <a:schemeClr val="tx1"/>
                </a:solidFill>
                <a:ea typeface="Montserrat"/>
                <a:sym typeface="Montserrat"/>
              </a:rPr>
              <a:t>. </a:t>
            </a:r>
            <a:endParaRPr lang="en-US" sz="2000">
              <a:solidFill>
                <a:schemeClr val="tx1"/>
              </a:solidFill>
              <a:latin typeface="Montserrat"/>
            </a:endParaRPr>
          </a:p>
        </p:txBody>
      </p:sp>
      <p:pic>
        <p:nvPicPr>
          <p:cNvPr id="3" name="Picture 2" descr="A picture containing graphical user interface&#10;&#10;Description automatically generated">
            <a:extLst>
              <a:ext uri="{FF2B5EF4-FFF2-40B4-BE49-F238E27FC236}">
                <a16:creationId xmlns:a16="http://schemas.microsoft.com/office/drawing/2014/main" id="{574F46AE-EEF5-AFA4-0477-CE8A73B584B9}"/>
              </a:ext>
            </a:extLst>
          </p:cNvPr>
          <p:cNvPicPr>
            <a:picLocks noChangeAspect="1"/>
          </p:cNvPicPr>
          <p:nvPr/>
        </p:nvPicPr>
        <p:blipFill>
          <a:blip r:embed="rId6"/>
          <a:stretch>
            <a:fillRect/>
          </a:stretch>
        </p:blipFill>
        <p:spPr>
          <a:xfrm>
            <a:off x="6637748" y="4658351"/>
            <a:ext cx="5292768" cy="1653990"/>
          </a:xfrm>
          <a:prstGeom prst="rect">
            <a:avLst/>
          </a:prstGeom>
          <a:ln w="12700">
            <a:solidFill>
              <a:schemeClr val="tx1"/>
            </a:solidFill>
          </a:ln>
        </p:spPr>
      </p:pic>
      <p:pic>
        <p:nvPicPr>
          <p:cNvPr id="5" name="Picture 4">
            <a:extLst>
              <a:ext uri="{FF2B5EF4-FFF2-40B4-BE49-F238E27FC236}">
                <a16:creationId xmlns:a16="http://schemas.microsoft.com/office/drawing/2014/main" id="{A187F21B-DE43-9FF4-24CF-4AD107BD2485}"/>
              </a:ext>
            </a:extLst>
          </p:cNvPr>
          <p:cNvPicPr>
            <a:picLocks noChangeAspect="1"/>
          </p:cNvPicPr>
          <p:nvPr/>
        </p:nvPicPr>
        <p:blipFill rotWithShape="1">
          <a:blip r:embed="rId7"/>
          <a:srcRect l="17335" r="18908"/>
          <a:stretch/>
        </p:blipFill>
        <p:spPr>
          <a:xfrm>
            <a:off x="733360" y="2071410"/>
            <a:ext cx="5642904" cy="424636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5454796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5">
          <a:extLst>
            <a:ext uri="{FF2B5EF4-FFF2-40B4-BE49-F238E27FC236}">
              <a16:creationId xmlns:a16="http://schemas.microsoft.com/office/drawing/2014/main" id="{DA15F4A5-4B0E-1D73-F7A5-1F89EBA6A303}"/>
            </a:ext>
          </a:extLst>
        </p:cNvPr>
        <p:cNvGrpSpPr/>
        <p:nvPr/>
      </p:nvGrpSpPr>
      <p:grpSpPr>
        <a:xfrm>
          <a:off x="0" y="0"/>
          <a:ext cx="0" cy="0"/>
          <a:chOff x="0" y="0"/>
          <a:chExt cx="0" cy="0"/>
        </a:xfrm>
      </p:grpSpPr>
      <p:pic>
        <p:nvPicPr>
          <p:cNvPr id="2" name="Google Shape;94;p15">
            <a:extLst>
              <a:ext uri="{FF2B5EF4-FFF2-40B4-BE49-F238E27FC236}">
                <a16:creationId xmlns:a16="http://schemas.microsoft.com/office/drawing/2014/main" id="{FAB537FF-17D7-E781-9AA1-1A46D2711604}"/>
              </a:ext>
            </a:extLst>
          </p:cNvPr>
          <p:cNvPicPr preferRelativeResize="0"/>
          <p:nvPr/>
        </p:nvPicPr>
        <p:blipFill rotWithShape="1">
          <a:blip r:embed="rId3">
            <a:alphaModFix/>
            <a:duotone>
              <a:prstClr val="black"/>
              <a:schemeClr val="accent3">
                <a:tint val="45000"/>
                <a:satMod val="400000"/>
              </a:schemeClr>
            </a:duotone>
            <a:extLst>
              <a:ext uri="{BEBA8EAE-BF5A-486C-A8C5-ECC9F3942E4B}">
                <a14:imgProps xmlns:a14="http://schemas.microsoft.com/office/drawing/2010/main">
                  <a14:imgLayer r:embed="rId4">
                    <a14:imgEffect>
                      <a14:saturation sat="0"/>
                    </a14:imgEffect>
                  </a14:imgLayer>
                </a14:imgProps>
              </a:ext>
            </a:extLst>
          </a:blip>
          <a:srcRect t="17203"/>
          <a:stretch/>
        </p:blipFill>
        <p:spPr>
          <a:xfrm>
            <a:off x="0" y="0"/>
            <a:ext cx="12192000" cy="7307127"/>
          </a:xfrm>
          <a:prstGeom prst="rect">
            <a:avLst/>
          </a:prstGeom>
          <a:noFill/>
          <a:ln>
            <a:noFill/>
          </a:ln>
        </p:spPr>
      </p:pic>
      <p:sp>
        <p:nvSpPr>
          <p:cNvPr id="18" name="Google Shape;212;p29">
            <a:extLst>
              <a:ext uri="{FF2B5EF4-FFF2-40B4-BE49-F238E27FC236}">
                <a16:creationId xmlns:a16="http://schemas.microsoft.com/office/drawing/2014/main" id="{D94A5388-78D2-ADFA-9454-4CAFE8358A7E}"/>
              </a:ext>
            </a:extLst>
          </p:cNvPr>
          <p:cNvSpPr txBox="1">
            <a:spLocks/>
          </p:cNvSpPr>
          <p:nvPr/>
        </p:nvSpPr>
        <p:spPr>
          <a:xfrm>
            <a:off x="418882" y="365125"/>
            <a:ext cx="5529741" cy="818412"/>
          </a:xfrm>
          <a:prstGeom prst="rect">
            <a:avLst/>
          </a:prstGeom>
          <a:solidFill>
            <a:srgbClr val="5D9942">
              <a:alpha val="90000"/>
            </a:srgbClr>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SzPts val="4400"/>
              <a:buFont typeface="Montserrat Black"/>
              <a:buNone/>
            </a:pPr>
            <a:r>
              <a:rPr lang="en-US" sz="3600" b="1">
                <a:solidFill>
                  <a:schemeClr val="tx1">
                    <a:lumMod val="75000"/>
                    <a:lumOff val="25000"/>
                  </a:schemeClr>
                </a:solidFill>
                <a:latin typeface="Montserrat"/>
                <a:ea typeface="Montserrat"/>
                <a:cs typeface="Montserrat"/>
                <a:sym typeface="Montserrat"/>
              </a:rPr>
              <a:t>Design Alternative 2</a:t>
            </a:r>
            <a:endParaRPr lang="en-US" sz="3400">
              <a:solidFill>
                <a:schemeClr val="tx1">
                  <a:lumMod val="75000"/>
                  <a:lumOff val="25000"/>
                </a:schemeClr>
              </a:solidFill>
            </a:endParaRPr>
          </a:p>
        </p:txBody>
      </p:sp>
      <p:sp>
        <p:nvSpPr>
          <p:cNvPr id="42" name="Google Shape;428;p39">
            <a:extLst>
              <a:ext uri="{FF2B5EF4-FFF2-40B4-BE49-F238E27FC236}">
                <a16:creationId xmlns:a16="http://schemas.microsoft.com/office/drawing/2014/main" id="{15D24E48-64D5-21FC-AF72-1A7A04ABE89F}"/>
              </a:ext>
            </a:extLst>
          </p:cNvPr>
          <p:cNvSpPr/>
          <p:nvPr/>
        </p:nvSpPr>
        <p:spPr>
          <a:xfrm>
            <a:off x="373386" y="1074847"/>
            <a:ext cx="2711458" cy="368393"/>
          </a:xfrm>
          <a:prstGeom prst="rect">
            <a:avLst/>
          </a:prstGeom>
          <a:solidFill>
            <a:schemeClr val="lt1">
              <a:alpha val="72549"/>
            </a:schemeClr>
          </a:solidFill>
          <a:ln>
            <a:noFill/>
          </a:ln>
        </p:spPr>
        <p:txBody>
          <a:bodyPr spcFirstLastPara="1" wrap="square" lIns="91425" tIns="45700" rIns="91425" bIns="45700" anchor="ctr" anchorCtr="0">
            <a:noAutofit/>
          </a:bodyPr>
          <a:lstStyle/>
          <a:p>
            <a:pPr>
              <a:lnSpc>
                <a:spcPct val="115000"/>
              </a:lnSpc>
              <a:buClr>
                <a:schemeClr val="dk1"/>
              </a:buClr>
              <a:buSzPts val="1100"/>
            </a:pPr>
            <a:r>
              <a:rPr lang="en-US" sz="2000" b="1">
                <a:solidFill>
                  <a:srgbClr val="4A4A4A"/>
                </a:solidFill>
                <a:latin typeface="Montserrat"/>
                <a:ea typeface="Montserrat"/>
                <a:cs typeface="Montserrat"/>
                <a:sym typeface="Montserrat"/>
              </a:rPr>
              <a:t>Local Access Lane</a:t>
            </a:r>
            <a:endParaRPr lang="en-US" sz="2000" b="1">
              <a:solidFill>
                <a:schemeClr val="dk1"/>
              </a:solidFill>
              <a:latin typeface="Montserrat"/>
              <a:ea typeface="Montserrat"/>
              <a:cs typeface="Montserrat"/>
              <a:sym typeface="Montserrat"/>
            </a:endParaRPr>
          </a:p>
        </p:txBody>
      </p:sp>
      <p:pic>
        <p:nvPicPr>
          <p:cNvPr id="9" name="Picture 8">
            <a:extLst>
              <a:ext uri="{FF2B5EF4-FFF2-40B4-BE49-F238E27FC236}">
                <a16:creationId xmlns:a16="http://schemas.microsoft.com/office/drawing/2014/main" id="{81938F96-228A-1651-029F-025CDDA0017A}"/>
              </a:ext>
            </a:extLst>
          </p:cNvPr>
          <p:cNvPicPr>
            <a:picLocks noChangeAspect="1"/>
          </p:cNvPicPr>
          <p:nvPr/>
        </p:nvPicPr>
        <p:blipFill>
          <a:blip r:embed="rId5"/>
          <a:stretch>
            <a:fillRect/>
          </a:stretch>
        </p:blipFill>
        <p:spPr>
          <a:xfrm>
            <a:off x="733360" y="2071410"/>
            <a:ext cx="5642904" cy="4088140"/>
          </a:xfrm>
          <a:prstGeom prst="rect">
            <a:avLst/>
          </a:prstGeom>
          <a:effectLst>
            <a:outerShdw blurRad="50800" dist="38100" dir="2700000" algn="tl" rotWithShape="0">
              <a:prstClr val="black">
                <a:alpha val="40000"/>
              </a:prstClr>
            </a:outerShdw>
          </a:effectLst>
        </p:spPr>
      </p:pic>
      <p:pic>
        <p:nvPicPr>
          <p:cNvPr id="3" name="Picture 2" descr="A picture containing graphical user interface&#10;&#10;Description automatically generated">
            <a:extLst>
              <a:ext uri="{FF2B5EF4-FFF2-40B4-BE49-F238E27FC236}">
                <a16:creationId xmlns:a16="http://schemas.microsoft.com/office/drawing/2014/main" id="{574F46AE-EEF5-AFA4-0477-CE8A73B584B9}"/>
              </a:ext>
            </a:extLst>
          </p:cNvPr>
          <p:cNvPicPr>
            <a:picLocks noChangeAspect="1"/>
          </p:cNvPicPr>
          <p:nvPr/>
        </p:nvPicPr>
        <p:blipFill>
          <a:blip r:embed="rId6"/>
          <a:stretch>
            <a:fillRect/>
          </a:stretch>
        </p:blipFill>
        <p:spPr>
          <a:xfrm>
            <a:off x="6637748" y="4658351"/>
            <a:ext cx="5292768" cy="1653990"/>
          </a:xfrm>
          <a:prstGeom prst="rect">
            <a:avLst/>
          </a:prstGeom>
          <a:ln w="12700">
            <a:solidFill>
              <a:schemeClr val="tx1"/>
            </a:solidFill>
          </a:ln>
        </p:spPr>
      </p:pic>
      <p:pic>
        <p:nvPicPr>
          <p:cNvPr id="4" name="Picture 3">
            <a:extLst>
              <a:ext uri="{FF2B5EF4-FFF2-40B4-BE49-F238E27FC236}">
                <a16:creationId xmlns:a16="http://schemas.microsoft.com/office/drawing/2014/main" id="{7AA02F13-C3D6-CA50-86F5-200292AEFDAB}"/>
              </a:ext>
            </a:extLst>
          </p:cNvPr>
          <p:cNvPicPr>
            <a:picLocks noChangeAspect="1"/>
          </p:cNvPicPr>
          <p:nvPr/>
        </p:nvPicPr>
        <p:blipFill>
          <a:blip r:embed="rId7"/>
          <a:stretch>
            <a:fillRect/>
          </a:stretch>
        </p:blipFill>
        <p:spPr>
          <a:xfrm>
            <a:off x="683096" y="2071410"/>
            <a:ext cx="5719133" cy="4107646"/>
          </a:xfrm>
          <a:prstGeom prst="rect">
            <a:avLst/>
          </a:prstGeom>
          <a:effectLst>
            <a:outerShdw blurRad="50800" dist="38100" dir="2700000" algn="tl" rotWithShape="0">
              <a:prstClr val="black">
                <a:alpha val="40000"/>
              </a:prstClr>
            </a:outerShdw>
          </a:effectLst>
        </p:spPr>
      </p:pic>
      <p:sp>
        <p:nvSpPr>
          <p:cNvPr id="5" name="Google Shape;117;p17">
            <a:extLst>
              <a:ext uri="{FF2B5EF4-FFF2-40B4-BE49-F238E27FC236}">
                <a16:creationId xmlns:a16="http://schemas.microsoft.com/office/drawing/2014/main" id="{0B6748E7-9AA7-4978-3C41-D7B60AC342AC}"/>
              </a:ext>
            </a:extLst>
          </p:cNvPr>
          <p:cNvSpPr/>
          <p:nvPr/>
        </p:nvSpPr>
        <p:spPr>
          <a:xfrm>
            <a:off x="7264765" y="1443240"/>
            <a:ext cx="4038733" cy="2912338"/>
          </a:xfrm>
          <a:prstGeom prst="rect">
            <a:avLst/>
          </a:prstGeom>
          <a:solidFill>
            <a:schemeClr val="lt1">
              <a:alpha val="72940"/>
            </a:schemeClr>
          </a:solidFill>
          <a:ln>
            <a:noFill/>
          </a:ln>
        </p:spPr>
        <p:txBody>
          <a:bodyPr spcFirstLastPara="1" wrap="square" lIns="91425" tIns="45700" rIns="91425" bIns="45700" anchor="ctr" anchorCtr="0">
            <a:noAutofit/>
          </a:bodyPr>
          <a:lstStyle/>
          <a:p>
            <a:r>
              <a:rPr lang="en-US" sz="2000">
                <a:solidFill>
                  <a:schemeClr val="tx1"/>
                </a:solidFill>
                <a:latin typeface="Montserrat"/>
                <a:ea typeface="Montserrat"/>
                <a:cs typeface="Montserrat"/>
                <a:sym typeface="Montserrat"/>
              </a:rPr>
              <a:t>Cost:  24 million </a:t>
            </a:r>
          </a:p>
          <a:p>
            <a:r>
              <a:rPr lang="en-US" sz="2000">
                <a:solidFill>
                  <a:schemeClr val="tx1"/>
                </a:solidFill>
                <a:latin typeface="Montserrat"/>
              </a:rPr>
              <a:t>Features:</a:t>
            </a:r>
            <a:endParaRPr lang="en-US" sz="2000">
              <a:solidFill>
                <a:schemeClr val="tx1"/>
              </a:solidFill>
              <a:latin typeface="Montserrat"/>
              <a:cs typeface="Calibri"/>
            </a:endParaRPr>
          </a:p>
          <a:p>
            <a:pPr marL="342900" indent="-342900">
              <a:buChar char="•"/>
            </a:pPr>
            <a:r>
              <a:rPr lang="en-US" sz="2000">
                <a:latin typeface="Montserrat"/>
              </a:rPr>
              <a:t>Adds a concrete curb separating the right-most lane from other lanes. </a:t>
            </a:r>
            <a:endParaRPr lang="en-US" sz="2000">
              <a:solidFill>
                <a:srgbClr val="FFFFFF"/>
              </a:solidFill>
              <a:latin typeface="Montserrat"/>
              <a:cs typeface="Calibri"/>
            </a:endParaRPr>
          </a:p>
          <a:p>
            <a:pPr marL="342900" indent="-342900">
              <a:buChar char="•"/>
            </a:pPr>
            <a:r>
              <a:rPr lang="en-US" sz="2000">
                <a:latin typeface="Montserrat"/>
              </a:rPr>
              <a:t>Creates a lane that is calmer and less busy for residents, visitors, and others. </a:t>
            </a:r>
            <a:endParaRPr lang="en-US" sz="2000">
              <a:solidFill>
                <a:schemeClr val="lt1"/>
              </a:solidFill>
              <a:latin typeface="Montserrat"/>
              <a:ea typeface="Calibri"/>
              <a:cs typeface="Calibri"/>
            </a:endParaRPr>
          </a:p>
        </p:txBody>
      </p:sp>
      <p:pic>
        <p:nvPicPr>
          <p:cNvPr id="6" name="Picture 5" descr="A picture containing text, sky, highway&#10;&#10;Description automatically generated">
            <a:extLst>
              <a:ext uri="{FF2B5EF4-FFF2-40B4-BE49-F238E27FC236}">
                <a16:creationId xmlns:a16="http://schemas.microsoft.com/office/drawing/2014/main" id="{95614BCB-E9B0-515D-F59F-D7AFC645E6D8}"/>
              </a:ext>
            </a:extLst>
          </p:cNvPr>
          <p:cNvPicPr>
            <a:picLocks noChangeAspect="1"/>
          </p:cNvPicPr>
          <p:nvPr/>
        </p:nvPicPr>
        <p:blipFill>
          <a:blip r:embed="rId8"/>
          <a:stretch>
            <a:fillRect/>
          </a:stretch>
        </p:blipFill>
        <p:spPr>
          <a:xfrm>
            <a:off x="6559765" y="4632282"/>
            <a:ext cx="5376190" cy="1680059"/>
          </a:xfrm>
          <a:prstGeom prst="rect">
            <a:avLst/>
          </a:prstGeom>
          <a:ln w="12700">
            <a:solidFill>
              <a:schemeClr val="tx1"/>
            </a:solidFill>
          </a:ln>
        </p:spPr>
      </p:pic>
      <p:sp>
        <p:nvSpPr>
          <p:cNvPr id="7" name="Google Shape;428;p39">
            <a:extLst>
              <a:ext uri="{FF2B5EF4-FFF2-40B4-BE49-F238E27FC236}">
                <a16:creationId xmlns:a16="http://schemas.microsoft.com/office/drawing/2014/main" id="{B886F501-14DC-A729-986C-7915662D9189}"/>
              </a:ext>
            </a:extLst>
          </p:cNvPr>
          <p:cNvSpPr/>
          <p:nvPr/>
        </p:nvSpPr>
        <p:spPr>
          <a:xfrm>
            <a:off x="8532356" y="4658352"/>
            <a:ext cx="1529516" cy="324710"/>
          </a:xfrm>
          <a:prstGeom prst="rect">
            <a:avLst/>
          </a:prstGeom>
          <a:solidFill>
            <a:schemeClr val="lt1"/>
          </a:solidFill>
          <a:ln>
            <a:noFill/>
          </a:ln>
        </p:spPr>
        <p:txBody>
          <a:bodyPr spcFirstLastPara="1" wrap="square" lIns="91425" tIns="45700" rIns="91425" bIns="45700" anchor="ctr" anchorCtr="0">
            <a:noAutofit/>
          </a:bodyPr>
          <a:lstStyle/>
          <a:p>
            <a:pPr>
              <a:lnSpc>
                <a:spcPct val="115000"/>
              </a:lnSpc>
              <a:buClr>
                <a:schemeClr val="dk1"/>
              </a:buClr>
              <a:buSzPts val="1100"/>
            </a:pPr>
            <a:r>
              <a:rPr lang="en-US" sz="1100" b="1">
                <a:solidFill>
                  <a:srgbClr val="4A4A4A"/>
                </a:solidFill>
                <a:latin typeface="Montserrat"/>
                <a:ea typeface="Montserrat"/>
                <a:cs typeface="Montserrat"/>
                <a:sym typeface="Montserrat"/>
              </a:rPr>
              <a:t>Local Access Lane</a:t>
            </a:r>
            <a:endParaRPr lang="en-US" sz="1100" b="1">
              <a:solidFill>
                <a:schemeClr val="dk1"/>
              </a:solidFill>
              <a:latin typeface="Montserrat"/>
              <a:ea typeface="Montserrat"/>
              <a:cs typeface="Montserrat"/>
              <a:sym typeface="Montserrat"/>
            </a:endParaRPr>
          </a:p>
        </p:txBody>
      </p:sp>
      <p:pic>
        <p:nvPicPr>
          <p:cNvPr id="10" name="Picture 9">
            <a:extLst>
              <a:ext uri="{FF2B5EF4-FFF2-40B4-BE49-F238E27FC236}">
                <a16:creationId xmlns:a16="http://schemas.microsoft.com/office/drawing/2014/main" id="{7FE17DE2-01DA-3BFC-6B8F-1DBA1112E992}"/>
              </a:ext>
            </a:extLst>
          </p:cNvPr>
          <p:cNvPicPr>
            <a:picLocks noChangeAspect="1"/>
          </p:cNvPicPr>
          <p:nvPr/>
        </p:nvPicPr>
        <p:blipFill rotWithShape="1">
          <a:blip r:embed="rId9"/>
          <a:srcRect l="17023" r="19615"/>
          <a:stretch/>
        </p:blipFill>
        <p:spPr>
          <a:xfrm>
            <a:off x="683095" y="2071410"/>
            <a:ext cx="5719133" cy="431666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0182348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5">
          <a:extLst>
            <a:ext uri="{FF2B5EF4-FFF2-40B4-BE49-F238E27FC236}">
              <a16:creationId xmlns:a16="http://schemas.microsoft.com/office/drawing/2014/main" id="{DA15F4A5-4B0E-1D73-F7A5-1F89EBA6A303}"/>
            </a:ext>
          </a:extLst>
        </p:cNvPr>
        <p:cNvGrpSpPr/>
        <p:nvPr/>
      </p:nvGrpSpPr>
      <p:grpSpPr>
        <a:xfrm>
          <a:off x="0" y="0"/>
          <a:ext cx="0" cy="0"/>
          <a:chOff x="0" y="0"/>
          <a:chExt cx="0" cy="0"/>
        </a:xfrm>
      </p:grpSpPr>
      <p:pic>
        <p:nvPicPr>
          <p:cNvPr id="2" name="Google Shape;94;p15">
            <a:extLst>
              <a:ext uri="{FF2B5EF4-FFF2-40B4-BE49-F238E27FC236}">
                <a16:creationId xmlns:a16="http://schemas.microsoft.com/office/drawing/2014/main" id="{FAB537FF-17D7-E781-9AA1-1A46D2711604}"/>
              </a:ext>
            </a:extLst>
          </p:cNvPr>
          <p:cNvPicPr preferRelativeResize="0"/>
          <p:nvPr/>
        </p:nvPicPr>
        <p:blipFill rotWithShape="1">
          <a:blip r:embed="rId3">
            <a:alphaModFix/>
            <a:duotone>
              <a:prstClr val="black"/>
              <a:schemeClr val="accent3">
                <a:tint val="45000"/>
                <a:satMod val="400000"/>
              </a:schemeClr>
            </a:duotone>
            <a:extLst>
              <a:ext uri="{BEBA8EAE-BF5A-486C-A8C5-ECC9F3942E4B}">
                <a14:imgProps xmlns:a14="http://schemas.microsoft.com/office/drawing/2010/main">
                  <a14:imgLayer r:embed="rId4">
                    <a14:imgEffect>
                      <a14:saturation sat="0"/>
                    </a14:imgEffect>
                  </a14:imgLayer>
                </a14:imgProps>
              </a:ext>
            </a:extLst>
          </a:blip>
          <a:srcRect t="17203"/>
          <a:stretch/>
        </p:blipFill>
        <p:spPr>
          <a:xfrm>
            <a:off x="0" y="0"/>
            <a:ext cx="12192000" cy="7307127"/>
          </a:xfrm>
          <a:prstGeom prst="rect">
            <a:avLst/>
          </a:prstGeom>
          <a:noFill/>
          <a:ln>
            <a:noFill/>
          </a:ln>
        </p:spPr>
      </p:pic>
      <p:sp>
        <p:nvSpPr>
          <p:cNvPr id="18" name="Google Shape;212;p29">
            <a:extLst>
              <a:ext uri="{FF2B5EF4-FFF2-40B4-BE49-F238E27FC236}">
                <a16:creationId xmlns:a16="http://schemas.microsoft.com/office/drawing/2014/main" id="{D94A5388-78D2-ADFA-9454-4CAFE8358A7E}"/>
              </a:ext>
            </a:extLst>
          </p:cNvPr>
          <p:cNvSpPr txBox="1">
            <a:spLocks/>
          </p:cNvSpPr>
          <p:nvPr/>
        </p:nvSpPr>
        <p:spPr>
          <a:xfrm>
            <a:off x="418882" y="365125"/>
            <a:ext cx="5529741" cy="818412"/>
          </a:xfrm>
          <a:prstGeom prst="rect">
            <a:avLst/>
          </a:prstGeom>
          <a:solidFill>
            <a:srgbClr val="5D9942">
              <a:alpha val="90000"/>
            </a:srgbClr>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SzPts val="4400"/>
              <a:buFont typeface="Montserrat Black"/>
              <a:buNone/>
            </a:pPr>
            <a:r>
              <a:rPr lang="en-US" sz="3600" b="1">
                <a:solidFill>
                  <a:schemeClr val="tx1">
                    <a:lumMod val="75000"/>
                    <a:lumOff val="25000"/>
                  </a:schemeClr>
                </a:solidFill>
                <a:latin typeface="Montserrat"/>
                <a:ea typeface="Montserrat"/>
                <a:cs typeface="Montserrat"/>
                <a:sym typeface="Montserrat"/>
              </a:rPr>
              <a:t>Design Alternative 3</a:t>
            </a:r>
            <a:endParaRPr lang="en-US" sz="3400">
              <a:solidFill>
                <a:schemeClr val="tx1">
                  <a:lumMod val="75000"/>
                  <a:lumOff val="25000"/>
                </a:schemeClr>
              </a:solidFill>
            </a:endParaRPr>
          </a:p>
        </p:txBody>
      </p:sp>
      <p:sp>
        <p:nvSpPr>
          <p:cNvPr id="42" name="Google Shape;428;p39">
            <a:extLst>
              <a:ext uri="{FF2B5EF4-FFF2-40B4-BE49-F238E27FC236}">
                <a16:creationId xmlns:a16="http://schemas.microsoft.com/office/drawing/2014/main" id="{15D24E48-64D5-21FC-AF72-1A7A04ABE89F}"/>
              </a:ext>
            </a:extLst>
          </p:cNvPr>
          <p:cNvSpPr/>
          <p:nvPr/>
        </p:nvSpPr>
        <p:spPr>
          <a:xfrm>
            <a:off x="373387" y="1074847"/>
            <a:ext cx="2721506" cy="368393"/>
          </a:xfrm>
          <a:prstGeom prst="rect">
            <a:avLst/>
          </a:prstGeom>
          <a:solidFill>
            <a:schemeClr val="lt1">
              <a:alpha val="72549"/>
            </a:schemeClr>
          </a:solidFill>
          <a:ln>
            <a:noFill/>
          </a:ln>
        </p:spPr>
        <p:txBody>
          <a:bodyPr spcFirstLastPara="1" wrap="square" lIns="91425" tIns="45700" rIns="91425" bIns="45700" anchor="ctr" anchorCtr="0">
            <a:noAutofit/>
          </a:bodyPr>
          <a:lstStyle/>
          <a:p>
            <a:pPr>
              <a:lnSpc>
                <a:spcPct val="115000"/>
              </a:lnSpc>
              <a:buClr>
                <a:schemeClr val="dk1"/>
              </a:buClr>
              <a:buSzPts val="1100"/>
            </a:pPr>
            <a:r>
              <a:rPr lang="en-US" sz="2000" b="1">
                <a:solidFill>
                  <a:srgbClr val="4A4A4A"/>
                </a:solidFill>
                <a:latin typeface="Montserrat"/>
                <a:ea typeface="Montserrat"/>
                <a:cs typeface="Montserrat"/>
                <a:sym typeface="Montserrat"/>
              </a:rPr>
              <a:t>Median Bike Path</a:t>
            </a:r>
            <a:endParaRPr lang="en-US" sz="2000" b="1">
              <a:solidFill>
                <a:schemeClr val="dk1"/>
              </a:solidFill>
              <a:latin typeface="Montserrat"/>
              <a:ea typeface="Montserrat"/>
              <a:cs typeface="Montserrat"/>
              <a:sym typeface="Montserrat"/>
            </a:endParaRPr>
          </a:p>
        </p:txBody>
      </p:sp>
      <p:pic>
        <p:nvPicPr>
          <p:cNvPr id="9" name="Picture 8">
            <a:extLst>
              <a:ext uri="{FF2B5EF4-FFF2-40B4-BE49-F238E27FC236}">
                <a16:creationId xmlns:a16="http://schemas.microsoft.com/office/drawing/2014/main" id="{81938F96-228A-1651-029F-025CDDA0017A}"/>
              </a:ext>
            </a:extLst>
          </p:cNvPr>
          <p:cNvPicPr>
            <a:picLocks noChangeAspect="1"/>
          </p:cNvPicPr>
          <p:nvPr/>
        </p:nvPicPr>
        <p:blipFill>
          <a:blip r:embed="rId5"/>
          <a:stretch>
            <a:fillRect/>
          </a:stretch>
        </p:blipFill>
        <p:spPr>
          <a:xfrm>
            <a:off x="733360" y="2071410"/>
            <a:ext cx="5642904" cy="4088140"/>
          </a:xfrm>
          <a:prstGeom prst="rect">
            <a:avLst/>
          </a:prstGeom>
          <a:effectLst>
            <a:outerShdw blurRad="50800" dist="38100" dir="2700000" algn="tl" rotWithShape="0">
              <a:prstClr val="black">
                <a:alpha val="40000"/>
              </a:prstClr>
            </a:outerShdw>
          </a:effectLst>
        </p:spPr>
      </p:pic>
      <p:pic>
        <p:nvPicPr>
          <p:cNvPr id="3" name="Picture 2" descr="A picture containing graphical user interface&#10;&#10;Description automatically generated">
            <a:extLst>
              <a:ext uri="{FF2B5EF4-FFF2-40B4-BE49-F238E27FC236}">
                <a16:creationId xmlns:a16="http://schemas.microsoft.com/office/drawing/2014/main" id="{574F46AE-EEF5-AFA4-0477-CE8A73B584B9}"/>
              </a:ext>
            </a:extLst>
          </p:cNvPr>
          <p:cNvPicPr>
            <a:picLocks noChangeAspect="1"/>
          </p:cNvPicPr>
          <p:nvPr/>
        </p:nvPicPr>
        <p:blipFill>
          <a:blip r:embed="rId6"/>
          <a:stretch>
            <a:fillRect/>
          </a:stretch>
        </p:blipFill>
        <p:spPr>
          <a:xfrm>
            <a:off x="6637748" y="4658351"/>
            <a:ext cx="5292768" cy="1653990"/>
          </a:xfrm>
          <a:prstGeom prst="rect">
            <a:avLst/>
          </a:prstGeom>
          <a:ln w="12700">
            <a:solidFill>
              <a:schemeClr val="tx1"/>
            </a:solidFill>
          </a:ln>
        </p:spPr>
      </p:pic>
      <p:sp>
        <p:nvSpPr>
          <p:cNvPr id="5" name="Google Shape;117;p17">
            <a:extLst>
              <a:ext uri="{FF2B5EF4-FFF2-40B4-BE49-F238E27FC236}">
                <a16:creationId xmlns:a16="http://schemas.microsoft.com/office/drawing/2014/main" id="{0B6748E7-9AA7-4978-3C41-D7B60AC342AC}"/>
              </a:ext>
            </a:extLst>
          </p:cNvPr>
          <p:cNvSpPr/>
          <p:nvPr/>
        </p:nvSpPr>
        <p:spPr>
          <a:xfrm>
            <a:off x="7049656" y="1124716"/>
            <a:ext cx="4468952" cy="3128631"/>
          </a:xfrm>
          <a:prstGeom prst="rect">
            <a:avLst/>
          </a:prstGeom>
          <a:solidFill>
            <a:schemeClr val="lt1">
              <a:alpha val="72940"/>
            </a:schemeClr>
          </a:solidFill>
          <a:ln>
            <a:noFill/>
          </a:ln>
        </p:spPr>
        <p:txBody>
          <a:bodyPr spcFirstLastPara="1" wrap="square" lIns="91425" tIns="45700" rIns="91425" bIns="45700" anchor="ctr" anchorCtr="0">
            <a:noAutofit/>
          </a:bodyPr>
          <a:lstStyle/>
          <a:p>
            <a:endParaRPr lang="en-US" sz="2000">
              <a:solidFill>
                <a:schemeClr val="lt1"/>
              </a:solidFill>
              <a:latin typeface="Montserrat"/>
              <a:ea typeface="Calibri"/>
              <a:cs typeface="Calibri"/>
            </a:endParaRPr>
          </a:p>
        </p:txBody>
      </p:sp>
      <p:pic>
        <p:nvPicPr>
          <p:cNvPr id="7" name="Picture 6" descr="Graphical user interface&#10;&#10;Description automatically generated with medium confidence">
            <a:extLst>
              <a:ext uri="{FF2B5EF4-FFF2-40B4-BE49-F238E27FC236}">
                <a16:creationId xmlns:a16="http://schemas.microsoft.com/office/drawing/2014/main" id="{142200B3-1AE0-6179-0173-C4F7BA2D7C75}"/>
              </a:ext>
            </a:extLst>
          </p:cNvPr>
          <p:cNvPicPr>
            <a:picLocks noChangeAspect="1"/>
          </p:cNvPicPr>
          <p:nvPr/>
        </p:nvPicPr>
        <p:blipFill>
          <a:blip r:embed="rId7"/>
          <a:stretch>
            <a:fillRect/>
          </a:stretch>
        </p:blipFill>
        <p:spPr>
          <a:xfrm>
            <a:off x="6640721" y="4652097"/>
            <a:ext cx="5312786" cy="1660244"/>
          </a:xfrm>
          <a:prstGeom prst="rect">
            <a:avLst/>
          </a:prstGeom>
          <a:ln w="12700">
            <a:solidFill>
              <a:schemeClr val="tx1"/>
            </a:solidFill>
          </a:ln>
        </p:spPr>
      </p:pic>
      <p:pic>
        <p:nvPicPr>
          <p:cNvPr id="8" name="Picture 7">
            <a:extLst>
              <a:ext uri="{FF2B5EF4-FFF2-40B4-BE49-F238E27FC236}">
                <a16:creationId xmlns:a16="http://schemas.microsoft.com/office/drawing/2014/main" id="{FE2719BC-BFEA-FD78-7F99-48E63F732226}"/>
              </a:ext>
            </a:extLst>
          </p:cNvPr>
          <p:cNvPicPr>
            <a:picLocks noChangeAspect="1"/>
          </p:cNvPicPr>
          <p:nvPr/>
        </p:nvPicPr>
        <p:blipFill>
          <a:blip r:embed="rId8"/>
          <a:stretch>
            <a:fillRect/>
          </a:stretch>
        </p:blipFill>
        <p:spPr>
          <a:xfrm>
            <a:off x="702362" y="2075089"/>
            <a:ext cx="5729835" cy="4107647"/>
          </a:xfrm>
          <a:prstGeom prst="rect">
            <a:avLst/>
          </a:prstGeom>
          <a:effectLst>
            <a:outerShdw blurRad="50800" dist="38100" dir="2700000" algn="tl" rotWithShape="0">
              <a:prstClr val="black">
                <a:alpha val="40000"/>
              </a:prstClr>
            </a:outerShdw>
          </a:effectLst>
        </p:spPr>
      </p:pic>
      <p:sp>
        <p:nvSpPr>
          <p:cNvPr id="10" name="Google Shape;90;p14">
            <a:extLst>
              <a:ext uri="{FF2B5EF4-FFF2-40B4-BE49-F238E27FC236}">
                <a16:creationId xmlns:a16="http://schemas.microsoft.com/office/drawing/2014/main" id="{E9830107-9A68-E499-4340-D143BA5F651A}"/>
              </a:ext>
            </a:extLst>
          </p:cNvPr>
          <p:cNvSpPr txBox="1"/>
          <p:nvPr/>
        </p:nvSpPr>
        <p:spPr>
          <a:xfrm>
            <a:off x="7134557" y="1124716"/>
            <a:ext cx="4468952" cy="3069809"/>
          </a:xfrm>
          <a:prstGeom prst="rect">
            <a:avLst/>
          </a:prstGeom>
          <a:noFill/>
          <a:ln>
            <a:noFill/>
          </a:ln>
        </p:spPr>
        <p:txBody>
          <a:bodyPr spcFirstLastPara="1" wrap="square" lIns="91425" tIns="91425" rIns="91425" bIns="91425" anchor="t" anchorCtr="0">
            <a:noAutofit/>
          </a:bodyPr>
          <a:lstStyle/>
          <a:p>
            <a:pPr>
              <a:lnSpc>
                <a:spcPct val="114999"/>
              </a:lnSpc>
            </a:pPr>
            <a:r>
              <a:rPr lang="en-US" sz="2000">
                <a:solidFill>
                  <a:schemeClr val="tx1"/>
                </a:solidFill>
                <a:latin typeface="Montserrat"/>
                <a:ea typeface="Montserrat"/>
                <a:cs typeface="Montserrat"/>
                <a:sym typeface="Montserrat"/>
              </a:rPr>
              <a:t>Cost: 32 million</a:t>
            </a:r>
            <a:endParaRPr lang="en-US" sz="2000">
              <a:solidFill>
                <a:schemeClr val="tx1"/>
              </a:solidFill>
              <a:latin typeface="Montserrat"/>
              <a:ea typeface="Montserrat"/>
              <a:sym typeface="Montserrat"/>
            </a:endParaRPr>
          </a:p>
          <a:p>
            <a:pPr>
              <a:lnSpc>
                <a:spcPct val="114999"/>
              </a:lnSpc>
            </a:pPr>
            <a:r>
              <a:rPr lang="en-US" sz="2000">
                <a:solidFill>
                  <a:schemeClr val="tx1"/>
                </a:solidFill>
                <a:latin typeface="Montserrat"/>
                <a:ea typeface="Montserrat"/>
                <a:sym typeface="Montserrat"/>
              </a:rPr>
              <a:t>Features: </a:t>
            </a:r>
            <a:endParaRPr lang="en-US" sz="2000">
              <a:solidFill>
                <a:schemeClr val="tx1"/>
              </a:solidFill>
              <a:ea typeface="Montserrat"/>
            </a:endParaRPr>
          </a:p>
          <a:p>
            <a:pPr marL="342900" indent="-342900">
              <a:lnSpc>
                <a:spcPct val="114999"/>
              </a:lnSpc>
              <a:buChar char="•"/>
            </a:pPr>
            <a:r>
              <a:rPr lang="en-US" sz="1800">
                <a:solidFill>
                  <a:schemeClr val="tx1"/>
                </a:solidFill>
                <a:latin typeface="Montserrat"/>
                <a:ea typeface="Montserrat"/>
                <a:sym typeface="Montserrat"/>
              </a:rPr>
              <a:t>Dedicated path in the median that physically separates bicyclists from vehicular traffic to reduce the risk of collisions. </a:t>
            </a:r>
            <a:endParaRPr lang="en-US" sz="1800">
              <a:solidFill>
                <a:schemeClr val="tx1"/>
              </a:solidFill>
              <a:ea typeface="Montserrat"/>
            </a:endParaRPr>
          </a:p>
          <a:p>
            <a:pPr marL="342900" indent="-342900">
              <a:lnSpc>
                <a:spcPct val="114999"/>
              </a:lnSpc>
              <a:buChar char="•"/>
            </a:pPr>
            <a:r>
              <a:rPr lang="en-US" sz="1800">
                <a:solidFill>
                  <a:schemeClr val="tx1"/>
                </a:solidFill>
                <a:latin typeface="Montserrat"/>
                <a:ea typeface="Montserrat"/>
                <a:sym typeface="Montserrat"/>
              </a:rPr>
              <a:t>Includes landscaping along the median, creating an aesthetically pleasing environment. </a:t>
            </a:r>
            <a:endParaRPr lang="en-US" sz="1800">
              <a:solidFill>
                <a:schemeClr val="tx1"/>
              </a:solidFill>
              <a:latin typeface="Montserrat"/>
            </a:endParaRPr>
          </a:p>
        </p:txBody>
      </p:sp>
      <p:pic>
        <p:nvPicPr>
          <p:cNvPr id="6" name="Picture 5">
            <a:extLst>
              <a:ext uri="{FF2B5EF4-FFF2-40B4-BE49-F238E27FC236}">
                <a16:creationId xmlns:a16="http://schemas.microsoft.com/office/drawing/2014/main" id="{D489858A-84CD-DF0D-B1D0-19831EAD404E}"/>
              </a:ext>
            </a:extLst>
          </p:cNvPr>
          <p:cNvPicPr>
            <a:picLocks noChangeAspect="1"/>
          </p:cNvPicPr>
          <p:nvPr/>
        </p:nvPicPr>
        <p:blipFill rotWithShape="1">
          <a:blip r:embed="rId9"/>
          <a:srcRect l="16928" r="16639"/>
          <a:stretch/>
        </p:blipFill>
        <p:spPr>
          <a:xfrm>
            <a:off x="702361" y="2071410"/>
            <a:ext cx="5729835" cy="413553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0396564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pic>
        <p:nvPicPr>
          <p:cNvPr id="3" name="Google Shape;171;p23">
            <a:extLst>
              <a:ext uri="{FF2B5EF4-FFF2-40B4-BE49-F238E27FC236}">
                <a16:creationId xmlns:a16="http://schemas.microsoft.com/office/drawing/2014/main" id="{19A66D07-4B0E-80EC-502B-88DF867AECC6}"/>
              </a:ext>
            </a:extLst>
          </p:cNvPr>
          <p:cNvPicPr preferRelativeResize="0"/>
          <p:nvPr/>
        </p:nvPicPr>
        <p:blipFill rotWithShape="1">
          <a:blip r:embed="rId3">
            <a:alphaModFix/>
          </a:blip>
          <a:srcRect b="6676"/>
          <a:stretch/>
        </p:blipFill>
        <p:spPr>
          <a:xfrm>
            <a:off x="-175848" y="0"/>
            <a:ext cx="12700901" cy="7307127"/>
          </a:xfrm>
          <a:prstGeom prst="rect">
            <a:avLst/>
          </a:prstGeom>
          <a:noFill/>
          <a:ln w="12700">
            <a:solidFill>
              <a:schemeClr val="tx1"/>
            </a:solidFill>
          </a:ln>
        </p:spPr>
      </p:pic>
      <p:sp>
        <p:nvSpPr>
          <p:cNvPr id="7" name="Google Shape;117;p17">
            <a:extLst>
              <a:ext uri="{FF2B5EF4-FFF2-40B4-BE49-F238E27FC236}">
                <a16:creationId xmlns:a16="http://schemas.microsoft.com/office/drawing/2014/main" id="{10661199-BC4A-7A01-9C75-83679D8BAED9}"/>
              </a:ext>
            </a:extLst>
          </p:cNvPr>
          <p:cNvSpPr/>
          <p:nvPr/>
        </p:nvSpPr>
        <p:spPr>
          <a:xfrm>
            <a:off x="276085" y="1700853"/>
            <a:ext cx="4465522" cy="5074347"/>
          </a:xfrm>
          <a:prstGeom prst="rect">
            <a:avLst/>
          </a:prstGeom>
          <a:solidFill>
            <a:schemeClr val="lt1">
              <a:alpha val="7294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8" name="Google Shape;212;p29"/>
          <p:cNvSpPr txBox="1">
            <a:spLocks/>
          </p:cNvSpPr>
          <p:nvPr/>
        </p:nvSpPr>
        <p:spPr>
          <a:xfrm>
            <a:off x="391723" y="374646"/>
            <a:ext cx="7104546" cy="818412"/>
          </a:xfrm>
          <a:prstGeom prst="rect">
            <a:avLst/>
          </a:prstGeom>
          <a:solidFill>
            <a:srgbClr val="5D9942">
              <a:alpha val="90000"/>
            </a:srgbClr>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SzPts val="4400"/>
              <a:buFont typeface="Montserrat Black"/>
              <a:buNone/>
            </a:pPr>
            <a:r>
              <a:rPr lang="en-US" sz="3400" i="1">
                <a:solidFill>
                  <a:schemeClr val="tx1">
                    <a:lumMod val="75000"/>
                    <a:lumOff val="25000"/>
                  </a:schemeClr>
                </a:solidFill>
                <a:latin typeface="Montserrat Black"/>
                <a:ea typeface="Montserrat Black"/>
                <a:cs typeface="Montserrat Black"/>
                <a:sym typeface="Montserrat Black"/>
              </a:rPr>
              <a:t>Current Grant Application</a:t>
            </a:r>
            <a:endParaRPr lang="en-US" sz="3400">
              <a:solidFill>
                <a:schemeClr val="tx1">
                  <a:lumMod val="75000"/>
                  <a:lumOff val="25000"/>
                </a:schemeClr>
              </a:solidFill>
            </a:endParaRPr>
          </a:p>
        </p:txBody>
      </p:sp>
      <p:sp>
        <p:nvSpPr>
          <p:cNvPr id="5" name="Google Shape;90;p14">
            <a:extLst>
              <a:ext uri="{FF2B5EF4-FFF2-40B4-BE49-F238E27FC236}">
                <a16:creationId xmlns:a16="http://schemas.microsoft.com/office/drawing/2014/main" id="{47A4624A-4068-E265-9D98-BB5BA52CFD83}"/>
              </a:ext>
            </a:extLst>
          </p:cNvPr>
          <p:cNvSpPr txBox="1"/>
          <p:nvPr/>
        </p:nvSpPr>
        <p:spPr>
          <a:xfrm>
            <a:off x="295306" y="1700853"/>
            <a:ext cx="4477418" cy="4985146"/>
          </a:xfrm>
          <a:prstGeom prst="rect">
            <a:avLst/>
          </a:prstGeom>
          <a:noFill/>
          <a:ln>
            <a:noFill/>
          </a:ln>
        </p:spPr>
        <p:txBody>
          <a:bodyPr spcFirstLastPara="1" wrap="square" lIns="91425" tIns="91425" rIns="91425" bIns="91425" anchor="t" anchorCtr="0">
            <a:noAutofit/>
          </a:bodyPr>
          <a:lstStyle/>
          <a:p>
            <a:pPr marL="342900" lvl="0" indent="-342900">
              <a:lnSpc>
                <a:spcPct val="150000"/>
              </a:lnSpc>
              <a:buClr>
                <a:schemeClr val="dk1"/>
              </a:buClr>
              <a:buSzPts val="1100"/>
              <a:buFont typeface="Arial" panose="020B0604020202020204" pitchFamily="34" charset="0"/>
              <a:buChar char="•"/>
            </a:pPr>
            <a:r>
              <a:rPr lang="en-US" sz="1800">
                <a:solidFill>
                  <a:schemeClr val="tx1"/>
                </a:solidFill>
                <a:latin typeface="Montserrat"/>
                <a:ea typeface="Montserrat"/>
                <a:cs typeface="Montserrat"/>
                <a:sym typeface="Montserrat"/>
              </a:rPr>
              <a:t>Postcards within .25 miles radius </a:t>
            </a:r>
          </a:p>
          <a:p>
            <a:pPr marL="342900" lvl="0" indent="-342900">
              <a:lnSpc>
                <a:spcPct val="150000"/>
              </a:lnSpc>
              <a:buClr>
                <a:schemeClr val="dk1"/>
              </a:buClr>
              <a:buSzPts val="1100"/>
              <a:buFont typeface="Arial" panose="020B0604020202020204" pitchFamily="34" charset="0"/>
              <a:buChar char="•"/>
            </a:pPr>
            <a:r>
              <a:rPr lang="en-US" sz="1800">
                <a:solidFill>
                  <a:schemeClr val="tx1"/>
                </a:solidFill>
                <a:latin typeface="Montserrat"/>
                <a:ea typeface="Montserrat"/>
                <a:cs typeface="Montserrat"/>
                <a:sym typeface="Montserrat"/>
              </a:rPr>
              <a:t>Door hangers</a:t>
            </a:r>
          </a:p>
          <a:p>
            <a:pPr marL="342900" lvl="0" indent="-342900">
              <a:lnSpc>
                <a:spcPct val="150000"/>
              </a:lnSpc>
              <a:buClr>
                <a:schemeClr val="dk1"/>
              </a:buClr>
              <a:buSzPts val="1100"/>
              <a:buFont typeface="Arial" panose="020B0604020202020204" pitchFamily="34" charset="0"/>
              <a:buChar char="•"/>
            </a:pPr>
            <a:r>
              <a:rPr lang="en-US" sz="1800">
                <a:solidFill>
                  <a:schemeClr val="tx1"/>
                </a:solidFill>
                <a:latin typeface="Montserrat"/>
                <a:ea typeface="Montserrat"/>
                <a:cs typeface="Montserrat"/>
                <a:sym typeface="Montserrat"/>
              </a:rPr>
              <a:t>Presented at 30X and 30Y</a:t>
            </a:r>
          </a:p>
          <a:p>
            <a:pPr marL="342900" lvl="0" indent="-342900">
              <a:lnSpc>
                <a:spcPct val="150000"/>
              </a:lnSpc>
              <a:buClr>
                <a:schemeClr val="dk1"/>
              </a:buClr>
              <a:buSzPts val="1100"/>
              <a:buFont typeface="Arial" panose="020B0604020202020204" pitchFamily="34" charset="0"/>
              <a:buChar char="•"/>
            </a:pPr>
            <a:r>
              <a:rPr lang="en-US" sz="1800">
                <a:solidFill>
                  <a:schemeClr val="tx1"/>
                </a:solidFill>
                <a:latin typeface="Montserrat"/>
                <a:ea typeface="Montserrat"/>
                <a:cs typeface="Montserrat"/>
                <a:sym typeface="Montserrat"/>
              </a:rPr>
              <a:t>Met with Markham Elementary</a:t>
            </a:r>
          </a:p>
          <a:p>
            <a:pPr marL="342900" lvl="0" indent="-342900">
              <a:lnSpc>
                <a:spcPct val="150000"/>
              </a:lnSpc>
              <a:buClr>
                <a:schemeClr val="dk1"/>
              </a:buClr>
              <a:buSzPts val="1100"/>
              <a:buFont typeface="Arial" panose="020B0604020202020204" pitchFamily="34" charset="0"/>
              <a:buChar char="•"/>
            </a:pPr>
            <a:r>
              <a:rPr lang="en-US" sz="1800">
                <a:solidFill>
                  <a:schemeClr val="tx1"/>
                </a:solidFill>
                <a:latin typeface="Montserrat"/>
                <a:ea typeface="Montserrat"/>
                <a:cs typeface="Montserrat"/>
                <a:sym typeface="Montserrat"/>
              </a:rPr>
              <a:t>Met with parents of Markham </a:t>
            </a:r>
          </a:p>
          <a:p>
            <a:pPr marL="342900" lvl="0" indent="-342900">
              <a:lnSpc>
                <a:spcPct val="150000"/>
              </a:lnSpc>
              <a:buClr>
                <a:schemeClr val="dk1"/>
              </a:buClr>
              <a:buSzPts val="1100"/>
              <a:buFont typeface="Arial" panose="020B0604020202020204" pitchFamily="34" charset="0"/>
              <a:buChar char="•"/>
            </a:pPr>
            <a:r>
              <a:rPr lang="en-US" sz="1800">
                <a:solidFill>
                  <a:schemeClr val="tx1"/>
                </a:solidFill>
                <a:latin typeface="Montserrat"/>
                <a:ea typeface="Montserrat"/>
                <a:cs typeface="Montserrat"/>
                <a:sym typeface="Montserrat"/>
              </a:rPr>
              <a:t>Pop up flyer distribution at  	Coliseum BART              	Eastmont Center</a:t>
            </a:r>
          </a:p>
          <a:p>
            <a:pPr marL="342900" lvl="0" indent="-342900">
              <a:lnSpc>
                <a:spcPct val="150000"/>
              </a:lnSpc>
              <a:buClr>
                <a:schemeClr val="dk1"/>
              </a:buClr>
              <a:buSzPts val="1100"/>
              <a:buFont typeface="Arial" panose="020B0604020202020204" pitchFamily="34" charset="0"/>
              <a:buChar char="•"/>
            </a:pPr>
            <a:r>
              <a:rPr lang="en-US" sz="1800">
                <a:solidFill>
                  <a:schemeClr val="tx1"/>
                </a:solidFill>
                <a:latin typeface="Montserrat"/>
                <a:ea typeface="Montserrat"/>
                <a:cs typeface="Montserrat"/>
                <a:sym typeface="Montserrat"/>
              </a:rPr>
              <a:t>Talked with small business </a:t>
            </a:r>
          </a:p>
          <a:p>
            <a:pPr marL="342900" lvl="0" indent="-342900">
              <a:lnSpc>
                <a:spcPct val="150000"/>
              </a:lnSpc>
              <a:buClr>
                <a:schemeClr val="dk1"/>
              </a:buClr>
              <a:buSzPts val="1100"/>
              <a:buFont typeface="Arial" panose="020B0604020202020204" pitchFamily="34" charset="0"/>
              <a:buChar char="•"/>
            </a:pPr>
            <a:r>
              <a:rPr lang="en-US" sz="1800">
                <a:solidFill>
                  <a:schemeClr val="tx1"/>
                </a:solidFill>
                <a:latin typeface="Montserrat"/>
                <a:ea typeface="Montserrat"/>
                <a:cs typeface="Montserrat"/>
                <a:sym typeface="Montserrat"/>
              </a:rPr>
              <a:t>Online Survey </a:t>
            </a:r>
          </a:p>
          <a:p>
            <a:pPr marL="342900" lvl="0" indent="-342900">
              <a:lnSpc>
                <a:spcPct val="150000"/>
              </a:lnSpc>
              <a:buClr>
                <a:schemeClr val="dk1"/>
              </a:buClr>
              <a:buSzPts val="1100"/>
              <a:buFont typeface="Arial" panose="020B0604020202020204" pitchFamily="34" charset="0"/>
              <a:buChar char="•"/>
            </a:pPr>
            <a:r>
              <a:rPr lang="en-US" sz="1800">
                <a:solidFill>
                  <a:schemeClr val="tx1"/>
                </a:solidFill>
                <a:latin typeface="Montserrat"/>
                <a:ea typeface="Montserrat"/>
                <a:cs typeface="Montserrat"/>
                <a:sym typeface="Montserrat"/>
              </a:rPr>
              <a:t>Met with Fire </a:t>
            </a:r>
          </a:p>
          <a:p>
            <a:pPr marL="342900" lvl="0" indent="-342900">
              <a:lnSpc>
                <a:spcPct val="150000"/>
              </a:lnSpc>
              <a:buClr>
                <a:schemeClr val="dk1"/>
              </a:buClr>
              <a:buSzPts val="1100"/>
              <a:buFont typeface="Arial" panose="020B0604020202020204" pitchFamily="34" charset="0"/>
              <a:buChar char="•"/>
            </a:pPr>
            <a:r>
              <a:rPr lang="en-US" sz="1800">
                <a:solidFill>
                  <a:schemeClr val="tx1"/>
                </a:solidFill>
                <a:latin typeface="Montserrat"/>
                <a:ea typeface="Montserrat"/>
                <a:cs typeface="Montserrat"/>
                <a:sym typeface="Montserrat"/>
              </a:rPr>
              <a:t>Met with AC transit </a:t>
            </a:r>
          </a:p>
          <a:p>
            <a:pPr marL="342900" lvl="0" indent="-342900">
              <a:lnSpc>
                <a:spcPct val="115000"/>
              </a:lnSpc>
              <a:buClr>
                <a:schemeClr val="dk1"/>
              </a:buClr>
              <a:buSzPts val="1100"/>
              <a:buFont typeface="Arial" panose="020B0604020202020204" pitchFamily="34" charset="0"/>
              <a:buChar char="•"/>
            </a:pPr>
            <a:endParaRPr lang="en-US" sz="1800">
              <a:solidFill>
                <a:schemeClr val="tx1"/>
              </a:solidFill>
              <a:latin typeface="Montserrat"/>
              <a:ea typeface="Montserrat"/>
              <a:cs typeface="Montserrat"/>
              <a:sym typeface="Montserrat"/>
            </a:endParaRPr>
          </a:p>
        </p:txBody>
      </p:sp>
      <p:sp>
        <p:nvSpPr>
          <p:cNvPr id="42" name="Google Shape;428;p39">
            <a:extLst>
              <a:ext uri="{FF2B5EF4-FFF2-40B4-BE49-F238E27FC236}">
                <a16:creationId xmlns:a16="http://schemas.microsoft.com/office/drawing/2014/main" id="{D99877EA-2655-DFF1-3ED1-7E99AAC1B34C}"/>
              </a:ext>
            </a:extLst>
          </p:cNvPr>
          <p:cNvSpPr/>
          <p:nvPr/>
        </p:nvSpPr>
        <p:spPr>
          <a:xfrm>
            <a:off x="124857" y="1104992"/>
            <a:ext cx="3894484" cy="415285"/>
          </a:xfrm>
          <a:prstGeom prst="rect">
            <a:avLst/>
          </a:prstGeom>
          <a:solidFill>
            <a:schemeClr val="lt1">
              <a:alpha val="72549"/>
            </a:schemeClr>
          </a:solidFill>
          <a:ln>
            <a:noFill/>
          </a:ln>
        </p:spPr>
        <p:txBody>
          <a:bodyPr spcFirstLastPara="1" wrap="square" lIns="91425" tIns="45700" rIns="91425" bIns="45700" anchor="ctr" anchorCtr="0">
            <a:noAutofit/>
          </a:bodyPr>
          <a:lstStyle/>
          <a:p>
            <a:pPr>
              <a:lnSpc>
                <a:spcPct val="115000"/>
              </a:lnSpc>
              <a:buClr>
                <a:schemeClr val="dk1"/>
              </a:buClr>
              <a:buSzPts val="1100"/>
            </a:pPr>
            <a:r>
              <a:rPr lang="en-US" sz="2000" b="1">
                <a:solidFill>
                  <a:schemeClr val="tx1">
                    <a:lumMod val="75000"/>
                    <a:lumOff val="25000"/>
                  </a:schemeClr>
                </a:solidFill>
                <a:latin typeface="Montserrat"/>
                <a:ea typeface="Montserrat"/>
                <a:cs typeface="Montserrat"/>
                <a:sym typeface="Montserrat"/>
              </a:rPr>
              <a:t>Outreach and Engagement</a:t>
            </a:r>
          </a:p>
        </p:txBody>
      </p:sp>
      <p:pic>
        <p:nvPicPr>
          <p:cNvPr id="4" name="Picture 3">
            <a:extLst>
              <a:ext uri="{FF2B5EF4-FFF2-40B4-BE49-F238E27FC236}">
                <a16:creationId xmlns:a16="http://schemas.microsoft.com/office/drawing/2014/main" id="{8BF15495-20B8-8FF3-7C65-334D8C418E8B}"/>
              </a:ext>
            </a:extLst>
          </p:cNvPr>
          <p:cNvPicPr>
            <a:picLocks noChangeAspect="1"/>
          </p:cNvPicPr>
          <p:nvPr/>
        </p:nvPicPr>
        <p:blipFill>
          <a:blip r:embed="rId4"/>
          <a:stretch>
            <a:fillRect/>
          </a:stretch>
        </p:blipFill>
        <p:spPr>
          <a:xfrm>
            <a:off x="6676843" y="2205492"/>
            <a:ext cx="4165328" cy="3211102"/>
          </a:xfrm>
          <a:prstGeom prst="rect">
            <a:avLst/>
          </a:prstGeom>
          <a:effectLst>
            <a:outerShdw blurRad="50800" dist="38100" dir="2700000" algn="tl" rotWithShape="0">
              <a:prstClr val="black">
                <a:alpha val="40000"/>
              </a:prstClr>
            </a:outerShdw>
          </a:effectLst>
        </p:spPr>
      </p:pic>
      <p:pic>
        <p:nvPicPr>
          <p:cNvPr id="6" name="Picture 5">
            <a:extLst>
              <a:ext uri="{FF2B5EF4-FFF2-40B4-BE49-F238E27FC236}">
                <a16:creationId xmlns:a16="http://schemas.microsoft.com/office/drawing/2014/main" id="{48DB54DA-37C5-9C56-B7B3-F2901BF79739}"/>
              </a:ext>
            </a:extLst>
          </p:cNvPr>
          <p:cNvPicPr>
            <a:picLocks noChangeAspect="1"/>
          </p:cNvPicPr>
          <p:nvPr/>
        </p:nvPicPr>
        <p:blipFill>
          <a:blip r:embed="rId5"/>
          <a:stretch>
            <a:fillRect/>
          </a:stretch>
        </p:blipFill>
        <p:spPr>
          <a:xfrm rot="1353938">
            <a:off x="8801441" y="3612727"/>
            <a:ext cx="3357844" cy="2188642"/>
          </a:xfrm>
          <a:prstGeom prst="rect">
            <a:avLst/>
          </a:prstGeom>
          <a:effectLst>
            <a:outerShdw blurRad="50800" dist="38100" dir="2700000" algn="tl" rotWithShape="0">
              <a:prstClr val="black">
                <a:alpha val="40000"/>
              </a:prstClr>
            </a:outerShdw>
          </a:effectLst>
        </p:spPr>
      </p:pic>
      <p:pic>
        <p:nvPicPr>
          <p:cNvPr id="8" name="Picture 7">
            <a:extLst>
              <a:ext uri="{FF2B5EF4-FFF2-40B4-BE49-F238E27FC236}">
                <a16:creationId xmlns:a16="http://schemas.microsoft.com/office/drawing/2014/main" id="{E102802E-AA29-0CEC-C4E2-429D444BABFF}"/>
              </a:ext>
            </a:extLst>
          </p:cNvPr>
          <p:cNvPicPr>
            <a:picLocks noChangeAspect="1"/>
          </p:cNvPicPr>
          <p:nvPr/>
        </p:nvPicPr>
        <p:blipFill>
          <a:blip r:embed="rId6"/>
          <a:stretch>
            <a:fillRect/>
          </a:stretch>
        </p:blipFill>
        <p:spPr>
          <a:xfrm rot="19828992">
            <a:off x="5809286" y="2414659"/>
            <a:ext cx="1491568" cy="390002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570696722"/>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960DEB3E2E3595429D4D561DBA717495" ma:contentTypeVersion="12" ma:contentTypeDescription="Create a new document." ma:contentTypeScope="" ma:versionID="6fe50f0d12f0b3eab857c253f787d689">
  <xsd:schema xmlns:xsd="http://www.w3.org/2001/XMLSchema" xmlns:xs="http://www.w3.org/2001/XMLSchema" xmlns:p="http://schemas.microsoft.com/office/2006/metadata/properties" xmlns:ns3="0833dcae-a2f5-4ac3-b414-69fcb535eb57" xmlns:ns4="85e16f02-afbc-4d26-9716-8e865aca9628" targetNamespace="http://schemas.microsoft.com/office/2006/metadata/properties" ma:root="true" ma:fieldsID="53068a6536c70145b7ad2dc201f30baa" ns3:_="" ns4:_="">
    <xsd:import namespace="0833dcae-a2f5-4ac3-b414-69fcb535eb57"/>
    <xsd:import namespace="85e16f02-afbc-4d26-9716-8e865aca9628"/>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_activity" minOccurs="0"/>
                <xsd:element ref="ns4:MediaServiceAutoTags" minOccurs="0"/>
                <xsd:element ref="ns4:MediaServiceOCR" minOccurs="0"/>
                <xsd:element ref="ns4:MediaServiceGenerationTime" minOccurs="0"/>
                <xsd:element ref="ns4:MediaServiceEventHashCode" minOccurs="0"/>
                <xsd:element ref="ns4:MediaServiceDateTaken" minOccurs="0"/>
                <xsd:element ref="ns4: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833dcae-a2f5-4ac3-b414-69fcb535eb57"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5e16f02-afbc-4d26-9716-8e865aca9628"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_activity" ma:index="13" nillable="true" ma:displayName="_activity" ma:hidden="true" ma:internalName="_activity">
      <xsd:simpleType>
        <xsd:restriction base="dms:Note"/>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activity xmlns="85e16f02-afbc-4d26-9716-8e865aca9628" xsi:nil="true"/>
  </documentManagement>
</p:properties>
</file>

<file path=customXml/itemProps1.xml><?xml version="1.0" encoding="utf-8"?>
<ds:datastoreItem xmlns:ds="http://schemas.openxmlformats.org/officeDocument/2006/customXml" ds:itemID="{3F2ED7CA-60FB-493D-BE01-D3572D73D1BA}">
  <ds:schemaRefs>
    <ds:schemaRef ds:uri="http://schemas.microsoft.com/sharepoint/v3/contenttype/forms"/>
  </ds:schemaRefs>
</ds:datastoreItem>
</file>

<file path=customXml/itemProps2.xml><?xml version="1.0" encoding="utf-8"?>
<ds:datastoreItem xmlns:ds="http://schemas.openxmlformats.org/officeDocument/2006/customXml" ds:itemID="{2250B4AF-05CE-4D40-82DC-8C761322D213}">
  <ds:schemaRefs>
    <ds:schemaRef ds:uri="0833dcae-a2f5-4ac3-b414-69fcb535eb57"/>
    <ds:schemaRef ds:uri="85e16f02-afbc-4d26-9716-8e865aca962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88E76F31-FB6B-458F-B24F-4C5A259D901B}">
  <ds:schemaRefs>
    <ds:schemaRef ds:uri="0833dcae-a2f5-4ac3-b414-69fcb535eb57"/>
    <ds:schemaRef ds:uri="85e16f02-afbc-4d26-9716-8e865aca9628"/>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0</TotalTime>
  <Words>1674</Words>
  <Application>Microsoft Office PowerPoint</Application>
  <PresentationFormat>Widescreen</PresentationFormat>
  <Paragraphs>416</Paragraphs>
  <Slides>17</Slides>
  <Notes>17</Notes>
  <HiddenSlides>2</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17</vt:i4>
      </vt:variant>
    </vt:vector>
  </HeadingPairs>
  <TitlesOfParts>
    <vt:vector size="24" baseType="lpstr">
      <vt:lpstr>Montserrat Black</vt:lpstr>
      <vt:lpstr>Montserrat</vt:lpstr>
      <vt:lpstr>Arial</vt:lpstr>
      <vt:lpstr>Montserrat ExtraBold</vt:lpstr>
      <vt:lpstr>Calibri</vt:lpstr>
      <vt:lpstr>Avenir Next LT Pro</vt:lpstr>
      <vt:lpstr>Office Theme</vt:lpstr>
      <vt:lpstr>73rd Ave Design Selection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Corona, Manuel</dc:creator>
  <cp:lastModifiedBy>Corona, Manuel</cp:lastModifiedBy>
  <cp:revision>1</cp:revision>
  <dcterms:modified xsi:type="dcterms:W3CDTF">2024-04-18T20:06:13Z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0x010100960DEB3E2E3595429D4D561DBA717495</vt:lpwstr>
  </property>
</Properties>
</file>