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57" r:id="rId6"/>
    <p:sldId id="258" r:id="rId7"/>
    <p:sldId id="359" r:id="rId8"/>
    <p:sldId id="369" r:id="rId9"/>
    <p:sldId id="368" r:id="rId10"/>
    <p:sldId id="3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h ortiz" initials="jo" lastIdx="4" clrIdx="0">
    <p:extLst>
      <p:ext uri="{19B8F6BF-5375-455C-9EA6-DF929625EA0E}">
        <p15:presenceInfo xmlns:p15="http://schemas.microsoft.com/office/powerpoint/2012/main" userId="9b2492ed12c8ef4f" providerId="Windows Live"/>
      </p:ext>
    </p:extLst>
  </p:cmAuthor>
  <p:cmAuthor id="2" name="Ortiz, Julieth" initials="OJ" lastIdx="3" clrIdx="1">
    <p:extLst>
      <p:ext uri="{19B8F6BF-5375-455C-9EA6-DF929625EA0E}">
        <p15:presenceInfo xmlns:p15="http://schemas.microsoft.com/office/powerpoint/2012/main" userId="S::jortiz@oaklandnet.com::5878eb71-4e0c-4c12-9037-247eee7a4207" providerId="AD"/>
      </p:ext>
    </p:extLst>
  </p:cmAuthor>
  <p:cmAuthor id="3" name="Ehlers, Emily" initials="EE" lastIdx="6" clrIdx="2">
    <p:extLst>
      <p:ext uri="{19B8F6BF-5375-455C-9EA6-DF929625EA0E}">
        <p15:presenceInfo xmlns:p15="http://schemas.microsoft.com/office/powerpoint/2012/main" userId="Ehlers, Emily" providerId="None"/>
      </p:ext>
    </p:extLst>
  </p:cmAuthor>
  <p:cmAuthor id="4" name="Peterson, Teresa" initials="PT" lastIdx="3" clrIdx="3">
    <p:extLst>
      <p:ext uri="{19B8F6BF-5375-455C-9EA6-DF929625EA0E}">
        <p15:presenceInfo xmlns:p15="http://schemas.microsoft.com/office/powerpoint/2012/main" userId="S::tpeterson@oaklandnet.com::7c48ab35-1d18-428e-b9ea-ed29d131b253" providerId="AD"/>
      </p:ext>
    </p:extLst>
  </p:cmAuthor>
  <p:cmAuthor id="5" name="Alaoui, B. Mohamed" initials="ABM" lastIdx="2" clrIdx="4">
    <p:extLst>
      <p:ext uri="{19B8F6BF-5375-455C-9EA6-DF929625EA0E}">
        <p15:presenceInfo xmlns:p15="http://schemas.microsoft.com/office/powerpoint/2012/main" userId="S::BAlaoui@oaklandnet.com::4657652f-1135-4d02-8646-95b57cda4a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0D8"/>
    <a:srgbClr val="E4E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FE6CB-737B-437C-BC53-E28D7CC25884}" v="1" dt="2022-04-27T18:45:44.317"/>
    <p1510:client id="{AB908734-9C9C-3B6B-4AD1-D1AACED43A75}" v="4" dt="2022-04-27T20:50:54.52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B7BF-B0FD-4764-AF7C-7E3C7988431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914FE-EA57-48C8-81D9-0BEDAD9B7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7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914FE-EA57-48C8-81D9-0BEDAD9B7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914FE-EA57-48C8-81D9-0BEDAD9B7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latin typeface="Fakt Pro Bln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914FE-EA57-48C8-81D9-0BEDAD9B7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3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914FE-EA57-48C8-81D9-0BEDAD9B7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914FE-EA57-48C8-81D9-0BEDAD9B7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project start date: </a:t>
            </a:r>
          </a:p>
          <a:p>
            <a:pPr marL="171450" indent="-171450">
              <a:buFontTx/>
              <a:buChar char="-"/>
            </a:pPr>
            <a:r>
              <a:rPr lang="en-US"/>
              <a:t>When we can go into bid for consultants to do the design work (about 18 months for design) </a:t>
            </a:r>
          </a:p>
          <a:p>
            <a:pPr marL="171450" indent="-171450">
              <a:buFontTx/>
              <a:buChar char="-"/>
            </a:pPr>
            <a:r>
              <a:rPr lang="en-US"/>
              <a:t>Then project construct bid and award (6 to 12 months) </a:t>
            </a:r>
          </a:p>
          <a:p>
            <a:pPr marL="171450" indent="-171450">
              <a:buFontTx/>
              <a:buChar char="-"/>
            </a:pPr>
            <a:r>
              <a:rPr lang="en-US"/>
              <a:t>Actual construction about another 24 months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914FE-EA57-48C8-81D9-0BEDAD9B7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914FE-EA57-48C8-81D9-0BEDAD9B7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FB34-6CE2-438C-8D27-BD6FFC889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7937D-5D90-4B2C-A658-A8C3024DF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C992C-9172-45C5-B999-A2E2D01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C72A-4F93-4AF7-8BC5-CB06637F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38B7-41A2-488A-95E7-937BDCBD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7421-D405-4F1F-964D-34E427C3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2C527-35A0-46A4-8852-5279119E1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1204-0F93-461E-BA69-89944143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CE333-BC70-41FC-AC89-B3DF9D1A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D1A2-580D-4889-B26A-6FF86F6F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CB948-0C95-47BE-A18A-7F6410AE5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A80C9-F9A0-4576-950B-96A5C19BB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6B3E-E033-4107-989E-74EC01B2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3A05E-4286-4237-9B8C-0A746914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92A5E-C4F8-4AA4-BF23-20D90F5B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6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B4665C-96C9-4826-9680-96D3C10F7589}"/>
              </a:ext>
            </a:extLst>
          </p:cNvPr>
          <p:cNvSpPr/>
          <p:nvPr userDrawn="1"/>
        </p:nvSpPr>
        <p:spPr>
          <a:xfrm>
            <a:off x="0" y="1577500"/>
            <a:ext cx="12192000" cy="422404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3CB19-43D5-4BDF-BFC4-9F0FD2AFF5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9630" y="408674"/>
            <a:ext cx="7472740" cy="602377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B1859-BF60-436C-AE47-CDCA33B6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20DB4-3D79-4FC2-BEFF-27B06636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AE51-E9C8-4F5C-AB0C-CD40ED24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E98CF56-49D9-4EE0-8948-7B306B044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252" y="2014037"/>
            <a:ext cx="2541588" cy="4154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7F96BFBA-B6DC-4545-A84F-FC358D802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1409" y="4831273"/>
            <a:ext cx="2541588" cy="4154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09F7AE02-7B72-41CA-BBBA-690477320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1409" y="4520326"/>
            <a:ext cx="2541588" cy="28750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FC353EB4-FA83-4005-9982-8EDF802098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6849" y="2014037"/>
            <a:ext cx="2541588" cy="4154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F50F63B2-7BE2-458F-B8F4-C5D3402983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6849" y="1703090"/>
            <a:ext cx="2541588" cy="28750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</a:t>
            </a:r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FC4C199B-1DF3-4B6C-9044-FBE141DB72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683" y="4831273"/>
            <a:ext cx="2541588" cy="4154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2F14D7D9-4C8A-47B7-B803-E0E49F4918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3683" y="4520326"/>
            <a:ext cx="2541588" cy="28750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BA236539-C2F4-4FF6-8131-8834E12680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9930" y="2014037"/>
            <a:ext cx="2541588" cy="4154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eiusmod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incididunt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0AF894AB-DA10-4943-A121-DC10578813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9930" y="1703090"/>
            <a:ext cx="2541588" cy="28750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6D1A5D58-B929-4B60-A518-F2EFDEE4CD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252" y="1703090"/>
            <a:ext cx="2541588" cy="28750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DC3833-1C66-4383-A2F0-821CE92D127C}"/>
              </a:ext>
            </a:extLst>
          </p:cNvPr>
          <p:cNvGrpSpPr/>
          <p:nvPr userDrawn="1"/>
        </p:nvGrpSpPr>
        <p:grpSpPr>
          <a:xfrm>
            <a:off x="838200" y="2782112"/>
            <a:ext cx="10515600" cy="1667665"/>
            <a:chOff x="3377189" y="2747191"/>
            <a:chExt cx="8193029" cy="16676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836CD16-3EF1-4753-8B0C-05095A81A9EE}"/>
                </a:ext>
              </a:extLst>
            </p:cNvPr>
            <p:cNvGrpSpPr/>
            <p:nvPr userDrawn="1"/>
          </p:nvGrpSpPr>
          <p:grpSpPr>
            <a:xfrm rot="10800000">
              <a:off x="5577621" y="3829230"/>
              <a:ext cx="123290" cy="585626"/>
              <a:chOff x="1602768" y="2537718"/>
              <a:chExt cx="123290" cy="585626"/>
            </a:xfrm>
            <a:solidFill>
              <a:schemeClr val="accent1">
                <a:lumMod val="10000"/>
              </a:schemeClr>
            </a:solidFill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C07BB6C-738F-4079-841F-97F39F4D45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664413" y="2661007"/>
                <a:ext cx="0" cy="462337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AF7367F-B016-4736-BD59-3AB55DA60F75}"/>
                  </a:ext>
                </a:extLst>
              </p:cNvPr>
              <p:cNvSpPr/>
              <p:nvPr userDrawn="1"/>
            </p:nvSpPr>
            <p:spPr>
              <a:xfrm>
                <a:off x="1602768" y="2537718"/>
                <a:ext cx="123290" cy="12329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59E1E28-F81D-47AB-B89E-D20C3A12D0D5}"/>
                </a:ext>
              </a:extLst>
            </p:cNvPr>
            <p:cNvGrpSpPr/>
            <p:nvPr userDrawn="1"/>
          </p:nvGrpSpPr>
          <p:grpSpPr>
            <a:xfrm rot="10800000">
              <a:off x="9184858" y="3805091"/>
              <a:ext cx="123290" cy="585626"/>
              <a:chOff x="-162566" y="2537718"/>
              <a:chExt cx="123290" cy="585626"/>
            </a:xfrm>
            <a:solidFill>
              <a:schemeClr val="accent1">
                <a:lumMod val="10000"/>
              </a:schemeClr>
            </a:solidFill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37426DB-4E59-460D-BA07-91C2AA7000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100916" y="2661007"/>
                <a:ext cx="0" cy="462337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18C1D25-F344-4CE1-876B-EB44E6EB37A8}"/>
                  </a:ext>
                </a:extLst>
              </p:cNvPr>
              <p:cNvSpPr/>
              <p:nvPr userDrawn="1"/>
            </p:nvSpPr>
            <p:spPr>
              <a:xfrm>
                <a:off x="-162566" y="2537718"/>
                <a:ext cx="123290" cy="12329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040D7BD-F169-4920-BAF9-2345E09B5B24}"/>
                </a:ext>
              </a:extLst>
            </p:cNvPr>
            <p:cNvGrpSpPr/>
            <p:nvPr userDrawn="1"/>
          </p:nvGrpSpPr>
          <p:grpSpPr>
            <a:xfrm>
              <a:off x="9899620" y="2753255"/>
              <a:ext cx="123290" cy="585626"/>
              <a:chOff x="1602768" y="2537718"/>
              <a:chExt cx="123290" cy="585626"/>
            </a:xfrm>
            <a:solidFill>
              <a:schemeClr val="accent1">
                <a:lumMod val="10000"/>
              </a:schemeClr>
            </a:solidFill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845E547-4652-4580-AF15-6CA8B15BFE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664413" y="2661007"/>
                <a:ext cx="0" cy="462337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D0CC5E6-846A-47C4-BE82-A7C5C5E21E17}"/>
                  </a:ext>
                </a:extLst>
              </p:cNvPr>
              <p:cNvSpPr/>
              <p:nvPr userDrawn="1"/>
            </p:nvSpPr>
            <p:spPr>
              <a:xfrm>
                <a:off x="1602768" y="2537718"/>
                <a:ext cx="123290" cy="12329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ED68C2E-0D8F-4E80-BB76-A90082A8B230}"/>
                </a:ext>
              </a:extLst>
            </p:cNvPr>
            <p:cNvGrpSpPr/>
            <p:nvPr userDrawn="1"/>
          </p:nvGrpSpPr>
          <p:grpSpPr>
            <a:xfrm>
              <a:off x="3377189" y="3323227"/>
              <a:ext cx="8193029" cy="506003"/>
              <a:chOff x="2942357" y="3334638"/>
              <a:chExt cx="8193029" cy="50600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9B1172-2E36-48DA-92A9-BF06B06B5917}"/>
                  </a:ext>
                </a:extLst>
              </p:cNvPr>
              <p:cNvGrpSpPr/>
              <p:nvPr userDrawn="1"/>
            </p:nvGrpSpPr>
            <p:grpSpPr>
              <a:xfrm>
                <a:off x="2942357" y="3334639"/>
                <a:ext cx="5334210" cy="506002"/>
                <a:chOff x="2669354" y="3175999"/>
                <a:chExt cx="4585485" cy="506002"/>
              </a:xfrm>
              <a:solidFill>
                <a:schemeClr val="accent6"/>
              </a:solidFill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4546DEA4-99BF-4F38-AD25-66E535451EC7}"/>
                    </a:ext>
                  </a:extLst>
                </p:cNvPr>
                <p:cNvSpPr/>
                <p:nvPr userDrawn="1"/>
              </p:nvSpPr>
              <p:spPr>
                <a:xfrm>
                  <a:off x="2669354" y="3175999"/>
                  <a:ext cx="2322816" cy="506002"/>
                </a:xfrm>
                <a:prstGeom prst="parallelogram">
                  <a:avLst>
                    <a:gd name="adj" fmla="val 5951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>
                      <a:solidFill>
                        <a:schemeClr val="tx2"/>
                      </a:solidFill>
                      <a:latin typeface="Avenir Next LT Pro" panose="020B0504020202020204" pitchFamily="34" charset="0"/>
                    </a:rPr>
                    <a:t>AUGUST</a:t>
                  </a: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F7649109-A946-4122-A4F0-7AB3740318ED}"/>
                    </a:ext>
                  </a:extLst>
                </p:cNvPr>
                <p:cNvSpPr/>
                <p:nvPr userDrawn="1"/>
              </p:nvSpPr>
              <p:spPr>
                <a:xfrm>
                  <a:off x="4932023" y="3175999"/>
                  <a:ext cx="2322816" cy="506002"/>
                </a:xfrm>
                <a:prstGeom prst="parallelogram">
                  <a:avLst>
                    <a:gd name="adj" fmla="val 5951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>
                      <a:solidFill>
                        <a:schemeClr val="tx2"/>
                      </a:solidFill>
                      <a:latin typeface="Avenir Next LT Pro" panose="020B0504020202020204" pitchFamily="34" charset="0"/>
                    </a:rPr>
                    <a:t>SEPTEMBER</a:t>
                  </a:r>
                </a:p>
              </p:txBody>
            </p:sp>
          </p:grp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1C17362E-258F-43F2-83F5-7E44EDFA51B5}"/>
                  </a:ext>
                </a:extLst>
              </p:cNvPr>
              <p:cNvSpPr/>
              <p:nvPr userDrawn="1"/>
            </p:nvSpPr>
            <p:spPr>
              <a:xfrm>
                <a:off x="8131506" y="3334638"/>
                <a:ext cx="3003880" cy="506002"/>
              </a:xfrm>
              <a:prstGeom prst="parallelogram">
                <a:avLst>
                  <a:gd name="adj" fmla="val 5951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  <a:latin typeface="Avenir Next LT Pro" panose="020B0504020202020204" pitchFamily="34" charset="0"/>
                  </a:rPr>
                  <a:t>OCTOBER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2AEEAAA-CB80-4982-A061-8FDDFD69441A}"/>
                </a:ext>
              </a:extLst>
            </p:cNvPr>
            <p:cNvGrpSpPr/>
            <p:nvPr userDrawn="1"/>
          </p:nvGrpSpPr>
          <p:grpSpPr>
            <a:xfrm>
              <a:off x="7400215" y="2747191"/>
              <a:ext cx="123290" cy="585626"/>
              <a:chOff x="2534794" y="2537718"/>
              <a:chExt cx="123290" cy="585626"/>
            </a:xfrm>
            <a:solidFill>
              <a:schemeClr val="accent1">
                <a:lumMod val="10000"/>
              </a:schemeClr>
            </a:solidFill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E3E96CB-0E68-4C29-AA9A-AD31153DC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2595166" y="2661007"/>
                <a:ext cx="0" cy="462337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5222A72-246F-4856-9BFC-2286B91E3E50}"/>
                  </a:ext>
                </a:extLst>
              </p:cNvPr>
              <p:cNvSpPr/>
              <p:nvPr userDrawn="1"/>
            </p:nvSpPr>
            <p:spPr>
              <a:xfrm>
                <a:off x="2534794" y="2537718"/>
                <a:ext cx="123290" cy="12329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50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86C3-57AD-40E0-B176-2B882F49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290BE-8CEA-41FD-933B-AD5E232C6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2B6AA-5999-4AA3-A4E8-CD3817FC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FDED-A6D0-4EF3-B62A-7615CBB1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1ABA3-8701-4AD6-AA81-EF95F15C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AF50-FA45-49E2-B295-BA261714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E638-8811-427A-A627-6C8B9C6C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E5A6-72B7-4C8F-BD1A-3094F85C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392D7-B80E-454C-BC75-E1DBBEA2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0BE35-009A-4EF7-806D-4D9C17FA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FA98-0AA3-488E-8591-1D47FA73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EEAF-A3EF-47D7-AA3F-27D975686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00D4-A5F0-434C-8D28-9CE0603C9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08E0E-1CFA-4608-822A-2FAF203D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7FE4B-2475-47E6-8694-A5DE9E20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17348-8A1C-4AF3-AAA3-61836571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4772-E5D6-4ABA-803D-DF89AEB4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1D5D-F19D-4AD8-85D2-9A919F0AE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DB26E-B51E-4F80-BC1F-74EEB6CA4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771E0-93DE-408B-9DF6-C139C7E1A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17B7A-7AB7-4980-B590-8395ABF3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B6D86-868B-4478-844C-3CE40294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2C1D0-FFD3-4C1F-8736-6C2823F2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A93DF-6F93-41BA-A3B5-7127306F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6EFE-46E1-49F6-BCED-4D784E27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B2628-78C5-4F39-8219-EADA7B18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6EC7A-7352-40AF-986A-CECEDFBB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B4E9D-D092-416F-8571-3D25BBD7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E3852-1FE7-45C0-8ACA-4CA18F27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EA1CA-E316-44E5-A0B3-962D8986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EBB75-8A5B-4A13-8DC6-EAD6D2E7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3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E950-A012-418E-9244-034871AB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CFE0-A5BC-4517-A9D2-8D45AB4DD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ACF9C-5AF6-4C39-9DF9-F8C38B30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42FB-ADC0-40B1-9BF1-0F78DC48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34994-6818-456F-8F12-F02109F4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7E645-FA71-4362-957D-D17C3F0C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8E14-9B85-4A55-8B7B-F629C921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AEE6-562B-4109-BDA2-CC6D072C1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72E26-B43F-4970-998B-524E4CE6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6FB15-8ACE-450F-ADA0-D236E7D3E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A0E2D-32D1-4A04-BBDA-6A7FF7EF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96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094E-58C1-49FC-B97F-CD72EB9A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33FE3-1EBD-49AA-94A9-965B34AA3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F402F-6A08-4354-8C50-0AE33C54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A6D5F-C099-43ED-9D74-89055C43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D3C75-BF3D-4291-875C-2A7F8CB0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A99A9-8D07-4B25-A064-64787E9E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9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D77A-4CE9-43B6-893A-2622E867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EBB2-BB55-4472-A6C9-31F4E7E7B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2562-82F2-4D10-9185-A3FCD39D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FE74-3BBD-44F6-8734-284ADE01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17E49-05F2-4791-A671-0D160C09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12253-5E2B-487B-B94A-255315CBE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24888-9EA6-4350-8F80-8E8C582F2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65BB7-DE7F-4C95-A5E5-A2BF0999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B124-CC9F-4331-B286-E51F1E3D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5E707-F95E-4F1C-AA88-6C94665F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1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6A92-8B56-4DF6-9956-95BA4018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41AF-EB85-4E97-84B0-67C4649A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8AF66-8493-41A1-858C-9462E950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7DBDD-35AC-4006-AAC5-5A17E115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5655-8325-40EF-896D-8CEE816D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27CC-D93E-43D2-86E6-49358673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08AA-B7C7-4E68-8B69-9833714E3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E8F98-C169-43EC-94E9-CC548394F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EC88F-2E48-4635-91DD-24910953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BBD77-CBAB-47DE-AD74-F88ADA52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36CFA-F4CE-4050-9868-8F87880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F302-1C63-44F2-B204-08C612DE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7C6DE-E850-4FCA-8711-B88159B1D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E72B3-190D-4F58-BF7D-BEE2BCA89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D8734-1D1C-4568-8BA0-7AA18585E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B82B5-9153-46CD-9D0F-72A650135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69473-FE6A-40B5-99CF-98FA5EEB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384C0-BB6C-4DE7-96D7-F6CE0D4E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1A2A01-7DEF-451C-85D7-F3CDFD6A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B559-B594-4401-B640-1AFC6C12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E0232-9CC3-497B-BD7A-EC1AD4EB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8C62B-3FB8-4586-99A7-926C218D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85F00-F12E-4675-AF39-CCBA3076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D756B-5D39-49F2-AB36-B503AA52D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90DCA-6FC1-416F-89E6-04D02D10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0126A-9BD5-46FD-98A2-F34D0DAE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8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B637-9E42-407C-9BF3-CFD074D8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B0A5-9DAC-4F83-8ED4-8DC3F0B6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25799-D43A-4A9C-91CD-67D41CA4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13C53-F183-4EA6-B9AE-5F98B0D9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59D2C-4580-4B92-BD3D-0D21B814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3059A-5B84-4041-94E1-11333938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8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5AB3-8C7F-4071-9A0D-7BA1CB9B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EA58D-9409-45BA-B4E3-6F65F1432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D326D-5C2D-4FC0-8471-7FCCE287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9E20E-AEFC-4882-A7C6-FA296B71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741FA-DA31-4703-A72B-1A885F27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4C8D3-506C-488B-B70C-97C6FAB6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CA286-B82C-4EDC-A538-CED51270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7EA95-E93A-447B-B82C-A5196C7B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FC1C-F4CE-4B92-97B2-3B200EB7F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ACE2-2816-4B3B-AC08-132810368EF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57FC4-8968-4786-9D13-80CAC9734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016F3-ECF6-42AC-97B7-8ACA96DB7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2E1B-FAA6-4C04-8CE7-8EE993CC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BE005-C64D-4CAF-B906-EF572A20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273B4-951E-489C-9DB9-6251A83C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EFA79-9173-4288-9018-90CDED0E1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D579-680B-4C5C-B357-2E0F0861774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F6851-2A1F-46A1-8921-C56414057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9840-E138-4A11-9AFA-D6C81316B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EA1D-F294-4872-A789-B0B343E9D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landca.gov/services/apply-for-a-speed-bum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t.ca.gov/programs/local-assistance/fed-and-state-programs/active-transportation-program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corona@Oaklandc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aklandca.gov/projects/73rd-avenue-active-routes-to-trans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0E53A310-8F7B-4D49-8BD7-463131B97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7233" r="6923" b="605"/>
          <a:stretch/>
        </p:blipFill>
        <p:spPr>
          <a:xfrm>
            <a:off x="2231807" y="3964905"/>
            <a:ext cx="1480042" cy="992622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5D4DD12A-86D9-4C61-B475-F4B5D4787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5994" y="4957527"/>
            <a:ext cx="3000794" cy="7296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City of Oakland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chemeClr val="bg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Department of Transportation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1245C-C517-41C2-B296-1402D6D5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4" y="1170862"/>
            <a:ext cx="5717309" cy="2405715"/>
          </a:xfr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US" sz="2400" b="1" dirty="0">
                <a:ln w="0"/>
                <a:solidFill>
                  <a:schemeClr val="accent2"/>
                </a:solidFill>
                <a:latin typeface="Avenir Next LT Pro"/>
                <a:ea typeface="Cambria Math"/>
              </a:rPr>
              <a:t>Active Transportation Program Grant:</a:t>
            </a:r>
            <a:br>
              <a:rPr lang="en-US" sz="2400" b="1" dirty="0">
                <a:ln w="0"/>
                <a:solidFill>
                  <a:schemeClr val="accent2"/>
                </a:solidFill>
                <a:latin typeface="Avenir Next LT Pro"/>
                <a:ea typeface="Cambria Math"/>
              </a:rPr>
            </a:br>
            <a:br>
              <a:rPr lang="en-US" sz="4000" dirty="0">
                <a:ln w="0"/>
                <a:latin typeface="Avenir Next LT Pro" panose="020B0504020202020204" pitchFamily="34" charset="0"/>
                <a:ea typeface="Cambria Math" panose="02040503050406030204" pitchFamily="18" charset="0"/>
              </a:rPr>
            </a:br>
            <a:r>
              <a:rPr lang="en-US" sz="36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Avenir Next LT Pro"/>
                <a:ea typeface="Cambria Math"/>
              </a:rPr>
              <a:t>73</a:t>
            </a:r>
            <a:r>
              <a:rPr lang="en-US" sz="3600" baseline="300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Avenir Next LT Pro"/>
                <a:ea typeface="Cambria Math"/>
              </a:rPr>
              <a:t>rd</a:t>
            </a:r>
            <a:r>
              <a:rPr lang="en-US" sz="36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Avenir Next LT Pro"/>
                <a:ea typeface="Cambria Math"/>
              </a:rPr>
              <a:t> Avenue Active Routes to Transit </a:t>
            </a:r>
          </a:p>
        </p:txBody>
      </p:sp>
      <p:pic>
        <p:nvPicPr>
          <p:cNvPr id="7" name="Picture 6" descr="A picture containing outdoor, person, person, riding&#10;&#10;Description automatically generated">
            <a:extLst>
              <a:ext uri="{FF2B5EF4-FFF2-40B4-BE49-F238E27FC236}">
                <a16:creationId xmlns:a16="http://schemas.microsoft.com/office/drawing/2014/main" id="{B23BE97E-6CCA-42E9-8621-4BC2426C8B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331" r="6087" b="2331"/>
          <a:stretch/>
        </p:blipFill>
        <p:spPr>
          <a:xfrm>
            <a:off x="6177992" y="847070"/>
            <a:ext cx="5236988" cy="5163860"/>
          </a:xfrm>
          <a:prstGeom prst="flowChartConnector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74181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EB6DD-33D9-4600-919D-9D8F1F97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venir Next LT Pro" panose="020B0504020202020204" pitchFamily="34" charset="0"/>
              </a:rPr>
              <a:t>Today’s Goals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716F7-708A-4CFB-81D0-DD0F010D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466" y="1996254"/>
            <a:ext cx="7186527" cy="398558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>
                <a:latin typeface="Avenir Next LT Pro" panose="020B0504020202020204" pitchFamily="34" charset="0"/>
              </a:rPr>
              <a:t>ATP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latin typeface="Avenir Next LT Pro" panose="020B0504020202020204" pitchFamily="34" charset="0"/>
              </a:rPr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latin typeface="Avenir Next LT Pro"/>
              </a:rPr>
              <a:t>Design Concepts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latin typeface="Avenir Next LT Pro"/>
              </a:rPr>
              <a:t>Timeline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>
                <a:latin typeface="Avenir Next LT Pro"/>
              </a:rPr>
              <a:t>Questions/comments </a:t>
            </a:r>
            <a:endParaRPr lang="en-US">
              <a:latin typeface="Avenir Next LT Pro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8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1B3F0-B1E0-4445-A274-9B57470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 fontScale="90000"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Active Transportation Program (ATP) Grant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CEB0-A2AF-4C50-86F5-86517C34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endParaRPr lang="en-US" sz="130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300">
                <a:latin typeface="Avenir Next LT Pro" panose="020B0504020202020204" pitchFamily="34" charset="0"/>
              </a:rPr>
              <a:t>The purpose of the ATP is to encourage an increased use of active modes of transportation, such as biking and walking by achieving the following goals: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Increase the proportion of trips accomplished by biking and walking.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Increase the safety and mobility of non-motorized users.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Advance the active transportation efforts of regional agencies to achieve greenhouse gas reduction.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Enhance public health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Ensure that disadvantaged communities fully share in the benefits of the program.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Provide a broad spectrum of projects to benefit many types of active transportation users.</a:t>
            </a:r>
          </a:p>
          <a:p>
            <a:endParaRPr lang="en-US" sz="130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300">
              <a:latin typeface="Avenir Next LT Pro" panose="020B0504020202020204" pitchFamily="34" charset="0"/>
              <a:hlinkClick r:id="rId3"/>
            </a:endParaRPr>
          </a:p>
          <a:p>
            <a:pPr marL="0" indent="0">
              <a:buNone/>
            </a:pPr>
            <a:endParaRPr lang="en-US" sz="1300">
              <a:latin typeface="Avenir Next LT Pro" panose="020B0504020202020204" pitchFamily="34" charset="0"/>
              <a:hlinkClick r:id="rId3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01436-E6AE-472F-9BA9-616B12F9CA75}"/>
              </a:ext>
            </a:extLst>
          </p:cNvPr>
          <p:cNvSpPr txBox="1">
            <a:spLocks/>
          </p:cNvSpPr>
          <p:nvPr/>
        </p:nvSpPr>
        <p:spPr>
          <a:xfrm>
            <a:off x="998387" y="1318367"/>
            <a:ext cx="4775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40256-B01E-4A26-B16E-5A8CF793F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r="22322"/>
          <a:stretch/>
        </p:blipFill>
        <p:spPr>
          <a:xfrm>
            <a:off x="5311519" y="1318367"/>
            <a:ext cx="6257920" cy="396176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1F1C69C-D32C-4878-9D66-303E8E1ABB56}"/>
              </a:ext>
            </a:extLst>
          </p:cNvPr>
          <p:cNvSpPr txBox="1">
            <a:spLocks/>
          </p:cNvSpPr>
          <p:nvPr/>
        </p:nvSpPr>
        <p:spPr>
          <a:xfrm>
            <a:off x="5311519" y="5317979"/>
            <a:ext cx="3410712" cy="31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>
                <a:latin typeface="Avenir Next LT Pro" panose="020B0504020202020204" pitchFamily="34" charset="0"/>
              </a:rPr>
              <a:t>73</a:t>
            </a:r>
            <a:r>
              <a:rPr lang="en-US" sz="1300" baseline="30000">
                <a:latin typeface="Avenir Next LT Pro" panose="020B0504020202020204" pitchFamily="34" charset="0"/>
              </a:rPr>
              <a:t>rd</a:t>
            </a:r>
            <a:r>
              <a:rPr lang="en-US" sz="1300">
                <a:latin typeface="Avenir Next LT Pro" panose="020B0504020202020204" pitchFamily="34" charset="0"/>
              </a:rPr>
              <a:t> – Eastmont Transit Center</a:t>
            </a:r>
          </a:p>
          <a:p>
            <a:endParaRPr lang="en-US" sz="1300">
              <a:latin typeface="Avenir Next LT Pro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300">
              <a:latin typeface="Avenir Next LT Pro" panose="020B0504020202020204" pitchFamily="34" charset="0"/>
              <a:hlinkClick r:id="rId3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300">
              <a:latin typeface="Avenir Next LT Pro" panose="020B0504020202020204" pitchFamily="34" charset="0"/>
              <a:hlinkClick r:id="rId3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6B9D78-E92F-45FD-B112-599043004DD8}"/>
              </a:ext>
            </a:extLst>
          </p:cNvPr>
          <p:cNvSpPr txBox="1">
            <a:spLocks/>
          </p:cNvSpPr>
          <p:nvPr/>
        </p:nvSpPr>
        <p:spPr>
          <a:xfrm>
            <a:off x="409575" y="6354453"/>
            <a:ext cx="6766729" cy="313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>
                <a:latin typeface="Avenir Next LT Pro" panose="020B0504020202020204" pitchFamily="34" charset="0"/>
                <a:hlinkClick r:id="rId5"/>
              </a:rPr>
              <a:t>https://dot.ca.gov/programs/local-assistance/fed-and-state-programs/</a:t>
            </a:r>
            <a:r>
              <a:rPr lang="en-US" sz="1500">
                <a:latin typeface="Avenir Next LT Pro" panose="020B0504020202020204" pitchFamily="34" charset="0"/>
                <a:hlinkClick r:id="rId5"/>
              </a:rPr>
              <a:t>active-transportation-program</a:t>
            </a:r>
            <a:r>
              <a:rPr lang="en-US" sz="1300">
                <a:latin typeface="Avenir Next LT Pro" panose="020B05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>
              <a:latin typeface="Avenir Next LT Pro" panose="020B0504020202020204" pitchFamily="34" charset="0"/>
              <a:hlinkClick r:id="rId3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300">
              <a:latin typeface="Avenir Next LT Pro" panose="020B05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866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1B3F0-B1E0-4445-A274-9B57470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541182" cy="1106424"/>
          </a:xfrm>
        </p:spPr>
        <p:txBody>
          <a:bodyPr>
            <a:normAutofit fontScale="90000"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Background on 73</a:t>
            </a:r>
            <a:r>
              <a:rPr lang="en-US" sz="2800" baseline="30000">
                <a:latin typeface="Avenir Next LT Pro" panose="020B0504020202020204" pitchFamily="34" charset="0"/>
              </a:rPr>
              <a:t>rd</a:t>
            </a:r>
            <a:r>
              <a:rPr lang="en-US" sz="2800">
                <a:latin typeface="Avenir Next LT Pro" panose="020B0504020202020204" pitchFamily="34" charset="0"/>
              </a:rPr>
              <a:t> Active Routes to Transit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CEB0-A2AF-4C50-86F5-86517C34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59152"/>
            <a:ext cx="3626559" cy="342504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/>
              <a:t>The project was identified as a priority project in the 2019 bicycle plan update “Let’s Bike Oakland” and the 2021 East Oakland Mobility Action Plan (EOMAP). The City developed a resident and community-based organization-led design process to ensure that final recommendations resonated with the community. </a:t>
            </a:r>
          </a:p>
          <a:p>
            <a:pPr marL="0" indent="0">
              <a:buNone/>
            </a:pPr>
            <a:r>
              <a:rPr lang="en-US" sz="1400"/>
              <a:t>We heard: </a:t>
            </a:r>
          </a:p>
          <a:p>
            <a:r>
              <a:rPr lang="en-US" sz="1400"/>
              <a:t>Safety concerns regarding speeding and bad driving behavior at intersections,</a:t>
            </a:r>
          </a:p>
          <a:p>
            <a:r>
              <a:rPr lang="en-US" sz="1400"/>
              <a:t>Security concerns biking and walking next to vehicle traffic due to potential exposure to drive-by assault. </a:t>
            </a:r>
          </a:p>
          <a:p>
            <a:r>
              <a:rPr lang="en-US" sz="1400"/>
              <a:t>Community members shared that they did not feel safe using the current bike facilities or crossing 73</a:t>
            </a:r>
            <a:r>
              <a:rPr lang="en-US" sz="1400" baseline="30000"/>
              <a:t>rd</a:t>
            </a:r>
            <a:r>
              <a:rPr lang="en-US" sz="1400"/>
              <a:t> Ave to access the Eastmont Transit Center.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01436-E6AE-472F-9BA9-616B12F9CA75}"/>
              </a:ext>
            </a:extLst>
          </p:cNvPr>
          <p:cNvSpPr txBox="1">
            <a:spLocks/>
          </p:cNvSpPr>
          <p:nvPr/>
        </p:nvSpPr>
        <p:spPr>
          <a:xfrm>
            <a:off x="998387" y="1318367"/>
            <a:ext cx="4775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C65FE-CC8A-494A-929C-D33A3E8E6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89" y="694005"/>
            <a:ext cx="7009580" cy="53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1B3F0-B1E0-4445-A274-9B57470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Design Concepts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CEB0-A2AF-4C50-86F5-86517C34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b="1" dirty="0"/>
              <a:t>Buffered bicycle lanes</a:t>
            </a:r>
            <a:r>
              <a:rPr lang="en-US" dirty="0"/>
              <a:t>, closing a gap in the network and creating more separation from motorized vehicles</a:t>
            </a:r>
          </a:p>
          <a:p>
            <a:r>
              <a:rPr lang="en-US" b="1" dirty="0"/>
              <a:t>Bus boarding islands </a:t>
            </a:r>
            <a:r>
              <a:rPr lang="en-US" dirty="0"/>
              <a:t>to improve bus operations and give transit riders more visibility</a:t>
            </a:r>
          </a:p>
          <a:p>
            <a:r>
              <a:rPr lang="en-US" b="1" dirty="0"/>
              <a:t>Two protected intersections </a:t>
            </a:r>
            <a:r>
              <a:rPr lang="en-US" dirty="0"/>
              <a:t>for bicyclists and to help shorten pedestrian crossings</a:t>
            </a:r>
          </a:p>
          <a:p>
            <a:r>
              <a:rPr lang="en-US" b="1" dirty="0"/>
              <a:t>High-visibility crosswalk </a:t>
            </a:r>
            <a:r>
              <a:rPr lang="en-US" dirty="0"/>
              <a:t>markings at all intersections</a:t>
            </a:r>
          </a:p>
          <a:p>
            <a:r>
              <a:rPr lang="en-US" b="1" dirty="0"/>
              <a:t>Extended medians </a:t>
            </a:r>
            <a:r>
              <a:rPr lang="en-US" dirty="0"/>
              <a:t>to provide a pedestrian refuge in center of street and to reduce turning speeds</a:t>
            </a:r>
          </a:p>
          <a:p>
            <a:r>
              <a:rPr lang="en-US" b="1" dirty="0"/>
              <a:t>Dedicated bicycle connection </a:t>
            </a:r>
            <a:r>
              <a:rPr lang="en-US" dirty="0"/>
              <a:t>to Coliseum BART at International Blvd</a:t>
            </a:r>
          </a:p>
          <a:p>
            <a:r>
              <a:rPr lang="en-US" dirty="0"/>
              <a:t>A </a:t>
            </a:r>
            <a:r>
              <a:rPr lang="en-US" b="1" dirty="0"/>
              <a:t>new pedestrian/bicycle crossing </a:t>
            </a:r>
            <a:r>
              <a:rPr lang="en-US" dirty="0"/>
              <a:t>across 73rd to provide direct access to Eastmont Transit village</a:t>
            </a:r>
            <a:endParaRPr lang="en-US" sz="1200" dirty="0">
              <a:latin typeface="Avenir Next LT Pro" panose="020B0504020202020204" pitchFamily="34" charset="0"/>
            </a:endParaRPr>
          </a:p>
          <a:p>
            <a:endParaRPr lang="en-US" sz="1300" dirty="0">
              <a:latin typeface="Avenir Next LT Pro" panose="020B05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01436-E6AE-472F-9BA9-616B12F9CA75}"/>
              </a:ext>
            </a:extLst>
          </p:cNvPr>
          <p:cNvSpPr txBox="1">
            <a:spLocks/>
          </p:cNvSpPr>
          <p:nvPr/>
        </p:nvSpPr>
        <p:spPr>
          <a:xfrm>
            <a:off x="998387" y="1318367"/>
            <a:ext cx="4775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603D8-5A70-44CB-96BB-D2C2A241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43" y="1630671"/>
            <a:ext cx="7411728" cy="372673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B365C6-7648-4835-8A0E-ED9598349C3A}"/>
              </a:ext>
            </a:extLst>
          </p:cNvPr>
          <p:cNvSpPr txBox="1">
            <a:spLocks/>
          </p:cNvSpPr>
          <p:nvPr/>
        </p:nvSpPr>
        <p:spPr>
          <a:xfrm>
            <a:off x="630723" y="1787649"/>
            <a:ext cx="4775015" cy="27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>
                <a:latin typeface="Avenir Next LT Pro" panose="020B0504020202020204" pitchFamily="34" charset="0"/>
              </a:rPr>
              <a:t>Project Extent: Eastmont Transit Center to Coliseum BART</a:t>
            </a:r>
          </a:p>
        </p:txBody>
      </p:sp>
    </p:spTree>
    <p:extLst>
      <p:ext uri="{BB962C8B-B14F-4D97-AF65-F5344CB8AC3E}">
        <p14:creationId xmlns:p14="http://schemas.microsoft.com/office/powerpoint/2010/main" val="307216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1B3F0-B1E0-4445-A274-9B57470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Timeline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CEB0-A2AF-4C50-86F5-86517C34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6503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>
                <a:latin typeface="Avenir Next LT Pro" panose="020B0504020202020204" pitchFamily="34" charset="0"/>
              </a:rPr>
              <a:t>Active Transportation Program Cycle 6 Application Development </a:t>
            </a:r>
          </a:p>
          <a:p>
            <a:pPr lvl="1"/>
            <a:r>
              <a:rPr lang="en-US" sz="900" b="1">
                <a:latin typeface="Avenir Next LT Pro" panose="020B0504020202020204" pitchFamily="34" charset="0"/>
              </a:rPr>
              <a:t>April/May 2022 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ATP Cycle 6 Application Due </a:t>
            </a:r>
          </a:p>
          <a:p>
            <a:pPr lvl="1"/>
            <a:r>
              <a:rPr lang="en-US" sz="900" b="1">
                <a:latin typeface="Avenir Next LT Pro" panose="020B0504020202020204" pitchFamily="34" charset="0"/>
              </a:rPr>
              <a:t>June 15, 2022</a:t>
            </a:r>
            <a:endParaRPr lang="en-US" sz="500" b="1">
              <a:latin typeface="Avenir Next LT Pro" panose="020B0504020202020204" pitchFamily="34" charset="0"/>
            </a:endParaRPr>
          </a:p>
          <a:p>
            <a:r>
              <a:rPr lang="en-US" sz="1300">
                <a:latin typeface="Avenir Next LT Pro" panose="020B0504020202020204" pitchFamily="34" charset="0"/>
              </a:rPr>
              <a:t>ATP Cycle 6 Award Notification</a:t>
            </a:r>
            <a:r>
              <a:rPr lang="en-US" sz="900">
                <a:latin typeface="Avenir Next LT Pro" panose="020B0504020202020204" pitchFamily="34" charset="0"/>
              </a:rPr>
              <a:t> </a:t>
            </a:r>
            <a:endParaRPr lang="en-US" sz="1300">
              <a:latin typeface="Avenir Next LT Pro" panose="020B0504020202020204" pitchFamily="34" charset="0"/>
            </a:endParaRPr>
          </a:p>
          <a:p>
            <a:pPr lvl="1"/>
            <a:r>
              <a:rPr lang="en-US" sz="900" b="1">
                <a:latin typeface="Avenir Next LT Pro" panose="020B0504020202020204" pitchFamily="34" charset="0"/>
              </a:rPr>
              <a:t>December 2022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Project Start Date (if awarded)</a:t>
            </a:r>
          </a:p>
          <a:p>
            <a:pPr lvl="1"/>
            <a:r>
              <a:rPr lang="en-US" sz="900" b="1">
                <a:latin typeface="Avenir Next LT Pro" panose="020B0504020202020204" pitchFamily="34" charset="0"/>
              </a:rPr>
              <a:t>March 2023</a:t>
            </a:r>
          </a:p>
          <a:p>
            <a:r>
              <a:rPr lang="en-US" sz="1300">
                <a:latin typeface="Avenir Next LT Pro" panose="020B0504020202020204" pitchFamily="34" charset="0"/>
              </a:rPr>
              <a:t>Project Construction Complete (if awarded) </a:t>
            </a:r>
          </a:p>
          <a:p>
            <a:pPr lvl="1"/>
            <a:r>
              <a:rPr lang="en-US" sz="900" b="1">
                <a:latin typeface="Avenir Next LT Pro" panose="020B0504020202020204" pitchFamily="34" charset="0"/>
              </a:rPr>
              <a:t>March 2030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01436-E6AE-472F-9BA9-616B12F9CA75}"/>
              </a:ext>
            </a:extLst>
          </p:cNvPr>
          <p:cNvSpPr txBox="1">
            <a:spLocks/>
          </p:cNvSpPr>
          <p:nvPr/>
        </p:nvSpPr>
        <p:spPr>
          <a:xfrm>
            <a:off x="998387" y="1318367"/>
            <a:ext cx="4775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1C55DD-F306-4624-A684-C7C32D5C26B2}"/>
              </a:ext>
            </a:extLst>
          </p:cNvPr>
          <p:cNvSpPr txBox="1"/>
          <p:nvPr/>
        </p:nvSpPr>
        <p:spPr>
          <a:xfrm>
            <a:off x="5031040" y="1115077"/>
            <a:ext cx="624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akt Pro Bln" panose="02000000000000000000" pitchFamily="50" charset="0"/>
              </a:rPr>
              <a:t>East 15</a:t>
            </a:r>
            <a:r>
              <a:rPr lang="en-US" baseline="30000">
                <a:solidFill>
                  <a:schemeClr val="bg1"/>
                </a:solidFill>
                <a:latin typeface="Fakt Pro Bln" panose="02000000000000000000" pitchFamily="50" charset="0"/>
              </a:rPr>
              <a:t>th</a:t>
            </a:r>
            <a:r>
              <a:rPr lang="en-US">
                <a:solidFill>
                  <a:schemeClr val="bg1"/>
                </a:solidFill>
                <a:latin typeface="Fakt Pro Bln" panose="02000000000000000000" pitchFamily="50" charset="0"/>
              </a:rPr>
              <a:t> St at 5</a:t>
            </a:r>
            <a:r>
              <a:rPr lang="en-US" baseline="30000">
                <a:solidFill>
                  <a:schemeClr val="bg1"/>
                </a:solidFill>
                <a:latin typeface="Fakt Pro Bln" panose="02000000000000000000" pitchFamily="50" charset="0"/>
              </a:rPr>
              <a:t>th</a:t>
            </a:r>
            <a:r>
              <a:rPr lang="en-US">
                <a:solidFill>
                  <a:schemeClr val="bg1"/>
                </a:solidFill>
                <a:latin typeface="Fakt Pro Bln" panose="02000000000000000000" pitchFamily="50" charset="0"/>
              </a:rPr>
              <a:t> 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492E17-B71D-4152-A06A-E23D1DA5094C}"/>
              </a:ext>
            </a:extLst>
          </p:cNvPr>
          <p:cNvSpPr txBox="1"/>
          <p:nvPr/>
        </p:nvSpPr>
        <p:spPr>
          <a:xfrm>
            <a:off x="6435678" y="563628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Fakt Pro Bln" panose="02000000000000000000" pitchFamily="50" charset="0"/>
              </a:rPr>
              <a:t>After (Rendering)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02009-EA55-4C36-8947-0E626BA7C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7"/>
          <a:stretch/>
        </p:blipFill>
        <p:spPr>
          <a:xfrm>
            <a:off x="4840771" y="1415023"/>
            <a:ext cx="7323794" cy="42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1B3F0-B1E0-4445-A274-9B57470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Avenir Next LT Pro" panose="020B0504020202020204" pitchFamily="34" charset="0"/>
              </a:rPr>
              <a:t>Any questions or comments?</a:t>
            </a:r>
            <a:endParaRPr lang="en-US" sz="180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1" name="Arc 20" hidden="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21167C-EE9C-4572-8EE5-2F98C13B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400" b="1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endParaRPr lang="en-US" sz="4400" b="1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sz="4400" b="1">
                <a:latin typeface="Avenir Next LT Pro" panose="020B05040202020202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endParaRPr lang="en-US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endParaRPr lang="en-US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sz="2400">
                <a:latin typeface="Avenir Next LT Pro" panose="020B0504020202020204" pitchFamily="34" charset="0"/>
              </a:rPr>
              <a:t>Manuel Corona, OakDOT</a:t>
            </a:r>
          </a:p>
          <a:p>
            <a:pPr marL="0" indent="0" algn="ctr">
              <a:buNone/>
            </a:pPr>
            <a:r>
              <a:rPr lang="en-US" sz="2400">
                <a:latin typeface="Avenir Next LT Pro" panose="020B0504020202020204" pitchFamily="34" charset="0"/>
                <a:hlinkClick r:id="rId3"/>
              </a:rPr>
              <a:t>mcorona@Oaklandca.gov</a:t>
            </a:r>
            <a:r>
              <a:rPr lang="en-US" sz="2400">
                <a:latin typeface="Avenir Next LT Pro" panose="020B0504020202020204" pitchFamily="34" charset="0"/>
              </a:rPr>
              <a:t>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9699D-F992-4E36-B8A2-0CD8AF7498F2}"/>
              </a:ext>
            </a:extLst>
          </p:cNvPr>
          <p:cNvSpPr txBox="1"/>
          <p:nvPr/>
        </p:nvSpPr>
        <p:spPr>
          <a:xfrm>
            <a:off x="5078415" y="6460530"/>
            <a:ext cx="829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4"/>
              </a:rPr>
              <a:t>https://www.oaklandca.gov/projects/73rd-avenue-active-routes-to-transit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71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70C0"/>
      </a:dk1>
      <a:lt1>
        <a:srgbClr val="FFFFFF"/>
      </a:lt1>
      <a:dk2>
        <a:srgbClr val="FFFFFF"/>
      </a:dk2>
      <a:lt2>
        <a:srgbClr val="FFFFFF"/>
      </a:lt2>
      <a:accent1>
        <a:srgbClr val="FBF2D0"/>
      </a:accent1>
      <a:accent2>
        <a:srgbClr val="FF9933"/>
      </a:accent2>
      <a:accent3>
        <a:srgbClr val="FF9933"/>
      </a:accent3>
      <a:accent4>
        <a:srgbClr val="FF9933"/>
      </a:accent4>
      <a:accent5>
        <a:srgbClr val="FF9933"/>
      </a:accent5>
      <a:accent6>
        <a:srgbClr val="FF9933"/>
      </a:accent6>
      <a:hlink>
        <a:srgbClr val="ECBE18"/>
      </a:hlink>
      <a:folHlink>
        <a:srgbClr val="ECBE18"/>
      </a:folHlink>
    </a:clrScheme>
    <a:fontScheme name="Custom 23">
      <a:majorFont>
        <a:latin typeface="Century Gothic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01531- Timeline (blue horizontal chevrons, widescreen) - NEW.potx" id="{E1DE8709-4731-4236-A1E7-57568B34F9B9}" vid="{60A34618-20EB-457A-9A3E-9A2A901405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FD4CBF4551A4FA3C69E48053020A9" ma:contentTypeVersion="11" ma:contentTypeDescription="Create a new document." ma:contentTypeScope="" ma:versionID="c8765e399c25db357ca6df652ab48cbf">
  <xsd:schema xmlns:xsd="http://www.w3.org/2001/XMLSchema" xmlns:xs="http://www.w3.org/2001/XMLSchema" xmlns:p="http://schemas.microsoft.com/office/2006/metadata/properties" xmlns:ns3="bee544f9-89a5-4775-af08-f3db1186bbf2" xmlns:ns4="5684b037-f0f1-413d-8e81-20ccbaf5d3dc" targetNamespace="http://schemas.microsoft.com/office/2006/metadata/properties" ma:root="true" ma:fieldsID="bd7fa8ba7b051119bb3e5db3e2914ada" ns3:_="" ns4:_="">
    <xsd:import namespace="bee544f9-89a5-4775-af08-f3db1186bbf2"/>
    <xsd:import namespace="5684b037-f0f1-413d-8e81-20ccbaf5d3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544f9-89a5-4775-af08-f3db1186b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4b037-f0f1-413d-8e81-20ccbaf5d3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51EBF0-C5DD-4B0E-B068-43A8F7F412D7}">
  <ds:schemaRefs>
    <ds:schemaRef ds:uri="5684b037-f0f1-413d-8e81-20ccbaf5d3dc"/>
    <ds:schemaRef ds:uri="bee544f9-89a5-4775-af08-f3db1186bb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EE90AD-6F2B-4ADC-8EEA-C9D9E9778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B1906-01DB-4DA0-B039-CA804A0E73FC}">
  <ds:schemaRefs>
    <ds:schemaRef ds:uri="5684b037-f0f1-413d-8e81-20ccbaf5d3dc"/>
    <ds:schemaRef ds:uri="bee544f9-89a5-4775-af08-f3db1186bb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Widescreen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Century Gothic</vt:lpstr>
      <vt:lpstr>Fakt Pro Bln</vt:lpstr>
      <vt:lpstr>Microsoft Sans Serif</vt:lpstr>
      <vt:lpstr>Office Theme</vt:lpstr>
      <vt:lpstr>Custom Design</vt:lpstr>
      <vt:lpstr>Active Transportation Program Grant:  73rd Avenue Active Routes to Transit </vt:lpstr>
      <vt:lpstr>Today’s Goals</vt:lpstr>
      <vt:lpstr>Active Transportation Program (ATP) Grant </vt:lpstr>
      <vt:lpstr>Background on 73rd Active Routes to Transit</vt:lpstr>
      <vt:lpstr>Design Concepts </vt:lpstr>
      <vt:lpstr>Timeline</vt:lpstr>
      <vt:lpstr>Any 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2: TRANSPORTATION GRANT FUNDING</dc:title>
  <dc:creator>Ehlers, Emily</dc:creator>
  <cp:lastModifiedBy>Corona, Manuel</cp:lastModifiedBy>
  <cp:revision>2</cp:revision>
  <dcterms:created xsi:type="dcterms:W3CDTF">2020-10-08T00:47:31Z</dcterms:created>
  <dcterms:modified xsi:type="dcterms:W3CDTF">2022-05-10T16:26:00Z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0x010100BA3FD4CBF4551A4FA3C69E48053020A9</vt:lpwstr>
  </property>
</Properties>
</file>