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 id="2147483675" r:id="rId6"/>
  </p:sldMasterIdLst>
  <p:notesMasterIdLst>
    <p:notesMasterId r:id="rId27"/>
  </p:notesMasterIdLst>
  <p:sldIdLst>
    <p:sldId id="256" r:id="rId7"/>
    <p:sldId id="543" r:id="rId8"/>
    <p:sldId id="590" r:id="rId9"/>
    <p:sldId id="580" r:id="rId10"/>
    <p:sldId id="592" r:id="rId11"/>
    <p:sldId id="559" r:id="rId12"/>
    <p:sldId id="577" r:id="rId13"/>
    <p:sldId id="584" r:id="rId14"/>
    <p:sldId id="587" r:id="rId15"/>
    <p:sldId id="585" r:id="rId16"/>
    <p:sldId id="586" r:id="rId17"/>
    <p:sldId id="593" r:id="rId18"/>
    <p:sldId id="594" r:id="rId19"/>
    <p:sldId id="589" r:id="rId20"/>
    <p:sldId id="595" r:id="rId21"/>
    <p:sldId id="596" r:id="rId22"/>
    <p:sldId id="583" r:id="rId23"/>
    <p:sldId id="588" r:id="rId24"/>
    <p:sldId id="591" r:id="rId25"/>
    <p:sldId id="457" r:id="rId26"/>
  </p:sldIdLst>
  <p:sldSz cx="9144000" cy="5143500" type="screen16x9"/>
  <p:notesSz cx="9601200" cy="7315200"/>
  <p:embeddedFontLst>
    <p:embeddedFont>
      <p:font typeface="Calibri" panose="020F0502020204030204" pitchFamily="34" charset="0"/>
      <p:regular r:id="rId28"/>
      <p:bold r:id="rId29"/>
      <p:italic r:id="rId30"/>
      <p:boldItalic r:id="rId31"/>
    </p:embeddedFont>
    <p:embeddedFont>
      <p:font typeface="Montserrat" pitchFamily="2" charset="0"/>
      <p:regular r:id="rId32"/>
      <p:bold r:id="rId33"/>
      <p:italic r:id="rId34"/>
      <p:boldItalic r:id="rId35"/>
    </p:embeddedFont>
    <p:embeddedFont>
      <p:font typeface="Montserrat Black" pitchFamily="2" charset="0"/>
      <p:bold r:id="rId36"/>
      <p:boldItalic r:id="rId37"/>
    </p:embeddedFont>
    <p:embeddedFont>
      <p:font typeface="Montserrat Light" pitchFamily="2" charset="0"/>
      <p:regular r:id="rId38"/>
      <p:italic r:id="rId39"/>
    </p:embeddedFont>
    <p:embeddedFont>
      <p:font typeface="Montserrat Medium" pitchFamily="2" charset="0"/>
      <p:regular r:id="rId40"/>
      <p:italic r:id="rId41"/>
    </p:embeddedFont>
    <p:embeddedFont>
      <p:font typeface="Montserrat SemiBold" pitchFamily="2"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Ferrara" initials="" lastIdx="14" clrIdx="0"/>
  <p:cmAuthor id="1" name="Lily MacIver" initials="" lastIdx="4" clrIdx="1"/>
  <p:cmAuthor id="2" name="Lily MacIver" initials="LM" lastIdx="3" clrIdx="2">
    <p:extLst>
      <p:ext uri="{19B8F6BF-5375-455C-9EA6-DF929625EA0E}">
        <p15:presenceInfo xmlns:p15="http://schemas.microsoft.com/office/powerpoint/2012/main" userId="Lily MacIver" providerId="None"/>
      </p:ext>
    </p:extLst>
  </p:cmAuthor>
  <p:cmAuthor id="3" name="Ferrara, Nicole" initials="FN" lastIdx="8" clrIdx="3">
    <p:extLst>
      <p:ext uri="{19B8F6BF-5375-455C-9EA6-DF929625EA0E}">
        <p15:presenceInfo xmlns:p15="http://schemas.microsoft.com/office/powerpoint/2012/main" userId="S::NFerrara@oaklandnet.com::07340be0-d3b7-4206-b066-5b3116cc3ad4" providerId="AD"/>
      </p:ext>
    </p:extLst>
  </p:cmAuthor>
  <p:cmAuthor id="4" name="MacIver, Lily" initials="ML" lastIdx="51" clrIdx="4">
    <p:extLst>
      <p:ext uri="{19B8F6BF-5375-455C-9EA6-DF929625EA0E}">
        <p15:presenceInfo xmlns:p15="http://schemas.microsoft.com/office/powerpoint/2012/main" userId="S::lmaciver@oaklandnet.com::6364ca15-27af-4dc6-b7f2-4387588602c9" providerId="AD"/>
      </p:ext>
    </p:extLst>
  </p:cmAuthor>
  <p:cmAuthor id="5" name="Harris, Audrey" initials="HA" lastIdx="30" clrIdx="5">
    <p:extLst>
      <p:ext uri="{19B8F6BF-5375-455C-9EA6-DF929625EA0E}">
        <p15:presenceInfo xmlns:p15="http://schemas.microsoft.com/office/powerpoint/2012/main" userId="S::aharris2@oaklandnet.com::a35f97b8-0b05-4653-a6a1-1ab9cf0e3b00" providerId="AD"/>
      </p:ext>
    </p:extLst>
  </p:cmAuthor>
  <p:cmAuthor id="6" name="Wier, Megan" initials="WM" lastIdx="23" clrIdx="6">
    <p:extLst>
      <p:ext uri="{19B8F6BF-5375-455C-9EA6-DF929625EA0E}">
        <p15:presenceInfo xmlns:p15="http://schemas.microsoft.com/office/powerpoint/2012/main" userId="S::mwier@oaklandnet.com::c5a0c19e-4d6c-45ae-b32f-69e5abb3c545" providerId="AD"/>
      </p:ext>
    </p:extLst>
  </p:cmAuthor>
  <p:cmAuthor id="7" name="MacIver, Lily" initials="ML [2]" lastIdx="1" clrIdx="7">
    <p:extLst>
      <p:ext uri="{19B8F6BF-5375-455C-9EA6-DF929625EA0E}">
        <p15:presenceInfo xmlns:p15="http://schemas.microsoft.com/office/powerpoint/2012/main" userId="S::lmaciver@oaklandca.gov::6364ca15-27af-4dc6-b7f2-4387588602c9" providerId="AD"/>
      </p:ext>
    </p:extLst>
  </p:cmAuthor>
  <p:cmAuthor id="8" name="Harris, Audrey" initials="HA [2]" lastIdx="15" clrIdx="8">
    <p:extLst>
      <p:ext uri="{19B8F6BF-5375-455C-9EA6-DF929625EA0E}">
        <p15:presenceInfo xmlns:p15="http://schemas.microsoft.com/office/powerpoint/2012/main" userId="S::AHarris2@oaklandca.gov::a35f97b8-0b05-4653-a6a1-1ab9cf0e3b00" providerId="AD"/>
      </p:ext>
    </p:extLst>
  </p:cmAuthor>
  <p:cmAuthor id="9" name="Wier, Megan" initials="WM [2]" lastIdx="15" clrIdx="9">
    <p:extLst>
      <p:ext uri="{19B8F6BF-5375-455C-9EA6-DF929625EA0E}">
        <p15:presenceInfo xmlns:p15="http://schemas.microsoft.com/office/powerpoint/2012/main" userId="S::mwier@oaklandca.gov::c5a0c19e-4d6c-45ae-b32f-69e5abb3c545" providerId="AD"/>
      </p:ext>
    </p:extLst>
  </p:cmAuthor>
  <p:cmAuthor id="10" name="Ferrara, Nicole" initials="FN [2]" lastIdx="21" clrIdx="10">
    <p:extLst>
      <p:ext uri="{19B8F6BF-5375-455C-9EA6-DF929625EA0E}">
        <p15:presenceInfo xmlns:p15="http://schemas.microsoft.com/office/powerpoint/2012/main" userId="S::NFerrara@oaklandca.gov::07340be0-d3b7-4206-b066-5b3116cc3ad4" providerId="AD"/>
      </p:ext>
    </p:extLst>
  </p:cmAuthor>
  <p:cmAuthor id="11" name="Igbinedion, Ofurhe" initials="IO" lastIdx="12" clrIdx="11">
    <p:extLst>
      <p:ext uri="{19B8F6BF-5375-455C-9EA6-DF929625EA0E}">
        <p15:presenceInfo xmlns:p15="http://schemas.microsoft.com/office/powerpoint/2012/main" userId="S::oigbinedion@oaklandca.gov::c4327f08-a03f-45b2-80bb-154711c25f72" providerId="AD"/>
      </p:ext>
    </p:extLst>
  </p:cmAuthor>
  <p:cmAuthor id="12" name="Nicole Ferrara" initials="NF" lastIdx="1" clrIdx="12">
    <p:extLst>
      <p:ext uri="{19B8F6BF-5375-455C-9EA6-DF929625EA0E}">
        <p15:presenceInfo xmlns:p15="http://schemas.microsoft.com/office/powerpoint/2012/main" userId="Nicole Ferrara" providerId="None"/>
      </p:ext>
    </p:extLst>
  </p:cmAuthor>
  <p:cmAuthor id="13" name="Ream, Charlie" initials="RC" lastIdx="7" clrIdx="13">
    <p:extLst>
      <p:ext uri="{19B8F6BF-5375-455C-9EA6-DF929625EA0E}">
        <p15:presenceInfo xmlns:p15="http://schemas.microsoft.com/office/powerpoint/2012/main" userId="S::CReam@oaklandca.gov::f2d34c7a-5f38-40ae-9c87-fb3cea52f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A"/>
    <a:srgbClr val="D0D1CF"/>
    <a:srgbClr val="650D68"/>
    <a:srgbClr val="606863"/>
    <a:srgbClr val="E943C0"/>
    <a:srgbClr val="BD4D9D"/>
    <a:srgbClr val="9933FF"/>
    <a:srgbClr val="6600CC"/>
    <a:srgbClr val="CC00F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5504B2-EFF1-4652-9E88-02AAD5D997A1}">
  <a:tblStyle styleId="{3A5504B2-EFF1-4652-9E88-02AAD5D997A1}"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162" y="3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2.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binedion, Ofurhe" userId="c4327f08-a03f-45b2-80bb-154711c25f72" providerId="ADAL" clId="{BD07346B-1206-482E-8BDD-188BAC23BF80}"/>
    <pc:docChg chg="modSld">
      <pc:chgData name="Igbinedion, Ofurhe" userId="c4327f08-a03f-45b2-80bb-154711c25f72" providerId="ADAL" clId="{BD07346B-1206-482E-8BDD-188BAC23BF80}" dt="2024-08-02T17:59:09.248" v="4" actId="20577"/>
      <pc:docMkLst>
        <pc:docMk/>
      </pc:docMkLst>
      <pc:sldChg chg="modSp">
        <pc:chgData name="Igbinedion, Ofurhe" userId="c4327f08-a03f-45b2-80bb-154711c25f72" providerId="ADAL" clId="{BD07346B-1206-482E-8BDD-188BAC23BF80}" dt="2024-08-02T17:59:09.248" v="4" actId="20577"/>
        <pc:sldMkLst>
          <pc:docMk/>
          <pc:sldMk cId="1524554378" sldId="577"/>
        </pc:sldMkLst>
        <pc:graphicFrameChg chg="modGraphic">
          <ac:chgData name="Igbinedion, Ofurhe" userId="c4327f08-a03f-45b2-80bb-154711c25f72" providerId="ADAL" clId="{BD07346B-1206-482E-8BDD-188BAC23BF80}" dt="2024-08-02T17:59:09.248" v="4" actId="20577"/>
          <ac:graphicFrameMkLst>
            <pc:docMk/>
            <pc:sldMk cId="1524554378" sldId="577"/>
            <ac:graphicFrameMk id="13" creationId="{329E90F7-AEC2-4386-8C80-6E8AC7A04549}"/>
          </ac:graphicFrameMkLst>
        </pc:graphicFrameChg>
      </pc:sldChg>
    </pc:docChg>
  </pc:docChgLst>
  <pc:docChgLst>
    <pc:chgData name="Igbinedion, Ofurhe" userId="c4327f08-a03f-45b2-80bb-154711c25f72" providerId="ADAL" clId="{4396D050-3A7A-4492-92CE-1FC50AD729AD}"/>
    <pc:docChg chg="modSld">
      <pc:chgData name="Igbinedion, Ofurhe" userId="c4327f08-a03f-45b2-80bb-154711c25f72" providerId="ADAL" clId="{4396D050-3A7A-4492-92CE-1FC50AD729AD}" dt="2024-09-04T15:44:18.156" v="1" actId="20577"/>
      <pc:docMkLst>
        <pc:docMk/>
      </pc:docMkLst>
      <pc:sldChg chg="modSp">
        <pc:chgData name="Igbinedion, Ofurhe" userId="c4327f08-a03f-45b2-80bb-154711c25f72" providerId="ADAL" clId="{4396D050-3A7A-4492-92CE-1FC50AD729AD}" dt="2024-09-04T15:44:18.156" v="1" actId="20577"/>
        <pc:sldMkLst>
          <pc:docMk/>
          <pc:sldMk cId="1524554378" sldId="577"/>
        </pc:sldMkLst>
        <pc:graphicFrameChg chg="modGraphic">
          <ac:chgData name="Igbinedion, Ofurhe" userId="c4327f08-a03f-45b2-80bb-154711c25f72" providerId="ADAL" clId="{4396D050-3A7A-4492-92CE-1FC50AD729AD}" dt="2024-09-04T15:44:18.156" v="1" actId="20577"/>
          <ac:graphicFrameMkLst>
            <pc:docMk/>
            <pc:sldMk cId="1524554378" sldId="577"/>
            <ac:graphicFrameMk id="13" creationId="{329E90F7-AEC2-4386-8C80-6E8AC7A0454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60120" y="17743251"/>
            <a:ext cx="7680960" cy="16809396"/>
          </a:xfrm>
          <a:prstGeom prst="rect">
            <a:avLst/>
          </a:prstGeom>
          <a:noFill/>
          <a:ln>
            <a:noFill/>
          </a:ln>
        </p:spPr>
        <p:txBody>
          <a:bodyPr spcFirstLastPara="1" wrap="square" lIns="178818" tIns="178818" rIns="178818" bIns="17881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chrome-extension://efaidnbmnnnibpcajpcglclefindmkaj/https:/cao-94612.s3.amazonaws.com/documents/ALL-HIN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chrome-extension://efaidnbmnnnibpcajpcglclefindmkaj/https:/cao-94612.s3.amazonaws.com/documents/ALL-HIN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ag.sharepoint.com/sites/projects/injurynetworks/Shared%20Documents/Forms/AllItems.aspx?id=%2Fsites%2Fprojects%2Finjurynetworks%2FShared%20Documents%2FOutline%20%2B%20Paper%2FFinal%2FCaliforniaGuidanceHighInjuryNetwork%5F09022021%5FFinal%2Epdf&amp;parent=%2Fsites%2Fprojects%2Finjurynetworks%2FShared%20Documents%2FOutline%20%2B%20Paper%2FFinal&amp;p=true&amp;ga=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515"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Alt-text: Map of 2024 Bike HIN shows longer segments on International, Bancroft and 35th in East Oakland and Telegraph, Broadway, Grand and Shattuck further north</a:t>
            </a:r>
          </a:p>
        </p:txBody>
      </p:sp>
    </p:spTree>
    <p:extLst>
      <p:ext uri="{BB962C8B-B14F-4D97-AF65-F5344CB8AC3E}">
        <p14:creationId xmlns:p14="http://schemas.microsoft.com/office/powerpoint/2010/main" val="24517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The MV HIN has the highest mileage, prominent streets in East Oakland are International, Bancroft and Foothill and Macarthur crossed by Fruitvale, High St, 73</a:t>
            </a:r>
            <a:r>
              <a:rPr lang="en-US" b="1" baseline="30000"/>
              <a:t>rd</a:t>
            </a:r>
            <a:r>
              <a:rPr lang="en-US" b="1"/>
              <a:t> and 98</a:t>
            </a:r>
            <a:r>
              <a:rPr lang="en-US" b="1" baseline="30000"/>
              <a:t>th</a:t>
            </a:r>
            <a:r>
              <a:rPr lang="en-US" b="1"/>
              <a:t>, </a:t>
            </a:r>
          </a:p>
        </p:txBody>
      </p:sp>
    </p:spTree>
    <p:extLst>
      <p:ext uri="{BB962C8B-B14F-4D97-AF65-F5344CB8AC3E}">
        <p14:creationId xmlns:p14="http://schemas.microsoft.com/office/powerpoint/2010/main" val="222757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endParaRPr lang="en-US" b="1"/>
          </a:p>
        </p:txBody>
      </p:sp>
    </p:spTree>
    <p:extLst>
      <p:ext uri="{BB962C8B-B14F-4D97-AF65-F5344CB8AC3E}">
        <p14:creationId xmlns:p14="http://schemas.microsoft.com/office/powerpoint/2010/main" val="175822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Prominent streets added, 7</a:t>
            </a:r>
            <a:r>
              <a:rPr lang="en-US" b="1" baseline="30000"/>
              <a:t>th</a:t>
            </a:r>
            <a:r>
              <a:rPr lang="en-US" b="1"/>
              <a:t>, Claremont, Macarthur, 85th , Seminary</a:t>
            </a:r>
          </a:p>
          <a:p>
            <a:pPr>
              <a:buNone/>
            </a:pPr>
            <a:r>
              <a:rPr lang="en-US" b="1"/>
              <a:t> lost Piedmont, Coolidge, 35</a:t>
            </a:r>
            <a:r>
              <a:rPr lang="en-US" b="1" baseline="30000"/>
              <a:t>th  </a:t>
            </a:r>
            <a:r>
              <a:rPr lang="en-US" b="1"/>
              <a:t>81</a:t>
            </a:r>
            <a:r>
              <a:rPr lang="en-US" b="1" baseline="30000"/>
              <a:t>st</a:t>
            </a:r>
            <a:endParaRPr lang="en-US" b="1"/>
          </a:p>
        </p:txBody>
      </p:sp>
    </p:spTree>
    <p:extLst>
      <p:ext uri="{BB962C8B-B14F-4D97-AF65-F5344CB8AC3E}">
        <p14:creationId xmlns:p14="http://schemas.microsoft.com/office/powerpoint/2010/main" val="421178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Prominent streets added, Macarthur, 85th , Seminary</a:t>
            </a:r>
          </a:p>
          <a:p>
            <a:pPr>
              <a:buNone/>
            </a:pPr>
            <a:r>
              <a:rPr lang="en-US" b="1"/>
              <a:t> lost Piedmont, Coolidge, 35</a:t>
            </a:r>
            <a:r>
              <a:rPr lang="en-US" b="1" baseline="30000"/>
              <a:t>th  </a:t>
            </a:r>
            <a:r>
              <a:rPr lang="en-US" b="1"/>
              <a:t>81</a:t>
            </a:r>
            <a:r>
              <a:rPr lang="en-US" b="1" baseline="30000"/>
              <a:t>st</a:t>
            </a:r>
          </a:p>
          <a:p>
            <a:pPr>
              <a:buNone/>
            </a:pPr>
            <a:r>
              <a:rPr lang="en-US" b="1" baseline="30000"/>
              <a:t>Speed Survey 73rd Ave</a:t>
            </a:r>
            <a:endParaRPr lang="en-US" b="1"/>
          </a:p>
        </p:txBody>
      </p:sp>
    </p:spTree>
    <p:extLst>
      <p:ext uri="{BB962C8B-B14F-4D97-AF65-F5344CB8AC3E}">
        <p14:creationId xmlns:p14="http://schemas.microsoft.com/office/powerpoint/2010/main" val="246358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Prominent streets added, Macarthur, 85th , Seminary</a:t>
            </a:r>
          </a:p>
          <a:p>
            <a:pPr>
              <a:buNone/>
            </a:pPr>
            <a:r>
              <a:rPr lang="en-US" b="1"/>
              <a:t> lost MLK, Piedmont, Coolidge, 35</a:t>
            </a:r>
            <a:r>
              <a:rPr lang="en-US" b="1" baseline="30000"/>
              <a:t>th  </a:t>
            </a:r>
            <a:r>
              <a:rPr lang="en-US" b="1"/>
              <a:t>81</a:t>
            </a:r>
            <a:r>
              <a:rPr lang="en-US" b="1" baseline="30000"/>
              <a:t>st, </a:t>
            </a:r>
            <a:endParaRPr lang="en-US" b="1"/>
          </a:p>
        </p:txBody>
      </p:sp>
    </p:spTree>
    <p:extLst>
      <p:ext uri="{BB962C8B-B14F-4D97-AF65-F5344CB8AC3E}">
        <p14:creationId xmlns:p14="http://schemas.microsoft.com/office/powerpoint/2010/main" val="55692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Prominent streets added, Macarthur, 85th , Seminary</a:t>
            </a:r>
          </a:p>
          <a:p>
            <a:pPr>
              <a:buNone/>
            </a:pPr>
            <a:r>
              <a:rPr lang="en-US" b="1"/>
              <a:t> lost MLK, Piedmont, Coolidge, 35</a:t>
            </a:r>
            <a:r>
              <a:rPr lang="en-US" b="1" baseline="30000"/>
              <a:t>th  </a:t>
            </a:r>
            <a:r>
              <a:rPr lang="en-US" b="1"/>
              <a:t>81</a:t>
            </a:r>
            <a:r>
              <a:rPr lang="en-US" b="1" baseline="30000"/>
              <a:t>st, </a:t>
            </a:r>
            <a:endParaRPr lang="en-US" b="1"/>
          </a:p>
        </p:txBody>
      </p:sp>
    </p:spTree>
    <p:extLst>
      <p:ext uri="{BB962C8B-B14F-4D97-AF65-F5344CB8AC3E}">
        <p14:creationId xmlns:p14="http://schemas.microsoft.com/office/powerpoint/2010/main" val="2637664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endParaRPr lang="en-US" b="1"/>
          </a:p>
        </p:txBody>
      </p:sp>
    </p:spTree>
    <p:extLst>
      <p:ext uri="{BB962C8B-B14F-4D97-AF65-F5344CB8AC3E}">
        <p14:creationId xmlns:p14="http://schemas.microsoft.com/office/powerpoint/2010/main" val="374376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endParaRPr lang="en-US" b="1"/>
          </a:p>
        </p:txBody>
      </p:sp>
    </p:spTree>
    <p:extLst>
      <p:ext uri="{BB962C8B-B14F-4D97-AF65-F5344CB8AC3E}">
        <p14:creationId xmlns:p14="http://schemas.microsoft.com/office/powerpoint/2010/main" val="133775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endParaRPr/>
          </a:p>
        </p:txBody>
      </p:sp>
    </p:spTree>
    <p:extLst>
      <p:ext uri="{BB962C8B-B14F-4D97-AF65-F5344CB8AC3E}">
        <p14:creationId xmlns:p14="http://schemas.microsoft.com/office/powerpoint/2010/main" val="3014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endParaRPr/>
          </a:p>
        </p:txBody>
      </p:sp>
    </p:spTree>
    <p:extLst>
      <p:ext uri="{BB962C8B-B14F-4D97-AF65-F5344CB8AC3E}">
        <p14:creationId xmlns:p14="http://schemas.microsoft.com/office/powerpoint/2010/main" val="104737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a26aecd7c_0_108:notes"/>
          <p:cNvSpPr>
            <a:spLocks noGrp="1" noRot="1" noChangeAspect="1"/>
          </p:cNvSpPr>
          <p:nvPr>
            <p:ph type="sldImg" idx="2"/>
          </p:nvPr>
        </p:nvSpPr>
        <p:spPr>
          <a:xfrm>
            <a:off x="-6405563" y="4668838"/>
            <a:ext cx="22412326" cy="12607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8a26aecd7c_0_108:notes"/>
          <p:cNvSpPr txBox="1">
            <a:spLocks noGrp="1"/>
          </p:cNvSpPr>
          <p:nvPr>
            <p:ph type="body" idx="1"/>
          </p:nvPr>
        </p:nvSpPr>
        <p:spPr>
          <a:xfrm>
            <a:off x="960120" y="17976715"/>
            <a:ext cx="7680960" cy="14708834"/>
          </a:xfrm>
          <a:prstGeom prst="rect">
            <a:avLst/>
          </a:prstGeom>
          <a:noFill/>
          <a:ln>
            <a:noFill/>
          </a:ln>
        </p:spPr>
        <p:txBody>
          <a:bodyPr spcFirstLastPara="1" wrap="square" lIns="178818" tIns="89385" rIns="178818" bIns="89385" anchor="t" anchorCtr="0">
            <a:noAutofit/>
          </a:bodyPr>
          <a:lstStyle/>
          <a:p>
            <a:pPr marL="0" indent="0">
              <a:buNone/>
            </a:pPr>
            <a:endParaRPr lang="en" dirty="0"/>
          </a:p>
        </p:txBody>
      </p:sp>
      <p:sp>
        <p:nvSpPr>
          <p:cNvPr id="231" name="Google Shape;231;g8a26aecd7c_0_108:notes"/>
          <p:cNvSpPr txBox="1">
            <a:spLocks noGrp="1"/>
          </p:cNvSpPr>
          <p:nvPr>
            <p:ph type="sldNum" idx="12"/>
          </p:nvPr>
        </p:nvSpPr>
        <p:spPr>
          <a:xfrm>
            <a:off x="5438458" y="35480019"/>
            <a:ext cx="4160520" cy="1873838"/>
          </a:xfrm>
          <a:prstGeom prst="rect">
            <a:avLst/>
          </a:prstGeom>
          <a:noFill/>
          <a:ln>
            <a:noFill/>
          </a:ln>
        </p:spPr>
        <p:txBody>
          <a:bodyPr spcFirstLastPara="1" wrap="square" lIns="178818" tIns="89385" rIns="178818" bIns="89385" anchor="b" anchorCtr="0">
            <a:noAutofit/>
          </a:bodyPr>
          <a:lstStyle/>
          <a:p>
            <a:pPr algn="r"/>
            <a:fld id="{00000000-1234-1234-1234-123412341234}" type="slidenum">
              <a:rPr lang="en"/>
              <a:pPr algn="r"/>
              <a:t>20</a:t>
            </a:fld>
            <a:endParaRPr/>
          </a:p>
        </p:txBody>
      </p:sp>
    </p:spTree>
    <p:extLst>
      <p:ext uri="{BB962C8B-B14F-4D97-AF65-F5344CB8AC3E}">
        <p14:creationId xmlns:p14="http://schemas.microsoft.com/office/powerpoint/2010/main" val="385706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endParaRPr/>
          </a:p>
        </p:txBody>
      </p:sp>
    </p:spTree>
    <p:extLst>
      <p:ext uri="{BB962C8B-B14F-4D97-AF65-F5344CB8AC3E}">
        <p14:creationId xmlns:p14="http://schemas.microsoft.com/office/powerpoint/2010/main" val="361411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r>
              <a:rPr lang="en-US"/>
              <a:t>2018 HIN –</a:t>
            </a:r>
          </a:p>
          <a:p>
            <a:pPr marL="139700" indent="0">
              <a:buNone/>
            </a:pPr>
            <a:r>
              <a:rPr lang="en-US" sz="1100" b="1">
                <a:latin typeface="Montserrat" panose="00000500000000000000" pitchFamily="50" charset="0"/>
              </a:rPr>
              <a:t>HIN 2018:</a:t>
            </a:r>
          </a:p>
          <a:p>
            <a:pPr marL="139700" indent="0">
              <a:buNone/>
            </a:pPr>
            <a:r>
              <a:rPr lang="en-US">
                <a:latin typeface="Montserrat" panose="00000500000000000000" pitchFamily="50" charset="0"/>
                <a:hlinkClick r:id="rId3"/>
              </a:rPr>
              <a:t>https://cao-94612.s3.amazonaws.com/documents/ALL-HINs.pdf</a:t>
            </a:r>
            <a:endParaRPr lang="en-US" sz="1100">
              <a:latin typeface="Montserrat" panose="00000500000000000000" pitchFamily="50" charset="0"/>
            </a:endParaRPr>
          </a:p>
          <a:p>
            <a:pPr marL="310499" indent="0">
              <a:buNone/>
            </a:pPr>
            <a:r>
              <a:rPr lang="en-US"/>
              <a:t> used 2012-2016 crashes, 5 years from 2 years ago</a:t>
            </a:r>
            <a:endParaRPr/>
          </a:p>
        </p:txBody>
      </p:sp>
    </p:spTree>
    <p:extLst>
      <p:ext uri="{BB962C8B-B14F-4D97-AF65-F5344CB8AC3E}">
        <p14:creationId xmlns:p14="http://schemas.microsoft.com/office/powerpoint/2010/main" val="323440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r>
              <a:rPr lang="en-US"/>
              <a:t>2018 HIN –</a:t>
            </a:r>
          </a:p>
          <a:p>
            <a:pPr marL="139700" indent="0">
              <a:buNone/>
            </a:pPr>
            <a:r>
              <a:rPr lang="en-US" sz="1100" b="1">
                <a:latin typeface="Montserrat" panose="00000500000000000000" pitchFamily="50" charset="0"/>
              </a:rPr>
              <a:t>HIN 2018:</a:t>
            </a:r>
          </a:p>
          <a:p>
            <a:pPr marL="139700" indent="0">
              <a:buNone/>
            </a:pPr>
            <a:r>
              <a:rPr lang="en-US">
                <a:latin typeface="Montserrat" panose="00000500000000000000" pitchFamily="50" charset="0"/>
                <a:hlinkClick r:id="rId3"/>
              </a:rPr>
              <a:t>https://cao-94612.s3.amazonaws.com/documents/ALL-HINs.pdf</a:t>
            </a:r>
            <a:endParaRPr lang="en-US" sz="1100">
              <a:latin typeface="Montserrat" panose="00000500000000000000" pitchFamily="50" charset="0"/>
            </a:endParaRPr>
          </a:p>
          <a:p>
            <a:pPr marL="310499" indent="0">
              <a:buNone/>
            </a:pPr>
            <a:r>
              <a:rPr lang="en-US"/>
              <a:t> used 2012-2016 crashes, 5 years from 2 years ago</a:t>
            </a:r>
            <a:endParaRPr/>
          </a:p>
        </p:txBody>
      </p:sp>
    </p:spTree>
    <p:extLst>
      <p:ext uri="{BB962C8B-B14F-4D97-AF65-F5344CB8AC3E}">
        <p14:creationId xmlns:p14="http://schemas.microsoft.com/office/powerpoint/2010/main" val="403259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0475a35fa_0_43:notes"/>
          <p:cNvSpPr>
            <a:spLocks noGrp="1" noRot="1" noChangeAspect="1"/>
          </p:cNvSpPr>
          <p:nvPr>
            <p:ph type="sldImg" idx="2"/>
          </p:nvPr>
        </p:nvSpPr>
        <p:spPr>
          <a:xfrm>
            <a:off x="-7650163" y="2801938"/>
            <a:ext cx="24901526" cy="14008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0475a35fa_0_43:notes"/>
          <p:cNvSpPr txBox="1">
            <a:spLocks noGrp="1"/>
          </p:cNvSpPr>
          <p:nvPr>
            <p:ph type="body" idx="1"/>
          </p:nvPr>
        </p:nvSpPr>
        <p:spPr>
          <a:xfrm>
            <a:off x="960120" y="17743251"/>
            <a:ext cx="7680960" cy="16809396"/>
          </a:xfrm>
          <a:prstGeom prst="rect">
            <a:avLst/>
          </a:prstGeom>
        </p:spPr>
        <p:txBody>
          <a:bodyPr spcFirstLastPara="1" wrap="square" lIns="178818" tIns="178818" rIns="178818" bIns="178818" anchor="t" anchorCtr="0">
            <a:noAutofit/>
          </a:bodyPr>
          <a:lstStyle/>
          <a:p>
            <a:pPr marL="310499" indent="0">
              <a:buNone/>
            </a:pPr>
            <a:r>
              <a:rPr lang="en-US"/>
              <a:t>Take care around intersections where major arterials cross minor arterials</a:t>
            </a:r>
            <a:endParaRPr/>
          </a:p>
        </p:txBody>
      </p:sp>
    </p:spTree>
    <p:extLst>
      <p:ext uri="{BB962C8B-B14F-4D97-AF65-F5344CB8AC3E}">
        <p14:creationId xmlns:p14="http://schemas.microsoft.com/office/powerpoint/2010/main" val="34988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Make more readable</a:t>
            </a:r>
          </a:p>
          <a:p>
            <a:pPr>
              <a:buNone/>
            </a:pPr>
            <a:endParaRPr lang="en-US" b="1"/>
          </a:p>
          <a:p>
            <a:pPr>
              <a:buNone/>
            </a:pPr>
            <a:r>
              <a:rPr lang="en-US" b="1"/>
              <a:t>2018 – 517 – 64%</a:t>
            </a:r>
          </a:p>
          <a:p>
            <a:pPr>
              <a:buNone/>
            </a:pPr>
            <a:r>
              <a:rPr lang="en-US" b="1"/>
              <a:t>2024 – 543 – 60%</a:t>
            </a:r>
          </a:p>
          <a:p>
            <a:pPr>
              <a:buNone/>
            </a:pPr>
            <a:endParaRPr lang="en-US" b="1"/>
          </a:p>
          <a:p>
            <a:pPr>
              <a:buNone/>
            </a:pPr>
            <a:r>
              <a:rPr lang="en-US" b="1"/>
              <a:t>844 total roads (centerline)</a:t>
            </a:r>
          </a:p>
          <a:p>
            <a:pPr>
              <a:buNone/>
            </a:pPr>
            <a:endParaRPr lang="en-US" b="1"/>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a:solidFill>
                  <a:schemeClr val="tx1"/>
                </a:solidFill>
                <a:latin typeface="Montserrat" panose="00000500000000000000" pitchFamily="50" charset="0"/>
              </a:rPr>
              <a:t>Typically more than 40%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hlinkClick r:id="rId3"/>
              </a:rPr>
              <a:t>Statewide Guidance on High Injury Networks - CaliforniaGuidanceHighInjuryNetwork_09022021_Final.pdf - All Documents (sharepoint.com)</a:t>
            </a:r>
            <a:endParaRPr lang="en-US" i="1"/>
          </a:p>
          <a:p>
            <a:pPr>
              <a:buNone/>
            </a:pPr>
            <a:endParaRPr lang="en-US" b="1"/>
          </a:p>
        </p:txBody>
      </p:sp>
    </p:spTree>
    <p:extLst>
      <p:ext uri="{BB962C8B-B14F-4D97-AF65-F5344CB8AC3E}">
        <p14:creationId xmlns:p14="http://schemas.microsoft.com/office/powerpoint/2010/main" val="347627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Update </a:t>
            </a:r>
          </a:p>
          <a:p>
            <a:pPr>
              <a:buNone/>
            </a:pPr>
            <a:endParaRPr lang="en-US" b="1"/>
          </a:p>
          <a:p>
            <a:pPr>
              <a:buNone/>
            </a:pPr>
            <a:r>
              <a:rPr lang="en-US" b="1"/>
              <a:t>Alt text: Map titled: 2024 HIN and KSIs</a:t>
            </a:r>
          </a:p>
          <a:p>
            <a:pPr>
              <a:buNone/>
            </a:pPr>
            <a:r>
              <a:rPr lang="en-US" b="1"/>
              <a:t>Shows map of Oakland with Lines going through the flats and Red dots representing KSI crashes, legend shows Crash Severity, Fatality and Severe Injury. Lines and dots concentrated in East and West Oakland </a:t>
            </a:r>
          </a:p>
        </p:txBody>
      </p:sp>
    </p:spTree>
    <p:extLst>
      <p:ext uri="{BB962C8B-B14F-4D97-AF65-F5344CB8AC3E}">
        <p14:creationId xmlns:p14="http://schemas.microsoft.com/office/powerpoint/2010/main" val="307546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0163" y="2801938"/>
            <a:ext cx="24901526" cy="14008100"/>
          </a:xfrm>
        </p:spPr>
      </p:sp>
      <p:sp>
        <p:nvSpPr>
          <p:cNvPr id="3" name="Notes Placeholder 2"/>
          <p:cNvSpPr>
            <a:spLocks noGrp="1"/>
          </p:cNvSpPr>
          <p:nvPr>
            <p:ph type="body" idx="1"/>
          </p:nvPr>
        </p:nvSpPr>
        <p:spPr/>
        <p:txBody>
          <a:bodyPr/>
          <a:lstStyle/>
          <a:p>
            <a:pPr>
              <a:buNone/>
            </a:pPr>
            <a:r>
              <a:rPr lang="en-US" b="1"/>
              <a:t>Alt-Text: Map showing 2024 Pedestrian HIN, lines densely concentrated downtown and in East Oakland. Prominent Streets are International, 98th, 73rd, Bancroft, Foothill, Macarthur in East Oakland and Telegraph and MLK in North Oakland. A web of streets downtown.</a:t>
            </a:r>
          </a:p>
        </p:txBody>
      </p:sp>
    </p:spTree>
    <p:extLst>
      <p:ext uri="{BB962C8B-B14F-4D97-AF65-F5344CB8AC3E}">
        <p14:creationId xmlns:p14="http://schemas.microsoft.com/office/powerpoint/2010/main" val="200754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Montserrat "/>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atin typeface="Montserrat "/>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 name="Google Shape;8;p1">
            <a:extLst>
              <a:ext uri="{FF2B5EF4-FFF2-40B4-BE49-F238E27FC236}">
                <a16:creationId xmlns:a16="http://schemas.microsoft.com/office/drawing/2014/main" id="{29C82521-0560-49BC-8A8D-62F9B8F8BBD3}"/>
              </a:ext>
            </a:extLst>
          </p:cNvPr>
          <p:cNvSpPr txBox="1">
            <a:spLocks noGrp="1"/>
          </p:cNvSpPr>
          <p:nvPr>
            <p:ph type="sldNum" idx="12"/>
          </p:nvPr>
        </p:nvSpPr>
        <p:spPr>
          <a:xfrm>
            <a:off x="8472458" y="4750326"/>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Montserrat "/>
                <a:ea typeface="Montserrat "/>
                <a:cs typeface="Montserrat "/>
                <a:sym typeface="Montserrat"/>
              </a:defRPr>
            </a:lvl1pPr>
            <a:lvl2pPr lvl="1" algn="r">
              <a:buNone/>
              <a:defRPr sz="1000">
                <a:solidFill>
                  <a:schemeClr val="dk2"/>
                </a:solidFill>
                <a:latin typeface="Montserrat"/>
                <a:ea typeface="Montserrat"/>
                <a:cs typeface="Montserrat"/>
                <a:sym typeface="Montserrat"/>
              </a:defRPr>
            </a:lvl2pPr>
            <a:lvl3pPr lvl="2" algn="r">
              <a:buNone/>
              <a:defRPr sz="1000">
                <a:solidFill>
                  <a:schemeClr val="dk2"/>
                </a:solidFill>
                <a:latin typeface="Montserrat"/>
                <a:ea typeface="Montserrat"/>
                <a:cs typeface="Montserrat"/>
                <a:sym typeface="Montserrat"/>
              </a:defRPr>
            </a:lvl3pPr>
            <a:lvl4pPr lvl="3" algn="r">
              <a:buNone/>
              <a:defRPr sz="1000">
                <a:solidFill>
                  <a:schemeClr val="dk2"/>
                </a:solidFill>
                <a:latin typeface="Montserrat"/>
                <a:ea typeface="Montserrat"/>
                <a:cs typeface="Montserrat"/>
                <a:sym typeface="Montserrat"/>
              </a:defRPr>
            </a:lvl4pPr>
            <a:lvl5pPr lvl="4" algn="r">
              <a:buNone/>
              <a:defRPr sz="1000">
                <a:solidFill>
                  <a:schemeClr val="dk2"/>
                </a:solidFill>
                <a:latin typeface="Montserrat"/>
                <a:ea typeface="Montserrat"/>
                <a:cs typeface="Montserrat"/>
                <a:sym typeface="Montserrat"/>
              </a:defRPr>
            </a:lvl5pPr>
            <a:lvl6pPr lvl="5" algn="r">
              <a:buNone/>
              <a:defRPr sz="1000">
                <a:solidFill>
                  <a:schemeClr val="dk2"/>
                </a:solidFill>
                <a:latin typeface="Montserrat"/>
                <a:ea typeface="Montserrat"/>
                <a:cs typeface="Montserrat"/>
                <a:sym typeface="Montserrat"/>
              </a:defRPr>
            </a:lvl6pPr>
            <a:lvl7pPr lvl="6" algn="r">
              <a:buNone/>
              <a:defRPr sz="1000">
                <a:solidFill>
                  <a:schemeClr val="dk2"/>
                </a:solidFill>
                <a:latin typeface="Montserrat"/>
                <a:ea typeface="Montserrat"/>
                <a:cs typeface="Montserrat"/>
                <a:sym typeface="Montserrat"/>
              </a:defRPr>
            </a:lvl7pPr>
            <a:lvl8pPr lvl="7" algn="r">
              <a:buNone/>
              <a:defRPr sz="1000">
                <a:solidFill>
                  <a:schemeClr val="dk2"/>
                </a:solidFill>
                <a:latin typeface="Montserrat"/>
                <a:ea typeface="Montserrat"/>
                <a:cs typeface="Montserrat"/>
                <a:sym typeface="Montserrat"/>
              </a:defRPr>
            </a:lvl8pPr>
            <a:lvl9pPr lvl="8" algn="r">
              <a:buNone/>
              <a:defRPr sz="1000">
                <a:solidFill>
                  <a:schemeClr val="dk2"/>
                </a:solidFill>
                <a:latin typeface="Montserrat"/>
                <a:ea typeface="Montserrat"/>
                <a:cs typeface="Montserrat"/>
                <a:sym typeface="Montserrat"/>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1" name="Google Shape;8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98398" y="47827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4698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469106"/>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971550"/>
            <a:ext cx="7886700" cy="3661069"/>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9335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1" name="Google Shape;8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01709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835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4479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ontserrat "/>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 name="Google Shape;8;p1">
            <a:extLst>
              <a:ext uri="{FF2B5EF4-FFF2-40B4-BE49-F238E27FC236}">
                <a16:creationId xmlns:a16="http://schemas.microsoft.com/office/drawing/2014/main" id="{B6C21DF5-AD6C-4E91-8406-2E4703D0E342}"/>
              </a:ext>
            </a:extLst>
          </p:cNvPr>
          <p:cNvSpPr txBox="1">
            <a:spLocks noGrp="1"/>
          </p:cNvSpPr>
          <p:nvPr>
            <p:ph type="sldNum" idx="12"/>
          </p:nvPr>
        </p:nvSpPr>
        <p:spPr>
          <a:xfrm>
            <a:off x="8472458" y="4750326"/>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Montserrat "/>
                <a:ea typeface="Montserrat "/>
                <a:cs typeface="Montserrat "/>
                <a:sym typeface="Montserrat"/>
              </a:defRPr>
            </a:lvl1pPr>
            <a:lvl2pPr lvl="1" algn="r">
              <a:buNone/>
              <a:defRPr sz="1000">
                <a:solidFill>
                  <a:schemeClr val="dk2"/>
                </a:solidFill>
                <a:latin typeface="Montserrat"/>
                <a:ea typeface="Montserrat"/>
                <a:cs typeface="Montserrat"/>
                <a:sym typeface="Montserrat"/>
              </a:defRPr>
            </a:lvl2pPr>
            <a:lvl3pPr lvl="2" algn="r">
              <a:buNone/>
              <a:defRPr sz="1000">
                <a:solidFill>
                  <a:schemeClr val="dk2"/>
                </a:solidFill>
                <a:latin typeface="Montserrat"/>
                <a:ea typeface="Montserrat"/>
                <a:cs typeface="Montserrat"/>
                <a:sym typeface="Montserrat"/>
              </a:defRPr>
            </a:lvl3pPr>
            <a:lvl4pPr lvl="3" algn="r">
              <a:buNone/>
              <a:defRPr sz="1000">
                <a:solidFill>
                  <a:schemeClr val="dk2"/>
                </a:solidFill>
                <a:latin typeface="Montserrat"/>
                <a:ea typeface="Montserrat"/>
                <a:cs typeface="Montserrat"/>
                <a:sym typeface="Montserrat"/>
              </a:defRPr>
            </a:lvl4pPr>
            <a:lvl5pPr lvl="4" algn="r">
              <a:buNone/>
              <a:defRPr sz="1000">
                <a:solidFill>
                  <a:schemeClr val="dk2"/>
                </a:solidFill>
                <a:latin typeface="Montserrat"/>
                <a:ea typeface="Montserrat"/>
                <a:cs typeface="Montserrat"/>
                <a:sym typeface="Montserrat"/>
              </a:defRPr>
            </a:lvl5pPr>
            <a:lvl6pPr lvl="5" algn="r">
              <a:buNone/>
              <a:defRPr sz="1000">
                <a:solidFill>
                  <a:schemeClr val="dk2"/>
                </a:solidFill>
                <a:latin typeface="Montserrat"/>
                <a:ea typeface="Montserrat"/>
                <a:cs typeface="Montserrat"/>
                <a:sym typeface="Montserrat"/>
              </a:defRPr>
            </a:lvl6pPr>
            <a:lvl7pPr lvl="6" algn="r">
              <a:buNone/>
              <a:defRPr sz="1000">
                <a:solidFill>
                  <a:schemeClr val="dk2"/>
                </a:solidFill>
                <a:latin typeface="Montserrat"/>
                <a:ea typeface="Montserrat"/>
                <a:cs typeface="Montserrat"/>
                <a:sym typeface="Montserrat"/>
              </a:defRPr>
            </a:lvl7pPr>
            <a:lvl8pPr lvl="7" algn="r">
              <a:buNone/>
              <a:defRPr sz="1000">
                <a:solidFill>
                  <a:schemeClr val="dk2"/>
                </a:solidFill>
                <a:latin typeface="Montserrat"/>
                <a:ea typeface="Montserrat"/>
                <a:cs typeface="Montserrat"/>
                <a:sym typeface="Montserrat"/>
              </a:defRPr>
            </a:lvl8pPr>
            <a:lvl9pPr lvl="8" algn="r">
              <a:buNone/>
              <a:defRPr sz="1000">
                <a:solidFill>
                  <a:schemeClr val="dk2"/>
                </a:solidFill>
                <a:latin typeface="Montserrat"/>
                <a:ea typeface="Montserrat"/>
                <a:cs typeface="Montserrat"/>
                <a:sym typeface="Montserrat"/>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7435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0691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98398" y="47827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16080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090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Montserrat "/>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atin typeface="Montserrat "/>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Montserrat "/>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Montserrat "/>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atin typeface="Montserrat "/>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Montserrat "/>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atin typeface="Montserrat "/>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atin typeface="Montserrat "/>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atin typeface="Montserrat "/>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tally blank">
    <p:bg>
      <p:bgPr>
        <a:solidFill>
          <a:srgbClr val="D0D1CF"/>
        </a:solidFill>
        <a:effectLst/>
      </p:bgPr>
    </p:bg>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457200" y="4673650"/>
            <a:ext cx="548700" cy="245100"/>
          </a:xfrm>
          <a:prstGeom prst="rect">
            <a:avLst/>
          </a:prstGeom>
        </p:spPr>
        <p:txBody>
          <a:bodyPr lIns="91425" tIns="91425" rIns="91425" bIns="91425" anchor="ctr" anchorCtr="0">
            <a:noAutofit/>
          </a:bodyPr>
          <a:lstStyle>
            <a:lvl1pPr>
              <a:defRPr>
                <a:latin typeface="Montserrat Medium" panose="00000600000000000000" pitchFamily="2"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9578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469106"/>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971550"/>
            <a:ext cx="7886700" cy="3661069"/>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750326"/>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Montserrat "/>
                <a:ea typeface="Montserrat "/>
                <a:cs typeface="Montserrat "/>
                <a:sym typeface="Montserrat"/>
              </a:defRPr>
            </a:lvl1pPr>
            <a:lvl2pPr lvl="1" algn="r">
              <a:buNone/>
              <a:defRPr sz="1000">
                <a:solidFill>
                  <a:schemeClr val="dk2"/>
                </a:solidFill>
                <a:latin typeface="Montserrat"/>
                <a:ea typeface="Montserrat"/>
                <a:cs typeface="Montserrat"/>
                <a:sym typeface="Montserrat"/>
              </a:defRPr>
            </a:lvl2pPr>
            <a:lvl3pPr lvl="2" algn="r">
              <a:buNone/>
              <a:defRPr sz="1000">
                <a:solidFill>
                  <a:schemeClr val="dk2"/>
                </a:solidFill>
                <a:latin typeface="Montserrat"/>
                <a:ea typeface="Montserrat"/>
                <a:cs typeface="Montserrat"/>
                <a:sym typeface="Montserrat"/>
              </a:defRPr>
            </a:lvl3pPr>
            <a:lvl4pPr lvl="3" algn="r">
              <a:buNone/>
              <a:defRPr sz="1000">
                <a:solidFill>
                  <a:schemeClr val="dk2"/>
                </a:solidFill>
                <a:latin typeface="Montserrat"/>
                <a:ea typeface="Montserrat"/>
                <a:cs typeface="Montserrat"/>
                <a:sym typeface="Montserrat"/>
              </a:defRPr>
            </a:lvl4pPr>
            <a:lvl5pPr lvl="4" algn="r">
              <a:buNone/>
              <a:defRPr sz="1000">
                <a:solidFill>
                  <a:schemeClr val="dk2"/>
                </a:solidFill>
                <a:latin typeface="Montserrat"/>
                <a:ea typeface="Montserrat"/>
                <a:cs typeface="Montserrat"/>
                <a:sym typeface="Montserrat"/>
              </a:defRPr>
            </a:lvl5pPr>
            <a:lvl6pPr lvl="5" algn="r">
              <a:buNone/>
              <a:defRPr sz="1000">
                <a:solidFill>
                  <a:schemeClr val="dk2"/>
                </a:solidFill>
                <a:latin typeface="Montserrat"/>
                <a:ea typeface="Montserrat"/>
                <a:cs typeface="Montserrat"/>
                <a:sym typeface="Montserrat"/>
              </a:defRPr>
            </a:lvl6pPr>
            <a:lvl7pPr lvl="6" algn="r">
              <a:buNone/>
              <a:defRPr sz="1000">
                <a:solidFill>
                  <a:schemeClr val="dk2"/>
                </a:solidFill>
                <a:latin typeface="Montserrat"/>
                <a:ea typeface="Montserrat"/>
                <a:cs typeface="Montserrat"/>
                <a:sym typeface="Montserrat"/>
              </a:defRPr>
            </a:lvl7pPr>
            <a:lvl8pPr lvl="7" algn="r">
              <a:buNone/>
              <a:defRPr sz="1000">
                <a:solidFill>
                  <a:schemeClr val="dk2"/>
                </a:solidFill>
                <a:latin typeface="Montserrat"/>
                <a:ea typeface="Montserrat"/>
                <a:cs typeface="Montserrat"/>
                <a:sym typeface="Montserrat"/>
              </a:defRPr>
            </a:lvl8pPr>
            <a:lvl9pPr lvl="8" algn="r">
              <a:buNone/>
              <a:defRPr sz="1000">
                <a:solidFill>
                  <a:schemeClr val="dk2"/>
                </a:solidFill>
                <a:latin typeface="Montserrat"/>
                <a:ea typeface="Montserrat"/>
                <a:cs typeface="Montserrat"/>
                <a:sym typeface="Montserrat"/>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7" r:id="rId5"/>
    <p:sldLayoutId id="2147483658" r:id="rId6"/>
    <p:sldLayoutId id="2147483659" r:id="rId7"/>
    <p:sldLayoutId id="214748367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
          <a:ea typeface="Montserrat "/>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
          <a:ea typeface="Montserrat "/>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 name="Google Shape;8;p1">
            <a:extLst>
              <a:ext uri="{FF2B5EF4-FFF2-40B4-BE49-F238E27FC236}">
                <a16:creationId xmlns:a16="http://schemas.microsoft.com/office/drawing/2014/main" id="{280BAD47-257A-4463-A26F-34D909F717CC}"/>
              </a:ext>
            </a:extLst>
          </p:cNvPr>
          <p:cNvSpPr txBox="1">
            <a:spLocks/>
          </p:cNvSpPr>
          <p:nvPr userDrawn="1"/>
        </p:nvSpPr>
        <p:spPr>
          <a:xfrm>
            <a:off x="8472458" y="4750326"/>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9pPr>
          </a:lstStyle>
          <a:p>
            <a:fld id="{00000000-1234-1234-1234-123412341234}" type="slidenum">
              <a:rPr lang="en" smtClean="0">
                <a:latin typeface="Montserrat "/>
              </a:rPr>
              <a:pPr/>
              <a:t>‹#›</a:t>
            </a:fld>
            <a:endParaRPr lang="en">
              <a:latin typeface="Montserrat "/>
            </a:endParaRPr>
          </a:p>
        </p:txBody>
      </p:sp>
    </p:spTree>
  </p:cSld>
  <p:clrMap bg1="lt1" tx1="dk1" bg2="dk2" tx2="lt2" accent1="accent1" accent2="accent2" accent3="accent3" accent4="accent4" accent5="accent5" accent6="accent6" hlink="hlink" folHlink="folHlink"/>
  <p:sldLayoutIdLst>
    <p:sldLayoutId id="2147483660" r:id="rId1"/>
    <p:sldLayoutId id="2147483663" r:id="rId2"/>
    <p:sldLayoutId id="2147483667" r:id="rId3"/>
    <p:sldLayoutId id="2147483668" r:id="rId4"/>
    <p:sldLayoutId id="2147483669" r:id="rId5"/>
    <p:sldLayoutId id="2147483670"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 name="Google Shape;8;p1">
            <a:extLst>
              <a:ext uri="{FF2B5EF4-FFF2-40B4-BE49-F238E27FC236}">
                <a16:creationId xmlns:a16="http://schemas.microsoft.com/office/drawing/2014/main" id="{280BAD47-257A-4463-A26F-34D909F717CC}"/>
              </a:ext>
            </a:extLst>
          </p:cNvPr>
          <p:cNvSpPr txBox="1">
            <a:spLocks/>
          </p:cNvSpPr>
          <p:nvPr userDrawn="1"/>
        </p:nvSpPr>
        <p:spPr>
          <a:xfrm>
            <a:off x="8472458" y="4750326"/>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Montserrat"/>
                <a:ea typeface="Montserrat"/>
                <a:cs typeface="Montserrat"/>
                <a:sym typeface="Montserrat"/>
              </a:defRPr>
            </a:lvl9pPr>
          </a:lstStyle>
          <a:p>
            <a:fld id="{00000000-1234-1234-1234-123412341234}" type="slidenum">
              <a:rPr lang="en" smtClean="0">
                <a:latin typeface="Montserrat "/>
              </a:rPr>
              <a:pPr/>
              <a:t>‹#›</a:t>
            </a:fld>
            <a:endParaRPr lang="en">
              <a:latin typeface="Montserrat "/>
            </a:endParaRPr>
          </a:p>
        </p:txBody>
      </p:sp>
    </p:spTree>
    <p:extLst>
      <p:ext uri="{BB962C8B-B14F-4D97-AF65-F5344CB8AC3E}">
        <p14:creationId xmlns:p14="http://schemas.microsoft.com/office/powerpoint/2010/main" val="193414149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oaklandca.gov/SOS"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p:nvSpPr>
          <p:cNvPr id="136" name="Google Shape;136;p26"/>
          <p:cNvSpPr txBox="1">
            <a:spLocks noGrp="1"/>
          </p:cNvSpPr>
          <p:nvPr>
            <p:ph type="ctrTitle"/>
          </p:nvPr>
        </p:nvSpPr>
        <p:spPr>
          <a:xfrm>
            <a:off x="0" y="0"/>
            <a:ext cx="9161059" cy="2510275"/>
          </a:xfrm>
          <a:prstGeom prst="rect">
            <a:avLst/>
          </a:prstGeom>
          <a:noFill/>
        </p:spPr>
        <p:txBody>
          <a:bodyPr spcFirstLastPara="1" wrap="square" lIns="91425" tIns="91425" rIns="91425" bIns="91425" anchor="ctr" anchorCtr="0">
            <a:noAutofit/>
          </a:bodyPr>
          <a:lstStyle/>
          <a:p>
            <a:r>
              <a:rPr lang="en-US" sz="4000" b="1">
                <a:solidFill>
                  <a:srgbClr val="650D68"/>
                </a:solidFill>
                <a:latin typeface="Montserrat" panose="020B0604020202020204"/>
              </a:rPr>
              <a:t>High Injury Network</a:t>
            </a:r>
            <a:br>
              <a:rPr lang="en-US" sz="4000" b="1">
                <a:solidFill>
                  <a:srgbClr val="650D68"/>
                </a:solidFill>
                <a:latin typeface="Montserrat" panose="020B0604020202020204"/>
              </a:rPr>
            </a:br>
            <a:r>
              <a:rPr lang="en-US" sz="4000" b="1">
                <a:solidFill>
                  <a:srgbClr val="650D68"/>
                </a:solidFill>
                <a:latin typeface="Montserrat" panose="020B0604020202020204"/>
              </a:rPr>
              <a:t>2024</a:t>
            </a:r>
            <a:endParaRPr lang="en" sz="4000" b="1">
              <a:solidFill>
                <a:srgbClr val="650D68"/>
              </a:solidFill>
              <a:latin typeface="Montserrat" panose="020B0604020202020204"/>
            </a:endParaRPr>
          </a:p>
        </p:txBody>
      </p:sp>
      <p:sp>
        <p:nvSpPr>
          <p:cNvPr id="6" name="Google Shape;137;p26">
            <a:extLst>
              <a:ext uri="{FF2B5EF4-FFF2-40B4-BE49-F238E27FC236}">
                <a16:creationId xmlns:a16="http://schemas.microsoft.com/office/drawing/2014/main" id="{56073570-0D40-4C91-BD8C-28D68E126610}"/>
              </a:ext>
            </a:extLst>
          </p:cNvPr>
          <p:cNvSpPr txBox="1">
            <a:spLocks/>
          </p:cNvSpPr>
          <p:nvPr/>
        </p:nvSpPr>
        <p:spPr>
          <a:xfrm>
            <a:off x="0" y="3634157"/>
            <a:ext cx="9144000" cy="1509342"/>
          </a:xfrm>
          <a:prstGeom prst="rect">
            <a:avLst/>
          </a:prstGeom>
          <a:solidFill>
            <a:srgbClr val="650D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
                <a:ea typeface="Montserrat"/>
                <a:cs typeface="Montserrat"/>
                <a:sym typeface="Montserrat"/>
              </a:defRPr>
            </a:lvl1pPr>
            <a:lvl2pPr marL="914400" marR="0" lvl="1"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2"/>
              </a:buClr>
              <a:buSzPts val="2800"/>
              <a:buFont typeface="Montserrat"/>
              <a:buNone/>
              <a:defRPr sz="2800" b="0" i="0" u="none" strike="noStrike" cap="none">
                <a:solidFill>
                  <a:schemeClr val="dk2"/>
                </a:solidFill>
                <a:latin typeface="Montserrat"/>
                <a:ea typeface="Montserrat"/>
                <a:cs typeface="Montserrat"/>
                <a:sym typeface="Montserrat"/>
              </a:defRPr>
            </a:lvl9pPr>
          </a:lstStyle>
          <a:p>
            <a:pPr marL="0" indent="0"/>
            <a:endParaRPr lang="en" sz="1800" b="1">
              <a:solidFill>
                <a:srgbClr val="D0D1CF"/>
              </a:solidFill>
            </a:endParaRPr>
          </a:p>
        </p:txBody>
      </p:sp>
      <p:pic>
        <p:nvPicPr>
          <p:cNvPr id="5" name="Picture 4" descr="Logo, company name&#10;&#10;Description automatically generated">
            <a:extLst>
              <a:ext uri="{FF2B5EF4-FFF2-40B4-BE49-F238E27FC236}">
                <a16:creationId xmlns:a16="http://schemas.microsoft.com/office/drawing/2014/main" id="{5D703373-3EFB-4052-87D7-853AE93D325C}"/>
              </a:ext>
            </a:extLst>
          </p:cNvPr>
          <p:cNvPicPr>
            <a:picLocks noChangeAspect="1"/>
          </p:cNvPicPr>
          <p:nvPr/>
        </p:nvPicPr>
        <p:blipFill>
          <a:blip r:embed="rId3"/>
          <a:stretch>
            <a:fillRect/>
          </a:stretch>
        </p:blipFill>
        <p:spPr>
          <a:xfrm>
            <a:off x="3766594" y="3634157"/>
            <a:ext cx="1627870" cy="1509341"/>
          </a:xfrm>
          <a:prstGeom prst="rect">
            <a:avLst/>
          </a:prstGeom>
        </p:spPr>
      </p:pic>
      <p:pic>
        <p:nvPicPr>
          <p:cNvPr id="9" name="Picture 8">
            <a:extLst>
              <a:ext uri="{FF2B5EF4-FFF2-40B4-BE49-F238E27FC236}">
                <a16:creationId xmlns:a16="http://schemas.microsoft.com/office/drawing/2014/main" id="{1D3F1039-11CA-402C-84BA-005C8BCCB9B9}"/>
              </a:ext>
            </a:extLst>
          </p:cNvPr>
          <p:cNvPicPr>
            <a:picLocks noChangeAspect="1"/>
          </p:cNvPicPr>
          <p:nvPr/>
        </p:nvPicPr>
        <p:blipFill>
          <a:blip r:embed="rId4"/>
          <a:stretch>
            <a:fillRect/>
          </a:stretch>
        </p:blipFill>
        <p:spPr>
          <a:xfrm>
            <a:off x="9532742" y="2092386"/>
            <a:ext cx="3952875" cy="866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pic>
        <p:nvPicPr>
          <p:cNvPr id="9" name="Picture 8" descr="Map of 2024 Bike HIN shows longer segments on International, Bancroft and 35th in East Oakland and Telegraph, Broadway, Grand and Shattuck further north">
            <a:extLst>
              <a:ext uri="{FF2B5EF4-FFF2-40B4-BE49-F238E27FC236}">
                <a16:creationId xmlns:a16="http://schemas.microsoft.com/office/drawing/2014/main" id="{72022B14-7561-4DED-9D7C-B417CDF9F554}"/>
              </a:ext>
            </a:extLst>
          </p:cNvPr>
          <p:cNvPicPr>
            <a:picLocks noChangeAspect="1"/>
          </p:cNvPicPr>
          <p:nvPr/>
        </p:nvPicPr>
        <p:blipFill>
          <a:blip r:embed="rId3"/>
          <a:stretch>
            <a:fillRect/>
          </a:stretch>
        </p:blipFill>
        <p:spPr>
          <a:xfrm>
            <a:off x="545619" y="0"/>
            <a:ext cx="8052762" cy="5143500"/>
          </a:xfrm>
          <a:prstGeom prst="rect">
            <a:avLst/>
          </a:prstGeom>
        </p:spPr>
      </p:pic>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Bicycle</a:t>
            </a:r>
          </a:p>
        </p:txBody>
      </p:sp>
    </p:spTree>
    <p:extLst>
      <p:ext uri="{BB962C8B-B14F-4D97-AF65-F5344CB8AC3E}">
        <p14:creationId xmlns:p14="http://schemas.microsoft.com/office/powerpoint/2010/main" val="388727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pic>
        <p:nvPicPr>
          <p:cNvPr id="9" name="Picture 8" descr="The MV HIN has the highest mileage, prominent streets in East Oakland are International, Bancroft and Foothill and Macarthur crossed by Fruitvale, High St, 73rd and 98th, &#10;">
            <a:extLst>
              <a:ext uri="{FF2B5EF4-FFF2-40B4-BE49-F238E27FC236}">
                <a16:creationId xmlns:a16="http://schemas.microsoft.com/office/drawing/2014/main" id="{8D85057D-576B-4811-8003-9AB2BFA7113E}"/>
              </a:ext>
            </a:extLst>
          </p:cNvPr>
          <p:cNvPicPr>
            <a:picLocks noChangeAspect="1"/>
          </p:cNvPicPr>
          <p:nvPr/>
        </p:nvPicPr>
        <p:blipFill>
          <a:blip r:embed="rId3"/>
          <a:stretch>
            <a:fillRect/>
          </a:stretch>
        </p:blipFill>
        <p:spPr>
          <a:xfrm>
            <a:off x="564605" y="0"/>
            <a:ext cx="8014790" cy="5143500"/>
          </a:xfrm>
          <a:prstGeom prst="rect">
            <a:avLst/>
          </a:prstGeom>
        </p:spPr>
      </p:pic>
      <p:sp>
        <p:nvSpPr>
          <p:cNvPr id="12" name="Rectangle: Rounded Corners 11">
            <a:extLst>
              <a:ext uri="{FF2B5EF4-FFF2-40B4-BE49-F238E27FC236}">
                <a16:creationId xmlns:a16="http://schemas.microsoft.com/office/drawing/2014/main" id="{DEE1E80E-39B1-487A-9496-6AB1ABC85FFE}"/>
              </a:ext>
            </a:extLst>
          </p:cNvPr>
          <p:cNvSpPr/>
          <p:nvPr/>
        </p:nvSpPr>
        <p:spPr>
          <a:xfrm>
            <a:off x="-154112" y="4652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Motor Vehicle</a:t>
            </a:r>
          </a:p>
        </p:txBody>
      </p:sp>
    </p:spTree>
    <p:extLst>
      <p:ext uri="{BB962C8B-B14F-4D97-AF65-F5344CB8AC3E}">
        <p14:creationId xmlns:p14="http://schemas.microsoft.com/office/powerpoint/2010/main" val="29636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sp>
        <p:nvSpPr>
          <p:cNvPr id="12" name="Rectangle: Rounded Corners 11">
            <a:extLst>
              <a:ext uri="{FF2B5EF4-FFF2-40B4-BE49-F238E27FC236}">
                <a16:creationId xmlns:a16="http://schemas.microsoft.com/office/drawing/2014/main" id="{DEE1E80E-39B1-487A-9496-6AB1ABC85FFE}"/>
              </a:ext>
            </a:extLst>
          </p:cNvPr>
          <p:cNvSpPr/>
          <p:nvPr/>
        </p:nvSpPr>
        <p:spPr>
          <a:xfrm>
            <a:off x="-154112" y="4652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Montserrat" pitchFamily="2" charset="0"/>
              </a:rPr>
              <a:t>Intersections</a:t>
            </a:r>
          </a:p>
        </p:txBody>
      </p:sp>
      <p:pic>
        <p:nvPicPr>
          <p:cNvPr id="6" name="Picture 5">
            <a:extLst>
              <a:ext uri="{FF2B5EF4-FFF2-40B4-BE49-F238E27FC236}">
                <a16:creationId xmlns:a16="http://schemas.microsoft.com/office/drawing/2014/main" id="{35DF09A8-40CE-4300-9CC1-C6946B385F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5" y="-601980"/>
            <a:ext cx="9005570" cy="6347460"/>
          </a:xfrm>
          <a:prstGeom prst="rect">
            <a:avLst/>
          </a:prstGeom>
          <a:noFill/>
          <a:ln>
            <a:noFill/>
          </a:ln>
        </p:spPr>
      </p:pic>
    </p:spTree>
    <p:extLst>
      <p:ext uri="{BB962C8B-B14F-4D97-AF65-F5344CB8AC3E}">
        <p14:creationId xmlns:p14="http://schemas.microsoft.com/office/powerpoint/2010/main" val="104429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pic>
        <p:nvPicPr>
          <p:cNvPr id="4" name="Picture 3">
            <a:extLst>
              <a:ext uri="{FF2B5EF4-FFF2-40B4-BE49-F238E27FC236}">
                <a16:creationId xmlns:a16="http://schemas.microsoft.com/office/drawing/2014/main" id="{3FAB21A2-D735-4652-A72D-13FE87B6EC67}"/>
              </a:ext>
            </a:extLst>
          </p:cNvPr>
          <p:cNvPicPr>
            <a:picLocks noChangeAspect="1"/>
          </p:cNvPicPr>
          <p:nvPr/>
        </p:nvPicPr>
        <p:blipFill>
          <a:blip r:embed="rId3"/>
          <a:stretch>
            <a:fillRect/>
          </a:stretch>
        </p:blipFill>
        <p:spPr>
          <a:xfrm>
            <a:off x="1908638" y="0"/>
            <a:ext cx="7297414" cy="5143500"/>
          </a:xfrm>
          <a:prstGeom prst="rect">
            <a:avLst/>
          </a:prstGeom>
        </p:spPr>
      </p:pic>
      <p:graphicFrame>
        <p:nvGraphicFramePr>
          <p:cNvPr id="5" name="Table 4">
            <a:extLst>
              <a:ext uri="{FF2B5EF4-FFF2-40B4-BE49-F238E27FC236}">
                <a16:creationId xmlns:a16="http://schemas.microsoft.com/office/drawing/2014/main" id="{E89E636C-1F21-4D84-98B0-CFEF60DB903C}"/>
              </a:ext>
            </a:extLst>
          </p:cNvPr>
          <p:cNvGraphicFramePr>
            <a:graphicFrameLocks noGrp="1"/>
          </p:cNvGraphicFramePr>
          <p:nvPr/>
        </p:nvGraphicFramePr>
        <p:xfrm>
          <a:off x="0" y="4397588"/>
          <a:ext cx="4863664" cy="745912"/>
        </p:xfrm>
        <a:graphic>
          <a:graphicData uri="http://schemas.openxmlformats.org/drawingml/2006/table">
            <a:tbl>
              <a:tblPr firstRow="1" bandRow="1"/>
              <a:tblGrid>
                <a:gridCol w="933651">
                  <a:extLst>
                    <a:ext uri="{9D8B030D-6E8A-4147-A177-3AD203B41FA5}">
                      <a16:colId xmlns:a16="http://schemas.microsoft.com/office/drawing/2014/main" val="940016505"/>
                    </a:ext>
                  </a:extLst>
                </a:gridCol>
                <a:gridCol w="1237475">
                  <a:extLst>
                    <a:ext uri="{9D8B030D-6E8A-4147-A177-3AD203B41FA5}">
                      <a16:colId xmlns:a16="http://schemas.microsoft.com/office/drawing/2014/main" val="2560222902"/>
                    </a:ext>
                  </a:extLst>
                </a:gridCol>
                <a:gridCol w="1172637">
                  <a:extLst>
                    <a:ext uri="{9D8B030D-6E8A-4147-A177-3AD203B41FA5}">
                      <a16:colId xmlns:a16="http://schemas.microsoft.com/office/drawing/2014/main" val="3743523622"/>
                    </a:ext>
                  </a:extLst>
                </a:gridCol>
                <a:gridCol w="1519901">
                  <a:extLst>
                    <a:ext uri="{9D8B030D-6E8A-4147-A177-3AD203B41FA5}">
                      <a16:colId xmlns:a16="http://schemas.microsoft.com/office/drawing/2014/main" val="489046338"/>
                    </a:ext>
                  </a:extLst>
                </a:gridCol>
              </a:tblGrid>
              <a:tr h="402346">
                <a:tc>
                  <a:txBody>
                    <a:bodyPr/>
                    <a:lstStyle/>
                    <a:p>
                      <a:pPr lvl="4" algn="ctr" rtl="0" fontAlgn="ctr"/>
                      <a:endParaRPr lang="en-US" sz="1600" b="1" i="0" u="none" strike="noStrike">
                        <a:solidFill>
                          <a:schemeClr val="bg1"/>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lvl="4" algn="ctr" rtl="0" fontAlgn="ctr"/>
                      <a:r>
                        <a:rPr lang="en-US" sz="1600" b="1" i="0" u="none" strike="noStrike">
                          <a:solidFill>
                            <a:schemeClr val="bg1"/>
                          </a:solidFill>
                          <a:effectLst/>
                          <a:latin typeface="Montserrat" panose="00000500000000000000" pitchFamily="2" charset="0"/>
                        </a:rPr>
                        <a:t>HIN 2018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HIN 2024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Overlapping</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4059594082"/>
                  </a:ext>
                </a:extLst>
              </a:tr>
              <a:tr h="343566">
                <a:tc>
                  <a:txBody>
                    <a:bodyPr/>
                    <a:lstStyle/>
                    <a:p>
                      <a:pPr lvl="3" algn="ctr" rtl="0" fontAlgn="ctr"/>
                      <a:r>
                        <a:rPr lang="en-US" sz="1600" b="1" i="0" u="none" strike="noStrike">
                          <a:solidFill>
                            <a:srgbClr val="00527A"/>
                          </a:solidFill>
                          <a:effectLst/>
                          <a:latin typeface="Montserrat" panose="00000500000000000000" pitchFamily="2" charset="0"/>
                        </a:rPr>
                        <a:t>Miles</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lvl="3" algn="ctr" rtl="0" fontAlgn="ctr"/>
                      <a:r>
                        <a:rPr lang="en-US" sz="1600" b="1" i="0" u="none" strike="noStrike">
                          <a:solidFill>
                            <a:srgbClr val="00527A"/>
                          </a:solidFill>
                          <a:effectLst/>
                          <a:latin typeface="Montserrat Light" panose="00000400000000000000" pitchFamily="2" charset="0"/>
                        </a:rPr>
                        <a:t>64</a:t>
                      </a:r>
                      <a:endParaRPr lang="en-US" sz="1600" b="1" i="0" u="none" strike="noStrike">
                        <a:solidFill>
                          <a:srgbClr val="00527A"/>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66</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38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4114454735"/>
                  </a:ext>
                </a:extLst>
              </a:tr>
            </a:tbl>
          </a:graphicData>
        </a:graphic>
      </p:graphicFrame>
      <p:sp>
        <p:nvSpPr>
          <p:cNvPr id="12" name="Rectangle: Rounded Corners 11">
            <a:extLst>
              <a:ext uri="{FF2B5EF4-FFF2-40B4-BE49-F238E27FC236}">
                <a16:creationId xmlns:a16="http://schemas.microsoft.com/office/drawing/2014/main" id="{DEE1E80E-39B1-487A-9496-6AB1ABC85FFE}"/>
              </a:ext>
            </a:extLst>
          </p:cNvPr>
          <p:cNvSpPr/>
          <p:nvPr/>
        </p:nvSpPr>
        <p:spPr>
          <a:xfrm>
            <a:off x="0" y="13147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2018-2024 Comparison</a:t>
            </a:r>
          </a:p>
        </p:txBody>
      </p:sp>
    </p:spTree>
    <p:extLst>
      <p:ext uri="{BB962C8B-B14F-4D97-AF65-F5344CB8AC3E}">
        <p14:creationId xmlns:p14="http://schemas.microsoft.com/office/powerpoint/2010/main" val="1204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pic>
        <p:nvPicPr>
          <p:cNvPr id="10" name="Picture 9" descr="Map shows overlapping segments are most prominent, 2018 segments near downtown and north Oakland didn't continue but more segments added to 2024 HIN include Macarthur, 85th and Seminary">
            <a:extLst>
              <a:ext uri="{FF2B5EF4-FFF2-40B4-BE49-F238E27FC236}">
                <a16:creationId xmlns:a16="http://schemas.microsoft.com/office/drawing/2014/main" id="{836DD0E9-E772-4B46-BA2A-86D080C61763}"/>
              </a:ext>
            </a:extLst>
          </p:cNvPr>
          <p:cNvPicPr>
            <a:picLocks noChangeAspect="1"/>
          </p:cNvPicPr>
          <p:nvPr/>
        </p:nvPicPr>
        <p:blipFill>
          <a:blip r:embed="rId3"/>
          <a:stretch>
            <a:fillRect/>
          </a:stretch>
        </p:blipFill>
        <p:spPr>
          <a:xfrm>
            <a:off x="1846586" y="0"/>
            <a:ext cx="7297414" cy="5143500"/>
          </a:xfrm>
          <a:prstGeom prst="rect">
            <a:avLst/>
          </a:prstGeom>
        </p:spPr>
      </p:pic>
      <p:graphicFrame>
        <p:nvGraphicFramePr>
          <p:cNvPr id="5" name="Table 4" descr="Table showing overlap between HIN 2024 and HIN 2018, HIN 2018 was 64 miles, HIN 2024 66 miles and 38 miles overlapping.">
            <a:extLst>
              <a:ext uri="{FF2B5EF4-FFF2-40B4-BE49-F238E27FC236}">
                <a16:creationId xmlns:a16="http://schemas.microsoft.com/office/drawing/2014/main" id="{E89E636C-1F21-4D84-98B0-CFEF60DB903C}"/>
              </a:ext>
            </a:extLst>
          </p:cNvPr>
          <p:cNvGraphicFramePr>
            <a:graphicFrameLocks noGrp="1"/>
          </p:cNvGraphicFramePr>
          <p:nvPr>
            <p:extLst>
              <p:ext uri="{D42A27DB-BD31-4B8C-83A1-F6EECF244321}">
                <p14:modId xmlns:p14="http://schemas.microsoft.com/office/powerpoint/2010/main" val="3110760962"/>
              </p:ext>
            </p:extLst>
          </p:nvPr>
        </p:nvGraphicFramePr>
        <p:xfrm>
          <a:off x="0" y="4397588"/>
          <a:ext cx="4863664" cy="745912"/>
        </p:xfrm>
        <a:graphic>
          <a:graphicData uri="http://schemas.openxmlformats.org/drawingml/2006/table">
            <a:tbl>
              <a:tblPr firstRow="1" bandRow="1"/>
              <a:tblGrid>
                <a:gridCol w="933651">
                  <a:extLst>
                    <a:ext uri="{9D8B030D-6E8A-4147-A177-3AD203B41FA5}">
                      <a16:colId xmlns:a16="http://schemas.microsoft.com/office/drawing/2014/main" val="940016505"/>
                    </a:ext>
                  </a:extLst>
                </a:gridCol>
                <a:gridCol w="1237475">
                  <a:extLst>
                    <a:ext uri="{9D8B030D-6E8A-4147-A177-3AD203B41FA5}">
                      <a16:colId xmlns:a16="http://schemas.microsoft.com/office/drawing/2014/main" val="2560222902"/>
                    </a:ext>
                  </a:extLst>
                </a:gridCol>
                <a:gridCol w="1172637">
                  <a:extLst>
                    <a:ext uri="{9D8B030D-6E8A-4147-A177-3AD203B41FA5}">
                      <a16:colId xmlns:a16="http://schemas.microsoft.com/office/drawing/2014/main" val="3743523622"/>
                    </a:ext>
                  </a:extLst>
                </a:gridCol>
                <a:gridCol w="1519901">
                  <a:extLst>
                    <a:ext uri="{9D8B030D-6E8A-4147-A177-3AD203B41FA5}">
                      <a16:colId xmlns:a16="http://schemas.microsoft.com/office/drawing/2014/main" val="489046338"/>
                    </a:ext>
                  </a:extLst>
                </a:gridCol>
              </a:tblGrid>
              <a:tr h="402346">
                <a:tc>
                  <a:txBody>
                    <a:bodyPr/>
                    <a:lstStyle/>
                    <a:p>
                      <a:pPr lvl="4" algn="ctr" rtl="0" fontAlgn="ctr"/>
                      <a:endParaRPr lang="en-US" sz="1600" b="1" i="0" u="none" strike="noStrike">
                        <a:solidFill>
                          <a:schemeClr val="bg1"/>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lvl="4" algn="ctr" rtl="0" fontAlgn="ctr"/>
                      <a:r>
                        <a:rPr lang="en-US" sz="1600" b="1" i="0" u="none" strike="noStrike">
                          <a:solidFill>
                            <a:schemeClr val="bg1"/>
                          </a:solidFill>
                          <a:effectLst/>
                          <a:latin typeface="Montserrat" panose="00000500000000000000" pitchFamily="2" charset="0"/>
                        </a:rPr>
                        <a:t>HIN 2018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HIN 2024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Overlapping</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4059594082"/>
                  </a:ext>
                </a:extLst>
              </a:tr>
              <a:tr h="343566">
                <a:tc>
                  <a:txBody>
                    <a:bodyPr/>
                    <a:lstStyle/>
                    <a:p>
                      <a:pPr lvl="3" algn="ctr" rtl="0" fontAlgn="ctr"/>
                      <a:r>
                        <a:rPr lang="en-US" sz="1600" b="1" i="0" u="none" strike="noStrike">
                          <a:solidFill>
                            <a:srgbClr val="00527A"/>
                          </a:solidFill>
                          <a:effectLst/>
                          <a:latin typeface="Montserrat" panose="00000500000000000000" pitchFamily="2" charset="0"/>
                        </a:rPr>
                        <a:t>Miles</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lvl="3" algn="ctr" rtl="0" fontAlgn="ctr"/>
                      <a:r>
                        <a:rPr lang="en-US" sz="1600" b="1" i="0" u="none" strike="noStrike">
                          <a:solidFill>
                            <a:srgbClr val="00527A"/>
                          </a:solidFill>
                          <a:effectLst/>
                          <a:latin typeface="Montserrat Light" panose="00000400000000000000" pitchFamily="2" charset="0"/>
                        </a:rPr>
                        <a:t>64</a:t>
                      </a:r>
                      <a:endParaRPr lang="en-US" sz="1600" b="1" i="0" u="none" strike="noStrike">
                        <a:solidFill>
                          <a:srgbClr val="00527A"/>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66</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38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4114454735"/>
                  </a:ext>
                </a:extLst>
              </a:tr>
            </a:tbl>
          </a:graphicData>
        </a:graphic>
      </p:graphicFrame>
      <p:sp>
        <p:nvSpPr>
          <p:cNvPr id="12" name="Rectangle: Rounded Corners 11">
            <a:extLst>
              <a:ext uri="{FF2B5EF4-FFF2-40B4-BE49-F238E27FC236}">
                <a16:creationId xmlns:a16="http://schemas.microsoft.com/office/drawing/2014/main" id="{DEE1E80E-39B1-487A-9496-6AB1ABC85FFE}"/>
              </a:ext>
            </a:extLst>
          </p:cNvPr>
          <p:cNvSpPr/>
          <p:nvPr/>
        </p:nvSpPr>
        <p:spPr>
          <a:xfrm>
            <a:off x="0" y="13147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2018-2024 Comparison</a:t>
            </a:r>
          </a:p>
        </p:txBody>
      </p:sp>
    </p:spTree>
    <p:extLst>
      <p:ext uri="{BB962C8B-B14F-4D97-AF65-F5344CB8AC3E}">
        <p14:creationId xmlns:p14="http://schemas.microsoft.com/office/powerpoint/2010/main" val="174226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pic>
        <p:nvPicPr>
          <p:cNvPr id="6" name="Picture 5" descr="Map&#10;&#10;Description automatically generated">
            <a:extLst>
              <a:ext uri="{FF2B5EF4-FFF2-40B4-BE49-F238E27FC236}">
                <a16:creationId xmlns:a16="http://schemas.microsoft.com/office/drawing/2014/main" id="{C74A0EAC-33E5-44E0-AE4C-FE4BEAC1B64A}"/>
              </a:ext>
            </a:extLst>
          </p:cNvPr>
          <p:cNvPicPr>
            <a:picLocks noChangeAspect="1"/>
          </p:cNvPicPr>
          <p:nvPr/>
        </p:nvPicPr>
        <p:blipFill>
          <a:blip r:embed="rId3"/>
          <a:stretch>
            <a:fillRect/>
          </a:stretch>
        </p:blipFill>
        <p:spPr>
          <a:xfrm>
            <a:off x="1846586" y="0"/>
            <a:ext cx="7297414" cy="5143500"/>
          </a:xfrm>
          <a:prstGeom prst="rect">
            <a:avLst/>
          </a:prstGeom>
        </p:spPr>
      </p:pic>
      <p:graphicFrame>
        <p:nvGraphicFramePr>
          <p:cNvPr id="5" name="Table 4">
            <a:extLst>
              <a:ext uri="{FF2B5EF4-FFF2-40B4-BE49-F238E27FC236}">
                <a16:creationId xmlns:a16="http://schemas.microsoft.com/office/drawing/2014/main" id="{E89E636C-1F21-4D84-98B0-CFEF60DB903C}"/>
              </a:ext>
            </a:extLst>
          </p:cNvPr>
          <p:cNvGraphicFramePr>
            <a:graphicFrameLocks noGrp="1"/>
          </p:cNvGraphicFramePr>
          <p:nvPr/>
        </p:nvGraphicFramePr>
        <p:xfrm>
          <a:off x="0" y="4397588"/>
          <a:ext cx="4863664" cy="745912"/>
        </p:xfrm>
        <a:graphic>
          <a:graphicData uri="http://schemas.openxmlformats.org/drawingml/2006/table">
            <a:tbl>
              <a:tblPr firstRow="1" bandRow="1"/>
              <a:tblGrid>
                <a:gridCol w="933651">
                  <a:extLst>
                    <a:ext uri="{9D8B030D-6E8A-4147-A177-3AD203B41FA5}">
                      <a16:colId xmlns:a16="http://schemas.microsoft.com/office/drawing/2014/main" val="940016505"/>
                    </a:ext>
                  </a:extLst>
                </a:gridCol>
                <a:gridCol w="1237475">
                  <a:extLst>
                    <a:ext uri="{9D8B030D-6E8A-4147-A177-3AD203B41FA5}">
                      <a16:colId xmlns:a16="http://schemas.microsoft.com/office/drawing/2014/main" val="2560222902"/>
                    </a:ext>
                  </a:extLst>
                </a:gridCol>
                <a:gridCol w="1172637">
                  <a:extLst>
                    <a:ext uri="{9D8B030D-6E8A-4147-A177-3AD203B41FA5}">
                      <a16:colId xmlns:a16="http://schemas.microsoft.com/office/drawing/2014/main" val="3743523622"/>
                    </a:ext>
                  </a:extLst>
                </a:gridCol>
                <a:gridCol w="1519901">
                  <a:extLst>
                    <a:ext uri="{9D8B030D-6E8A-4147-A177-3AD203B41FA5}">
                      <a16:colId xmlns:a16="http://schemas.microsoft.com/office/drawing/2014/main" val="489046338"/>
                    </a:ext>
                  </a:extLst>
                </a:gridCol>
              </a:tblGrid>
              <a:tr h="402346">
                <a:tc>
                  <a:txBody>
                    <a:bodyPr/>
                    <a:lstStyle/>
                    <a:p>
                      <a:pPr lvl="4" algn="ctr" rtl="0" fontAlgn="ctr"/>
                      <a:endParaRPr lang="en-US" sz="1600" b="1" i="0" u="none" strike="noStrike">
                        <a:solidFill>
                          <a:schemeClr val="bg1"/>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lvl="4" algn="ctr" rtl="0" fontAlgn="ctr"/>
                      <a:r>
                        <a:rPr lang="en-US" sz="1600" b="1" i="0" u="none" strike="noStrike">
                          <a:solidFill>
                            <a:schemeClr val="bg1"/>
                          </a:solidFill>
                          <a:effectLst/>
                          <a:latin typeface="Montserrat" panose="00000500000000000000" pitchFamily="2" charset="0"/>
                        </a:rPr>
                        <a:t>HIN 2018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HIN 2024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chemeClr val="bg1"/>
                          </a:solidFill>
                          <a:effectLst/>
                          <a:latin typeface="Montserrat "/>
                        </a:rPr>
                        <a:t>Overlapping</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4059594082"/>
                  </a:ext>
                </a:extLst>
              </a:tr>
              <a:tr h="343566">
                <a:tc>
                  <a:txBody>
                    <a:bodyPr/>
                    <a:lstStyle/>
                    <a:p>
                      <a:pPr lvl="3" algn="ctr" rtl="0" fontAlgn="ctr"/>
                      <a:r>
                        <a:rPr lang="en-US" sz="1600" b="1" i="0" u="none" strike="noStrike">
                          <a:solidFill>
                            <a:srgbClr val="00527A"/>
                          </a:solidFill>
                          <a:effectLst/>
                          <a:latin typeface="Montserrat" panose="00000500000000000000" pitchFamily="2" charset="0"/>
                        </a:rPr>
                        <a:t>Miles</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lvl="3" algn="ctr" rtl="0" fontAlgn="ctr"/>
                      <a:r>
                        <a:rPr lang="en-US" sz="1600" b="1" i="0" u="none" strike="noStrike">
                          <a:solidFill>
                            <a:srgbClr val="00527A"/>
                          </a:solidFill>
                          <a:effectLst/>
                          <a:latin typeface="Montserrat Light" panose="00000400000000000000" pitchFamily="2" charset="0"/>
                        </a:rPr>
                        <a:t>64</a:t>
                      </a:r>
                      <a:endParaRPr lang="en-US" sz="1600" b="1" i="0" u="none" strike="noStrike">
                        <a:solidFill>
                          <a:srgbClr val="00527A"/>
                        </a:solidFill>
                        <a:effectLst/>
                        <a:latin typeface="Montserrat" panose="000005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66</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38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4114454735"/>
                  </a:ext>
                </a:extLst>
              </a:tr>
            </a:tbl>
          </a:graphicData>
        </a:graphic>
      </p:graphicFrame>
      <p:sp>
        <p:nvSpPr>
          <p:cNvPr id="12" name="Rectangle: Rounded Corners 11">
            <a:extLst>
              <a:ext uri="{FF2B5EF4-FFF2-40B4-BE49-F238E27FC236}">
                <a16:creationId xmlns:a16="http://schemas.microsoft.com/office/drawing/2014/main" id="{DEE1E80E-39B1-487A-9496-6AB1ABC85FFE}"/>
              </a:ext>
            </a:extLst>
          </p:cNvPr>
          <p:cNvSpPr/>
          <p:nvPr/>
        </p:nvSpPr>
        <p:spPr>
          <a:xfrm>
            <a:off x="0" y="13147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2018-2024 Comparison</a:t>
            </a:r>
          </a:p>
        </p:txBody>
      </p:sp>
    </p:spTree>
    <p:extLst>
      <p:ext uri="{BB962C8B-B14F-4D97-AF65-F5344CB8AC3E}">
        <p14:creationId xmlns:p14="http://schemas.microsoft.com/office/powerpoint/2010/main" val="3228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endParaRPr lang="en-US" sz="2400" b="1">
              <a:solidFill>
                <a:srgbClr val="7030A0"/>
              </a:solidFill>
              <a:latin typeface="Montserrat" panose="00000500000000000000" pitchFamily="50" charset="0"/>
            </a:endParaRPr>
          </a:p>
        </p:txBody>
      </p:sp>
      <p:sp>
        <p:nvSpPr>
          <p:cNvPr id="12" name="Rectangle: Rounded Corners 11">
            <a:extLst>
              <a:ext uri="{FF2B5EF4-FFF2-40B4-BE49-F238E27FC236}">
                <a16:creationId xmlns:a16="http://schemas.microsoft.com/office/drawing/2014/main" id="{DEE1E80E-39B1-487A-9496-6AB1ABC85FFE}"/>
              </a:ext>
            </a:extLst>
          </p:cNvPr>
          <p:cNvSpPr/>
          <p:nvPr/>
        </p:nvSpPr>
        <p:spPr>
          <a:xfrm>
            <a:off x="0" y="131474"/>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2019-2024 Fatalities</a:t>
            </a:r>
          </a:p>
        </p:txBody>
      </p:sp>
      <p:graphicFrame>
        <p:nvGraphicFramePr>
          <p:cNvPr id="7" name="Table 6">
            <a:extLst>
              <a:ext uri="{FF2B5EF4-FFF2-40B4-BE49-F238E27FC236}">
                <a16:creationId xmlns:a16="http://schemas.microsoft.com/office/drawing/2014/main" id="{BF418F5F-8A07-48C9-A525-10390C856228}"/>
              </a:ext>
            </a:extLst>
          </p:cNvPr>
          <p:cNvGraphicFramePr>
            <a:graphicFrameLocks noGrp="1"/>
          </p:cNvGraphicFramePr>
          <p:nvPr>
            <p:extLst>
              <p:ext uri="{D42A27DB-BD31-4B8C-83A1-F6EECF244321}">
                <p14:modId xmlns:p14="http://schemas.microsoft.com/office/powerpoint/2010/main" val="3328417770"/>
              </p:ext>
            </p:extLst>
          </p:nvPr>
        </p:nvGraphicFramePr>
        <p:xfrm>
          <a:off x="1203157" y="1087656"/>
          <a:ext cx="4830892" cy="4041845"/>
        </p:xfrm>
        <a:graphic>
          <a:graphicData uri="http://schemas.openxmlformats.org/drawingml/2006/table">
            <a:tbl>
              <a:tblPr firstRow="1" bandRow="1"/>
              <a:tblGrid>
                <a:gridCol w="681320">
                  <a:extLst>
                    <a:ext uri="{9D8B030D-6E8A-4147-A177-3AD203B41FA5}">
                      <a16:colId xmlns:a16="http://schemas.microsoft.com/office/drawing/2014/main" val="1298087627"/>
                    </a:ext>
                  </a:extLst>
                </a:gridCol>
                <a:gridCol w="1884997">
                  <a:extLst>
                    <a:ext uri="{9D8B030D-6E8A-4147-A177-3AD203B41FA5}">
                      <a16:colId xmlns:a16="http://schemas.microsoft.com/office/drawing/2014/main" val="981261970"/>
                    </a:ext>
                  </a:extLst>
                </a:gridCol>
                <a:gridCol w="2264575">
                  <a:extLst>
                    <a:ext uri="{9D8B030D-6E8A-4147-A177-3AD203B41FA5}">
                      <a16:colId xmlns:a16="http://schemas.microsoft.com/office/drawing/2014/main" val="2833210150"/>
                    </a:ext>
                  </a:extLst>
                </a:gridCol>
              </a:tblGrid>
              <a:tr h="960342">
                <a:tc>
                  <a:txBody>
                    <a:bodyPr/>
                    <a:lstStyle/>
                    <a:p>
                      <a:pPr lvl="4" algn="l" rtl="0" fontAlgn="ctr"/>
                      <a:r>
                        <a:rPr lang="en-US" sz="1200" b="1" i="0" u="none" strike="noStrike">
                          <a:solidFill>
                            <a:schemeClr val="bg1"/>
                          </a:solidFill>
                          <a:effectLst/>
                          <a:latin typeface="Montserrat" pitchFamily="2" charset="0"/>
                        </a:rPr>
                        <a:t>Year</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algn="ctr">
                        <a:lnSpc>
                          <a:spcPct val="100000"/>
                        </a:lnSpc>
                        <a:spcBef>
                          <a:spcPts val="0"/>
                        </a:spcBef>
                        <a:spcAft>
                          <a:spcPts val="0"/>
                        </a:spcAft>
                      </a:pPr>
                      <a:r>
                        <a:rPr lang="en-US" sz="1200" b="1">
                          <a:solidFill>
                            <a:srgbClr val="00527A"/>
                          </a:solidFill>
                          <a:effectLst/>
                          <a:latin typeface="Montserrat" pitchFamily="2" charset="0"/>
                          <a:ea typeface="Calibri" panose="020F0502020204030204" pitchFamily="34" charset="0"/>
                          <a:cs typeface="Arial" panose="020B0604020202020204" pitchFamily="34" charset="0"/>
                        </a:rPr>
                        <a:t>Fatalities NW of Lake</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a:solidFill>
                            <a:schemeClr val="bg1"/>
                          </a:solidFill>
                          <a:effectLst/>
                          <a:latin typeface="Montserrat" pitchFamily="2" charset="0"/>
                          <a:ea typeface="Calibri" panose="020F0502020204030204" pitchFamily="34" charset="0"/>
                          <a:cs typeface="Arial" panose="020B0604020202020204" pitchFamily="34" charset="0"/>
                        </a:rPr>
                        <a:t>Fatalities SE of High St</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3782791004"/>
                  </a:ext>
                </a:extLst>
              </a:tr>
              <a:tr h="490291">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2017</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9</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2164344019"/>
                  </a:ext>
                </a:extLst>
              </a:tr>
              <a:tr h="490291">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2018</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2</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3019226172"/>
                  </a:ext>
                </a:extLst>
              </a:tr>
              <a:tr h="490291">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2019</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1132031171"/>
                  </a:ext>
                </a:extLst>
              </a:tr>
              <a:tr h="369143">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2020</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a:solidFill>
                            <a:srgbClr val="00527A"/>
                          </a:solidFill>
                          <a:latin typeface="Montserrat" pitchFamily="2"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13</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76450051"/>
                  </a:ext>
                </a:extLst>
              </a:tr>
              <a:tr h="445739">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2021</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3190120563"/>
                  </a:ext>
                </a:extLst>
              </a:tr>
              <a:tr h="426605">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2022</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a:solidFill>
                            <a:srgbClr val="00527A"/>
                          </a:solidFill>
                          <a:latin typeface="Montserrat" pitchFamily="2"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15</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01415313"/>
                  </a:ext>
                </a:extLst>
              </a:tr>
              <a:tr h="369143">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2023</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1553780047"/>
                  </a:ext>
                </a:extLst>
              </a:tr>
            </a:tbl>
          </a:graphicData>
        </a:graphic>
      </p:graphicFrame>
    </p:spTree>
    <p:extLst>
      <p:ext uri="{BB962C8B-B14F-4D97-AF65-F5344CB8AC3E}">
        <p14:creationId xmlns:p14="http://schemas.microsoft.com/office/powerpoint/2010/main" val="155332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Priority Equity Neighborhoods</a:t>
            </a:r>
          </a:p>
        </p:txBody>
      </p:sp>
      <p:graphicFrame>
        <p:nvGraphicFramePr>
          <p:cNvPr id="19" name="Table 18">
            <a:extLst>
              <a:ext uri="{FF2B5EF4-FFF2-40B4-BE49-F238E27FC236}">
                <a16:creationId xmlns:a16="http://schemas.microsoft.com/office/drawing/2014/main" id="{565EF69A-1954-4E0D-AA6F-849D3E9FA028}"/>
              </a:ext>
            </a:extLst>
          </p:cNvPr>
          <p:cNvGraphicFramePr>
            <a:graphicFrameLocks noGrp="1"/>
          </p:cNvGraphicFramePr>
          <p:nvPr>
            <p:extLst>
              <p:ext uri="{D42A27DB-BD31-4B8C-83A1-F6EECF244321}">
                <p14:modId xmlns:p14="http://schemas.microsoft.com/office/powerpoint/2010/main" val="1228851240"/>
              </p:ext>
            </p:extLst>
          </p:nvPr>
        </p:nvGraphicFramePr>
        <p:xfrm>
          <a:off x="138089" y="2167896"/>
          <a:ext cx="3289068" cy="1621874"/>
        </p:xfrm>
        <a:graphic>
          <a:graphicData uri="http://schemas.openxmlformats.org/drawingml/2006/table">
            <a:tbl>
              <a:tblPr firstRow="1" bandRow="1"/>
              <a:tblGrid>
                <a:gridCol w="837398">
                  <a:extLst>
                    <a:ext uri="{9D8B030D-6E8A-4147-A177-3AD203B41FA5}">
                      <a16:colId xmlns:a16="http://schemas.microsoft.com/office/drawing/2014/main" val="1298087627"/>
                    </a:ext>
                  </a:extLst>
                </a:gridCol>
                <a:gridCol w="644893">
                  <a:extLst>
                    <a:ext uri="{9D8B030D-6E8A-4147-A177-3AD203B41FA5}">
                      <a16:colId xmlns:a16="http://schemas.microsoft.com/office/drawing/2014/main" val="981261970"/>
                    </a:ext>
                  </a:extLst>
                </a:gridCol>
                <a:gridCol w="567890">
                  <a:extLst>
                    <a:ext uri="{9D8B030D-6E8A-4147-A177-3AD203B41FA5}">
                      <a16:colId xmlns:a16="http://schemas.microsoft.com/office/drawing/2014/main" val="2833210150"/>
                    </a:ext>
                  </a:extLst>
                </a:gridCol>
                <a:gridCol w="625642">
                  <a:extLst>
                    <a:ext uri="{9D8B030D-6E8A-4147-A177-3AD203B41FA5}">
                      <a16:colId xmlns:a16="http://schemas.microsoft.com/office/drawing/2014/main" val="1236721290"/>
                    </a:ext>
                  </a:extLst>
                </a:gridCol>
                <a:gridCol w="613245">
                  <a:extLst>
                    <a:ext uri="{9D8B030D-6E8A-4147-A177-3AD203B41FA5}">
                      <a16:colId xmlns:a16="http://schemas.microsoft.com/office/drawing/2014/main" val="1675993264"/>
                    </a:ext>
                  </a:extLst>
                </a:gridCol>
              </a:tblGrid>
              <a:tr h="490581">
                <a:tc>
                  <a:txBody>
                    <a:bodyPr/>
                    <a:lstStyle/>
                    <a:p>
                      <a:pPr lvl="4" algn="l" rtl="0" fontAlgn="ctr"/>
                      <a:r>
                        <a:rPr lang="en-US" sz="1200" b="1" i="0" u="none" strike="noStrike">
                          <a:solidFill>
                            <a:schemeClr val="bg1"/>
                          </a:solidFill>
                          <a:effectLst/>
                          <a:latin typeface="Montserrat" pitchFamily="2" charset="0"/>
                        </a:rPr>
                        <a:t>Priority Quintile</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algn="ctr">
                        <a:lnSpc>
                          <a:spcPct val="100000"/>
                        </a:lnSpc>
                        <a:spcBef>
                          <a:spcPts val="0"/>
                        </a:spcBef>
                        <a:spcAft>
                          <a:spcPts val="0"/>
                        </a:spcAft>
                      </a:pPr>
                      <a:r>
                        <a:rPr lang="en-US" sz="1200" b="1">
                          <a:solidFill>
                            <a:srgbClr val="00527A"/>
                          </a:solidFill>
                          <a:effectLst/>
                          <a:latin typeface="Montserrat" pitchFamily="2" charset="0"/>
                          <a:ea typeface="Calibri" panose="020F0502020204030204" pitchFamily="34" charset="0"/>
                          <a:cs typeface="Arial" panose="020B0604020202020204" pitchFamily="34" charset="0"/>
                        </a:rPr>
                        <a:t>2018 HIN Miles</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a:solidFill>
                            <a:schemeClr val="bg1"/>
                          </a:solidFill>
                          <a:effectLst/>
                          <a:latin typeface="Montserrat" pitchFamily="2" charset="0"/>
                          <a:ea typeface="Calibri" panose="020F0502020204030204" pitchFamily="34" charset="0"/>
                          <a:cs typeface="Arial" panose="020B0604020202020204" pitchFamily="34" charset="0"/>
                        </a:rPr>
                        <a:t>2024 HIN Miles</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algn="ctr">
                        <a:lnSpc>
                          <a:spcPct val="100000"/>
                        </a:lnSpc>
                        <a:spcBef>
                          <a:spcPts val="0"/>
                        </a:spcBef>
                        <a:spcAft>
                          <a:spcPts val="0"/>
                        </a:spcAft>
                      </a:pPr>
                      <a:r>
                        <a:rPr lang="en-US" sz="1200" b="1">
                          <a:solidFill>
                            <a:srgbClr val="00527A"/>
                          </a:solidFill>
                          <a:effectLst/>
                          <a:latin typeface="Montserrat" pitchFamily="2" charset="0"/>
                          <a:ea typeface="Calibri" panose="020F0502020204030204" pitchFamily="34" charset="0"/>
                          <a:cs typeface="Arial" panose="020B0604020202020204" pitchFamily="34" charset="0"/>
                        </a:rPr>
                        <a:t>2018 HIN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1">
                          <a:solidFill>
                            <a:schemeClr val="bg1"/>
                          </a:solidFill>
                          <a:effectLst/>
                          <a:latin typeface="Montserrat" pitchFamily="2" charset="0"/>
                          <a:ea typeface="Calibri" panose="020F0502020204030204" pitchFamily="34" charset="0"/>
                          <a:cs typeface="Arial" panose="020B0604020202020204" pitchFamily="34" charset="0"/>
                        </a:rPr>
                        <a:t>2024 HIN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3782791004"/>
                  </a:ext>
                </a:extLst>
              </a:tr>
              <a:tr h="250460">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Lowest</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1</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4</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527A"/>
                          </a:solidFill>
                          <a:effectLst/>
                          <a:latin typeface="Montserrat" pitchFamily="2" charset="0"/>
                        </a:rPr>
                        <a:t>1%</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chemeClr val="tx1"/>
                          </a:solidFill>
                          <a:effectLst/>
                          <a:latin typeface="Montserrat SemiBold" pitchFamily="2" charset="0"/>
                        </a:rPr>
                        <a:t>6%</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1132031171"/>
                  </a:ext>
                </a:extLst>
              </a:tr>
              <a:tr h="178213">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Low</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a:solidFill>
                            <a:srgbClr val="00527A"/>
                          </a:solidFill>
                          <a:latin typeface="Montserrat" pitchFamily="2" charset="0"/>
                        </a:rPr>
                        <a:t>3</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4"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cap="none">
                          <a:solidFill>
                            <a:srgbClr val="00527A"/>
                          </a:solidFill>
                          <a:effectLst/>
                          <a:latin typeface="Montserrat" pitchFamily="2" charset="0"/>
                          <a:ea typeface="+mn-ea"/>
                          <a:cs typeface="+mn-cs"/>
                          <a:sym typeface="Arial"/>
                        </a:rPr>
                        <a:t>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cap="none">
                          <a:solidFill>
                            <a:schemeClr val="tx1"/>
                          </a:solidFill>
                          <a:effectLst/>
                          <a:latin typeface="Montserrat SemiBold" pitchFamily="2" charset="0"/>
                          <a:ea typeface="+mn-ea"/>
                          <a:cs typeface="+mn-cs"/>
                          <a:sym typeface="Arial"/>
                        </a:rPr>
                        <a:t>10%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76450051"/>
                  </a:ext>
                </a:extLst>
              </a:tr>
              <a:tr h="227701">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Medium</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13</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13</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527A"/>
                          </a:solidFill>
                          <a:effectLst/>
                          <a:latin typeface="Montserrat" pitchFamily="2" charset="0"/>
                        </a:rPr>
                        <a:t>20%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chemeClr val="tx1"/>
                          </a:solidFill>
                          <a:effectLst/>
                          <a:latin typeface="Montserrat SemiBold" pitchFamily="2" charset="0"/>
                        </a:rPr>
                        <a:t>19%</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3190120563"/>
                  </a:ext>
                </a:extLst>
              </a:tr>
              <a:tr h="217927">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High</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a:solidFill>
                            <a:srgbClr val="00527A"/>
                          </a:solidFill>
                          <a:latin typeface="Montserrat" pitchFamily="2" charset="0"/>
                        </a:rPr>
                        <a:t>21</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17</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527A"/>
                          </a:solidFill>
                          <a:effectLst/>
                          <a:latin typeface="Montserrat" pitchFamily="2" charset="0"/>
                        </a:rPr>
                        <a:t>33%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B050"/>
                          </a:solidFill>
                          <a:effectLst/>
                          <a:latin typeface="Montserrat SemiBold" pitchFamily="2" charset="0"/>
                        </a:rPr>
                        <a:t>25%</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01415313"/>
                  </a:ext>
                </a:extLst>
              </a:tr>
              <a:tr h="178213">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Highest</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a:solidFill>
                            <a:srgbClr val="00527A"/>
                          </a:solidFill>
                          <a:latin typeface="Montserrat" pitchFamily="2" charset="0"/>
                        </a:rPr>
                        <a:t>26</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1200">
                          <a:effectLst/>
                          <a:latin typeface="Montserrat SemiBold" pitchFamily="2" charset="0"/>
                          <a:ea typeface="Calibri" panose="020F0502020204030204" pitchFamily="34" charset="0"/>
                          <a:cs typeface="Arial" panose="020B0604020202020204" pitchFamily="34" charset="0"/>
                        </a:rPr>
                        <a:t>26</a:t>
                      </a:r>
                    </a:p>
                  </a:txBody>
                  <a:tcPr marL="68580" marR="68580" marT="0"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rgbClr val="00527A"/>
                          </a:solidFill>
                          <a:effectLst/>
                          <a:latin typeface="Montserrat" pitchFamily="2" charset="0"/>
                        </a:rPr>
                        <a:t>41%</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0" i="0" u="none" strike="noStrike">
                          <a:solidFill>
                            <a:schemeClr val="tx1"/>
                          </a:solidFill>
                          <a:effectLst/>
                          <a:latin typeface="Montserrat SemiBold" pitchFamily="2" charset="0"/>
                        </a:rPr>
                        <a:t>39%</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1553780047"/>
                  </a:ext>
                </a:extLst>
              </a:tr>
            </a:tbl>
          </a:graphicData>
        </a:graphic>
      </p:graphicFrame>
      <p:pic>
        <p:nvPicPr>
          <p:cNvPr id="11" name="Picture 10" descr="Map&#10;&#10;Description automatically generated">
            <a:extLst>
              <a:ext uri="{FF2B5EF4-FFF2-40B4-BE49-F238E27FC236}">
                <a16:creationId xmlns:a16="http://schemas.microsoft.com/office/drawing/2014/main" id="{3175AA6A-E485-40C9-8149-E89C15B24BE9}"/>
              </a:ext>
            </a:extLst>
          </p:cNvPr>
          <p:cNvPicPr>
            <a:picLocks noChangeAspect="1"/>
          </p:cNvPicPr>
          <p:nvPr/>
        </p:nvPicPr>
        <p:blipFill>
          <a:blip r:embed="rId3"/>
          <a:stretch>
            <a:fillRect/>
          </a:stretch>
        </p:blipFill>
        <p:spPr>
          <a:xfrm>
            <a:off x="3435946" y="1016875"/>
            <a:ext cx="5708054" cy="4023257"/>
          </a:xfrm>
          <a:prstGeom prst="rect">
            <a:avLst/>
          </a:prstGeom>
        </p:spPr>
      </p:pic>
    </p:spTree>
    <p:extLst>
      <p:ext uri="{BB962C8B-B14F-4D97-AF65-F5344CB8AC3E}">
        <p14:creationId xmlns:p14="http://schemas.microsoft.com/office/powerpoint/2010/main" val="3156268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Council Districts</a:t>
            </a:r>
          </a:p>
        </p:txBody>
      </p:sp>
      <p:graphicFrame>
        <p:nvGraphicFramePr>
          <p:cNvPr id="3" name="Table 2">
            <a:extLst>
              <a:ext uri="{FF2B5EF4-FFF2-40B4-BE49-F238E27FC236}">
                <a16:creationId xmlns:a16="http://schemas.microsoft.com/office/drawing/2014/main" id="{2C33804E-9B7C-4038-B5E6-9C188E7691F3}"/>
              </a:ext>
            </a:extLst>
          </p:cNvPr>
          <p:cNvGraphicFramePr>
            <a:graphicFrameLocks noGrp="1"/>
          </p:cNvGraphicFramePr>
          <p:nvPr>
            <p:extLst>
              <p:ext uri="{D42A27DB-BD31-4B8C-83A1-F6EECF244321}">
                <p14:modId xmlns:p14="http://schemas.microsoft.com/office/powerpoint/2010/main" val="3239844962"/>
              </p:ext>
            </p:extLst>
          </p:nvPr>
        </p:nvGraphicFramePr>
        <p:xfrm>
          <a:off x="90319" y="1393299"/>
          <a:ext cx="3432527" cy="2830026"/>
        </p:xfrm>
        <a:graphic>
          <a:graphicData uri="http://schemas.openxmlformats.org/drawingml/2006/table">
            <a:tbl>
              <a:tblPr firstRow="1" bandRow="1"/>
              <a:tblGrid>
                <a:gridCol w="804832">
                  <a:extLst>
                    <a:ext uri="{9D8B030D-6E8A-4147-A177-3AD203B41FA5}">
                      <a16:colId xmlns:a16="http://schemas.microsoft.com/office/drawing/2014/main" val="3799649020"/>
                    </a:ext>
                  </a:extLst>
                </a:gridCol>
                <a:gridCol w="596766">
                  <a:extLst>
                    <a:ext uri="{9D8B030D-6E8A-4147-A177-3AD203B41FA5}">
                      <a16:colId xmlns:a16="http://schemas.microsoft.com/office/drawing/2014/main" val="464091896"/>
                    </a:ext>
                  </a:extLst>
                </a:gridCol>
                <a:gridCol w="625642">
                  <a:extLst>
                    <a:ext uri="{9D8B030D-6E8A-4147-A177-3AD203B41FA5}">
                      <a16:colId xmlns:a16="http://schemas.microsoft.com/office/drawing/2014/main" val="1431335461"/>
                    </a:ext>
                  </a:extLst>
                </a:gridCol>
                <a:gridCol w="654517">
                  <a:extLst>
                    <a:ext uri="{9D8B030D-6E8A-4147-A177-3AD203B41FA5}">
                      <a16:colId xmlns:a16="http://schemas.microsoft.com/office/drawing/2014/main" val="1173238991"/>
                    </a:ext>
                  </a:extLst>
                </a:gridCol>
                <a:gridCol w="750770">
                  <a:extLst>
                    <a:ext uri="{9D8B030D-6E8A-4147-A177-3AD203B41FA5}">
                      <a16:colId xmlns:a16="http://schemas.microsoft.com/office/drawing/2014/main" val="4269568780"/>
                    </a:ext>
                  </a:extLst>
                </a:gridCol>
              </a:tblGrid>
              <a:tr h="909786">
                <a:tc>
                  <a:txBody>
                    <a:bodyPr/>
                    <a:lstStyle/>
                    <a:p>
                      <a:r>
                        <a:rPr lang="en-US" sz="1200">
                          <a:solidFill>
                            <a:schemeClr val="bg1"/>
                          </a:solidFill>
                          <a:effectLst/>
                          <a:latin typeface="Montserrat Black" pitchFamily="2" charset="0"/>
                        </a:rPr>
                        <a:t>Council District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algn="ctr">
                        <a:lnSpc>
                          <a:spcPct val="107000"/>
                        </a:lnSpc>
                        <a:spcBef>
                          <a:spcPts val="0"/>
                        </a:spcBef>
                        <a:spcAft>
                          <a:spcPts val="0"/>
                        </a:spcAft>
                      </a:pPr>
                      <a:r>
                        <a:rPr lang="en-US" sz="1200" b="1">
                          <a:solidFill>
                            <a:srgbClr val="00527A"/>
                          </a:solidFill>
                          <a:effectLst/>
                          <a:latin typeface="Montserrat Black" pitchFamily="2" charset="0"/>
                          <a:ea typeface="Calibri" panose="020F0502020204030204" pitchFamily="34" charset="0"/>
                          <a:cs typeface="Arial" panose="020B0604020202020204" pitchFamily="34" charset="0"/>
                        </a:rPr>
                        <a:t>2018 HIN Miles</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7000"/>
                        </a:lnSpc>
                        <a:spcBef>
                          <a:spcPts val="0"/>
                        </a:spcBef>
                        <a:spcAft>
                          <a:spcPts val="0"/>
                        </a:spcAft>
                      </a:pPr>
                      <a:r>
                        <a:rPr lang="en-US" sz="1200" b="1">
                          <a:solidFill>
                            <a:schemeClr val="bg1"/>
                          </a:solidFill>
                          <a:effectLst/>
                          <a:latin typeface="Montserrat Black" pitchFamily="2" charset="0"/>
                          <a:ea typeface="Calibri" panose="020F0502020204030204" pitchFamily="34" charset="0"/>
                          <a:cs typeface="Arial" panose="020B0604020202020204" pitchFamily="34" charset="0"/>
                        </a:rPr>
                        <a:t>2024 HIN Miles</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algn="ctr">
                        <a:lnSpc>
                          <a:spcPct val="107000"/>
                        </a:lnSpc>
                        <a:spcBef>
                          <a:spcPts val="0"/>
                        </a:spcBef>
                        <a:spcAft>
                          <a:spcPts val="0"/>
                        </a:spcAft>
                      </a:pPr>
                      <a:r>
                        <a:rPr lang="en-US" sz="1200" b="1">
                          <a:solidFill>
                            <a:srgbClr val="00527A"/>
                          </a:solidFill>
                          <a:effectLst/>
                          <a:latin typeface="Montserrat Black" pitchFamily="2" charset="0"/>
                          <a:ea typeface="Calibri" panose="020F0502020204030204" pitchFamily="34" charset="0"/>
                          <a:cs typeface="Arial" panose="020B0604020202020204" pitchFamily="34" charset="0"/>
                        </a:rPr>
                        <a:t>2018 HIN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200" b="1">
                          <a:solidFill>
                            <a:schemeClr val="bg1"/>
                          </a:solidFill>
                          <a:effectLst/>
                          <a:latin typeface="Montserrat Black" pitchFamily="2" charset="0"/>
                          <a:ea typeface="Calibri" panose="020F0502020204030204" pitchFamily="34" charset="0"/>
                          <a:cs typeface="Arial" panose="020B0604020202020204" pitchFamily="34" charset="0"/>
                        </a:rPr>
                        <a:t>2024 HIN %</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662591454"/>
                  </a:ext>
                </a:extLst>
              </a:tr>
              <a:tr h="264132">
                <a:tc>
                  <a:txBody>
                    <a:bodyPr/>
                    <a:lstStyle/>
                    <a:p>
                      <a:r>
                        <a:rPr lang="en-US" sz="1200">
                          <a:effectLst/>
                          <a:latin typeface="Montserrat Black" pitchFamily="2" charset="0"/>
                        </a:rPr>
                        <a:t>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b="0">
                          <a:solidFill>
                            <a:srgbClr val="00527A"/>
                          </a:solidFill>
                          <a:effectLst/>
                          <a:latin typeface="Montserrat" pitchFamily="2" charset="0"/>
                        </a:rPr>
                        <a:t>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algn="r" rtl="0" fontAlgn="b"/>
                      <a:r>
                        <a:rPr lang="en-US" sz="1200" b="0" i="0" u="none" strike="noStrike">
                          <a:solidFill>
                            <a:srgbClr val="00527A"/>
                          </a:solidFill>
                          <a:effectLst/>
                          <a:latin typeface="Montserrat" pitchFamily="2" charset="0"/>
                        </a:rPr>
                        <a:t>9%</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000000"/>
                          </a:solidFill>
                          <a:effectLst/>
                          <a:latin typeface="Montserrat" pitchFamily="2" charset="0"/>
                        </a:rPr>
                        <a:t>8%</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720281930"/>
                  </a:ext>
                </a:extLst>
              </a:tr>
              <a:tr h="264132">
                <a:tc>
                  <a:txBody>
                    <a:bodyPr/>
                    <a:lstStyle/>
                    <a:p>
                      <a:r>
                        <a:rPr lang="en-US" sz="1200">
                          <a:effectLst/>
                          <a:latin typeface="Montserrat Black" pitchFamily="2" charset="0"/>
                        </a:rPr>
                        <a:t>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0">
                          <a:solidFill>
                            <a:srgbClr val="00527A"/>
                          </a:solidFill>
                          <a:effectLst/>
                          <a:latin typeface="Montserrat" pitchFamily="2" charset="0"/>
                        </a:rPr>
                        <a:t>16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10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b"/>
                      <a:r>
                        <a:rPr lang="en-US" sz="1200" b="0" i="0" u="none" strike="noStrike">
                          <a:solidFill>
                            <a:srgbClr val="00527A"/>
                          </a:solidFill>
                          <a:effectLst/>
                          <a:latin typeface="Montserrat" pitchFamily="2" charset="0"/>
                        </a:rPr>
                        <a:t>25%</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00B050"/>
                          </a:solidFill>
                          <a:effectLst/>
                          <a:latin typeface="Montserrat" pitchFamily="2" charset="0"/>
                        </a:rPr>
                        <a:t>15%</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65652920"/>
                  </a:ext>
                </a:extLst>
              </a:tr>
              <a:tr h="264132">
                <a:tc>
                  <a:txBody>
                    <a:bodyPr/>
                    <a:lstStyle/>
                    <a:p>
                      <a:r>
                        <a:rPr lang="en-US" sz="1200">
                          <a:effectLst/>
                          <a:latin typeface="Montserrat Black" pitchFamily="2" charset="0"/>
                        </a:rPr>
                        <a:t>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b="0">
                          <a:solidFill>
                            <a:srgbClr val="00527A"/>
                          </a:solidFill>
                          <a:effectLst/>
                          <a:latin typeface="Montserrat" pitchFamily="2" charset="0"/>
                        </a:rPr>
                        <a:t>17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algn="r" rtl="0" fontAlgn="b"/>
                      <a:r>
                        <a:rPr lang="en-US" sz="1200" b="0" i="0" u="none" strike="noStrike">
                          <a:solidFill>
                            <a:srgbClr val="00527A"/>
                          </a:solidFill>
                          <a:effectLst/>
                          <a:latin typeface="Montserrat" pitchFamily="2" charset="0"/>
                        </a:rPr>
                        <a:t>26%</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00B050"/>
                          </a:solidFill>
                          <a:effectLst/>
                          <a:latin typeface="Montserrat" pitchFamily="2" charset="0"/>
                        </a:rPr>
                        <a:t>22%</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4136312309"/>
                  </a:ext>
                </a:extLst>
              </a:tr>
              <a:tr h="264132">
                <a:tc>
                  <a:txBody>
                    <a:bodyPr/>
                    <a:lstStyle/>
                    <a:p>
                      <a:r>
                        <a:rPr lang="en-US" sz="1200">
                          <a:effectLst/>
                          <a:latin typeface="Montserrat Black" pitchFamily="2" charset="0"/>
                        </a:rPr>
                        <a:t>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0">
                          <a:solidFill>
                            <a:srgbClr val="00527A"/>
                          </a:solidFill>
                          <a:effectLst/>
                          <a:latin typeface="Montserrat" pitchFamily="2" charset="0"/>
                        </a:rPr>
                        <a:t>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b"/>
                      <a:r>
                        <a:rPr lang="en-US" sz="1200" b="0" i="0" u="none" strike="noStrike">
                          <a:solidFill>
                            <a:srgbClr val="00527A"/>
                          </a:solidFill>
                          <a:effectLst/>
                          <a:latin typeface="Montserrat" pitchFamily="2" charset="0"/>
                        </a:rPr>
                        <a:t>2%</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000000"/>
                          </a:solidFill>
                          <a:effectLst/>
                          <a:latin typeface="Montserrat" pitchFamily="2" charset="0"/>
                        </a:rPr>
                        <a:t>5%</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0770583"/>
                  </a:ext>
                </a:extLst>
              </a:tr>
              <a:tr h="264132">
                <a:tc>
                  <a:txBody>
                    <a:bodyPr/>
                    <a:lstStyle/>
                    <a:p>
                      <a:r>
                        <a:rPr lang="en-US" sz="1200">
                          <a:effectLst/>
                          <a:latin typeface="Montserrat Black" pitchFamily="2" charset="0"/>
                        </a:rPr>
                        <a:t>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b="0">
                          <a:solidFill>
                            <a:srgbClr val="00527A"/>
                          </a:solidFill>
                          <a:effectLst/>
                          <a:latin typeface="Montserrat" pitchFamily="2" charset="0"/>
                        </a:rPr>
                        <a:t>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10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algn="r" rtl="0" fontAlgn="b"/>
                      <a:r>
                        <a:rPr lang="en-US" sz="1200" b="0" i="0" u="none" strike="noStrike">
                          <a:solidFill>
                            <a:srgbClr val="00527A"/>
                          </a:solidFill>
                          <a:effectLst/>
                          <a:latin typeface="Montserrat" pitchFamily="2" charset="0"/>
                        </a:rPr>
                        <a:t>17%</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000000"/>
                          </a:solidFill>
                          <a:effectLst/>
                          <a:latin typeface="Montserrat" pitchFamily="2" charset="0"/>
                        </a:rPr>
                        <a:t>15%</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2732610423"/>
                  </a:ext>
                </a:extLst>
              </a:tr>
              <a:tr h="264132">
                <a:tc>
                  <a:txBody>
                    <a:bodyPr/>
                    <a:lstStyle/>
                    <a:p>
                      <a:r>
                        <a:rPr lang="en-US" sz="1200">
                          <a:effectLst/>
                          <a:latin typeface="Montserrat Black" pitchFamily="2" charset="0"/>
                        </a:rPr>
                        <a:t>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0">
                          <a:solidFill>
                            <a:srgbClr val="00527A"/>
                          </a:solidFill>
                          <a:effectLst/>
                          <a:latin typeface="Montserrat" pitchFamily="2" charset="0"/>
                        </a:rPr>
                        <a:t>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b"/>
                      <a:r>
                        <a:rPr lang="en-US" sz="1200" b="0" i="0" u="none" strike="noStrike">
                          <a:solidFill>
                            <a:srgbClr val="00527A"/>
                          </a:solidFill>
                          <a:effectLst/>
                          <a:latin typeface="Montserrat" pitchFamily="2" charset="0"/>
                        </a:rPr>
                        <a:t>11%</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FF0000"/>
                          </a:solidFill>
                          <a:effectLst/>
                          <a:latin typeface="Montserrat" pitchFamily="2" charset="0"/>
                        </a:rPr>
                        <a:t>22%</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7913411"/>
                  </a:ext>
                </a:extLst>
              </a:tr>
              <a:tr h="264132">
                <a:tc>
                  <a:txBody>
                    <a:bodyPr/>
                    <a:lstStyle/>
                    <a:p>
                      <a:r>
                        <a:rPr lang="en-US" sz="1200">
                          <a:effectLst/>
                          <a:latin typeface="Montserrat Black" pitchFamily="2" charset="0"/>
                        </a:rPr>
                        <a:t>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r>
                        <a:rPr lang="en-US" sz="1200" b="0">
                          <a:solidFill>
                            <a:srgbClr val="00527A"/>
                          </a:solidFill>
                          <a:effectLst/>
                          <a:latin typeface="Montserrat" pitchFamily="2" charset="0"/>
                        </a:rPr>
                        <a:t>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b="1">
                          <a:effectLst/>
                          <a:latin typeface="Montserrat" pitchFamily="2" charset="0"/>
                        </a:rPr>
                        <a:t>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algn="r" rtl="0" fontAlgn="b"/>
                      <a:r>
                        <a:rPr lang="en-US" sz="1200" b="0" i="0" u="none" strike="noStrike">
                          <a:solidFill>
                            <a:srgbClr val="00527A"/>
                          </a:solidFill>
                          <a:effectLst/>
                          <a:latin typeface="Montserrat" pitchFamily="2" charset="0"/>
                        </a:rPr>
                        <a:t>11%</a:t>
                      </a:r>
                    </a:p>
                  </a:txBody>
                  <a:tcPr marL="6350" marR="6350" marT="635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b"/>
                      <a:r>
                        <a:rPr lang="en-US" sz="1200" b="1" i="0" u="none" strike="noStrike">
                          <a:solidFill>
                            <a:srgbClr val="FF0000"/>
                          </a:solidFill>
                          <a:effectLst/>
                          <a:latin typeface="Montserrat" pitchFamily="2" charset="0"/>
                        </a:rPr>
                        <a:t>17%</a:t>
                      </a:r>
                    </a:p>
                  </a:txBody>
                  <a:tcPr marL="6350" marR="6350" marT="635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860420135"/>
                  </a:ext>
                </a:extLst>
              </a:tr>
            </a:tbl>
          </a:graphicData>
        </a:graphic>
      </p:graphicFrame>
      <p:pic>
        <p:nvPicPr>
          <p:cNvPr id="8" name="Picture 7" descr="Map&#10;&#10;Description automatically generated">
            <a:extLst>
              <a:ext uri="{FF2B5EF4-FFF2-40B4-BE49-F238E27FC236}">
                <a16:creationId xmlns:a16="http://schemas.microsoft.com/office/drawing/2014/main" id="{1107980B-40D3-452D-A809-22E8B3600176}"/>
              </a:ext>
            </a:extLst>
          </p:cNvPr>
          <p:cNvPicPr>
            <a:picLocks noChangeAspect="1"/>
          </p:cNvPicPr>
          <p:nvPr/>
        </p:nvPicPr>
        <p:blipFill>
          <a:blip r:embed="rId3"/>
          <a:stretch>
            <a:fillRect/>
          </a:stretch>
        </p:blipFill>
        <p:spPr>
          <a:xfrm>
            <a:off x="3720806" y="1111468"/>
            <a:ext cx="5217232" cy="3677307"/>
          </a:xfrm>
          <a:prstGeom prst="rect">
            <a:avLst/>
          </a:prstGeom>
        </p:spPr>
      </p:pic>
    </p:spTree>
    <p:extLst>
      <p:ext uri="{BB962C8B-B14F-4D97-AF65-F5344CB8AC3E}">
        <p14:creationId xmlns:p14="http://schemas.microsoft.com/office/powerpoint/2010/main" val="355211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4" name="Text Placeholder 3">
            <a:extLst>
              <a:ext uri="{FF2B5EF4-FFF2-40B4-BE49-F238E27FC236}">
                <a16:creationId xmlns:a16="http://schemas.microsoft.com/office/drawing/2014/main" id="{2048794C-A0C9-4482-9078-4F3FCDB92D82}"/>
              </a:ext>
            </a:extLst>
          </p:cNvPr>
          <p:cNvSpPr>
            <a:spLocks noGrp="1"/>
          </p:cNvSpPr>
          <p:nvPr>
            <p:ph type="body" idx="1"/>
          </p:nvPr>
        </p:nvSpPr>
        <p:spPr>
          <a:xfrm>
            <a:off x="434899" y="1233055"/>
            <a:ext cx="7828567" cy="2905192"/>
          </a:xfrm>
          <a:solidFill>
            <a:schemeClr val="lt1">
              <a:alpha val="64000"/>
            </a:schemeClr>
          </a:solidFill>
        </p:spPr>
        <p:txBody>
          <a:bodyPr/>
          <a:lstStyle/>
          <a:p>
            <a:pPr>
              <a:spcBef>
                <a:spcPts val="0"/>
              </a:spcBef>
              <a:spcAft>
                <a:spcPts val="600"/>
              </a:spcAft>
              <a:buSzPct val="80000"/>
            </a:pPr>
            <a:endParaRPr lang="en-US" sz="1400" dirty="0">
              <a:solidFill>
                <a:schemeClr val="tx1"/>
              </a:solidFill>
              <a:latin typeface="Montserrat"/>
            </a:endParaRPr>
          </a:p>
          <a:p>
            <a:pPr marL="139700" indent="0">
              <a:spcBef>
                <a:spcPts val="0"/>
              </a:spcBef>
              <a:spcAft>
                <a:spcPts val="600"/>
              </a:spcAft>
              <a:buSzPct val="80000"/>
              <a:buNone/>
            </a:pPr>
            <a:endParaRPr lang="en-US" dirty="0">
              <a:solidFill>
                <a:schemeClr val="tx1"/>
              </a:solidFill>
              <a:latin typeface="Montserrat" panose="00000500000000000000" pitchFamily="50" charset="0"/>
            </a:endParaRPr>
          </a:p>
        </p:txBody>
      </p:sp>
      <p:sp>
        <p:nvSpPr>
          <p:cNvPr id="6" name="Rectangle: Rounded Corners 5">
            <a:extLst>
              <a:ext uri="{FF2B5EF4-FFF2-40B4-BE49-F238E27FC236}">
                <a16:creationId xmlns:a16="http://schemas.microsoft.com/office/drawing/2014/main" id="{77A7CE8A-341B-479B-ACC2-2B78D86023CA}"/>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latin typeface="Montserrat" pitchFamily="2" charset="0"/>
              </a:rPr>
              <a:t>  Next Steps</a:t>
            </a:r>
          </a:p>
        </p:txBody>
      </p:sp>
    </p:spTree>
    <p:extLst>
      <p:ext uri="{BB962C8B-B14F-4D97-AF65-F5344CB8AC3E}">
        <p14:creationId xmlns:p14="http://schemas.microsoft.com/office/powerpoint/2010/main" val="342327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4" name="Text Placeholder 3">
            <a:extLst>
              <a:ext uri="{FF2B5EF4-FFF2-40B4-BE49-F238E27FC236}">
                <a16:creationId xmlns:a16="http://schemas.microsoft.com/office/drawing/2014/main" id="{2048794C-A0C9-4482-9078-4F3FCDB92D82}"/>
              </a:ext>
            </a:extLst>
          </p:cNvPr>
          <p:cNvSpPr>
            <a:spLocks noGrp="1"/>
          </p:cNvSpPr>
          <p:nvPr>
            <p:ph type="body" idx="1"/>
          </p:nvPr>
        </p:nvSpPr>
        <p:spPr>
          <a:xfrm>
            <a:off x="434900" y="1239521"/>
            <a:ext cx="7676852" cy="3488006"/>
          </a:xfrm>
          <a:solidFill>
            <a:schemeClr val="lt1">
              <a:alpha val="64000"/>
            </a:schemeClr>
          </a:solidFill>
        </p:spPr>
        <p:txBody>
          <a:bodyPr/>
          <a:lstStyle/>
          <a:p>
            <a:pPr marL="139700" indent="0">
              <a:lnSpc>
                <a:spcPct val="150000"/>
              </a:lnSpc>
              <a:spcBef>
                <a:spcPts val="0"/>
              </a:spcBef>
              <a:buNone/>
            </a:pPr>
            <a:r>
              <a:rPr lang="en-US" sz="2000">
                <a:solidFill>
                  <a:schemeClr val="tx1"/>
                </a:solidFill>
                <a:latin typeface="Montserrat" panose="00000500000000000000" pitchFamily="50" charset="0"/>
              </a:rPr>
              <a:t>1. Introduction</a:t>
            </a:r>
          </a:p>
          <a:p>
            <a:pPr marL="139700" indent="0">
              <a:lnSpc>
                <a:spcPct val="150000"/>
              </a:lnSpc>
              <a:spcBef>
                <a:spcPts val="0"/>
              </a:spcBef>
              <a:buNone/>
            </a:pPr>
            <a:r>
              <a:rPr lang="en-US" sz="2000">
                <a:solidFill>
                  <a:schemeClr val="tx1"/>
                </a:solidFill>
                <a:latin typeface="Montserrat" panose="00000500000000000000" pitchFamily="50" charset="0"/>
              </a:rPr>
              <a:t>2. Methodology</a:t>
            </a:r>
          </a:p>
          <a:p>
            <a:pPr marL="139700" indent="0">
              <a:lnSpc>
                <a:spcPct val="150000"/>
              </a:lnSpc>
              <a:spcBef>
                <a:spcPts val="0"/>
              </a:spcBef>
              <a:buNone/>
            </a:pPr>
            <a:r>
              <a:rPr lang="en-US" sz="2000">
                <a:solidFill>
                  <a:schemeClr val="tx1"/>
                </a:solidFill>
                <a:latin typeface="Montserrat" panose="00000500000000000000" pitchFamily="50" charset="0"/>
              </a:rPr>
              <a:t>3. Maps by Mode</a:t>
            </a:r>
          </a:p>
          <a:p>
            <a:pPr marL="139700" indent="0">
              <a:lnSpc>
                <a:spcPct val="150000"/>
              </a:lnSpc>
              <a:spcBef>
                <a:spcPts val="0"/>
              </a:spcBef>
              <a:buNone/>
            </a:pPr>
            <a:r>
              <a:rPr lang="en-US" sz="2000">
                <a:solidFill>
                  <a:schemeClr val="tx1"/>
                </a:solidFill>
                <a:latin typeface="Montserrat" panose="00000500000000000000" pitchFamily="50" charset="0"/>
              </a:rPr>
              <a:t>4. 2018-2024 Comparison</a:t>
            </a:r>
          </a:p>
          <a:p>
            <a:pPr marL="139700" indent="0">
              <a:lnSpc>
                <a:spcPct val="150000"/>
              </a:lnSpc>
              <a:spcBef>
                <a:spcPts val="0"/>
              </a:spcBef>
              <a:buNone/>
            </a:pPr>
            <a:r>
              <a:rPr lang="en-US" sz="2000">
                <a:solidFill>
                  <a:schemeClr val="tx1"/>
                </a:solidFill>
                <a:latin typeface="Montserrat" panose="00000500000000000000" pitchFamily="50" charset="0"/>
              </a:rPr>
              <a:t>5. Geographic Distribution</a:t>
            </a:r>
          </a:p>
        </p:txBody>
      </p:sp>
      <p:sp>
        <p:nvSpPr>
          <p:cNvPr id="6" name="Rectangle: Rounded Corners 5">
            <a:extLst>
              <a:ext uri="{FF2B5EF4-FFF2-40B4-BE49-F238E27FC236}">
                <a16:creationId xmlns:a16="http://schemas.microsoft.com/office/drawing/2014/main" id="{77A7CE8A-341B-479B-ACC2-2B78D86023CA}"/>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latin typeface="Montserrat" pitchFamily="2" charset="0"/>
              </a:rPr>
              <a:t>  Outline</a:t>
            </a:r>
          </a:p>
        </p:txBody>
      </p:sp>
    </p:spTree>
    <p:extLst>
      <p:ext uri="{BB962C8B-B14F-4D97-AF65-F5344CB8AC3E}">
        <p14:creationId xmlns:p14="http://schemas.microsoft.com/office/powerpoint/2010/main" val="1150452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50D68"/>
        </a:solidFill>
        <a:effectLst/>
      </p:bgPr>
    </p:bg>
    <p:spTree>
      <p:nvGrpSpPr>
        <p:cNvPr id="1" name="Shape 232"/>
        <p:cNvGrpSpPr/>
        <p:nvPr/>
      </p:nvGrpSpPr>
      <p:grpSpPr>
        <a:xfrm>
          <a:off x="0" y="0"/>
          <a:ext cx="0" cy="0"/>
          <a:chOff x="0" y="0"/>
          <a:chExt cx="0" cy="0"/>
        </a:xfrm>
      </p:grpSpPr>
      <p:sp>
        <p:nvSpPr>
          <p:cNvPr id="234" name="Google Shape;234;p37"/>
          <p:cNvSpPr txBox="1">
            <a:spLocks noGrp="1"/>
          </p:cNvSpPr>
          <p:nvPr>
            <p:ph type="body" idx="1"/>
          </p:nvPr>
        </p:nvSpPr>
        <p:spPr>
          <a:xfrm>
            <a:off x="163012" y="3891850"/>
            <a:ext cx="8492428" cy="994200"/>
          </a:xfrm>
          <a:prstGeom prst="rect">
            <a:avLst/>
          </a:prstGeom>
          <a:noFill/>
          <a:ln>
            <a:noFill/>
          </a:ln>
        </p:spPr>
        <p:txBody>
          <a:bodyPr spcFirstLastPara="1" wrap="square" lIns="68575" tIns="34275" rIns="68575" bIns="34275" anchor="t" anchorCtr="0">
            <a:noAutofit/>
          </a:bodyPr>
          <a:lstStyle/>
          <a:p>
            <a:pPr marL="95250" indent="0" algn="ctr">
              <a:lnSpc>
                <a:spcPct val="114999"/>
              </a:lnSpc>
              <a:buClr>
                <a:schemeClr val="bg1"/>
              </a:buClr>
              <a:buSzPts val="2100"/>
              <a:buNone/>
            </a:pPr>
            <a:r>
              <a:rPr lang="en-US" sz="1800" b="1">
                <a:solidFill>
                  <a:schemeClr val="bg1"/>
                </a:solidFill>
                <a:latin typeface="Montserrat"/>
              </a:rPr>
              <a:t>More info &amp; resources available at: </a:t>
            </a:r>
            <a:r>
              <a:rPr lang="en-US" sz="1500">
                <a:solidFill>
                  <a:schemeClr val="bg1"/>
                </a:solidFill>
                <a:latin typeface="Montserrat"/>
                <a:hlinkClick r:id="rId3">
                  <a:extLst>
                    <a:ext uri="{A12FA001-AC4F-418D-AE19-62706E023703}">
                      <ahyp:hlinkClr xmlns:ahyp="http://schemas.microsoft.com/office/drawing/2018/hyperlinkcolor" val="tx"/>
                    </a:ext>
                  </a:extLst>
                </a:hlinkClick>
              </a:rPr>
              <a:t>www.oaklandca.gov/SOS</a:t>
            </a:r>
            <a:endParaRPr lang="en-US" sz="1500">
              <a:solidFill>
                <a:schemeClr val="bg1"/>
              </a:solidFill>
              <a:latin typeface="Montserrat"/>
            </a:endParaRPr>
          </a:p>
          <a:p>
            <a:pPr marL="95250" indent="0" algn="ctr">
              <a:lnSpc>
                <a:spcPct val="114999"/>
              </a:lnSpc>
              <a:buClr>
                <a:schemeClr val="bg1"/>
              </a:buClr>
              <a:buSzPts val="2100"/>
              <a:buNone/>
            </a:pPr>
            <a:r>
              <a:rPr lang="en-US" sz="1500">
                <a:solidFill>
                  <a:schemeClr val="bg1"/>
                </a:solidFill>
                <a:latin typeface="Montserrat"/>
              </a:rPr>
              <a:t>Megan Wier, Assistant Director, OakDOT</a:t>
            </a:r>
          </a:p>
          <a:p>
            <a:pPr marL="95250" indent="0">
              <a:lnSpc>
                <a:spcPct val="114999"/>
              </a:lnSpc>
              <a:buSzPts val="2100"/>
              <a:buNone/>
            </a:pPr>
            <a:endParaRPr lang="en-US" sz="1800" b="1">
              <a:solidFill>
                <a:schemeClr val="bg1"/>
              </a:solidFill>
              <a:latin typeface="Montserrat" panose="00000500000000000000" pitchFamily="50" charset="0"/>
            </a:endParaRPr>
          </a:p>
          <a:p>
            <a:pPr marL="95250" indent="0">
              <a:lnSpc>
                <a:spcPct val="114999"/>
              </a:lnSpc>
              <a:buSzPts val="2100"/>
              <a:buNone/>
            </a:pPr>
            <a:endParaRPr lang="en-US" sz="1800" b="1">
              <a:solidFill>
                <a:schemeClr val="bg1"/>
              </a:solidFill>
              <a:latin typeface="Montserrat" panose="00000500000000000000" pitchFamily="50" charset="0"/>
            </a:endParaRPr>
          </a:p>
        </p:txBody>
      </p:sp>
      <p:sp useBgFill="1">
        <p:nvSpPr>
          <p:cNvPr id="6" name="Google Shape;233;p37">
            <a:extLst>
              <a:ext uri="{FF2B5EF4-FFF2-40B4-BE49-F238E27FC236}">
                <a16:creationId xmlns:a16="http://schemas.microsoft.com/office/drawing/2014/main" id="{496B7EF8-2B2D-41E3-A9B5-7DE47003AD7F}"/>
              </a:ext>
            </a:extLst>
          </p:cNvPr>
          <p:cNvSpPr txBox="1">
            <a:spLocks noGrp="1"/>
          </p:cNvSpPr>
          <p:nvPr/>
        </p:nvSpPr>
        <p:spPr>
          <a:xfrm>
            <a:off x="465875" y="146418"/>
            <a:ext cx="7886700" cy="994200"/>
          </a:xfrm>
          <a:prstGeom prst="rect">
            <a:avLst/>
          </a:prstGeom>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buSzPts val="3300"/>
            </a:pPr>
            <a:r>
              <a:rPr lang="en-US" b="1">
                <a:solidFill>
                  <a:schemeClr val="bg1"/>
                </a:solidFill>
                <a:latin typeface="Montserrat "/>
              </a:rPr>
              <a:t>Thank you!</a:t>
            </a:r>
            <a:endParaRPr b="1">
              <a:solidFill>
                <a:schemeClr val="bg1"/>
              </a:solidFill>
              <a:latin typeface="Montserrat "/>
            </a:endParaRPr>
          </a:p>
        </p:txBody>
      </p:sp>
      <p:pic>
        <p:nvPicPr>
          <p:cNvPr id="4" name="Picture 3" descr="Logo&#10;&#10;Description automatically generated">
            <a:extLst>
              <a:ext uri="{FF2B5EF4-FFF2-40B4-BE49-F238E27FC236}">
                <a16:creationId xmlns:a16="http://schemas.microsoft.com/office/drawing/2014/main" id="{D55E5037-524E-4B4B-8E2B-55B5D9A38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427" y="1140618"/>
            <a:ext cx="2571247" cy="2568772"/>
          </a:xfrm>
          <a:prstGeom prst="rect">
            <a:avLst/>
          </a:prstGeom>
        </p:spPr>
      </p:pic>
    </p:spTree>
    <p:extLst>
      <p:ext uri="{BB962C8B-B14F-4D97-AF65-F5344CB8AC3E}">
        <p14:creationId xmlns:p14="http://schemas.microsoft.com/office/powerpoint/2010/main" val="53661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4" name="Text Placeholder 3">
            <a:extLst>
              <a:ext uri="{FF2B5EF4-FFF2-40B4-BE49-F238E27FC236}">
                <a16:creationId xmlns:a16="http://schemas.microsoft.com/office/drawing/2014/main" id="{2048794C-A0C9-4482-9078-4F3FCDB92D82}"/>
              </a:ext>
            </a:extLst>
          </p:cNvPr>
          <p:cNvSpPr>
            <a:spLocks noGrp="1"/>
          </p:cNvSpPr>
          <p:nvPr>
            <p:ph type="body" idx="1"/>
          </p:nvPr>
        </p:nvSpPr>
        <p:spPr>
          <a:xfrm>
            <a:off x="292660" y="660400"/>
            <a:ext cx="7676852" cy="4300137"/>
          </a:xfrm>
          <a:solidFill>
            <a:schemeClr val="lt1">
              <a:alpha val="64000"/>
            </a:schemeClr>
          </a:solidFill>
        </p:spPr>
        <p:txBody>
          <a:bodyPr/>
          <a:lstStyle/>
          <a:p>
            <a:pPr marL="139700" indent="0">
              <a:lnSpc>
                <a:spcPct val="100000"/>
              </a:lnSpc>
              <a:spcBef>
                <a:spcPts val="0"/>
              </a:spcBef>
              <a:buNone/>
            </a:pPr>
            <a:endParaRPr lang="en-US">
              <a:solidFill>
                <a:schemeClr val="tx1"/>
              </a:solidFill>
              <a:latin typeface="Montserrat" panose="00000500000000000000" pitchFamily="50" charset="0"/>
            </a:endParaRPr>
          </a:p>
          <a:p>
            <a:pPr marL="139700" indent="0">
              <a:lnSpc>
                <a:spcPct val="100000"/>
              </a:lnSpc>
              <a:spcBef>
                <a:spcPts val="0"/>
              </a:spcBef>
              <a:buNone/>
            </a:pPr>
            <a:r>
              <a:rPr lang="en-US" b="1">
                <a:solidFill>
                  <a:schemeClr val="tx1"/>
                </a:solidFill>
                <a:latin typeface="Montserrat"/>
              </a:rPr>
              <a:t>High Injury Network (HIN)</a:t>
            </a:r>
          </a:p>
          <a:p>
            <a:pPr marL="139700" indent="0">
              <a:lnSpc>
                <a:spcPct val="100000"/>
              </a:lnSpc>
              <a:spcBef>
                <a:spcPts val="0"/>
              </a:spcBef>
              <a:buNone/>
            </a:pPr>
            <a:endParaRPr lang="en-US" b="1">
              <a:solidFill>
                <a:schemeClr val="tx1"/>
              </a:solidFill>
              <a:latin typeface="Montserrat"/>
            </a:endParaRPr>
          </a:p>
          <a:p>
            <a:pPr lvl="1">
              <a:lnSpc>
                <a:spcPct val="100000"/>
              </a:lnSpc>
              <a:spcBef>
                <a:spcPts val="0"/>
              </a:spcBef>
              <a:spcAft>
                <a:spcPts val="600"/>
              </a:spcAft>
              <a:buSzPct val="100000"/>
            </a:pPr>
            <a:r>
              <a:rPr lang="en-US" sz="1600">
                <a:solidFill>
                  <a:schemeClr val="tx1"/>
                </a:solidFill>
              </a:rPr>
              <a:t>Foundation for resource allocation decisions at OakDOT related to traffic safety:</a:t>
            </a:r>
          </a:p>
          <a:p>
            <a:pPr lvl="2">
              <a:lnSpc>
                <a:spcPct val="100000"/>
              </a:lnSpc>
              <a:spcBef>
                <a:spcPts val="0"/>
              </a:spcBef>
              <a:spcAft>
                <a:spcPts val="600"/>
              </a:spcAft>
              <a:buSzPct val="100000"/>
            </a:pPr>
            <a:r>
              <a:rPr lang="en-US" sz="1600">
                <a:solidFill>
                  <a:schemeClr val="tx1"/>
                </a:solidFill>
              </a:rPr>
              <a:t>Capital Improvement Plan</a:t>
            </a:r>
          </a:p>
          <a:p>
            <a:pPr lvl="2">
              <a:lnSpc>
                <a:spcPct val="100000"/>
              </a:lnSpc>
              <a:spcBef>
                <a:spcPts val="0"/>
              </a:spcBef>
              <a:spcAft>
                <a:spcPts val="600"/>
              </a:spcAft>
              <a:buSzPct val="100000"/>
            </a:pPr>
            <a:r>
              <a:rPr lang="en-US" sz="1600">
                <a:solidFill>
                  <a:schemeClr val="tx1"/>
                </a:solidFill>
              </a:rPr>
              <a:t>Complex Paving</a:t>
            </a:r>
          </a:p>
          <a:p>
            <a:pPr lvl="2">
              <a:lnSpc>
                <a:spcPct val="100000"/>
              </a:lnSpc>
              <a:spcBef>
                <a:spcPts val="0"/>
              </a:spcBef>
              <a:spcAft>
                <a:spcPts val="600"/>
              </a:spcAft>
              <a:buSzPct val="100000"/>
            </a:pPr>
            <a:r>
              <a:rPr lang="en-US" sz="1600">
                <a:solidFill>
                  <a:schemeClr val="tx1"/>
                </a:solidFill>
              </a:rPr>
              <a:t>Project Development/Grant Applications</a:t>
            </a:r>
          </a:p>
          <a:p>
            <a:pPr lvl="2">
              <a:lnSpc>
                <a:spcPct val="100000"/>
              </a:lnSpc>
              <a:spcBef>
                <a:spcPts val="0"/>
              </a:spcBef>
              <a:spcAft>
                <a:spcPts val="600"/>
              </a:spcAft>
              <a:buSzPct val="100000"/>
            </a:pPr>
            <a:r>
              <a:rPr lang="en-US" sz="1600">
                <a:solidFill>
                  <a:schemeClr val="tx1"/>
                </a:solidFill>
              </a:rPr>
              <a:t>Automated Speed Enforcement Pilot (AB 645)</a:t>
            </a:r>
          </a:p>
          <a:p>
            <a:pPr lvl="1">
              <a:lnSpc>
                <a:spcPct val="100000"/>
              </a:lnSpc>
              <a:spcBef>
                <a:spcPts val="0"/>
              </a:spcBef>
              <a:spcAft>
                <a:spcPts val="600"/>
              </a:spcAft>
              <a:buSzPct val="100000"/>
            </a:pPr>
            <a:r>
              <a:rPr lang="en-US" sz="1600">
                <a:solidFill>
                  <a:schemeClr val="tx1"/>
                </a:solidFill>
              </a:rPr>
              <a:t>Key to Safe Oakland Streets (SOS) goals of reducing and eliminating fatal and severe crashes</a:t>
            </a:r>
          </a:p>
          <a:p>
            <a:pPr lvl="1">
              <a:lnSpc>
                <a:spcPct val="100000"/>
              </a:lnSpc>
              <a:spcBef>
                <a:spcPts val="0"/>
              </a:spcBef>
              <a:spcAft>
                <a:spcPts val="600"/>
              </a:spcAft>
              <a:buSzPct val="100000"/>
            </a:pPr>
            <a:r>
              <a:rPr lang="en-US" sz="1600">
                <a:solidFill>
                  <a:schemeClr val="tx1"/>
                </a:solidFill>
              </a:rPr>
              <a:t>Identify highest density of most severe crashes; </a:t>
            </a:r>
            <a:r>
              <a:rPr lang="en-US" sz="1600" i="1">
                <a:solidFill>
                  <a:schemeClr val="tx1"/>
                </a:solidFill>
              </a:rPr>
              <a:t>Fatal or Severely Injured </a:t>
            </a:r>
            <a:r>
              <a:rPr lang="en-US" sz="1600">
                <a:solidFill>
                  <a:schemeClr val="tx1"/>
                </a:solidFill>
              </a:rPr>
              <a:t>(FSI)</a:t>
            </a:r>
          </a:p>
          <a:p>
            <a:pPr lvl="1">
              <a:lnSpc>
                <a:spcPct val="100000"/>
              </a:lnSpc>
              <a:spcBef>
                <a:spcPts val="0"/>
              </a:spcBef>
              <a:spcAft>
                <a:spcPts val="600"/>
              </a:spcAft>
              <a:buSzPct val="100000"/>
            </a:pPr>
            <a:r>
              <a:rPr lang="en-US" sz="1600">
                <a:solidFill>
                  <a:schemeClr val="tx1"/>
                </a:solidFill>
              </a:rPr>
              <a:t>Communicate priorities with community</a:t>
            </a:r>
          </a:p>
        </p:txBody>
      </p:sp>
      <p:sp>
        <p:nvSpPr>
          <p:cNvPr id="6" name="Rectangle: Rounded Corners 5">
            <a:extLst>
              <a:ext uri="{FF2B5EF4-FFF2-40B4-BE49-F238E27FC236}">
                <a16:creationId xmlns:a16="http://schemas.microsoft.com/office/drawing/2014/main" id="{77A7CE8A-341B-479B-ACC2-2B78D86023CA}"/>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latin typeface="Montserrat" pitchFamily="2" charset="0"/>
              </a:rPr>
              <a:t>  Introduction</a:t>
            </a:r>
          </a:p>
        </p:txBody>
      </p:sp>
    </p:spTree>
    <p:extLst>
      <p:ext uri="{BB962C8B-B14F-4D97-AF65-F5344CB8AC3E}">
        <p14:creationId xmlns:p14="http://schemas.microsoft.com/office/powerpoint/2010/main" val="133301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4" name="Text Placeholder 3">
            <a:extLst>
              <a:ext uri="{FF2B5EF4-FFF2-40B4-BE49-F238E27FC236}">
                <a16:creationId xmlns:a16="http://schemas.microsoft.com/office/drawing/2014/main" id="{2048794C-A0C9-4482-9078-4F3FCDB92D82}"/>
              </a:ext>
            </a:extLst>
          </p:cNvPr>
          <p:cNvSpPr>
            <a:spLocks noGrp="1"/>
          </p:cNvSpPr>
          <p:nvPr>
            <p:ph type="body" idx="1"/>
          </p:nvPr>
        </p:nvSpPr>
        <p:spPr>
          <a:xfrm>
            <a:off x="492829" y="926704"/>
            <a:ext cx="8055117" cy="3488006"/>
          </a:xfrm>
          <a:solidFill>
            <a:schemeClr val="lt1">
              <a:alpha val="64000"/>
            </a:schemeClr>
          </a:solidFill>
        </p:spPr>
        <p:txBody>
          <a:bodyPr/>
          <a:lstStyle/>
          <a:p>
            <a:pPr>
              <a:lnSpc>
                <a:spcPct val="150000"/>
              </a:lnSpc>
              <a:spcBef>
                <a:spcPts val="0"/>
              </a:spcBef>
            </a:pPr>
            <a:r>
              <a:rPr lang="en-US" sz="1600">
                <a:solidFill>
                  <a:schemeClr val="tx1"/>
                </a:solidFill>
                <a:latin typeface="Montserrat" panose="00000500000000000000" pitchFamily="50" charset="0"/>
              </a:rPr>
              <a:t>ESRI GIS Consultant: “Sliding Window” analysis</a:t>
            </a:r>
          </a:p>
          <a:p>
            <a:pPr lvl="1">
              <a:lnSpc>
                <a:spcPct val="150000"/>
              </a:lnSpc>
              <a:spcBef>
                <a:spcPts val="0"/>
              </a:spcBef>
            </a:pPr>
            <a:r>
              <a:rPr lang="en-US" sz="1200">
                <a:solidFill>
                  <a:schemeClr val="tx1"/>
                </a:solidFill>
                <a:latin typeface="Montserrat" panose="00000500000000000000" pitchFamily="50" charset="0"/>
              </a:rPr>
              <a:t>.5 mile segments (.1 added together)</a:t>
            </a:r>
          </a:p>
          <a:p>
            <a:pPr>
              <a:lnSpc>
                <a:spcPct val="150000"/>
              </a:lnSpc>
              <a:spcBef>
                <a:spcPts val="0"/>
              </a:spcBef>
            </a:pPr>
            <a:r>
              <a:rPr lang="en-US" sz="1600">
                <a:solidFill>
                  <a:schemeClr val="tx1"/>
                </a:solidFill>
                <a:latin typeface="Montserrat" panose="00000500000000000000" pitchFamily="50" charset="0"/>
              </a:rPr>
              <a:t>Crash Weighting – 4 crash types: 1 (most severe) – 4 (least)</a:t>
            </a:r>
          </a:p>
          <a:p>
            <a:pPr lvl="1">
              <a:lnSpc>
                <a:spcPct val="150000"/>
              </a:lnSpc>
              <a:spcBef>
                <a:spcPts val="0"/>
              </a:spcBef>
            </a:pPr>
            <a:r>
              <a:rPr lang="en-US" sz="1200">
                <a:solidFill>
                  <a:schemeClr val="tx1"/>
                </a:solidFill>
                <a:latin typeface="Montserrat" panose="00000500000000000000" pitchFamily="50" charset="0"/>
              </a:rPr>
              <a:t>Motor Vehicle (1,2 = 3pts; 3,4 = 0pts) – many more crashes overall</a:t>
            </a:r>
          </a:p>
          <a:p>
            <a:pPr lvl="1">
              <a:lnSpc>
                <a:spcPct val="150000"/>
              </a:lnSpc>
              <a:spcBef>
                <a:spcPts val="0"/>
              </a:spcBef>
            </a:pPr>
            <a:r>
              <a:rPr lang="en-US" sz="1200">
                <a:solidFill>
                  <a:schemeClr val="tx1"/>
                </a:solidFill>
                <a:latin typeface="Montserrat" panose="00000500000000000000" pitchFamily="50" charset="0"/>
              </a:rPr>
              <a:t>Pedestrian and Bicycle (1,2 = 3pts; 3=1pt, 4 = 0pts) – fewer crashes overall</a:t>
            </a:r>
          </a:p>
          <a:p>
            <a:pPr lvl="1">
              <a:lnSpc>
                <a:spcPct val="150000"/>
              </a:lnSpc>
              <a:spcBef>
                <a:spcPts val="0"/>
              </a:spcBef>
            </a:pPr>
            <a:r>
              <a:rPr lang="en-US" sz="1200">
                <a:solidFill>
                  <a:schemeClr val="tx1"/>
                </a:solidFill>
                <a:latin typeface="Montserrat" panose="00000500000000000000" pitchFamily="50" charset="0"/>
              </a:rPr>
              <a:t>Property Damage Only not included</a:t>
            </a:r>
          </a:p>
          <a:p>
            <a:pPr>
              <a:lnSpc>
                <a:spcPct val="150000"/>
              </a:lnSpc>
              <a:spcBef>
                <a:spcPts val="0"/>
              </a:spcBef>
            </a:pPr>
            <a:r>
              <a:rPr lang="en-US" sz="1600">
                <a:solidFill>
                  <a:schemeClr val="tx1"/>
                </a:solidFill>
                <a:latin typeface="Montserrat" panose="00000500000000000000" pitchFamily="50" charset="0"/>
              </a:rPr>
              <a:t>Data Inclusion</a:t>
            </a:r>
          </a:p>
          <a:p>
            <a:pPr lvl="1">
              <a:lnSpc>
                <a:spcPct val="150000"/>
              </a:lnSpc>
              <a:spcBef>
                <a:spcPts val="0"/>
              </a:spcBef>
              <a:spcAft>
                <a:spcPts val="600"/>
              </a:spcAft>
            </a:pPr>
            <a:r>
              <a:rPr lang="en-US" sz="1200">
                <a:solidFill>
                  <a:schemeClr val="tx1"/>
                </a:solidFill>
                <a:latin typeface="Montserrat" panose="00000500000000000000" pitchFamily="50" charset="0"/>
              </a:rPr>
              <a:t>2017-2021 Transportation Injury Mapping System (TIMS)</a:t>
            </a:r>
          </a:p>
          <a:p>
            <a:pPr lvl="2">
              <a:lnSpc>
                <a:spcPct val="100000"/>
              </a:lnSpc>
              <a:spcBef>
                <a:spcPts val="0"/>
              </a:spcBef>
              <a:spcAft>
                <a:spcPts val="600"/>
              </a:spcAft>
            </a:pPr>
            <a:r>
              <a:rPr lang="en-US" sz="1050">
                <a:solidFill>
                  <a:schemeClr val="tx1"/>
                </a:solidFill>
                <a:latin typeface="Montserrat" panose="00000500000000000000" pitchFamily="50" charset="0"/>
              </a:rPr>
              <a:t>Mapped Statewide Integrated Traffic Records System (SWITRS)</a:t>
            </a:r>
          </a:p>
          <a:p>
            <a:pPr lvl="1">
              <a:lnSpc>
                <a:spcPct val="100000"/>
              </a:lnSpc>
              <a:spcBef>
                <a:spcPts val="0"/>
              </a:spcBef>
              <a:spcAft>
                <a:spcPts val="600"/>
              </a:spcAft>
            </a:pPr>
            <a:r>
              <a:rPr lang="en-US" sz="1200">
                <a:solidFill>
                  <a:schemeClr val="tx1"/>
                </a:solidFill>
                <a:latin typeface="Montserrat" panose="00000500000000000000" pitchFamily="50" charset="0"/>
              </a:rPr>
              <a:t>Previous 2018 map used 2012-2016</a:t>
            </a:r>
          </a:p>
          <a:p>
            <a:pPr>
              <a:lnSpc>
                <a:spcPct val="100000"/>
              </a:lnSpc>
              <a:spcBef>
                <a:spcPts val="0"/>
              </a:spcBef>
              <a:spcAft>
                <a:spcPts val="600"/>
              </a:spcAft>
            </a:pPr>
            <a:r>
              <a:rPr lang="en-US" sz="1600">
                <a:solidFill>
                  <a:schemeClr val="tx1"/>
                </a:solidFill>
                <a:latin typeface="Montserrat" panose="00000500000000000000" pitchFamily="50" charset="0"/>
              </a:rPr>
              <a:t>Post-processing/Quality Control</a:t>
            </a:r>
          </a:p>
          <a:p>
            <a:pPr lvl="1">
              <a:lnSpc>
                <a:spcPct val="100000"/>
              </a:lnSpc>
              <a:spcBef>
                <a:spcPts val="0"/>
              </a:spcBef>
              <a:spcAft>
                <a:spcPts val="600"/>
              </a:spcAft>
            </a:pPr>
            <a:r>
              <a:rPr lang="en-US" sz="1200">
                <a:solidFill>
                  <a:schemeClr val="tx1"/>
                </a:solidFill>
                <a:latin typeface="Montserrat" panose="00000500000000000000" pitchFamily="50" charset="0"/>
              </a:rPr>
              <a:t>Kept segments from 2018 HIN if there was a recent fatality, general cleanup</a:t>
            </a:r>
          </a:p>
        </p:txBody>
      </p:sp>
      <p:sp>
        <p:nvSpPr>
          <p:cNvPr id="6" name="Rectangle: Rounded Corners 5">
            <a:extLst>
              <a:ext uri="{FF2B5EF4-FFF2-40B4-BE49-F238E27FC236}">
                <a16:creationId xmlns:a16="http://schemas.microsoft.com/office/drawing/2014/main" id="{77A7CE8A-341B-479B-ACC2-2B78D86023CA}"/>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latin typeface="Montserrat" pitchFamily="2" charset="0"/>
              </a:rPr>
              <a:t>  Methodology</a:t>
            </a:r>
          </a:p>
        </p:txBody>
      </p:sp>
    </p:spTree>
    <p:extLst>
      <p:ext uri="{BB962C8B-B14F-4D97-AF65-F5344CB8AC3E}">
        <p14:creationId xmlns:p14="http://schemas.microsoft.com/office/powerpoint/2010/main" val="179342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5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7A7CE8A-341B-479B-ACC2-2B78D86023CA}"/>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latin typeface="Montserrat" pitchFamily="2" charset="0"/>
              </a:rPr>
              <a:t>  Weighting</a:t>
            </a:r>
          </a:p>
        </p:txBody>
      </p:sp>
      <p:pic>
        <p:nvPicPr>
          <p:cNvPr id="10" name="Picture 9">
            <a:extLst>
              <a:ext uri="{FF2B5EF4-FFF2-40B4-BE49-F238E27FC236}">
                <a16:creationId xmlns:a16="http://schemas.microsoft.com/office/drawing/2014/main" id="{8BC5745C-8508-4012-9533-3B82970F8666}"/>
              </a:ext>
            </a:extLst>
          </p:cNvPr>
          <p:cNvPicPr>
            <a:picLocks noChangeAspect="1"/>
          </p:cNvPicPr>
          <p:nvPr/>
        </p:nvPicPr>
        <p:blipFill>
          <a:blip r:embed="rId3"/>
          <a:stretch>
            <a:fillRect/>
          </a:stretch>
        </p:blipFill>
        <p:spPr>
          <a:xfrm>
            <a:off x="3403338" y="3860386"/>
            <a:ext cx="1784734" cy="404423"/>
          </a:xfrm>
          <a:prstGeom prst="rect">
            <a:avLst/>
          </a:prstGeom>
        </p:spPr>
      </p:pic>
      <p:graphicFrame>
        <p:nvGraphicFramePr>
          <p:cNvPr id="7" name="Table 6">
            <a:extLst>
              <a:ext uri="{FF2B5EF4-FFF2-40B4-BE49-F238E27FC236}">
                <a16:creationId xmlns:a16="http://schemas.microsoft.com/office/drawing/2014/main" id="{5BC3724B-D62D-4EF5-B59E-3744229F5C1F}"/>
              </a:ext>
            </a:extLst>
          </p:cNvPr>
          <p:cNvGraphicFramePr>
            <a:graphicFrameLocks noGrp="1"/>
          </p:cNvGraphicFramePr>
          <p:nvPr>
            <p:extLst>
              <p:ext uri="{D42A27DB-BD31-4B8C-83A1-F6EECF244321}">
                <p14:modId xmlns:p14="http://schemas.microsoft.com/office/powerpoint/2010/main" val="810468371"/>
              </p:ext>
            </p:extLst>
          </p:nvPr>
        </p:nvGraphicFramePr>
        <p:xfrm>
          <a:off x="1250187" y="1078062"/>
          <a:ext cx="5728771" cy="3239764"/>
        </p:xfrm>
        <a:graphic>
          <a:graphicData uri="http://schemas.openxmlformats.org/drawingml/2006/table">
            <a:tbl>
              <a:tblPr firstRow="1" bandRow="1"/>
              <a:tblGrid>
                <a:gridCol w="3181056">
                  <a:extLst>
                    <a:ext uri="{9D8B030D-6E8A-4147-A177-3AD203B41FA5}">
                      <a16:colId xmlns:a16="http://schemas.microsoft.com/office/drawing/2014/main" val="1564938341"/>
                    </a:ext>
                  </a:extLst>
                </a:gridCol>
                <a:gridCol w="1016775">
                  <a:extLst>
                    <a:ext uri="{9D8B030D-6E8A-4147-A177-3AD203B41FA5}">
                      <a16:colId xmlns:a16="http://schemas.microsoft.com/office/drawing/2014/main" val="1976111206"/>
                    </a:ext>
                  </a:extLst>
                </a:gridCol>
                <a:gridCol w="1530940">
                  <a:extLst>
                    <a:ext uri="{9D8B030D-6E8A-4147-A177-3AD203B41FA5}">
                      <a16:colId xmlns:a16="http://schemas.microsoft.com/office/drawing/2014/main" val="2336438308"/>
                    </a:ext>
                  </a:extLst>
                </a:gridCol>
              </a:tblGrid>
              <a:tr h="699897">
                <a:tc>
                  <a:txBody>
                    <a:bodyPr/>
                    <a:lstStyle/>
                    <a:p>
                      <a:pPr lvl="4" algn="l" rtl="0" fontAlgn="ctr"/>
                      <a:r>
                        <a:rPr lang="en-US" sz="1400" b="1" i="0" u="none" strike="noStrike">
                          <a:solidFill>
                            <a:schemeClr val="bg1"/>
                          </a:solidFill>
                          <a:effectLst/>
                          <a:latin typeface="Montserrat" panose="00000500000000000000" pitchFamily="2" charset="0"/>
                        </a:rPr>
                        <a:t>Crash severity</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400" b="1" i="0" u="none" strike="noStrike">
                          <a:solidFill>
                            <a:schemeClr val="bg1"/>
                          </a:solidFill>
                          <a:effectLst/>
                          <a:latin typeface="Montserrat" pitchFamily="2" charset="0"/>
                        </a:rPr>
                        <a:t>Weight – </a:t>
                      </a:r>
                    </a:p>
                    <a:p>
                      <a:pPr marL="0" marR="0" lvl="4"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400" b="1" i="0" u="none" strike="noStrike">
                          <a:solidFill>
                            <a:schemeClr val="bg1"/>
                          </a:solidFill>
                          <a:effectLst/>
                          <a:latin typeface="Montserrat" pitchFamily="2" charset="0"/>
                        </a:rPr>
                        <a:t>MV HIN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400" b="1" i="0" u="none" strike="noStrike">
                          <a:solidFill>
                            <a:schemeClr val="bg1"/>
                          </a:solidFill>
                          <a:effectLst/>
                          <a:latin typeface="Montserrat" pitchFamily="2" charset="0"/>
                        </a:rPr>
                        <a:t>Weight- Bike/Ped HIN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1940005568"/>
                  </a:ext>
                </a:extLst>
              </a:tr>
              <a:tr h="436915">
                <a:tc>
                  <a:txBody>
                    <a:bodyPr/>
                    <a:lstStyle/>
                    <a:p>
                      <a:pPr lvl="3" algn="l" rtl="0" fontAlgn="ctr"/>
                      <a:r>
                        <a:rPr lang="en-US" sz="1600" b="1" i="0" u="none" strike="noStrike">
                          <a:solidFill>
                            <a:srgbClr val="00527A"/>
                          </a:solidFill>
                          <a:effectLst/>
                          <a:latin typeface="Montserrat" panose="00000500000000000000" pitchFamily="2" charset="0"/>
                        </a:rPr>
                        <a:t>Fatal</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3170468985"/>
                  </a:ext>
                </a:extLst>
              </a:tr>
              <a:tr h="536993">
                <a:tc>
                  <a:txBody>
                    <a:bodyPr/>
                    <a:lstStyle/>
                    <a:p>
                      <a:pPr lvl="4" algn="l" rtl="0" fontAlgn="ctr"/>
                      <a:r>
                        <a:rPr lang="en-US" sz="1600" b="1" i="0" u="none" strike="noStrike">
                          <a:solidFill>
                            <a:srgbClr val="00527A"/>
                          </a:solidFill>
                          <a:effectLst/>
                          <a:latin typeface="Montserrat" panose="00000500000000000000" pitchFamily="2" charset="0"/>
                        </a:rPr>
                        <a:t>Severe Injury</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0208714"/>
                  </a:ext>
                </a:extLst>
              </a:tr>
              <a:tr h="598833">
                <a:tc>
                  <a:txBody>
                    <a:bodyPr/>
                    <a:lstStyle/>
                    <a:p>
                      <a:pPr lvl="3" algn="l" rtl="0" fontAlgn="ctr"/>
                      <a:r>
                        <a:rPr lang="en-US" sz="1600" b="1" i="0" u="none" strike="noStrike">
                          <a:solidFill>
                            <a:srgbClr val="00527A"/>
                          </a:solidFill>
                          <a:effectLst/>
                          <a:latin typeface="Montserrat" panose="00000500000000000000" pitchFamily="2" charset="0"/>
                        </a:rPr>
                        <a:t>Other Visible Injury</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1</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976137718"/>
                  </a:ext>
                </a:extLst>
              </a:tr>
              <a:tr h="527237">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panose="00000500000000000000" pitchFamily="2" charset="0"/>
                        </a:rPr>
                        <a:t>Other Complaint of Pain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181171"/>
                  </a:ext>
                </a:extLst>
              </a:tr>
              <a:tr h="439889">
                <a:tc>
                  <a:txBody>
                    <a:bodyPr/>
                    <a:lstStyle/>
                    <a:p>
                      <a:pPr marL="0" marR="0" lvl="3"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panose="00000500000000000000" pitchFamily="2" charset="0"/>
                        </a:rPr>
                        <a:t>Property Damage Only</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Black" pitchFamily="2" charset="0"/>
                        </a:rPr>
                        <a:t>0</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2594047"/>
                  </a:ext>
                </a:extLst>
              </a:tr>
            </a:tbl>
          </a:graphicData>
        </a:graphic>
      </p:graphicFrame>
      <p:sp>
        <p:nvSpPr>
          <p:cNvPr id="15" name="Rectangle 14">
            <a:extLst>
              <a:ext uri="{FF2B5EF4-FFF2-40B4-BE49-F238E27FC236}">
                <a16:creationId xmlns:a16="http://schemas.microsoft.com/office/drawing/2014/main" id="{143A0C5B-07CC-4F24-ABF2-FAC8153E2894}"/>
              </a:ext>
            </a:extLst>
          </p:cNvPr>
          <p:cNvSpPr/>
          <p:nvPr/>
        </p:nvSpPr>
        <p:spPr>
          <a:xfrm>
            <a:off x="402236" y="2108751"/>
            <a:ext cx="666184" cy="308761"/>
          </a:xfrm>
          <a:prstGeom prst="rect">
            <a:avLst/>
          </a:prstGeom>
        </p:spPr>
        <p:txBody>
          <a:bodyPr wrap="square">
            <a:spAutoFit/>
          </a:bodyPr>
          <a:lstStyle/>
          <a:p>
            <a:r>
              <a:rPr lang="en-US" b="1">
                <a:latin typeface="Montserrat" pitchFamily="2" charset="0"/>
              </a:rPr>
              <a:t>FSIs</a:t>
            </a:r>
            <a:endParaRPr lang="en-US">
              <a:latin typeface="Montserrat" pitchFamily="2" charset="0"/>
            </a:endParaRPr>
          </a:p>
        </p:txBody>
      </p:sp>
      <p:sp>
        <p:nvSpPr>
          <p:cNvPr id="17" name="Rectangle 16">
            <a:extLst>
              <a:ext uri="{FF2B5EF4-FFF2-40B4-BE49-F238E27FC236}">
                <a16:creationId xmlns:a16="http://schemas.microsoft.com/office/drawing/2014/main" id="{C3C399CF-02F8-43FD-8E0F-855D139BDA8C}"/>
              </a:ext>
            </a:extLst>
          </p:cNvPr>
          <p:cNvSpPr/>
          <p:nvPr/>
        </p:nvSpPr>
        <p:spPr>
          <a:xfrm>
            <a:off x="867391" y="1854970"/>
            <a:ext cx="355482" cy="707886"/>
          </a:xfrm>
          <a:prstGeom prst="rect">
            <a:avLst/>
          </a:prstGeom>
        </p:spPr>
        <p:txBody>
          <a:bodyPr wrap="square">
            <a:spAutoFit/>
          </a:bodyPr>
          <a:lstStyle/>
          <a:p>
            <a:r>
              <a:rPr lang="en-US" sz="4000">
                <a:latin typeface="Montserrat" pitchFamily="2" charset="0"/>
              </a:rPr>
              <a:t>{</a:t>
            </a:r>
          </a:p>
        </p:txBody>
      </p:sp>
    </p:spTree>
    <p:extLst>
      <p:ext uri="{BB962C8B-B14F-4D97-AF65-F5344CB8AC3E}">
        <p14:creationId xmlns:p14="http://schemas.microsoft.com/office/powerpoint/2010/main" val="134777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5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5B9FF5-0490-442B-A0A2-2DD04C971629}"/>
              </a:ext>
            </a:extLst>
          </p:cNvPr>
          <p:cNvSpPr/>
          <p:nvPr/>
        </p:nvSpPr>
        <p:spPr>
          <a:xfrm>
            <a:off x="-95055" y="103367"/>
            <a:ext cx="394752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Montserrat" pitchFamily="2" charset="0"/>
                <a:ea typeface="+mn-ea"/>
                <a:cs typeface="+mn-cs"/>
                <a:sym typeface="Arial"/>
              </a:rPr>
              <a:t>Sliding Window</a:t>
            </a:r>
          </a:p>
        </p:txBody>
      </p:sp>
      <p:pic>
        <p:nvPicPr>
          <p:cNvPr id="12" name="Picture 11">
            <a:extLst>
              <a:ext uri="{FF2B5EF4-FFF2-40B4-BE49-F238E27FC236}">
                <a16:creationId xmlns:a16="http://schemas.microsoft.com/office/drawing/2014/main" id="{E1F2D979-F635-4CE2-9B27-49BF88A48963}"/>
              </a:ext>
            </a:extLst>
          </p:cNvPr>
          <p:cNvPicPr>
            <a:picLocks noChangeAspect="1"/>
          </p:cNvPicPr>
          <p:nvPr/>
        </p:nvPicPr>
        <p:blipFill>
          <a:blip r:embed="rId3"/>
          <a:stretch>
            <a:fillRect/>
          </a:stretch>
        </p:blipFill>
        <p:spPr>
          <a:xfrm>
            <a:off x="4629149" y="1634235"/>
            <a:ext cx="3886200" cy="777224"/>
          </a:xfrm>
          <a:prstGeom prst="rect">
            <a:avLst/>
          </a:prstGeom>
        </p:spPr>
      </p:pic>
      <p:pic>
        <p:nvPicPr>
          <p:cNvPr id="10" name="Picture 9">
            <a:extLst>
              <a:ext uri="{FF2B5EF4-FFF2-40B4-BE49-F238E27FC236}">
                <a16:creationId xmlns:a16="http://schemas.microsoft.com/office/drawing/2014/main" id="{5FA511E9-430A-4FE3-8B3E-9B89D1FEE81A}"/>
              </a:ext>
            </a:extLst>
          </p:cNvPr>
          <p:cNvPicPr>
            <a:picLocks noChangeAspect="1"/>
          </p:cNvPicPr>
          <p:nvPr/>
        </p:nvPicPr>
        <p:blipFill>
          <a:blip r:embed="rId4"/>
          <a:stretch>
            <a:fillRect/>
          </a:stretch>
        </p:blipFill>
        <p:spPr>
          <a:xfrm>
            <a:off x="628651" y="1540669"/>
            <a:ext cx="3886200" cy="870789"/>
          </a:xfrm>
          <a:prstGeom prst="rect">
            <a:avLst/>
          </a:prstGeom>
        </p:spPr>
      </p:pic>
      <p:pic>
        <p:nvPicPr>
          <p:cNvPr id="11" name="Picture 10">
            <a:extLst>
              <a:ext uri="{FF2B5EF4-FFF2-40B4-BE49-F238E27FC236}">
                <a16:creationId xmlns:a16="http://schemas.microsoft.com/office/drawing/2014/main" id="{6AC9FF04-7B7A-4458-B64E-35C644B85612}"/>
              </a:ext>
            </a:extLst>
          </p:cNvPr>
          <p:cNvPicPr>
            <a:picLocks noChangeAspect="1"/>
          </p:cNvPicPr>
          <p:nvPr/>
        </p:nvPicPr>
        <p:blipFill>
          <a:blip r:embed="rId5"/>
          <a:stretch>
            <a:fillRect/>
          </a:stretch>
        </p:blipFill>
        <p:spPr>
          <a:xfrm>
            <a:off x="798862" y="2524063"/>
            <a:ext cx="3545775" cy="1926067"/>
          </a:xfrm>
          <a:prstGeom prst="rect">
            <a:avLst/>
          </a:prstGeom>
        </p:spPr>
      </p:pic>
      <p:pic>
        <p:nvPicPr>
          <p:cNvPr id="13" name="Picture 12">
            <a:extLst>
              <a:ext uri="{FF2B5EF4-FFF2-40B4-BE49-F238E27FC236}">
                <a16:creationId xmlns:a16="http://schemas.microsoft.com/office/drawing/2014/main" id="{F1DF394E-2630-4BDB-A7CE-BCC74A0F4507}"/>
              </a:ext>
            </a:extLst>
          </p:cNvPr>
          <p:cNvPicPr>
            <a:picLocks noChangeAspect="1"/>
          </p:cNvPicPr>
          <p:nvPr/>
        </p:nvPicPr>
        <p:blipFill>
          <a:blip r:embed="rId6"/>
          <a:stretch>
            <a:fillRect/>
          </a:stretch>
        </p:blipFill>
        <p:spPr>
          <a:xfrm>
            <a:off x="4685061" y="2524063"/>
            <a:ext cx="3830287" cy="1843118"/>
          </a:xfrm>
          <a:prstGeom prst="rect">
            <a:avLst/>
          </a:prstGeom>
        </p:spPr>
      </p:pic>
      <p:graphicFrame>
        <p:nvGraphicFramePr>
          <p:cNvPr id="14" name="Table 13">
            <a:extLst>
              <a:ext uri="{FF2B5EF4-FFF2-40B4-BE49-F238E27FC236}">
                <a16:creationId xmlns:a16="http://schemas.microsoft.com/office/drawing/2014/main" id="{D31A8680-EF10-4F29-8010-5464338449A4}"/>
              </a:ext>
            </a:extLst>
          </p:cNvPr>
          <p:cNvGraphicFramePr>
            <a:graphicFrameLocks noGrp="1"/>
          </p:cNvGraphicFramePr>
          <p:nvPr/>
        </p:nvGraphicFramePr>
        <p:xfrm>
          <a:off x="798862" y="1078872"/>
          <a:ext cx="7716486" cy="555363"/>
        </p:xfrm>
        <a:graphic>
          <a:graphicData uri="http://schemas.openxmlformats.org/drawingml/2006/table">
            <a:tbl>
              <a:tblPr firstRow="1" bandRow="1"/>
              <a:tblGrid>
                <a:gridCol w="3853148">
                  <a:extLst>
                    <a:ext uri="{9D8B030D-6E8A-4147-A177-3AD203B41FA5}">
                      <a16:colId xmlns:a16="http://schemas.microsoft.com/office/drawing/2014/main" val="476265095"/>
                    </a:ext>
                  </a:extLst>
                </a:gridCol>
                <a:gridCol w="3863338">
                  <a:extLst>
                    <a:ext uri="{9D8B030D-6E8A-4147-A177-3AD203B41FA5}">
                      <a16:colId xmlns:a16="http://schemas.microsoft.com/office/drawing/2014/main" val="2820316015"/>
                    </a:ext>
                  </a:extLst>
                </a:gridCol>
              </a:tblGrid>
              <a:tr h="555363">
                <a:tc>
                  <a:txBody>
                    <a:bodyPr/>
                    <a:lstStyle/>
                    <a:p>
                      <a:pPr lvl="4" algn="ctr" rtl="0" fontAlgn="ctr"/>
                      <a:r>
                        <a:rPr lang="en-US" sz="1600" b="1" i="0" u="none" strike="noStrike">
                          <a:solidFill>
                            <a:srgbClr val="FFFFFF"/>
                          </a:solidFill>
                          <a:effectLst/>
                          <a:latin typeface="Montserrat" panose="00000500000000000000" pitchFamily="2" charset="0"/>
                        </a:rPr>
                        <a:t>CORRIDORIZATION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lvl="4" algn="ctr" rtl="0" fontAlgn="ctr"/>
                      <a:r>
                        <a:rPr lang="en-US" sz="1600" b="1" i="0" u="none" strike="noStrike">
                          <a:solidFill>
                            <a:srgbClr val="FFFFFF"/>
                          </a:solidFill>
                          <a:effectLst/>
                          <a:latin typeface="Montserrat" panose="00000500000000000000" pitchFamily="2" charset="0"/>
                        </a:rPr>
                        <a:t>ITERATION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531848387"/>
                  </a:ext>
                </a:extLst>
              </a:tr>
            </a:tbl>
          </a:graphicData>
        </a:graphic>
      </p:graphicFrame>
      <p:sp>
        <p:nvSpPr>
          <p:cNvPr id="15" name="Rectangle 14">
            <a:extLst>
              <a:ext uri="{FF2B5EF4-FFF2-40B4-BE49-F238E27FC236}">
                <a16:creationId xmlns:a16="http://schemas.microsoft.com/office/drawing/2014/main" id="{DE773BDF-94C1-4EFC-8502-BFA6D8A79E87}"/>
              </a:ext>
            </a:extLst>
          </p:cNvPr>
          <p:cNvSpPr/>
          <p:nvPr/>
        </p:nvSpPr>
        <p:spPr>
          <a:xfrm>
            <a:off x="1566505" y="4410934"/>
            <a:ext cx="201048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Montserrat" panose="00000500000000000000" pitchFamily="50" charset="0"/>
                <a:cs typeface="Arial"/>
                <a:sym typeface="Arial"/>
              </a:rPr>
              <a:t>Half Mile Segments</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652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HIN Statistics</a:t>
            </a:r>
          </a:p>
        </p:txBody>
      </p:sp>
      <p:graphicFrame>
        <p:nvGraphicFramePr>
          <p:cNvPr id="13" name="Table 12" descr="HIN Year 2018, 328 FSIs on HIN, 64% FSIs on HIN, 64 TOtal HIN Miles and 8% of Oakland Streets, HIN year 2024, 326 FSIs on HIN, 64% FSIs on HIN, 8% of Oakland Streets&#10;">
            <a:extLst>
              <a:ext uri="{FF2B5EF4-FFF2-40B4-BE49-F238E27FC236}">
                <a16:creationId xmlns:a16="http://schemas.microsoft.com/office/drawing/2014/main" id="{329E90F7-AEC2-4386-8C80-6E8AC7A04549}"/>
              </a:ext>
            </a:extLst>
          </p:cNvPr>
          <p:cNvGraphicFramePr>
            <a:graphicFrameLocks noGrp="1"/>
          </p:cNvGraphicFramePr>
          <p:nvPr>
            <p:extLst>
              <p:ext uri="{D42A27DB-BD31-4B8C-83A1-F6EECF244321}">
                <p14:modId xmlns:p14="http://schemas.microsoft.com/office/powerpoint/2010/main" val="1703042049"/>
              </p:ext>
            </p:extLst>
          </p:nvPr>
        </p:nvGraphicFramePr>
        <p:xfrm>
          <a:off x="584377" y="1309014"/>
          <a:ext cx="7511636" cy="1598241"/>
        </p:xfrm>
        <a:graphic>
          <a:graphicData uri="http://schemas.openxmlformats.org/drawingml/2006/table">
            <a:tbl>
              <a:tblPr firstRow="1" bandRow="1"/>
              <a:tblGrid>
                <a:gridCol w="997910">
                  <a:extLst>
                    <a:ext uri="{9D8B030D-6E8A-4147-A177-3AD203B41FA5}">
                      <a16:colId xmlns:a16="http://schemas.microsoft.com/office/drawing/2014/main" val="647253727"/>
                    </a:ext>
                  </a:extLst>
                </a:gridCol>
                <a:gridCol w="1490070">
                  <a:extLst>
                    <a:ext uri="{9D8B030D-6E8A-4147-A177-3AD203B41FA5}">
                      <a16:colId xmlns:a16="http://schemas.microsoft.com/office/drawing/2014/main" val="599789166"/>
                    </a:ext>
                  </a:extLst>
                </a:gridCol>
                <a:gridCol w="1674552">
                  <a:extLst>
                    <a:ext uri="{9D8B030D-6E8A-4147-A177-3AD203B41FA5}">
                      <a16:colId xmlns:a16="http://schemas.microsoft.com/office/drawing/2014/main" val="1615269774"/>
                    </a:ext>
                  </a:extLst>
                </a:gridCol>
                <a:gridCol w="1674552">
                  <a:extLst>
                    <a:ext uri="{9D8B030D-6E8A-4147-A177-3AD203B41FA5}">
                      <a16:colId xmlns:a16="http://schemas.microsoft.com/office/drawing/2014/main" val="4286218991"/>
                    </a:ext>
                  </a:extLst>
                </a:gridCol>
                <a:gridCol w="1674552">
                  <a:extLst>
                    <a:ext uri="{9D8B030D-6E8A-4147-A177-3AD203B41FA5}">
                      <a16:colId xmlns:a16="http://schemas.microsoft.com/office/drawing/2014/main" val="3167615952"/>
                    </a:ext>
                  </a:extLst>
                </a:gridCol>
              </a:tblGrid>
              <a:tr h="719855">
                <a:tc>
                  <a:txBody>
                    <a:bodyPr/>
                    <a:lstStyle/>
                    <a:p>
                      <a:pPr lvl="4" algn="l" rtl="0" fontAlgn="ctr"/>
                      <a:r>
                        <a:rPr lang="en-US" sz="1800" b="1" i="0" u="none" strike="noStrike">
                          <a:solidFill>
                            <a:schemeClr val="bg1"/>
                          </a:solidFill>
                          <a:effectLst/>
                          <a:latin typeface="Montserrat" panose="00000500000000000000" pitchFamily="2" charset="0"/>
                        </a:rPr>
                        <a:t>HIN Year</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800" b="1" i="0" u="none" strike="noStrike">
                          <a:solidFill>
                            <a:schemeClr val="bg1"/>
                          </a:solidFill>
                          <a:effectLst/>
                          <a:latin typeface="Montserrat "/>
                        </a:rPr>
                        <a:t># FSIs on HIN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800" b="1" i="0" u="none" strike="noStrike">
                          <a:solidFill>
                            <a:schemeClr val="bg1"/>
                          </a:solidFill>
                          <a:effectLst/>
                          <a:latin typeface="Montserrat "/>
                        </a:rPr>
                        <a:t>% FSIs on HIN</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800" b="1" i="0" u="none" strike="noStrike">
                          <a:solidFill>
                            <a:schemeClr val="bg1"/>
                          </a:solidFill>
                          <a:effectLst/>
                          <a:latin typeface="Montserrat "/>
                        </a:rPr>
                        <a:t>HIN Total Miles</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800" b="1" i="0" u="none" strike="noStrike">
                          <a:solidFill>
                            <a:schemeClr val="bg1"/>
                          </a:solidFill>
                          <a:effectLst/>
                          <a:latin typeface="Montserrat "/>
                        </a:rPr>
                        <a:t>% of Oakland Streets</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27A"/>
                    </a:solidFill>
                  </a:tcPr>
                </a:tc>
                <a:extLst>
                  <a:ext uri="{0D108BD9-81ED-4DB2-BD59-A6C34878D82A}">
                    <a16:rowId xmlns:a16="http://schemas.microsoft.com/office/drawing/2014/main" val="190984334"/>
                  </a:ext>
                </a:extLst>
              </a:tr>
              <a:tr h="384794">
                <a:tc>
                  <a:txBody>
                    <a:bodyPr/>
                    <a:lstStyle/>
                    <a:p>
                      <a:pPr lvl="3" algn="ctr" rtl="0" fontAlgn="ctr"/>
                      <a:r>
                        <a:rPr lang="en-US" sz="1600" b="1" i="0" u="none" strike="noStrike">
                          <a:solidFill>
                            <a:srgbClr val="00527A"/>
                          </a:solidFill>
                          <a:effectLst/>
                          <a:latin typeface="Montserrat" panose="00000500000000000000" pitchFamily="2" charset="0"/>
                        </a:rPr>
                        <a:t>2024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dirty="0">
                          <a:solidFill>
                            <a:srgbClr val="00527A"/>
                          </a:solidFill>
                          <a:effectLst/>
                          <a:latin typeface="Montserrat Light" panose="00000400000000000000" pitchFamily="2" charset="0"/>
                        </a:rPr>
                        <a:t>342</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Light" panose="00000400000000000000" pitchFamily="2" charset="0"/>
                        </a:rPr>
                        <a:t>63%</a:t>
                      </a:r>
                      <a:endParaRPr lang="en-US" sz="1600" b="0" i="0" u="none" strike="noStrike" dirty="0">
                        <a:solidFill>
                          <a:srgbClr val="00527A"/>
                        </a:solidFill>
                        <a:effectLst/>
                        <a:latin typeface="Montserrat Light" panose="00000400000000000000" pitchFamily="2" charset="0"/>
                      </a:endParaRP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Light" panose="00000400000000000000" pitchFamily="2" charset="0"/>
                        </a:rPr>
                        <a:t>66</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tc>
                  <a:txBody>
                    <a:bodyPr/>
                    <a:lstStyle/>
                    <a:p>
                      <a:pPr marL="0" marR="0" lvl="3"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Light" panose="00000400000000000000" pitchFamily="2" charset="0"/>
                        </a:rPr>
                        <a:t>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D1CF"/>
                    </a:solidFill>
                  </a:tcPr>
                </a:tc>
                <a:extLst>
                  <a:ext uri="{0D108BD9-81ED-4DB2-BD59-A6C34878D82A}">
                    <a16:rowId xmlns:a16="http://schemas.microsoft.com/office/drawing/2014/main" val="2845664856"/>
                  </a:ext>
                </a:extLst>
              </a:tr>
              <a:tr h="384794">
                <a:tc>
                  <a:txBody>
                    <a:bodyPr/>
                    <a:lstStyle/>
                    <a:p>
                      <a:pPr lvl="4" algn="ctr" rtl="0" fontAlgn="ctr"/>
                      <a:r>
                        <a:rPr lang="en-US" sz="1600" b="1" i="0" u="none" strike="noStrike">
                          <a:solidFill>
                            <a:srgbClr val="00527A"/>
                          </a:solidFill>
                          <a:effectLst/>
                          <a:latin typeface="Montserrat" panose="00000500000000000000" pitchFamily="2" charset="0"/>
                        </a:rPr>
                        <a:t>2018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0" i="0" u="none" strike="noStrike">
                          <a:solidFill>
                            <a:srgbClr val="00527A"/>
                          </a:solidFill>
                          <a:effectLst/>
                          <a:latin typeface="Montserrat Light" panose="00000400000000000000" pitchFamily="2" charset="0"/>
                        </a:rPr>
                        <a:t>328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63%</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a:solidFill>
                            <a:srgbClr val="00527A"/>
                          </a:solidFill>
                          <a:effectLst/>
                          <a:latin typeface="Montserrat Light" panose="00000400000000000000" pitchFamily="2" charset="0"/>
                        </a:rPr>
                        <a:t>64</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4"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600" b="1" i="0" u="none" strike="noStrike" dirty="0">
                          <a:solidFill>
                            <a:srgbClr val="00527A"/>
                          </a:solidFill>
                          <a:effectLst/>
                          <a:latin typeface="Montserrat Light" panose="00000400000000000000" pitchFamily="2" charset="0"/>
                        </a:rPr>
                        <a:t>8%</a:t>
                      </a:r>
                    </a:p>
                  </a:txBody>
                  <a:tcPr marL="137160" marR="5693" marT="5693"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6100581"/>
                  </a:ext>
                </a:extLst>
              </a:tr>
            </a:tbl>
          </a:graphicData>
        </a:graphic>
      </p:graphicFrame>
      <p:sp>
        <p:nvSpPr>
          <p:cNvPr id="4" name="Rectangle 3">
            <a:extLst>
              <a:ext uri="{FF2B5EF4-FFF2-40B4-BE49-F238E27FC236}">
                <a16:creationId xmlns:a16="http://schemas.microsoft.com/office/drawing/2014/main" id="{11673956-AAA6-4D60-8F2A-F98218E9E168}"/>
              </a:ext>
            </a:extLst>
          </p:cNvPr>
          <p:cNvSpPr/>
          <p:nvPr/>
        </p:nvSpPr>
        <p:spPr>
          <a:xfrm>
            <a:off x="190098" y="3470473"/>
            <a:ext cx="8763803" cy="1569660"/>
          </a:xfrm>
          <a:prstGeom prst="rect">
            <a:avLst/>
          </a:prstGeom>
        </p:spPr>
        <p:txBody>
          <a:bodyPr wrap="square">
            <a:spAutoFit/>
          </a:bodyPr>
          <a:lstStyle/>
          <a:p>
            <a:pPr marL="139700"/>
            <a:r>
              <a:rPr lang="en-US" sz="2000" b="1">
                <a:solidFill>
                  <a:schemeClr val="tx1"/>
                </a:solidFill>
                <a:latin typeface="Montserrat"/>
              </a:rPr>
              <a:t>Statewide “Safety Corridor” Requirements – 2023 CA MUTCD </a:t>
            </a:r>
          </a:p>
          <a:p>
            <a:pPr marL="139700"/>
            <a:r>
              <a:rPr lang="en-US" sz="2000" b="1">
                <a:solidFill>
                  <a:schemeClr val="tx1"/>
                </a:solidFill>
                <a:latin typeface="Montserrat"/>
              </a:rPr>
              <a:t>	</a:t>
            </a:r>
            <a:r>
              <a:rPr lang="en-US" sz="2000">
                <a:solidFill>
                  <a:schemeClr val="tx1"/>
                </a:solidFill>
                <a:latin typeface="Montserrat"/>
              </a:rPr>
              <a:t>-</a:t>
            </a:r>
            <a:r>
              <a:rPr lang="en-US" sz="2000" b="1">
                <a:solidFill>
                  <a:schemeClr val="tx1"/>
                </a:solidFill>
                <a:latin typeface="Montserrat"/>
              </a:rPr>
              <a:t> </a:t>
            </a:r>
            <a:r>
              <a:rPr lang="en-US" sz="2000">
                <a:solidFill>
                  <a:schemeClr val="tx1"/>
                </a:solidFill>
                <a:latin typeface="Montserrat"/>
              </a:rPr>
              <a:t>minimum 25% of Fatal or Serious Injuries (FSIs) captured</a:t>
            </a:r>
          </a:p>
          <a:p>
            <a:pPr marL="139700"/>
            <a:r>
              <a:rPr lang="en-US" sz="2000">
                <a:solidFill>
                  <a:schemeClr val="tx1"/>
                </a:solidFill>
                <a:latin typeface="Montserrat"/>
              </a:rPr>
              <a:t>	- 20% of overall network</a:t>
            </a:r>
          </a:p>
          <a:p>
            <a:pPr marL="139700"/>
            <a:r>
              <a:rPr lang="en-US" sz="2000">
                <a:solidFill>
                  <a:schemeClr val="tx1"/>
                </a:solidFill>
                <a:latin typeface="Montserrat"/>
              </a:rPr>
              <a:t>	- separated by mode</a:t>
            </a:r>
          </a:p>
          <a:p>
            <a:pPr marL="139700"/>
            <a:endParaRPr lang="en-US" sz="1600" b="1">
              <a:solidFill>
                <a:schemeClr val="tx1"/>
              </a:solidFill>
              <a:latin typeface="Montserrat"/>
            </a:endParaRPr>
          </a:p>
        </p:txBody>
      </p:sp>
    </p:spTree>
    <p:extLst>
      <p:ext uri="{BB962C8B-B14F-4D97-AF65-F5344CB8AC3E}">
        <p14:creationId xmlns:p14="http://schemas.microsoft.com/office/powerpoint/2010/main" val="152455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pic>
        <p:nvPicPr>
          <p:cNvPr id="6" name="Picture 5" descr="Chart, map&#10;&#10;Description automatically generated">
            <a:extLst>
              <a:ext uri="{FF2B5EF4-FFF2-40B4-BE49-F238E27FC236}">
                <a16:creationId xmlns:a16="http://schemas.microsoft.com/office/drawing/2014/main" id="{754C204F-DB72-42C6-9AA8-91A66E990AD4}"/>
              </a:ext>
            </a:extLst>
          </p:cNvPr>
          <p:cNvPicPr>
            <a:picLocks noChangeAspect="1"/>
          </p:cNvPicPr>
          <p:nvPr/>
        </p:nvPicPr>
        <p:blipFill>
          <a:blip r:embed="rId3"/>
          <a:stretch>
            <a:fillRect/>
          </a:stretch>
        </p:blipFill>
        <p:spPr>
          <a:xfrm>
            <a:off x="2809826" y="662070"/>
            <a:ext cx="5471389" cy="4378063"/>
          </a:xfrm>
          <a:prstGeom prst="rect">
            <a:avLst/>
          </a:prstGeom>
        </p:spPr>
      </p:pic>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KSIs Captured</a:t>
            </a:r>
          </a:p>
        </p:txBody>
      </p:sp>
    </p:spTree>
    <p:extLst>
      <p:ext uri="{BB962C8B-B14F-4D97-AF65-F5344CB8AC3E}">
        <p14:creationId xmlns:p14="http://schemas.microsoft.com/office/powerpoint/2010/main" val="273736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0;p29">
            <a:extLst>
              <a:ext uri="{FF2B5EF4-FFF2-40B4-BE49-F238E27FC236}">
                <a16:creationId xmlns:a16="http://schemas.microsoft.com/office/drawing/2014/main" id="{7A229755-7548-4B12-9124-6B0ED1389615}"/>
              </a:ext>
            </a:extLst>
          </p:cNvPr>
          <p:cNvSpPr txBox="1">
            <a:spLocks noGrp="1"/>
          </p:cNvSpPr>
          <p:nvPr>
            <p:ph type="title"/>
          </p:nvPr>
        </p:nvSpPr>
        <p:spPr>
          <a:xfrm>
            <a:off x="311700" y="216425"/>
            <a:ext cx="8520600" cy="529372"/>
          </a:xfrm>
          <a:prstGeom prst="rect">
            <a:avLst/>
          </a:prstGeom>
        </p:spPr>
        <p:txBody>
          <a:bodyPr spcFirstLastPara="1" wrap="square" lIns="91425" tIns="91425" rIns="91425" bIns="91425" anchor="t" anchorCtr="0">
            <a:noAutofit/>
          </a:bodyPr>
          <a:lstStyle/>
          <a:p>
            <a:pPr>
              <a:buSzPts val="1100"/>
              <a:buFont typeface="Arial"/>
            </a:pPr>
            <a:r>
              <a:rPr lang="en-US" b="1">
                <a:latin typeface="Montserrat" panose="00000500000000000000" pitchFamily="50" charset="0"/>
              </a:rPr>
              <a:t>Strategies Summarized:</a:t>
            </a:r>
            <a:endParaRPr lang="en-US" sz="2400" b="1">
              <a:solidFill>
                <a:srgbClr val="7030A0"/>
              </a:solidFill>
              <a:latin typeface="Montserrat" panose="00000500000000000000" pitchFamily="50" charset="0"/>
            </a:endParaRPr>
          </a:p>
        </p:txBody>
      </p:sp>
      <p:pic>
        <p:nvPicPr>
          <p:cNvPr id="9" name="Picture 8" descr="Map showing 2024 Pedestrian HIN, lines densely concentrated downtown and in East Oakland. Prominent Streets are International, 98th, 73rd, Bancroft, Foothill, Macarthur in East Oakland and Telegraph and MLK in North Oakland. A web of streets downtown.&#10;">
            <a:extLst>
              <a:ext uri="{FF2B5EF4-FFF2-40B4-BE49-F238E27FC236}">
                <a16:creationId xmlns:a16="http://schemas.microsoft.com/office/drawing/2014/main" id="{12080004-EF17-490D-ACB6-73926EC74D4E}"/>
              </a:ext>
            </a:extLst>
          </p:cNvPr>
          <p:cNvPicPr>
            <a:picLocks noChangeAspect="1"/>
          </p:cNvPicPr>
          <p:nvPr/>
        </p:nvPicPr>
        <p:blipFill>
          <a:blip r:embed="rId3"/>
          <a:stretch>
            <a:fillRect/>
          </a:stretch>
        </p:blipFill>
        <p:spPr>
          <a:xfrm>
            <a:off x="1064090" y="0"/>
            <a:ext cx="8079910" cy="5143500"/>
          </a:xfrm>
          <a:prstGeom prst="rect">
            <a:avLst/>
          </a:prstGeom>
        </p:spPr>
      </p:pic>
      <p:sp>
        <p:nvSpPr>
          <p:cNvPr id="12" name="Rectangle: Rounded Corners 11">
            <a:extLst>
              <a:ext uri="{FF2B5EF4-FFF2-40B4-BE49-F238E27FC236}">
                <a16:creationId xmlns:a16="http://schemas.microsoft.com/office/drawing/2014/main" id="{DEE1E80E-39B1-487A-9496-6AB1ABC85FFE}"/>
              </a:ext>
            </a:extLst>
          </p:cNvPr>
          <p:cNvSpPr/>
          <p:nvPr/>
        </p:nvSpPr>
        <p:spPr>
          <a:xfrm>
            <a:off x="-95055" y="103367"/>
            <a:ext cx="6996787" cy="699273"/>
          </a:xfrm>
          <a:prstGeom prst="roundRect">
            <a:avLst/>
          </a:prstGeom>
          <a:solidFill>
            <a:srgbClr val="650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Montserrat" pitchFamily="2" charset="0"/>
              </a:rPr>
              <a:t>Pedestrian</a:t>
            </a:r>
          </a:p>
        </p:txBody>
      </p:sp>
    </p:spTree>
    <p:extLst>
      <p:ext uri="{BB962C8B-B14F-4D97-AF65-F5344CB8AC3E}">
        <p14:creationId xmlns:p14="http://schemas.microsoft.com/office/powerpoint/2010/main" val="186634513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ff7d1b-7203-4aa8-bfe5-f5ebbfe4f01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7983675D56AD4CBC9D83914A2D72F0" ma:contentTypeVersion="14" ma:contentTypeDescription="Create a new document." ma:contentTypeScope="" ma:versionID="f458403e2fbc4fe864f8bbe1ebb06765">
  <xsd:schema xmlns:xsd="http://www.w3.org/2001/XMLSchema" xmlns:xs="http://www.w3.org/2001/XMLSchema" xmlns:p="http://schemas.microsoft.com/office/2006/metadata/properties" xmlns:ns3="6fff7d1b-7203-4aa8-bfe5-f5ebbfe4f01c" xmlns:ns4="0e6196b8-41b2-480d-886a-b791dccf15c8" targetNamespace="http://schemas.microsoft.com/office/2006/metadata/properties" ma:root="true" ma:fieldsID="e96403816cd0e346555c9cee5b772bf5" ns3:_="" ns4:_="">
    <xsd:import namespace="6fff7d1b-7203-4aa8-bfe5-f5ebbfe4f01c"/>
    <xsd:import namespace="0e6196b8-41b2-480d-886a-b791dccf15c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_activity" minOccurs="0"/>
                <xsd:element ref="ns3:MediaServiceLocation"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f7d1b-7203-4aa8-bfe5-f5ebbfe4f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6196b8-41b2-480d-886a-b791dccf15c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1CD507-5036-44E5-BB52-D79AF40E388F}">
  <ds:schemaRefs>
    <ds:schemaRef ds:uri="http://schemas.microsoft.com/office/2006/metadata/properties"/>
    <ds:schemaRef ds:uri="http://schemas.microsoft.com/office/infopath/2007/PartnerControls"/>
    <ds:schemaRef ds:uri="6fff7d1b-7203-4aa8-bfe5-f5ebbfe4f01c"/>
  </ds:schemaRefs>
</ds:datastoreItem>
</file>

<file path=customXml/itemProps2.xml><?xml version="1.0" encoding="utf-8"?>
<ds:datastoreItem xmlns:ds="http://schemas.openxmlformats.org/officeDocument/2006/customXml" ds:itemID="{E726DE8E-F8A7-4B0F-B4D7-78530F479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f7d1b-7203-4aa8-bfe5-f5ebbfe4f01c"/>
    <ds:schemaRef ds:uri="0e6196b8-41b2-480d-886a-b791dccf1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F831DB-8DC5-4466-B3A3-C16BA52143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1296</TotalTime>
  <Words>929</Words>
  <Application>Microsoft Office PowerPoint</Application>
  <PresentationFormat>On-screen Show (16:9)</PresentationFormat>
  <Paragraphs>250</Paragraphs>
  <Slides>20</Slides>
  <Notes>20</Notes>
  <HiddenSlides>5</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Montserrat Light</vt:lpstr>
      <vt:lpstr>Montserrat </vt:lpstr>
      <vt:lpstr>Calibri</vt:lpstr>
      <vt:lpstr>Montserrat SemiBold</vt:lpstr>
      <vt:lpstr>Montserrat Black</vt:lpstr>
      <vt:lpstr>Montserrat Medium</vt:lpstr>
      <vt:lpstr>Montserrat</vt:lpstr>
      <vt:lpstr>Arial</vt:lpstr>
      <vt:lpstr>Simple Light</vt:lpstr>
      <vt:lpstr>Office Theme</vt:lpstr>
      <vt:lpstr>1_Office Theme</vt:lpstr>
      <vt:lpstr>High Injury Network 2024</vt:lpstr>
      <vt:lpstr>PowerPoint Presentation</vt:lpstr>
      <vt:lpstr>PowerPoint Presentation</vt:lpstr>
      <vt:lpstr>PowerPoint Presentation</vt:lpstr>
      <vt:lpstr>PowerPoint Presentation</vt:lpstr>
      <vt:lpstr>PowerPoint Presentation</vt:lpstr>
      <vt:lpstr>Strategies Summarized:</vt:lpstr>
      <vt:lpstr>Strategies Summarized:</vt:lpstr>
      <vt:lpstr>Strategies Summarized:</vt:lpstr>
      <vt:lpstr>Strategies Summarized:</vt:lpstr>
      <vt:lpstr>PowerPoint Presentation</vt:lpstr>
      <vt:lpstr>PowerPoint Presentation</vt:lpstr>
      <vt:lpstr>PowerPoint Presentation</vt:lpstr>
      <vt:lpstr>PowerPoint Presentation</vt:lpstr>
      <vt:lpstr>PowerPoint Presentation</vt:lpstr>
      <vt:lpstr>PowerPoint Presentation</vt:lpstr>
      <vt:lpstr>Strategies Summarized:</vt:lpstr>
      <vt:lpstr>Strategies Summarized: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Oakland Streets Traffic Safety Initiative</dc:title>
  <dc:creator>Harris, Audrey</dc:creator>
  <cp:lastModifiedBy>Igbinedion, Ofurhe</cp:lastModifiedBy>
  <cp:revision>2</cp:revision>
  <cp:lastPrinted>1601-01-01T00:00:00Z</cp:lastPrinted>
  <dcterms:created xsi:type="dcterms:W3CDTF">2021-03-16T03:09:16Z</dcterms:created>
  <dcterms:modified xsi:type="dcterms:W3CDTF">2024-09-04T15:44:31Z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0x010100BC7983675D56AD4CBC9D83914A2D72F0</vt:lpwstr>
  </property>
</Properties>
</file>