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79" r:id="rId2"/>
  </p:sldMasterIdLst>
  <p:notesMasterIdLst>
    <p:notesMasterId r:id="rId17"/>
  </p:notesMasterIdLst>
  <p:handoutMasterIdLst>
    <p:handoutMasterId r:id="rId18"/>
  </p:handoutMasterIdLst>
  <p:sldIdLst>
    <p:sldId id="256" r:id="rId3"/>
    <p:sldId id="257" r:id="rId4"/>
    <p:sldId id="259" r:id="rId5"/>
    <p:sldId id="270" r:id="rId6"/>
    <p:sldId id="269" r:id="rId7"/>
    <p:sldId id="260" r:id="rId8"/>
    <p:sldId id="262" r:id="rId9"/>
    <p:sldId id="261" r:id="rId10"/>
    <p:sldId id="263" r:id="rId11"/>
    <p:sldId id="264" r:id="rId12"/>
    <p:sldId id="266" r:id="rId13"/>
    <p:sldId id="267" r:id="rId14"/>
    <p:sldId id="268" r:id="rId15"/>
    <p:sldId id="271" r:id="rId1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66"/>
    <a:srgbClr val="242490"/>
    <a:srgbClr val="1B1B6D"/>
    <a:srgbClr val="0000CC"/>
    <a:srgbClr val="00003E"/>
    <a:srgbClr val="2B2BAB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200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0"/>
    </p:cViewPr>
  </p:sorterViewPr>
  <p:notesViewPr>
    <p:cSldViewPr>
      <p:cViewPr varScale="1">
        <p:scale>
          <a:sx n="45" d="100"/>
          <a:sy n="45" d="100"/>
        </p:scale>
        <p:origin x="-1476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itdcityfilesvr3\ADA-Department\ADA%20SHARED%20ACTIVE\TRAINING\ADA%20Powerpoint%20Presentations\Bar%20chart%20example%20primary%20color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'Qtr data (7 years)'!$A$2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'Qtr data (7 years)'!$B$1:$E$1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'Qtr data (7 years)'!$B$2:$E$2</c:f>
              <c:numCache>
                <c:formatCode>General</c:formatCode>
                <c:ptCount val="4"/>
                <c:pt idx="0">
                  <c:v>2</c:v>
                </c:pt>
                <c:pt idx="1">
                  <c:v>5</c:v>
                </c:pt>
                <c:pt idx="2">
                  <c:v>7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9C-4CAA-849B-24E754EEA49F}"/>
            </c:ext>
          </c:extLst>
        </c:ser>
        <c:ser>
          <c:idx val="1"/>
          <c:order val="1"/>
          <c:tx>
            <c:strRef>
              <c:f>'Qtr data (7 years)'!$A$3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'Qtr data (7 years)'!$B$1:$E$1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'Qtr data (7 years)'!$B$3:$E$3</c:f>
              <c:numCache>
                <c:formatCode>General</c:formatCode>
                <c:ptCount val="4"/>
                <c:pt idx="0">
                  <c:v>4</c:v>
                </c:pt>
                <c:pt idx="1">
                  <c:v>7</c:v>
                </c:pt>
                <c:pt idx="2">
                  <c:v>9</c:v>
                </c:pt>
                <c:pt idx="3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9C-4CAA-849B-24E754EEA49F}"/>
            </c:ext>
          </c:extLst>
        </c:ser>
        <c:ser>
          <c:idx val="2"/>
          <c:order val="2"/>
          <c:tx>
            <c:strRef>
              <c:f>'Qtr data (7 years)'!$A$4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'Qtr data (7 years)'!$B$1:$E$1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'Qtr data (7 years)'!$B$4:$E$4</c:f>
              <c:numCache>
                <c:formatCode>General</c:formatCode>
                <c:ptCount val="4"/>
                <c:pt idx="0">
                  <c:v>6</c:v>
                </c:pt>
                <c:pt idx="1">
                  <c:v>9</c:v>
                </c:pt>
                <c:pt idx="2">
                  <c:v>11</c:v>
                </c:pt>
                <c:pt idx="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79C-4CAA-849B-24E754EEA49F}"/>
            </c:ext>
          </c:extLst>
        </c:ser>
        <c:ser>
          <c:idx val="3"/>
          <c:order val="3"/>
          <c:tx>
            <c:strRef>
              <c:f>'Qtr data (7 years)'!$A$5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'Qtr data (7 years)'!$B$1:$E$1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'Qtr data (7 years)'!$B$5:$E$5</c:f>
              <c:numCache>
                <c:formatCode>General</c:formatCode>
                <c:ptCount val="4"/>
                <c:pt idx="0">
                  <c:v>8</c:v>
                </c:pt>
                <c:pt idx="1">
                  <c:v>11</c:v>
                </c:pt>
                <c:pt idx="2">
                  <c:v>13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79C-4CAA-849B-24E754EEA49F}"/>
            </c:ext>
          </c:extLst>
        </c:ser>
        <c:ser>
          <c:idx val="4"/>
          <c:order val="4"/>
          <c:tx>
            <c:strRef>
              <c:f>'Qtr data (7 years)'!$A$6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'Qtr data (7 years)'!$B$1:$E$1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'Qtr data (7 years)'!$B$6:$E$6</c:f>
              <c:numCache>
                <c:formatCode>General</c:formatCode>
                <c:ptCount val="4"/>
                <c:pt idx="0">
                  <c:v>10</c:v>
                </c:pt>
                <c:pt idx="1">
                  <c:v>13</c:v>
                </c:pt>
                <c:pt idx="2">
                  <c:v>15</c:v>
                </c:pt>
                <c:pt idx="3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79C-4CAA-849B-24E754EEA49F}"/>
            </c:ext>
          </c:extLst>
        </c:ser>
        <c:ser>
          <c:idx val="5"/>
          <c:order val="5"/>
          <c:tx>
            <c:strRef>
              <c:f>'Qtr data (7 years)'!$A$7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'Qtr data (7 years)'!$B$1:$E$1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'Qtr data (7 years)'!$B$7:$E$7</c:f>
              <c:numCache>
                <c:formatCode>General</c:formatCode>
                <c:ptCount val="4"/>
                <c:pt idx="0">
                  <c:v>12</c:v>
                </c:pt>
                <c:pt idx="1">
                  <c:v>15</c:v>
                </c:pt>
                <c:pt idx="2">
                  <c:v>17</c:v>
                </c:pt>
                <c:pt idx="3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79C-4CAA-849B-24E754EEA49F}"/>
            </c:ext>
          </c:extLst>
        </c:ser>
        <c:ser>
          <c:idx val="6"/>
          <c:order val="6"/>
          <c:tx>
            <c:strRef>
              <c:f>'Qtr data (7 years)'!$A$8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'Qtr data (7 years)'!$B$1:$E$1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'Qtr data (7 years)'!$B$8:$E$8</c:f>
              <c:numCache>
                <c:formatCode>General</c:formatCode>
                <c:ptCount val="4"/>
                <c:pt idx="0">
                  <c:v>14</c:v>
                </c:pt>
                <c:pt idx="1">
                  <c:v>20</c:v>
                </c:pt>
                <c:pt idx="2">
                  <c:v>19</c:v>
                </c:pt>
                <c:pt idx="3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79C-4CAA-849B-24E754EEA4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58196728"/>
        <c:axId val="658202632"/>
      </c:barChart>
      <c:catAx>
        <c:axId val="658196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8202632"/>
        <c:crosses val="autoZero"/>
        <c:auto val="1"/>
        <c:lblAlgn val="ctr"/>
        <c:lblOffset val="100"/>
        <c:noMultiLvlLbl val="0"/>
      </c:catAx>
      <c:valAx>
        <c:axId val="658202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8196728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>
        <a:alpha val="70000"/>
      </a:schemeClr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'Qtr data (7 years)'!$A$2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'Qtr data (7 years)'!$B$1:$E$1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'Qtr data (7 years)'!$B$2:$E$2</c:f>
              <c:numCache>
                <c:formatCode>General</c:formatCode>
                <c:ptCount val="4"/>
                <c:pt idx="0">
                  <c:v>2</c:v>
                </c:pt>
                <c:pt idx="1">
                  <c:v>5</c:v>
                </c:pt>
                <c:pt idx="2">
                  <c:v>7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87-4C4D-84A7-300FE23866C0}"/>
            </c:ext>
          </c:extLst>
        </c:ser>
        <c:ser>
          <c:idx val="1"/>
          <c:order val="1"/>
          <c:tx>
            <c:strRef>
              <c:f>'Qtr data (7 years)'!$A$3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'Qtr data (7 years)'!$B$1:$E$1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'Qtr data (7 years)'!$B$3:$E$3</c:f>
              <c:numCache>
                <c:formatCode>General</c:formatCode>
                <c:ptCount val="4"/>
                <c:pt idx="0">
                  <c:v>4</c:v>
                </c:pt>
                <c:pt idx="1">
                  <c:v>7</c:v>
                </c:pt>
                <c:pt idx="2">
                  <c:v>9</c:v>
                </c:pt>
                <c:pt idx="3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87-4C4D-84A7-300FE23866C0}"/>
            </c:ext>
          </c:extLst>
        </c:ser>
        <c:ser>
          <c:idx val="2"/>
          <c:order val="2"/>
          <c:tx>
            <c:strRef>
              <c:f>'Qtr data (7 years)'!$A$4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'Qtr data (7 years)'!$B$1:$E$1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'Qtr data (7 years)'!$B$4:$E$4</c:f>
              <c:numCache>
                <c:formatCode>General</c:formatCode>
                <c:ptCount val="4"/>
                <c:pt idx="0">
                  <c:v>6</c:v>
                </c:pt>
                <c:pt idx="1">
                  <c:v>9</c:v>
                </c:pt>
                <c:pt idx="2">
                  <c:v>11</c:v>
                </c:pt>
                <c:pt idx="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87-4C4D-84A7-300FE23866C0}"/>
            </c:ext>
          </c:extLst>
        </c:ser>
        <c:ser>
          <c:idx val="3"/>
          <c:order val="3"/>
          <c:tx>
            <c:strRef>
              <c:f>'Qtr data (7 years)'!$A$5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'Qtr data (7 years)'!$B$1:$E$1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'Qtr data (7 years)'!$B$5:$E$5</c:f>
              <c:numCache>
                <c:formatCode>General</c:formatCode>
                <c:ptCount val="4"/>
                <c:pt idx="0">
                  <c:v>8</c:v>
                </c:pt>
                <c:pt idx="1">
                  <c:v>11</c:v>
                </c:pt>
                <c:pt idx="2">
                  <c:v>13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C87-4C4D-84A7-300FE23866C0}"/>
            </c:ext>
          </c:extLst>
        </c:ser>
        <c:ser>
          <c:idx val="4"/>
          <c:order val="4"/>
          <c:tx>
            <c:strRef>
              <c:f>'Qtr data (7 years)'!$A$6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'Qtr data (7 years)'!$B$1:$E$1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'Qtr data (7 years)'!$B$6:$E$6</c:f>
              <c:numCache>
                <c:formatCode>General</c:formatCode>
                <c:ptCount val="4"/>
                <c:pt idx="0">
                  <c:v>10</c:v>
                </c:pt>
                <c:pt idx="1">
                  <c:v>13</c:v>
                </c:pt>
                <c:pt idx="2">
                  <c:v>15</c:v>
                </c:pt>
                <c:pt idx="3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C87-4C4D-84A7-300FE23866C0}"/>
            </c:ext>
          </c:extLst>
        </c:ser>
        <c:ser>
          <c:idx val="5"/>
          <c:order val="5"/>
          <c:tx>
            <c:strRef>
              <c:f>'Qtr data (7 years)'!$A$7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'Qtr data (7 years)'!$B$1:$E$1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'Qtr data (7 years)'!$B$7:$E$7</c:f>
              <c:numCache>
                <c:formatCode>General</c:formatCode>
                <c:ptCount val="4"/>
                <c:pt idx="0">
                  <c:v>12</c:v>
                </c:pt>
                <c:pt idx="1">
                  <c:v>15</c:v>
                </c:pt>
                <c:pt idx="2">
                  <c:v>17</c:v>
                </c:pt>
                <c:pt idx="3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C87-4C4D-84A7-300FE23866C0}"/>
            </c:ext>
          </c:extLst>
        </c:ser>
        <c:ser>
          <c:idx val="6"/>
          <c:order val="6"/>
          <c:tx>
            <c:strRef>
              <c:f>'Qtr data (7 years)'!$A$8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'Qtr data (7 years)'!$B$1:$E$1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'Qtr data (7 years)'!$B$8:$E$8</c:f>
              <c:numCache>
                <c:formatCode>General</c:formatCode>
                <c:ptCount val="4"/>
                <c:pt idx="0">
                  <c:v>14</c:v>
                </c:pt>
                <c:pt idx="1">
                  <c:v>20</c:v>
                </c:pt>
                <c:pt idx="2">
                  <c:v>19</c:v>
                </c:pt>
                <c:pt idx="3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C87-4C4D-84A7-300FE23866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58196728"/>
        <c:axId val="658202632"/>
      </c:barChart>
      <c:catAx>
        <c:axId val="658196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8202632"/>
        <c:crosses val="autoZero"/>
        <c:auto val="1"/>
        <c:lblAlgn val="ctr"/>
        <c:lblOffset val="100"/>
        <c:noMultiLvlLbl val="0"/>
      </c:catAx>
      <c:valAx>
        <c:axId val="658202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819672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solidFill>
            <a:schemeClr val="tx1"/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>
        <a:alpha val="70000"/>
      </a:schemeClr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95F9762-EFDC-44D7-A386-C2C6B7B42A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391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F4AAB7-CA21-46CE-BB87-5602F3AA6C8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9A006E-9B7A-48A1-837F-CCB821000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586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A006E-9B7A-48A1-837F-CCB82100018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15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Tahoma" pitchFamily="34" charset="0"/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2105FED-DD95-4D6E-8C74-0F3186A953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354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354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46482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7FAD6-CDC0-866B-DBBD-6041FBE29D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99E5C3-8F7E-B2E6-9070-3DE4182993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22A121-DB79-DAA3-3BE7-9890360FF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DF3600-1109-A000-71BF-FE96C5896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AC96FD-E84A-4038-56E6-AAFA567A3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70A5AE-1DB7-4EB7-9F93-DC3A49C6078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78075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D4B70-6B74-1BE0-BD7E-9364DBE88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755E5-E18B-577F-6D5F-6F2B7D7402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0CD0FA-963E-550D-50ED-C6F1A9E1D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B369A7-850F-453B-A869-FA79FD5138C8}" type="datetime2">
              <a:rPr lang="en-US" smtClean="0"/>
              <a:pPr>
                <a:defRPr/>
              </a:pPr>
              <a:t>Tuesday, June 18, 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8FAFFB-5041-03F2-7B73-4825D8A9F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F7352-F2F8-B9FC-B25D-A50409A57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2CFCFE-477A-40B4-8EE6-53EAF111477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5452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C0E28-04AC-6BBA-B642-1D8F28A78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3AAAED-3406-C712-B4D1-A1590430AE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4D4A5B-35F3-D519-7DCF-DB0C7206F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FA8BD4-029F-45DF-9B1F-E45F0160BB8A}" type="datetime2">
              <a:rPr lang="en-US" smtClean="0"/>
              <a:pPr>
                <a:defRPr/>
              </a:pPr>
              <a:t>Tuesday, June 18, 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7211BA-5C21-CA09-8EFA-91CFEE05F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497AC9-CE1D-5FF0-10B5-065A662A9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CB13CC-7ED5-49A7-A44F-63623182C96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0166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57E64-62D4-CA67-CDCC-9B5026551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FB4514-F590-3B4C-0C4E-9350EA258B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9C025D-8C20-4E1C-F611-7D4AB5150F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DE4EC2-E142-913B-B030-F09D1A793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C75404-8D1B-4DD7-90B4-AC25F01B9829}" type="datetime2">
              <a:rPr lang="en-US" smtClean="0"/>
              <a:pPr>
                <a:defRPr/>
              </a:pPr>
              <a:t>Tuesday, June 18, 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A3D618-5B81-B28C-C151-8062316FE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4FCE49-A069-B1F6-C1C8-AB4358E31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26F623-91CB-4C82-938B-D9F3D491B8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9884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A53BC-BCBD-1B32-1624-8DF651565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EBCC6B-EE9B-6A71-A022-D983ECFB25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32BF41-FD08-0146-D700-02646357D7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8ED0F4-AF0A-5C2C-1D13-74C817EBDF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9E7C69-8C6B-1B3A-0599-AA9DE5B98A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91F711-6A51-B605-7498-9BAE8EE67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B528C7-4145-4DA1-B4FE-4E5A6FAFE75B}" type="datetime2">
              <a:rPr lang="en-US" smtClean="0"/>
              <a:pPr>
                <a:defRPr/>
              </a:pPr>
              <a:t>Tuesday, June 18, 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693A30-F107-CF08-C5B6-80D8B7100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231BE5-F1BF-0288-DD62-708DCDF74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246E3-1744-411D-AE8E-E9CD973884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6642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DCFB2-FEB7-E5E6-F8E1-3E095A1AC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D42A56-6983-A01E-7216-12135C6FF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CE2B7-B243-4EA9-8B85-380ADAEC78CF}" type="datetime2">
              <a:rPr lang="en-US" smtClean="0"/>
              <a:pPr>
                <a:defRPr/>
              </a:pPr>
              <a:t>Tuesday, June 18, 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B6E619-1480-239B-FBB9-59D040729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9A634E-9CF5-1C6D-204D-EB7652FC9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A7683-5CAE-4B9D-A46D-07DF50B93DD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3885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061007-208F-855C-499E-BFFBB2BED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F4D6F5-CA7E-4820-A680-C6508099AEB1}" type="datetime2">
              <a:rPr lang="en-US" smtClean="0"/>
              <a:pPr>
                <a:defRPr/>
              </a:pPr>
              <a:t>Tuesday, June 18, 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DAFF70-B204-15E4-0D86-79670BABD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9E0892-8189-1052-A215-80EC937CF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45876A-BFB0-46CC-B87F-563A6B11226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794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B70B4-FC3C-9BE5-8751-8D7DD2138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E7EBE7-605D-9E62-DB6C-66BD03FD3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05E2AC-C3F2-0DB3-1AE9-FAF45FDE07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51A0CD-446F-AA18-7534-8AF6EAFA4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3AFFF1-C2D0-436B-869F-F3C02102B4B2}" type="datetime2">
              <a:rPr lang="en-US" smtClean="0"/>
              <a:pPr>
                <a:defRPr/>
              </a:pPr>
              <a:t>Tuesday, June 18, 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296A8C-0AE8-9314-8DCF-2C9556127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F49470-B9B6-0B2F-1D75-0E0E66F5F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AC6076-91B6-49C8-9852-89EA61D040B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8075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8D8C3-D4E2-DF42-21DD-3053C9A20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BA6423-2CCD-72F0-F76E-E3956AB156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9E86D9-5F78-4AB6-0675-AEF26D77A4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36A277-EC82-75EF-E395-579A3C4D6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E4C395-4B63-4581-A58D-30CEFB1F1BEB}" type="datetime2">
              <a:rPr lang="en-US" smtClean="0"/>
              <a:pPr>
                <a:defRPr/>
              </a:pPr>
              <a:t>Tuesday, June 18, 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4273CA-6332-E650-1688-C806FF1EE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DB450E-604B-EAF8-FDB3-482E353CE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AD37C9-EC58-4D5D-BFD1-1BB89FE08C4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800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3A29B-0B63-D297-B991-06DBC167E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3D985F-9F9B-3033-1A3A-80D2FF3AA5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69AEF1-976E-D38D-A0EA-647D17CC1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D02CE3-199B-42C4-8916-E714F80CC574}" type="datetime2">
              <a:rPr lang="en-US" smtClean="0"/>
              <a:pPr>
                <a:defRPr/>
              </a:pPr>
              <a:t>Tuesday, June 18, 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65CFC-7818-8935-B6AC-9E449B9F9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C340BF-FD23-8FDB-E74A-CF8BB9A21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7E53C2-6444-4E69-B6B1-DA78518ADF0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711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37675B-5F0D-BF0A-1023-C04FF5435B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6904D5-38D5-FA62-42F0-AED55CB627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68885D-A1D7-E533-6E32-C301F2F2D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89649E-EE6B-46BA-A69F-3FF4120387A3}" type="datetime2">
              <a:rPr lang="en-US" smtClean="0"/>
              <a:pPr>
                <a:defRPr/>
              </a:pPr>
              <a:t>Tuesday, June 18, 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5E95BE-88C5-0D8F-D063-F16C0EC62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49362-6693-A083-FD31-88845FF2F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00385F-52B1-4B63-BFB1-E41D0F69C30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3074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46482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598116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40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2"/>
            <a:endParaRPr lang="en-US" altLang="en-US"/>
          </a:p>
          <a:p>
            <a:pPr lvl="2"/>
            <a:endParaRPr lang="en-US" altLang="en-US"/>
          </a:p>
        </p:txBody>
      </p:sp>
      <p:sp>
        <p:nvSpPr>
          <p:cNvPr id="1028" name="Line 7"/>
          <p:cNvSpPr>
            <a:spLocks noChangeShapeType="1"/>
          </p:cNvSpPr>
          <p:nvPr userDrawn="1"/>
        </p:nvSpPr>
        <p:spPr bwMode="auto">
          <a:xfrm>
            <a:off x="457200" y="1828800"/>
            <a:ext cx="8229600" cy="0"/>
          </a:xfrm>
          <a:prstGeom prst="line">
            <a:avLst/>
          </a:prstGeom>
          <a:noFill/>
          <a:ln w="76200" cmpd="tri">
            <a:solidFill>
              <a:srgbClr val="FFFF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25000"/>
        <a:buChar char="•"/>
        <a:defRPr sz="36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25000"/>
        <a:buChar char="–"/>
        <a:defRPr sz="36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25000"/>
        <a:defRPr sz="36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9A54DD-A5DF-86F8-F3F4-71CC47BFF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0919DA-F28A-21BC-48F5-4B861C48BC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130BD9-3F87-9048-3AFD-AC06F9FDE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49975-A577-4882-B27B-685A28D43822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2351C7-B8B6-B921-B934-837870856D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82C25A-2F88-B10F-0745-74D9A98B5C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9350C-CFDA-414A-8F31-9E2D818BBC2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Line 7">
            <a:extLst>
              <a:ext uri="{FF2B5EF4-FFF2-40B4-BE49-F238E27FC236}">
                <a16:creationId xmlns:a16="http://schemas.microsoft.com/office/drawing/2014/main" id="{F104B7F5-4928-34CE-A64A-6B76E66C0C60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57200" y="1828800"/>
            <a:ext cx="8229600" cy="0"/>
          </a:xfrm>
          <a:prstGeom prst="line">
            <a:avLst/>
          </a:prstGeom>
          <a:noFill/>
          <a:ln w="76200" cmpd="tri">
            <a:solidFill>
              <a:srgbClr val="FFFF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846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81" r:id="rId2"/>
    <p:sldLayoutId id="2147483882" r:id="rId3"/>
    <p:sldLayoutId id="2147483883" r:id="rId4"/>
    <p:sldLayoutId id="2147483884" r:id="rId5"/>
    <p:sldLayoutId id="2147483885" r:id="rId6"/>
    <p:sldLayoutId id="2147483886" r:id="rId7"/>
    <p:sldLayoutId id="2147483887" r:id="rId8"/>
    <p:sldLayoutId id="2147483888" r:id="rId9"/>
    <p:sldLayoutId id="2147483889" r:id="rId10"/>
    <p:sldLayoutId id="2147483890" r:id="rId11"/>
    <p:sldLayoutId id="2147483891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-247650"/>
            <a:ext cx="8229600" cy="200025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600" b="1" dirty="0">
                <a:ea typeface="Verdana" panose="020B0604030504040204" pitchFamily="34" charset="0"/>
                <a:cs typeface="Verdana" panose="020B0604030504040204" pitchFamily="34" charset="0"/>
              </a:rPr>
              <a:t>Creating Accessible Presentations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4495800"/>
            <a:ext cx="6553200" cy="1524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We hope these sample slides will help you create accessible presentations so that all attendees can access your contents.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364C71-06D4-D9F0-FF8B-4D498A1614F3}"/>
              </a:ext>
            </a:extLst>
          </p:cNvPr>
          <p:cNvSpPr txBox="1"/>
          <p:nvPr/>
        </p:nvSpPr>
        <p:spPr>
          <a:xfrm>
            <a:off x="0" y="6324600"/>
            <a:ext cx="9144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[leave about one inch of bottom space clear for captions – DELETE THIS TEXT]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-228600"/>
            <a:ext cx="7543800" cy="1981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600" b="1" dirty="0"/>
              <a:t>Presentation Title Here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Presenter Names Here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AADEE1-49A8-AA4D-1CB4-28791898FEE7}"/>
              </a:ext>
            </a:extLst>
          </p:cNvPr>
          <p:cNvSpPr txBox="1"/>
          <p:nvPr/>
        </p:nvSpPr>
        <p:spPr>
          <a:xfrm>
            <a:off x="0" y="6324600"/>
            <a:ext cx="9144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/>
              <a:t>[leave about one inch of bottom space clear for captions – DELETE THIS TEXT]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8229600" cy="6397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600" b="1" dirty="0">
                <a:solidFill>
                  <a:schemeClr val="tx1"/>
                </a:solidFill>
              </a:rPr>
              <a:t>Bar Chart Example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5CC3137E-61F2-4D25-9AB1-5139A48502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513744"/>
              </p:ext>
            </p:extLst>
          </p:nvPr>
        </p:nvGraphicFramePr>
        <p:xfrm>
          <a:off x="241101" y="1143000"/>
          <a:ext cx="8661797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F8B8B87A-51DA-85C0-B00D-22BFD37A5EE3}"/>
              </a:ext>
            </a:extLst>
          </p:cNvPr>
          <p:cNvSpPr txBox="1"/>
          <p:nvPr/>
        </p:nvSpPr>
        <p:spPr>
          <a:xfrm>
            <a:off x="0" y="6324600"/>
            <a:ext cx="9144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/>
              <a:t>[leave about one inch of bottom space clear for captions – DELETE THIS TEXT]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7543800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600" b="1" dirty="0"/>
              <a:t>Text Description for Bar Graph Example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800600"/>
          </a:xfrm>
        </p:spPr>
        <p:txBody>
          <a:bodyPr/>
          <a:lstStyle/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Reading left to right horizontally across columns:</a:t>
            </a:r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2011 = 2, 5, 7, 10</a:t>
            </a:r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2012 = 4, 7, 9, 15</a:t>
            </a:r>
          </a:p>
          <a:p>
            <a:pPr marL="274320" indent="-256032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2013 = 6, 9, 11, 20</a:t>
            </a:r>
          </a:p>
          <a:p>
            <a:pPr marL="274320" indent="-256032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2014 = 8, 11, 13, 25</a:t>
            </a:r>
          </a:p>
          <a:p>
            <a:pPr marL="274320" indent="-256032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2015 = 10, 13, 15, 30</a:t>
            </a:r>
          </a:p>
          <a:p>
            <a:pPr marL="274320" indent="-256032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2016 = 12, 15, 17, 31</a:t>
            </a:r>
          </a:p>
          <a:p>
            <a:pPr marL="274320" indent="-256032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2017 = 14, 20, 19, 33</a:t>
            </a:r>
          </a:p>
          <a:p>
            <a:pPr marL="274320" indent="-256032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2400" dirty="0"/>
          </a:p>
          <a:p>
            <a:pPr marL="274320" indent="-256032" eaLnBrk="1" fontAlgn="auto" hangingPunct="1">
              <a:spcAft>
                <a:spcPts val="0"/>
              </a:spcAft>
              <a:defRPr/>
            </a:pPr>
            <a:endParaRPr lang="en-US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530B12F-E11C-5115-B71E-7EDCAFEEEDD7}"/>
              </a:ext>
            </a:extLst>
          </p:cNvPr>
          <p:cNvSpPr txBox="1"/>
          <p:nvPr/>
        </p:nvSpPr>
        <p:spPr>
          <a:xfrm>
            <a:off x="0" y="6324600"/>
            <a:ext cx="9144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/>
              <a:t>[leave about one inch of bottom space clear for captions – DELETE THIS TEXT]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600" b="1" dirty="0">
                <a:solidFill>
                  <a:schemeClr val="tx1"/>
                </a:solidFill>
              </a:rPr>
              <a:t>Alternative Bar Chart Example</a:t>
            </a:r>
          </a:p>
        </p:txBody>
      </p:sp>
      <p:graphicFrame>
        <p:nvGraphicFramePr>
          <p:cNvPr id="6" name="Char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9898094"/>
              </p:ext>
            </p:extLst>
          </p:nvPr>
        </p:nvGraphicFramePr>
        <p:xfrm>
          <a:off x="457200" y="990600"/>
          <a:ext cx="8229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58672C30-4294-93DA-CF4C-2E07735DB5E9}"/>
              </a:ext>
            </a:extLst>
          </p:cNvPr>
          <p:cNvSpPr txBox="1"/>
          <p:nvPr/>
        </p:nvSpPr>
        <p:spPr>
          <a:xfrm>
            <a:off x="0" y="6324600"/>
            <a:ext cx="9144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/>
              <a:t>[leave about one inch of bottom space clear for captions – DELETE THIS TEXT]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7543800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/>
              <a:t>Thank You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153400" cy="4648200"/>
          </a:xfrm>
        </p:spPr>
        <p:txBody>
          <a:bodyPr>
            <a:normAutofit/>
          </a:bodyPr>
          <a:lstStyle/>
          <a:p>
            <a:pPr marL="18288" indent="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en-US" sz="2400" dirty="0"/>
              <a:t>This PowerPoint was created by the </a:t>
            </a:r>
          </a:p>
          <a:p>
            <a:pPr marL="18288" indent="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en-US" sz="2400" dirty="0"/>
              <a:t>ADA </a:t>
            </a:r>
            <a:r>
              <a:rPr lang="en-US" altLang="en-US" sz="2400"/>
              <a:t>Programs Division</a:t>
            </a:r>
            <a:endParaRPr lang="en-US" altLang="en-US" sz="2400" dirty="0"/>
          </a:p>
          <a:p>
            <a:pPr marL="18288" indent="0" algn="ctr">
              <a:spcAft>
                <a:spcPts val="0"/>
              </a:spcAft>
              <a:buNone/>
              <a:defRPr/>
            </a:pPr>
            <a:r>
              <a:rPr lang="en-US" altLang="en-US" sz="2400" dirty="0"/>
              <a:t>(510) 238-5219</a:t>
            </a:r>
          </a:p>
          <a:p>
            <a:pPr marL="18288" indent="0" algn="ctr">
              <a:spcAft>
                <a:spcPts val="0"/>
              </a:spcAft>
              <a:buNone/>
              <a:defRPr/>
            </a:pPr>
            <a:r>
              <a:rPr lang="en-US" altLang="en-US" sz="2400" dirty="0"/>
              <a:t>adaprograms@oaklandca.gov</a:t>
            </a:r>
          </a:p>
          <a:p>
            <a:pPr marL="18288" indent="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altLang="en-US" sz="3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AAF65A-84CF-1547-2746-81E058451B4F}"/>
              </a:ext>
            </a:extLst>
          </p:cNvPr>
          <p:cNvSpPr txBox="1"/>
          <p:nvPr/>
        </p:nvSpPr>
        <p:spPr>
          <a:xfrm>
            <a:off x="0" y="6324600"/>
            <a:ext cx="9144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/>
              <a:t>[leave about one inch of bottom space clear for captions – DELETE THIS TEXT]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43800" cy="1219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600" b="1" dirty="0"/>
              <a:t>Overview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458200" cy="4953000"/>
          </a:xfrm>
        </p:spPr>
        <p:txBody>
          <a:bodyPr>
            <a:normAutofit/>
          </a:bodyPr>
          <a:lstStyle/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This template is a guide for creating accessible PowerPoint presentations. </a:t>
            </a:r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2400" dirty="0"/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This template uses fonts, font sizes and color selections, and color contrasts to improve readability.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1D33CB2-4FBD-D6EC-C54E-60981FC17EB9}"/>
              </a:ext>
            </a:extLst>
          </p:cNvPr>
          <p:cNvSpPr txBox="1"/>
          <p:nvPr/>
        </p:nvSpPr>
        <p:spPr>
          <a:xfrm>
            <a:off x="0" y="6324600"/>
            <a:ext cx="9144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/>
              <a:t>[leave about one inch of bottom space clear for captions – DELETE THIS TEXT]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7543800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600" b="1" dirty="0"/>
              <a:t>Font and Presentation Length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953000"/>
          </a:xfrm>
        </p:spPr>
        <p:txBody>
          <a:bodyPr>
            <a:noAutofit/>
          </a:bodyPr>
          <a:lstStyle/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Font size of slide title fonts should be 36 pt. or greater. Text fonts should be 24 pt. or greater. </a:t>
            </a:r>
          </a:p>
          <a:p>
            <a:pPr marL="274320" indent="-256032" eaLnBrk="1" fontAlgn="auto" hangingPunct="1">
              <a:spcAft>
                <a:spcPts val="0"/>
              </a:spcAft>
              <a:defRPr/>
            </a:pPr>
            <a:endParaRPr lang="en-US" altLang="en-US" sz="2400" dirty="0"/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Don’t try to cram too many slides into your presentation. Allow your audience time to read slides.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EEE5DDA-6220-01E6-F178-E1722096C0CE}"/>
              </a:ext>
            </a:extLst>
          </p:cNvPr>
          <p:cNvSpPr txBox="1"/>
          <p:nvPr/>
        </p:nvSpPr>
        <p:spPr>
          <a:xfrm>
            <a:off x="0" y="6324600"/>
            <a:ext cx="9144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/>
              <a:t>[leave about one inch of bottom space clear for captions – DELETE THIS TEXT]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7543800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600" b="1" dirty="0"/>
              <a:t>Text Formatting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191000"/>
          </a:xfrm>
        </p:spPr>
        <p:txBody>
          <a:bodyPr>
            <a:normAutofit/>
          </a:bodyPr>
          <a:lstStyle/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Place no more than 6 lines of text on a  slide (excluding columns).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E352AB-8F05-0B0E-459A-2D6AA7748DF9}"/>
              </a:ext>
            </a:extLst>
          </p:cNvPr>
          <p:cNvSpPr txBox="1"/>
          <p:nvPr/>
        </p:nvSpPr>
        <p:spPr>
          <a:xfrm>
            <a:off x="0" y="6324600"/>
            <a:ext cx="9144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[leave about one inch of bottom space clear for captions – DELETE THIS TEXT]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7543800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600" b="1" dirty="0"/>
              <a:t>Importance of Slide Format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724400"/>
          </a:xfrm>
        </p:spPr>
        <p:txBody>
          <a:bodyPr>
            <a:normAutofit/>
          </a:bodyPr>
          <a:lstStyle/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Many people with disabilities use text-based screen reading software and computer devices.</a:t>
            </a:r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2400" dirty="0"/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However, graphics cannot be read  with screen readers and other text-based devices.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2739739-1573-3004-528B-15E563F0F242}"/>
              </a:ext>
            </a:extLst>
          </p:cNvPr>
          <p:cNvSpPr txBox="1"/>
          <p:nvPr/>
        </p:nvSpPr>
        <p:spPr>
          <a:xfrm>
            <a:off x="0" y="6324600"/>
            <a:ext cx="9144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[leave about one inch of bottom space clear for captions – DELETE THIS TEXT]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7543800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600" b="1" dirty="0"/>
              <a:t>Graphics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800600"/>
          </a:xfrm>
        </p:spPr>
        <p:txBody>
          <a:bodyPr>
            <a:normAutofit/>
          </a:bodyPr>
          <a:lstStyle/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Replace graphics with text whenever possible. </a:t>
            </a:r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2400" dirty="0"/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Include a text slide after each picture/graph slide that describes what is seen in the picture/graph.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A29002C-CB2C-9593-95CF-D98E7682CF34}"/>
              </a:ext>
            </a:extLst>
          </p:cNvPr>
          <p:cNvSpPr txBox="1"/>
          <p:nvPr/>
        </p:nvSpPr>
        <p:spPr>
          <a:xfrm>
            <a:off x="0" y="6324600"/>
            <a:ext cx="9144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[leave about one inch of bottom space clear for captions – DELETE THIS TEXT]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7543800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600" b="1" dirty="0"/>
              <a:t>Multimedia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876800"/>
          </a:xfrm>
        </p:spPr>
        <p:txBody>
          <a:bodyPr>
            <a:normAutofit/>
          </a:bodyPr>
          <a:lstStyle/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Provide text description of visuals in a multimedia presentation. </a:t>
            </a:r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2400" dirty="0"/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Provide captioning of audio for hearing impaired persons.</a:t>
            </a:r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2400" dirty="0"/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Ensure that sound is audible from all points in the room.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46836C9-89FB-53FA-7E0E-F59377C74808}"/>
              </a:ext>
            </a:extLst>
          </p:cNvPr>
          <p:cNvSpPr txBox="1"/>
          <p:nvPr/>
        </p:nvSpPr>
        <p:spPr>
          <a:xfrm>
            <a:off x="0" y="6324600"/>
            <a:ext cx="9144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/>
              <a:t>[leave about one inch of bottom space clear for captions – DELETE THIS TEXT]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7543800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600" b="1" dirty="0"/>
              <a:t>Avoid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66531" y="1905000"/>
            <a:ext cx="8229600" cy="3200401"/>
          </a:xfrm>
        </p:spPr>
        <p:txBody>
          <a:bodyPr>
            <a:normAutofit/>
          </a:bodyPr>
          <a:lstStyle/>
          <a:p>
            <a:pPr marL="274320" indent="-256032"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Slide transitions</a:t>
            </a:r>
          </a:p>
          <a:p>
            <a:pPr marL="274320" indent="-256032"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Busy slide backgrounds</a:t>
            </a:r>
          </a:p>
          <a:p>
            <a:pPr marL="274320" indent="-256032"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Chart filler patterns</a:t>
            </a:r>
          </a:p>
          <a:p>
            <a:pPr marL="274320" indent="-256032"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Over-crowding text</a:t>
            </a:r>
          </a:p>
          <a:p>
            <a:pPr marL="274320" indent="-256032"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Color schemes providing low contrast</a:t>
            </a:r>
          </a:p>
          <a:p>
            <a:pPr marL="274320" indent="-256032"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Charts without text descriptions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15D9FA-AEB6-3151-60FB-C45D7C13D8C8}"/>
              </a:ext>
            </a:extLst>
          </p:cNvPr>
          <p:cNvSpPr txBox="1"/>
          <p:nvPr/>
        </p:nvSpPr>
        <p:spPr>
          <a:xfrm>
            <a:off x="0" y="63246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[leave about one inch of bottom space clear for captions – DELETE THIS TEXT]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7543800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600" b="1" dirty="0"/>
              <a:t>Charts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800600"/>
          </a:xfrm>
        </p:spPr>
        <p:txBody>
          <a:bodyPr>
            <a:normAutofit/>
          </a:bodyPr>
          <a:lstStyle/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Use contrasting colors</a:t>
            </a:r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Use the slide title as the chart title.</a:t>
            </a:r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Font size for chart labels: 20 </a:t>
            </a:r>
            <a:r>
              <a:rPr lang="en-US" altLang="en-US" sz="2400" dirty="0" err="1"/>
              <a:t>pt</a:t>
            </a:r>
            <a:r>
              <a:rPr lang="en-US" altLang="en-US" sz="2400" dirty="0"/>
              <a:t> or greater.</a:t>
            </a:r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Favor clarity over quantity of content.</a:t>
            </a:r>
          </a:p>
          <a:p>
            <a:pPr marL="27432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Chart description slides.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17444E1-E3C7-8011-7854-07A90FCBB47E}"/>
              </a:ext>
            </a:extLst>
          </p:cNvPr>
          <p:cNvSpPr txBox="1"/>
          <p:nvPr/>
        </p:nvSpPr>
        <p:spPr>
          <a:xfrm>
            <a:off x="0" y="6324600"/>
            <a:ext cx="9144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/>
              <a:t>[leave about one inch of bottom space clear for captions – DELETE THIS TEXT]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</TotalTime>
  <Words>599</Words>
  <Application>Microsoft Office PowerPoint</Application>
  <PresentationFormat>On-screen Show (4:3)</PresentationFormat>
  <Paragraphs>72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Tahoma</vt:lpstr>
      <vt:lpstr>Wingdings</vt:lpstr>
      <vt:lpstr>Default Design</vt:lpstr>
      <vt:lpstr>Office Theme</vt:lpstr>
      <vt:lpstr>Creating Accessible Presentations</vt:lpstr>
      <vt:lpstr>Overview</vt:lpstr>
      <vt:lpstr>Font and Presentation Length</vt:lpstr>
      <vt:lpstr>Text Formatting</vt:lpstr>
      <vt:lpstr>Importance of Slide Format</vt:lpstr>
      <vt:lpstr>Graphics</vt:lpstr>
      <vt:lpstr>Multimedia</vt:lpstr>
      <vt:lpstr>Avoid</vt:lpstr>
      <vt:lpstr>Charts</vt:lpstr>
      <vt:lpstr>Presentation Title Here</vt:lpstr>
      <vt:lpstr>Bar Chart Example</vt:lpstr>
      <vt:lpstr>Text Description for Bar Graph Example</vt:lpstr>
      <vt:lpstr>Alternative Bar Chart Example</vt:lpstr>
      <vt:lpstr>Thank You</vt:lpstr>
    </vt:vector>
  </TitlesOfParts>
  <Company>UIC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dhd-barthr</dc:creator>
  <cp:lastModifiedBy>Romoser, Mark</cp:lastModifiedBy>
  <cp:revision>80</cp:revision>
  <cp:lastPrinted>2019-12-24T18:05:03Z</cp:lastPrinted>
  <dcterms:created xsi:type="dcterms:W3CDTF">2005-04-05T23:47:31Z</dcterms:created>
  <dcterms:modified xsi:type="dcterms:W3CDTF">2024-06-18T21:48:03Z</dcterms:modified>
</cp:coreProperties>
</file>