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8288000" cy="10287000"/>
  <p:notesSz cx="7010400" cy="9296400"/>
  <p:embeddedFontLst>
    <p:embeddedFont>
      <p:font typeface="Aileron Thin Bold" pitchFamily="2" charset="77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itchFamily="2" charset="77"/>
      <p:regular r:id="rId13"/>
      <p:bold r:id="rId14"/>
      <p:italic r:id="rId15"/>
      <p:boldItalic r:id="rId16"/>
    </p:embeddedFont>
    <p:embeddedFont>
      <p:font typeface="Montserrat Bold" pitchFamily="2" charset="77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3"/>
    <p:restoredTop sz="94718"/>
  </p:normalViewPr>
  <p:slideViewPr>
    <p:cSldViewPr snapToGrid="0">
      <p:cViewPr varScale="1">
        <p:scale>
          <a:sx n="75" d="100"/>
          <a:sy n="75" d="100"/>
        </p:scale>
        <p:origin x="272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2A431-EAA2-774C-9763-5CA269C06D97}" type="datetimeFigureOut">
              <a:rPr lang="en-US" smtClean="0"/>
              <a:t>5/8/23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70908-BA40-FC4E-B0BF-E3F28BCF1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70908-BA40-FC4E-B0BF-E3F28BCF10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7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65151"/>
            <a:ext cx="18288000" cy="721849"/>
            <a:chOff x="0" y="0"/>
            <a:chExt cx="6186311" cy="244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44181"/>
            </a:xfrm>
            <a:custGeom>
              <a:avLst/>
              <a:gdLst/>
              <a:ahLst/>
              <a:cxnLst/>
              <a:rect l="l" t="t" r="r" b="b"/>
              <a:pathLst>
                <a:path w="6186311" h="244181">
                  <a:moveTo>
                    <a:pt x="0" y="0"/>
                  </a:moveTo>
                  <a:lnTo>
                    <a:pt x="6186311" y="0"/>
                  </a:lnTo>
                  <a:lnTo>
                    <a:pt x="6186311" y="244181"/>
                  </a:lnTo>
                  <a:lnTo>
                    <a:pt x="0" y="244181"/>
                  </a:lnTo>
                  <a:close/>
                </a:path>
              </a:pathLst>
            </a:custGeom>
            <a:solidFill>
              <a:srgbClr val="00505E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0342"/>
          <a:stretch/>
        </p:blipFill>
        <p:spPr>
          <a:xfrm>
            <a:off x="10794199" y="796085"/>
            <a:ext cx="7580524" cy="897460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699" y="1098768"/>
            <a:ext cx="9910234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98"/>
              </a:lnSpc>
            </a:pPr>
            <a:r>
              <a:rPr lang="en-US" sz="7725" dirty="0">
                <a:solidFill>
                  <a:srgbClr val="00505E"/>
                </a:solidFill>
                <a:latin typeface="Montserrat Bold"/>
              </a:rPr>
              <a:t>2022 Annual Report Ad Hoc Committee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528906"/>
            <a:ext cx="8115300" cy="3959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spc="222" dirty="0">
                <a:solidFill>
                  <a:srgbClr val="000000"/>
                </a:solidFill>
                <a:latin typeface="Aileron Thin Bold"/>
              </a:rPr>
              <a:t>Annual Report Ad Hoc Committee</a:t>
            </a:r>
            <a:r>
              <a:rPr lang="en-US" sz="2400" spc="222" dirty="0">
                <a:solidFill>
                  <a:srgbClr val="000000"/>
                </a:solidFill>
                <a:latin typeface="Aileron Thin Bold"/>
              </a:rPr>
              <a:t>:</a:t>
            </a:r>
          </a:p>
          <a:p>
            <a:pPr>
              <a:lnSpc>
                <a:spcPct val="114000"/>
              </a:lnSpc>
            </a:pPr>
            <a:r>
              <a:rPr lang="en-US" sz="2800" spc="222" dirty="0">
                <a:solidFill>
                  <a:srgbClr val="000000"/>
                </a:solidFill>
                <a:latin typeface="Aileron Thin Bold"/>
              </a:rPr>
              <a:t>Commissioner Regina Jackson</a:t>
            </a:r>
          </a:p>
          <a:p>
            <a:pPr>
              <a:lnSpc>
                <a:spcPct val="114000"/>
              </a:lnSpc>
            </a:pPr>
            <a:r>
              <a:rPr lang="en-US" sz="2800" spc="222" dirty="0">
                <a:solidFill>
                  <a:srgbClr val="000000"/>
                </a:solidFill>
                <a:latin typeface="Aileron Thin Bold"/>
              </a:rPr>
              <a:t>Commissioner Marsha Peterson</a:t>
            </a:r>
          </a:p>
          <a:p>
            <a:pPr>
              <a:lnSpc>
                <a:spcPct val="114000"/>
              </a:lnSpc>
            </a:pPr>
            <a:endParaRPr lang="en-US" sz="2800" spc="222" dirty="0">
              <a:solidFill>
                <a:srgbClr val="000000"/>
              </a:solidFill>
              <a:latin typeface="Aileron Thin Bold"/>
            </a:endParaRPr>
          </a:p>
          <a:p>
            <a:pPr>
              <a:lnSpc>
                <a:spcPct val="114000"/>
              </a:lnSpc>
            </a:pPr>
            <a:r>
              <a:rPr lang="en-US" sz="2800" b="1" spc="222" dirty="0">
                <a:solidFill>
                  <a:srgbClr val="000000"/>
                </a:solidFill>
                <a:latin typeface="Aileron Thin Bold"/>
              </a:rPr>
              <a:t>Ad Hoc Meeting Dates</a:t>
            </a:r>
            <a:r>
              <a:rPr lang="en-US" sz="2000" spc="222" dirty="0">
                <a:solidFill>
                  <a:srgbClr val="000000"/>
                </a:solidFill>
                <a:latin typeface="Aileron Thin Bold"/>
              </a:rPr>
              <a:t>: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spc="222" dirty="0">
                <a:solidFill>
                  <a:srgbClr val="000000"/>
                </a:solidFill>
                <a:latin typeface="Aileron Thin Bold"/>
              </a:rPr>
              <a:t>March 29; April 17; April 24; May 8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800" spc="222" dirty="0">
              <a:solidFill>
                <a:srgbClr val="000000"/>
              </a:solidFill>
              <a:latin typeface="Aileron Thin Bold"/>
            </a:endParaRPr>
          </a:p>
          <a:p>
            <a:pPr>
              <a:lnSpc>
                <a:spcPct val="114000"/>
              </a:lnSpc>
            </a:pPr>
            <a:endParaRPr lang="en-US" sz="2800" spc="222" dirty="0">
              <a:solidFill>
                <a:srgbClr val="000000"/>
              </a:solidFill>
              <a:latin typeface="Aileron Thin 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8A3860-919C-E432-7C15-9D5A61A12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22" y="7739743"/>
            <a:ext cx="5943798" cy="14484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65151"/>
            <a:ext cx="18288000" cy="721849"/>
            <a:chOff x="0" y="0"/>
            <a:chExt cx="6186311" cy="244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44181"/>
            </a:xfrm>
            <a:custGeom>
              <a:avLst/>
              <a:gdLst/>
              <a:ahLst/>
              <a:cxnLst/>
              <a:rect l="l" t="t" r="r" b="b"/>
              <a:pathLst>
                <a:path w="6186311" h="244181">
                  <a:moveTo>
                    <a:pt x="0" y="0"/>
                  </a:moveTo>
                  <a:lnTo>
                    <a:pt x="6186311" y="0"/>
                  </a:lnTo>
                  <a:lnTo>
                    <a:pt x="6186311" y="244181"/>
                  </a:lnTo>
                  <a:lnTo>
                    <a:pt x="0" y="244181"/>
                  </a:lnTo>
                  <a:close/>
                </a:path>
              </a:pathLst>
            </a:custGeom>
            <a:solidFill>
              <a:srgbClr val="00505E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49501" y="2326931"/>
            <a:ext cx="16461166" cy="7370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>
              <a:lnSpc>
                <a:spcPts val="4679"/>
              </a:lnSpc>
            </a:pPr>
            <a:r>
              <a:rPr lang="en-US" sz="3600" b="1" spc="242" dirty="0">
                <a:solidFill>
                  <a:srgbClr val="000000"/>
                </a:solidFill>
                <a:latin typeface="Montserrat"/>
              </a:rPr>
              <a:t>CHANGES</a:t>
            </a:r>
          </a:p>
          <a:p>
            <a:pPr marL="647700" lvl="1" indent="-323850">
              <a:lnSpc>
                <a:spcPct val="114000"/>
              </a:lnSpc>
              <a:buFont typeface="Arial"/>
              <a:buChar char="•"/>
            </a:pPr>
            <a:r>
              <a:rPr lang="en-US" sz="3200" spc="242" dirty="0">
                <a:solidFill>
                  <a:srgbClr val="000000"/>
                </a:solidFill>
                <a:latin typeface="Montserrat"/>
              </a:rPr>
              <a:t>Remove any references to 2021 (cover page)</a:t>
            </a:r>
          </a:p>
          <a:p>
            <a:pPr marL="647700" lvl="1" indent="-323850">
              <a:lnSpc>
                <a:spcPct val="114000"/>
              </a:lnSpc>
              <a:buFont typeface="Arial"/>
              <a:buChar char="•"/>
            </a:pPr>
            <a:r>
              <a:rPr lang="en-US" sz="3200" spc="242" dirty="0">
                <a:solidFill>
                  <a:srgbClr val="000000"/>
                </a:solidFill>
                <a:latin typeface="Montserrat"/>
              </a:rPr>
              <a:t>Clearer formatting to highlight Commission Leadership (pg. 5)</a:t>
            </a:r>
          </a:p>
          <a:p>
            <a:pPr marL="647700" lvl="1" indent="-323850">
              <a:lnSpc>
                <a:spcPct val="114000"/>
              </a:lnSpc>
              <a:buFont typeface="Arial"/>
              <a:buChar char="•"/>
            </a:pPr>
            <a:r>
              <a:rPr lang="en-US" sz="3200" spc="242" dirty="0">
                <a:solidFill>
                  <a:srgbClr val="000000"/>
                </a:solidFill>
                <a:latin typeface="Montserrat"/>
              </a:rPr>
              <a:t>Change to </a:t>
            </a:r>
            <a:r>
              <a:rPr lang="en-US" sz="3200" i="1" spc="242" dirty="0">
                <a:solidFill>
                  <a:srgbClr val="000000"/>
                </a:solidFill>
                <a:latin typeface="Montserrat"/>
              </a:rPr>
              <a:t>“As of December 31, 2022” </a:t>
            </a:r>
            <a:r>
              <a:rPr lang="en-US" sz="3200" spc="242" dirty="0">
                <a:solidFill>
                  <a:srgbClr val="000000"/>
                </a:solidFill>
                <a:latin typeface="Montserrat"/>
              </a:rPr>
              <a:t>in reference to ad </a:t>
            </a:r>
            <a:r>
              <a:rPr lang="en-US" sz="3200" spc="242" dirty="0" err="1">
                <a:solidFill>
                  <a:srgbClr val="000000"/>
                </a:solidFill>
                <a:latin typeface="Montserrat"/>
              </a:rPr>
              <a:t>hocs</a:t>
            </a:r>
            <a:r>
              <a:rPr lang="en-US" sz="3200" spc="242" dirty="0">
                <a:solidFill>
                  <a:srgbClr val="000000"/>
                </a:solidFill>
                <a:latin typeface="Montserrat"/>
              </a:rPr>
              <a:t> (pg. 9)</a:t>
            </a:r>
          </a:p>
          <a:p>
            <a:pPr marL="647700" lvl="1" indent="-323850">
              <a:lnSpc>
                <a:spcPct val="114000"/>
              </a:lnSpc>
              <a:buFont typeface="Arial"/>
              <a:buChar char="•"/>
            </a:pPr>
            <a:r>
              <a:rPr lang="en-US" sz="3200" spc="242" dirty="0">
                <a:solidFill>
                  <a:srgbClr val="000000"/>
                </a:solidFill>
                <a:latin typeface="Montserrat"/>
              </a:rPr>
              <a:t>Update Policy section for uniformity and special recognition (pg. 11)</a:t>
            </a:r>
          </a:p>
          <a:p>
            <a:pPr marL="647700" lvl="1" indent="-323850">
              <a:lnSpc>
                <a:spcPct val="114000"/>
              </a:lnSpc>
              <a:buFont typeface="Arial"/>
              <a:buChar char="•"/>
            </a:pPr>
            <a:endParaRPr lang="en-US" sz="3200" spc="242" dirty="0">
              <a:solidFill>
                <a:srgbClr val="000000"/>
              </a:solidFill>
              <a:latin typeface="Montserrat"/>
            </a:endParaRPr>
          </a:p>
          <a:p>
            <a:pPr marL="323850" lvl="1">
              <a:lnSpc>
                <a:spcPct val="114000"/>
              </a:lnSpc>
            </a:pPr>
            <a:r>
              <a:rPr lang="en-US" sz="3600" b="1" spc="242" dirty="0">
                <a:solidFill>
                  <a:srgbClr val="000000"/>
                </a:solidFill>
                <a:latin typeface="Montserrat"/>
              </a:rPr>
              <a:t>ADDITIONS</a:t>
            </a:r>
          </a:p>
          <a:p>
            <a:pPr marL="647700" lvl="1" indent="-323850">
              <a:lnSpc>
                <a:spcPct val="114000"/>
              </a:lnSpc>
              <a:buFont typeface="Arial"/>
              <a:buChar char="•"/>
            </a:pPr>
            <a:r>
              <a:rPr lang="en-US" sz="3200" spc="242" dirty="0">
                <a:solidFill>
                  <a:srgbClr val="000000"/>
                </a:solidFill>
                <a:latin typeface="Montserrat"/>
              </a:rPr>
              <a:t>Reference to Judge Orrick’s Order on NSA Sustainability (pg. 4)</a:t>
            </a:r>
          </a:p>
          <a:p>
            <a:pPr marL="647700" lvl="1" indent="-323850">
              <a:lnSpc>
                <a:spcPct val="114000"/>
              </a:lnSpc>
              <a:buFont typeface="Arial"/>
              <a:buChar char="•"/>
            </a:pPr>
            <a:r>
              <a:rPr lang="en-US" sz="3200" spc="242" dirty="0">
                <a:solidFill>
                  <a:srgbClr val="000000"/>
                </a:solidFill>
                <a:latin typeface="Montserrat"/>
              </a:rPr>
              <a:t>List of all Police Commissioners to date, noting term dates and leadership positions held (pg. 7)</a:t>
            </a:r>
          </a:p>
          <a:p>
            <a:pPr marL="647700" lvl="1" indent="-323850">
              <a:lnSpc>
                <a:spcPct val="114000"/>
              </a:lnSpc>
              <a:buFont typeface="Arial"/>
              <a:buChar char="•"/>
            </a:pPr>
            <a:r>
              <a:rPr lang="en-US" sz="3200" spc="242" dirty="0">
                <a:solidFill>
                  <a:srgbClr val="000000"/>
                </a:solidFill>
                <a:latin typeface="Montserrat"/>
              </a:rPr>
              <a:t>Add name of acronyms on org chart (pg. 8)</a:t>
            </a:r>
          </a:p>
          <a:p>
            <a:pPr marL="647700" lvl="1" indent="-323850">
              <a:lnSpc>
                <a:spcPct val="114000"/>
              </a:lnSpc>
              <a:buFont typeface="Arial"/>
              <a:buChar char="•"/>
            </a:pPr>
            <a:r>
              <a:rPr lang="en-US" sz="3200" spc="242" dirty="0">
                <a:solidFill>
                  <a:srgbClr val="000000"/>
                </a:solidFill>
                <a:latin typeface="Montserrat"/>
              </a:rPr>
              <a:t>Add Special Joint Meeting (pg. 10)</a:t>
            </a:r>
          </a:p>
          <a:p>
            <a:pPr marL="647700" lvl="1" indent="-323850">
              <a:lnSpc>
                <a:spcPct val="114000"/>
              </a:lnSpc>
              <a:buFont typeface="Arial"/>
              <a:buChar char="•"/>
            </a:pPr>
            <a:endParaRPr lang="en-US" sz="3200" spc="242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21D256-0511-771A-E4C9-42CD8C93E749}"/>
              </a:ext>
            </a:extLst>
          </p:cNvPr>
          <p:cNvSpPr txBox="1">
            <a:spLocks/>
          </p:cNvSpPr>
          <p:nvPr/>
        </p:nvSpPr>
        <p:spPr>
          <a:xfrm>
            <a:off x="800100" y="498976"/>
            <a:ext cx="16687799" cy="1448489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5400" b="1" dirty="0">
                <a:solidFill>
                  <a:srgbClr val="00505E"/>
                </a:solidFill>
                <a:latin typeface="Montserrat Bold"/>
                <a:ea typeface="+mn-ea"/>
                <a:cs typeface="+mn-cs"/>
              </a:rPr>
              <a:t>Updates to the 2022 Annual Report</a:t>
            </a:r>
          </a:p>
          <a:p>
            <a:pPr>
              <a:lnSpc>
                <a:spcPct val="114000"/>
              </a:lnSpc>
            </a:pPr>
            <a:r>
              <a:rPr lang="en-US" sz="3000" b="1" dirty="0">
                <a:solidFill>
                  <a:srgbClr val="00505E"/>
                </a:solidFill>
                <a:latin typeface="Montserrat Bold"/>
                <a:ea typeface="+mn-ea"/>
                <a:cs typeface="+mn-cs"/>
              </a:rPr>
              <a:t>Oakland Police Commission Meeting – May 11, 2023</a:t>
            </a:r>
            <a:endParaRPr lang="en-US" sz="3000" dirty="0">
              <a:solidFill>
                <a:srgbClr val="00505E"/>
              </a:solidFill>
              <a:latin typeface="Montserrat Bold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3B7FB2-8A0A-EE14-ECEF-F5EDE200D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896" y="8064082"/>
            <a:ext cx="4602437" cy="11216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8A7A130AC36343B8BDCFAB1A897A5F" ma:contentTypeVersion="4" ma:contentTypeDescription="Create a new document." ma:contentTypeScope="" ma:versionID="d4851e8219e112ad00826ec0f88ad44b">
  <xsd:schema xmlns:xsd="http://www.w3.org/2001/XMLSchema" xmlns:xs="http://www.w3.org/2001/XMLSchema" xmlns:p="http://schemas.microsoft.com/office/2006/metadata/properties" xmlns:ns2="50d0883b-4d06-4d9a-97fa-0e87ce701b1e" xmlns:ns3="9cc81e9d-ed37-4ac9-8444-f2ec58e58af3" targetNamespace="http://schemas.microsoft.com/office/2006/metadata/properties" ma:root="true" ma:fieldsID="29e01cc12c73ed2f475aee606a074406" ns2:_="" ns3:_="">
    <xsd:import namespace="50d0883b-4d06-4d9a-97fa-0e87ce701b1e"/>
    <xsd:import namespace="9cc81e9d-ed37-4ac9-8444-f2ec58e58a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0883b-4d06-4d9a-97fa-0e87ce701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81e9d-ed37-4ac9-8444-f2ec58e58a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58E0C7-9EC2-4974-8FDC-1A72A8805CD2}">
  <ds:schemaRefs>
    <ds:schemaRef ds:uri="50d0883b-4d06-4d9a-97fa-0e87ce701b1e"/>
    <ds:schemaRef ds:uri="9cc81e9d-ed37-4ac9-8444-f2ec58e58a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662A45-84C7-470F-899B-1EBA73B5D7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54F816-A135-46DA-836D-BAECCE236062}">
  <ds:schemaRefs>
    <ds:schemaRef ds:uri="50d0883b-4d06-4d9a-97fa-0e87ce701b1e"/>
    <ds:schemaRef ds:uri="9cc81e9d-ed37-4ac9-8444-f2ec58e58a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159</Words>
  <Application>Microsoft Macintosh PowerPoint</Application>
  <PresentationFormat>Custom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Aileron Thin Bold</vt:lpstr>
      <vt:lpstr>Arial</vt:lpstr>
      <vt:lpstr>Montserrat Bold</vt:lpstr>
      <vt:lpstr>Calibri</vt:lpstr>
      <vt:lpstr>Montserrat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should be the title of your presentation</dc:title>
  <cp:lastModifiedBy>Yun, Kelly</cp:lastModifiedBy>
  <cp:revision>11</cp:revision>
  <cp:lastPrinted>2022-12-07T19:26:00Z</cp:lastPrinted>
  <dcterms:created xsi:type="dcterms:W3CDTF">2006-08-16T00:00:00Z</dcterms:created>
  <dcterms:modified xsi:type="dcterms:W3CDTF">2023-05-08T18:17:53Z</dcterms:modified>
  <dc:identifier>DAEZD3f4y88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0x010100048A7A130AC36343B8BDCFAB1A897A5F</vt:lpwstr>
  </property>
</Properties>
</file>