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6"/>
  </p:sldMasterIdLst>
  <p:notesMasterIdLst>
    <p:notesMasterId r:id="rId62"/>
  </p:notesMasterIdLst>
  <p:handoutMasterIdLst>
    <p:handoutMasterId r:id="rId63"/>
  </p:handoutMasterIdLst>
  <p:sldIdLst>
    <p:sldId id="258" r:id="rId27"/>
    <p:sldId id="260" r:id="rId28"/>
    <p:sldId id="378" r:id="rId29"/>
    <p:sldId id="262" r:id="rId30"/>
    <p:sldId id="283" r:id="rId31"/>
    <p:sldId id="284" r:id="rId32"/>
    <p:sldId id="374" r:id="rId33"/>
    <p:sldId id="342" r:id="rId34"/>
    <p:sldId id="341" r:id="rId35"/>
    <p:sldId id="288" r:id="rId36"/>
    <p:sldId id="354" r:id="rId37"/>
    <p:sldId id="343" r:id="rId38"/>
    <p:sldId id="372" r:id="rId39"/>
    <p:sldId id="375" r:id="rId40"/>
    <p:sldId id="383" r:id="rId41"/>
    <p:sldId id="324" r:id="rId42"/>
    <p:sldId id="362" r:id="rId43"/>
    <p:sldId id="345" r:id="rId44"/>
    <p:sldId id="347" r:id="rId45"/>
    <p:sldId id="363" r:id="rId46"/>
    <p:sldId id="355" r:id="rId47"/>
    <p:sldId id="309" r:id="rId48"/>
    <p:sldId id="325" r:id="rId49"/>
    <p:sldId id="312" r:id="rId50"/>
    <p:sldId id="335" r:id="rId51"/>
    <p:sldId id="356" r:id="rId52"/>
    <p:sldId id="357" r:id="rId53"/>
    <p:sldId id="358" r:id="rId54"/>
    <p:sldId id="359" r:id="rId55"/>
    <p:sldId id="366" r:id="rId56"/>
    <p:sldId id="382" r:id="rId57"/>
    <p:sldId id="380" r:id="rId58"/>
    <p:sldId id="379" r:id="rId59"/>
    <p:sldId id="365" r:id="rId60"/>
    <p:sldId id="381" r:id="rId6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yd-Rodriguez, Vanessa" initials="FV" lastIdx="14" clrIdx="0">
    <p:extLst>
      <p:ext uri="{19B8F6BF-5375-455C-9EA6-DF929625EA0E}">
        <p15:presenceInfo xmlns:p15="http://schemas.microsoft.com/office/powerpoint/2012/main" userId="S::vfloyd-rodriguez@oaklandca.gov::9881a681-db39-41f0-aea3-9619d479b070" providerId="AD"/>
      </p:ext>
    </p:extLst>
  </p:cmAuthor>
  <p:cmAuthor id="2" name="King, Cindy" initials="KC" lastIdx="8" clrIdx="1">
    <p:extLst>
      <p:ext uri="{19B8F6BF-5375-455C-9EA6-DF929625EA0E}">
        <p15:presenceInfo xmlns:p15="http://schemas.microsoft.com/office/powerpoint/2012/main" userId="S::cking2@oaklandca.gov::51983a69-2e8d-4a7d-965d-f37ff1478950" providerId="AD"/>
      </p:ext>
    </p:extLst>
  </p:cmAuthor>
  <p:cmAuthor id="3" name="Williams, Dwight" initials="WD" lastIdx="1" clrIdx="2">
    <p:extLst>
      <p:ext uri="{19B8F6BF-5375-455C-9EA6-DF929625EA0E}">
        <p15:presenceInfo xmlns:p15="http://schemas.microsoft.com/office/powerpoint/2012/main" userId="S::dwilliams5@oaklandca.gov::a2ada78f-2a45-4b93-957a-3e0b548849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A50021"/>
    <a:srgbClr val="9966FF"/>
    <a:srgbClr val="FF4F4F"/>
    <a:srgbClr val="0066FF"/>
    <a:srgbClr val="408EEC"/>
    <a:srgbClr val="1158AF"/>
    <a:srgbClr val="0762B5"/>
    <a:srgbClr val="5B9EE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1.xml"/><Relationship Id="rId21" Type="http://schemas.openxmlformats.org/officeDocument/2006/relationships/customXml" Target="../customXml/item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3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3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slide" Target="slides/slide2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customXml" Target="../customXml/item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d.docs.live.net/077708893898606b/Documents/AOCAP/Data/AOCAP%20Needs%20Assessment%20DATA%20Fina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.local\dhs\DHS\Policy%20&amp;%20Planning\CAP\2019\2019%20Data%20Reports\ACS%20Data%20Dives\ACS%20Health%20Uninsured%20-%20AC%20-Oaklan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5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6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agec\OneDrive\Documents\AOCAP\Data\AOCAP%20Needs%20Assessment%20DATA%20Fin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077708893898606b/Documents/AOCAP/Data/AOCAP%20Needs%20Assessment%20DATA%20Fina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gec\OneDrive\Documents\AOCAP\Data\AOCAP%20Needs%20Assessment%20DATA%20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pagec\OneDrive\Documents\AOCAP\Data\AOCAP%20Needs%20Assessment%20DATA%20Final.xlsx" TargetMode="External"/><Relationship Id="rId4" Type="http://schemas.openxmlformats.org/officeDocument/2006/relationships/themeOverride" Target="../theme/themeOverride7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pagec\OneDrive\Documents\AOCAP\Data\AOCAP%20Needs%20Assessment%20DATA%20Final.xlsx" TargetMode="External"/><Relationship Id="rId4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Population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 Chart'!$B$1</c:f>
              <c:strCache>
                <c:ptCount val="1"/>
                <c:pt idx="0">
                  <c:v>Alameda County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0416666666666652E-2"/>
                  <c:y val="3.929426787684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C-4381-BB54-0AD16BB8EA8E}"/>
                </c:ext>
              </c:extLst>
            </c:dLbl>
            <c:dLbl>
              <c:idx val="1"/>
              <c:layout>
                <c:manualLayout>
                  <c:x val="-1.3392857142857251E-2"/>
                  <c:y val="6.7361602074595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9C-4381-BB54-0AD16BB8EA8E}"/>
                </c:ext>
              </c:extLst>
            </c:dLbl>
            <c:dLbl>
              <c:idx val="2"/>
              <c:layout>
                <c:manualLayout>
                  <c:x val="8.9285714285713188E-3"/>
                  <c:y val="2.806733419774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9C-4381-BB54-0AD16BB8EA8E}"/>
                </c:ext>
              </c:extLst>
            </c:dLbl>
            <c:dLbl>
              <c:idx val="3"/>
              <c:layout>
                <c:manualLayout>
                  <c:x val="1.1904761904761904E-2"/>
                  <c:y val="8.4202002593244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9C-4381-BB54-0AD16BB8EA8E}"/>
                </c:ext>
              </c:extLst>
            </c:dLbl>
            <c:dLbl>
              <c:idx val="4"/>
              <c:layout>
                <c:manualLayout>
                  <c:x val="1.488095238095238E-2"/>
                  <c:y val="1.403366709887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9C-4381-BB54-0AD16BB8EA8E}"/>
                </c:ext>
              </c:extLst>
            </c:dLbl>
            <c:dLbl>
              <c:idx val="5"/>
              <c:layout>
                <c:manualLayout>
                  <c:x val="3.5714285714285712E-2"/>
                  <c:y val="2.245386735819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9C-4381-BB54-0AD16BB8EA8E}"/>
                </c:ext>
              </c:extLst>
            </c:dLbl>
            <c:dLbl>
              <c:idx val="6"/>
              <c:layout>
                <c:manualLayout>
                  <c:x val="3.8690476190476081E-2"/>
                  <c:y val="5.6134668395496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C-4381-BB54-0AD16BB8EA8E}"/>
                </c:ext>
              </c:extLst>
            </c:dLbl>
            <c:dLbl>
              <c:idx val="7"/>
              <c:layout>
                <c:manualLayout>
                  <c:x val="-0.11309523809523821"/>
                  <c:y val="-6.1748135235046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C-4381-BB54-0AD16BB8EA8E}"/>
                </c:ext>
              </c:extLst>
            </c:dLbl>
            <c:dLbl>
              <c:idx val="8"/>
              <c:layout>
                <c:manualLayout>
                  <c:x val="-5.5059523809523808E-2"/>
                  <c:y val="-5.05212015559469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C-4381-BB54-0AD16BB8E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'AC Chart'!$A$2:$A$10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2010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2019</c:v>
                </c:pt>
              </c:numCache>
            </c:numRef>
          </c:xVal>
          <c:yVal>
            <c:numRef>
              <c:f>'AC Chart'!$B$2:$B$10</c:f>
              <c:numCache>
                <c:formatCode>#,##0</c:formatCode>
                <c:ptCount val="9"/>
                <c:pt idx="0">
                  <c:v>1443741</c:v>
                </c:pt>
                <c:pt idx="1">
                  <c:v>1510271</c:v>
                </c:pt>
                <c:pt idx="2">
                  <c:v>1515136</c:v>
                </c:pt>
                <c:pt idx="3">
                  <c:v>1535248</c:v>
                </c:pt>
                <c:pt idx="4">
                  <c:v>1559308</c:v>
                </c:pt>
                <c:pt idx="5">
                  <c:v>1584983</c:v>
                </c:pt>
                <c:pt idx="6">
                  <c:v>1605217</c:v>
                </c:pt>
                <c:pt idx="7">
                  <c:v>1629615</c:v>
                </c:pt>
                <c:pt idx="8">
                  <c:v>1656754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9C-4381-BB54-0AD16BB8E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745552"/>
        <c:axId val="838743256"/>
      </c:scatterChart>
      <c:valAx>
        <c:axId val="838745552"/>
        <c:scaling>
          <c:orientation val="minMax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743256"/>
        <c:crosses val="autoZero"/>
        <c:crossBetween val="midCat"/>
      </c:valAx>
      <c:valAx>
        <c:axId val="83874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74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382443799418603E-3"/>
          <c:y val="3.2001283411051233E-2"/>
          <c:w val="0.96623965591031979"/>
          <c:h val="0.827263623590993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2-4DEC-8D6A-7B65D1E08CA1}"/>
              </c:ext>
            </c:extLst>
          </c:dPt>
          <c:dPt>
            <c:idx val="5"/>
            <c:invertIfNegative val="0"/>
            <c:bubble3D val="0"/>
            <c:spPr>
              <a:pattFill prst="pct30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C2-4DEC-8D6A-7B65D1E08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Education!$I$9:$I$18</c:f>
              <c:strCache>
                <c:ptCount val="10"/>
                <c:pt idx="0">
                  <c:v>Oakland Unified </c:v>
                </c:pt>
                <c:pt idx="1">
                  <c:v>American Indian or Alaska Native</c:v>
                </c:pt>
                <c:pt idx="2">
                  <c:v>Black/African American</c:v>
                </c:pt>
                <c:pt idx="3">
                  <c:v>Latinx</c:v>
                </c:pt>
                <c:pt idx="4">
                  <c:v>Pacific Islander</c:v>
                </c:pt>
                <c:pt idx="5">
                  <c:v>Alameda County </c:v>
                </c:pt>
                <c:pt idx="6">
                  <c:v>Two or More Races</c:v>
                </c:pt>
                <c:pt idx="7">
                  <c:v>White</c:v>
                </c:pt>
                <c:pt idx="8">
                  <c:v>Filipino</c:v>
                </c:pt>
                <c:pt idx="9">
                  <c:v>Asian</c:v>
                </c:pt>
              </c:strCache>
            </c:strRef>
          </c:cat>
          <c:val>
            <c:numRef>
              <c:f>Education!$J$9:$J$18</c:f>
              <c:numCache>
                <c:formatCode>0%</c:formatCode>
                <c:ptCount val="10"/>
                <c:pt idx="0">
                  <c:v>0.72</c:v>
                </c:pt>
                <c:pt idx="1">
                  <c:v>0.77300000000000002</c:v>
                </c:pt>
                <c:pt idx="2">
                  <c:v>0.79800000000000004</c:v>
                </c:pt>
                <c:pt idx="3">
                  <c:v>0.81</c:v>
                </c:pt>
                <c:pt idx="4">
                  <c:v>0.86199999999999999</c:v>
                </c:pt>
                <c:pt idx="5">
                  <c:v>0.87</c:v>
                </c:pt>
                <c:pt idx="6">
                  <c:v>0.90100000000000002</c:v>
                </c:pt>
                <c:pt idx="7">
                  <c:v>0.91300000000000003</c:v>
                </c:pt>
                <c:pt idx="8">
                  <c:v>0.92700000000000005</c:v>
                </c:pt>
                <c:pt idx="9">
                  <c:v>0.94899999999999995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C2-4DEC-8D6A-7B65D1E0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6266335"/>
        <c:axId val="1406266751"/>
      </c:barChart>
      <c:catAx>
        <c:axId val="140626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266751"/>
        <c:crosses val="autoZero"/>
        <c:auto val="1"/>
        <c:lblAlgn val="ctr"/>
        <c:lblOffset val="100"/>
        <c:noMultiLvlLbl val="0"/>
      </c:catAx>
      <c:valAx>
        <c:axId val="14062667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06266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05489938757658"/>
          <c:y val="6.9444444444444448E-2"/>
          <c:w val="0.61761176727909006"/>
          <c:h val="0.833911490230387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'[AOCAP Needs Assessment DATA Final.xlsx]Sheet2'!$I$2</c:f>
              <c:strCache>
                <c:ptCount val="1"/>
                <c:pt idx="0">
                  <c:v>2009-2010 School Year </c:v>
                </c:pt>
              </c:strCache>
            </c:strRef>
          </c:tx>
          <c:spPr>
            <a:solidFill>
              <a:srgbClr val="1158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'[AOCAP Needs Assessment DATA Final.xlsx]Sheet2'!$H$3:$H$10</c:f>
              <c:strCache>
                <c:ptCount val="8"/>
                <c:pt idx="0">
                  <c:v>African American/Black</c:v>
                </c:pt>
                <c:pt idx="1">
                  <c:v>American Indian/Alaska Native</c:v>
                </c:pt>
                <c:pt idx="2">
                  <c:v>Asian American</c:v>
                </c:pt>
                <c:pt idx="3">
                  <c:v>Filipino</c:v>
                </c:pt>
                <c:pt idx="4">
                  <c:v>Hispanic/Latino</c:v>
                </c:pt>
                <c:pt idx="5">
                  <c:v>Native Hawaiian/Pacific Islander</c:v>
                </c:pt>
                <c:pt idx="6">
                  <c:v>White</c:v>
                </c:pt>
                <c:pt idx="7">
                  <c:v>Multiracial</c:v>
                </c:pt>
              </c:strCache>
            </c:strRef>
          </c:cat>
          <c:val>
            <c:numRef>
              <c:f>'[AOCAP Needs Assessment DATA Final.xlsx]Sheet2'!$I$3:$I$10</c:f>
              <c:numCache>
                <c:formatCode>0.00%</c:formatCode>
                <c:ptCount val="8"/>
                <c:pt idx="0">
                  <c:v>0.309</c:v>
                </c:pt>
                <c:pt idx="1">
                  <c:v>0.221</c:v>
                </c:pt>
                <c:pt idx="2">
                  <c:v>6.5000000000000002E-2</c:v>
                </c:pt>
                <c:pt idx="3">
                  <c:v>9.6000000000000002E-2</c:v>
                </c:pt>
                <c:pt idx="4">
                  <c:v>0.254</c:v>
                </c:pt>
                <c:pt idx="5">
                  <c:v>0.216</c:v>
                </c:pt>
                <c:pt idx="6">
                  <c:v>8.1000000000000003E-2</c:v>
                </c:pt>
                <c:pt idx="7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7-4C20-827A-2A39A4BDA7A1}"/>
            </c:ext>
          </c:extLst>
        </c:ser>
        <c:ser>
          <c:idx val="1"/>
          <c:order val="1"/>
          <c:tx>
            <c:strRef>
              <c:f>'[AOCAP Needs Assessment DATA Final.xlsx]Sheet2'!$J$2</c:f>
              <c:strCache>
                <c:ptCount val="1"/>
                <c:pt idx="0">
                  <c:v>2017-18 School Year </c:v>
                </c:pt>
              </c:strCache>
            </c:strRef>
          </c:tx>
          <c:spPr>
            <a:pattFill prst="pct30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27-4C20-827A-2A39A4BDA7A1}"/>
                </c:ext>
              </c:extLst>
            </c:dLbl>
            <c:dLbl>
              <c:idx val="1"/>
              <c:layout>
                <c:manualLayout>
                  <c:x val="1.557632398753894E-3"/>
                  <c:y val="-1.93673916031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27-4C20-827A-2A39A4BDA7A1}"/>
                </c:ext>
              </c:extLst>
            </c:dLbl>
            <c:dLbl>
              <c:idx val="2"/>
              <c:layout>
                <c:manualLayout>
                  <c:x val="1.5900578067393077E-3"/>
                  <c:y val="-2.0882872776236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27-4C20-827A-2A39A4BDA7A1}"/>
                </c:ext>
              </c:extLst>
            </c:dLbl>
            <c:dLbl>
              <c:idx val="3"/>
              <c:layout>
                <c:manualLayout>
                  <c:x val="3.1801156134787321E-3"/>
                  <c:y val="-5.2207181940591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27-4C20-827A-2A39A4BDA7A1}"/>
                </c:ext>
              </c:extLst>
            </c:dLbl>
            <c:dLbl>
              <c:idx val="4"/>
              <c:layout>
                <c:manualLayout>
                  <c:x val="0"/>
                  <c:y val="-1.93673916031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27-4C20-827A-2A39A4BDA7A1}"/>
                </c:ext>
              </c:extLst>
            </c:dLbl>
            <c:dLbl>
              <c:idx val="5"/>
              <c:layout>
                <c:manualLayout>
                  <c:x val="3.1152647975077313E-3"/>
                  <c:y val="-9.6836958015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27-4C20-827A-2A39A4BDA7A1}"/>
                </c:ext>
              </c:extLst>
            </c:dLbl>
            <c:dLbl>
              <c:idx val="6"/>
              <c:layout>
                <c:manualLayout>
                  <c:x val="-1.557632398753894E-3"/>
                  <c:y val="-1.6946467652738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27-4C20-827A-2A39A4BDA7A1}"/>
                </c:ext>
              </c:extLst>
            </c:dLbl>
            <c:dLbl>
              <c:idx val="7"/>
              <c:layout>
                <c:manualLayout>
                  <c:x val="-6.2305295950156334E-3"/>
                  <c:y val="-2.905108740469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27-4C20-827A-2A39A4BDA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'[AOCAP Needs Assessment DATA Final.xlsx]Sheet2'!$H$3:$H$10</c:f>
              <c:strCache>
                <c:ptCount val="8"/>
                <c:pt idx="0">
                  <c:v>African American/Black</c:v>
                </c:pt>
                <c:pt idx="1">
                  <c:v>American Indian/Alaska Native</c:v>
                </c:pt>
                <c:pt idx="2">
                  <c:v>Asian American</c:v>
                </c:pt>
                <c:pt idx="3">
                  <c:v>Filipino</c:v>
                </c:pt>
                <c:pt idx="4">
                  <c:v>Hispanic/Latino</c:v>
                </c:pt>
                <c:pt idx="5">
                  <c:v>Native Hawaiian/Pacific Islander</c:v>
                </c:pt>
                <c:pt idx="6">
                  <c:v>White</c:v>
                </c:pt>
                <c:pt idx="7">
                  <c:v>Multiracial</c:v>
                </c:pt>
              </c:strCache>
            </c:strRef>
          </c:cat>
          <c:val>
            <c:numRef>
              <c:f>'[AOCAP Needs Assessment DATA Final.xlsx]Sheet2'!$J$3:$J$10</c:f>
              <c:numCache>
                <c:formatCode>General</c:formatCode>
                <c:ptCount val="8"/>
                <c:pt idx="0" formatCode="0.00%">
                  <c:v>0.112</c:v>
                </c:pt>
                <c:pt idx="1">
                  <c:v>0</c:v>
                </c:pt>
                <c:pt idx="2" formatCode="0.00%">
                  <c:v>2.5000000000000001E-2</c:v>
                </c:pt>
                <c:pt idx="3" formatCode="0.00%">
                  <c:v>3.3000000000000002E-2</c:v>
                </c:pt>
                <c:pt idx="4" formatCode="0.00%">
                  <c:v>0.122</c:v>
                </c:pt>
                <c:pt idx="5">
                  <c:v>0</c:v>
                </c:pt>
                <c:pt idx="6" formatCode="0.00%">
                  <c:v>4.4999999999999998E-2</c:v>
                </c:pt>
                <c:pt idx="7" formatCode="0.00%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27-4C20-827A-2A39A4BDA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5439839"/>
        <c:axId val="1345432767"/>
      </c:barChart>
      <c:catAx>
        <c:axId val="134543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432767"/>
        <c:crosses val="autoZero"/>
        <c:auto val="1"/>
        <c:lblAlgn val="ctr"/>
        <c:lblOffset val="100"/>
        <c:noMultiLvlLbl val="0"/>
      </c:catAx>
      <c:valAx>
        <c:axId val="1345432767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4543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Alameda County Uninsured Residents = 111,621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Alameda County Uninsured Residents = 111,621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Alameda County Race/Ethnicity Breakdown of Total Population, COVID-19 Cases, and COVID-19 Deaths, as of April, 2021</a:t>
            </a:r>
            <a:endParaRPr lang="en-US" sz="1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564846252016665"/>
          <c:y val="0.11942452305514878"/>
          <c:w val="0.7443515374798334"/>
          <c:h val="0.8690746427135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COVID19!$B$20</c:f>
              <c:strCache>
                <c:ptCount val="1"/>
                <c:pt idx="0">
                  <c:v>Percent of COVID-19 Deaths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3049248233516607E-17"/>
                  <c:y val="1.21580547112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CC-4A0C-8C5A-79D94A34A87A}"/>
                </c:ext>
              </c:extLst>
            </c:dLbl>
            <c:dLbl>
              <c:idx val="2"/>
              <c:layout>
                <c:manualLayout>
                  <c:x val="0"/>
                  <c:y val="9.1883614088820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CC-4A0C-8C5A-79D94A34A87A}"/>
                </c:ext>
              </c:extLst>
            </c:dLbl>
            <c:dLbl>
              <c:idx val="3"/>
              <c:layout>
                <c:manualLayout>
                  <c:x val="-2.2650056625141564E-3"/>
                  <c:y val="1.215805471124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CC-4A0C-8C5A-79D94A34A87A}"/>
                </c:ext>
              </c:extLst>
            </c:dLbl>
            <c:dLbl>
              <c:idx val="4"/>
              <c:layout>
                <c:manualLayout>
                  <c:x val="0"/>
                  <c:y val="9.11854103343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CC-4A0C-8C5A-79D94A34A87A}"/>
                </c:ext>
              </c:extLst>
            </c:dLbl>
            <c:dLbl>
              <c:idx val="6"/>
              <c:layout>
                <c:manualLayout>
                  <c:x val="-4.5300113250283129E-3"/>
                  <c:y val="9.211641098054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CC-4A0C-8C5A-79D94A34A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COVID19!$A$21:$A$28</c:f>
              <c:strCache>
                <c:ptCount val="7"/>
                <c:pt idx="0">
                  <c:v>Asian  </c:v>
                </c:pt>
                <c:pt idx="1">
                  <c:v>Black or African American </c:v>
                </c:pt>
                <c:pt idx="2">
                  <c:v>Latinx</c:v>
                </c:pt>
                <c:pt idx="3">
                  <c:v>Native Hawaiian/Pacific Islander</c:v>
                </c:pt>
                <c:pt idx="4">
                  <c:v>American Indian and Alaskan Native </c:v>
                </c:pt>
                <c:pt idx="5">
                  <c:v>Two or more races/Multi Race</c:v>
                </c:pt>
                <c:pt idx="6">
                  <c:v>White (excluding Latinx)</c:v>
                </c:pt>
              </c:strCache>
            </c:strRef>
          </c:cat>
          <c:val>
            <c:numRef>
              <c:f>COVID19!$B$21:$B$28</c:f>
              <c:numCache>
                <c:formatCode>0.0%</c:formatCode>
                <c:ptCount val="7"/>
                <c:pt idx="0">
                  <c:v>0.19077134986225897</c:v>
                </c:pt>
                <c:pt idx="1">
                  <c:v>0.17011019283746556</c:v>
                </c:pt>
                <c:pt idx="2">
                  <c:v>0.2196969696969697</c:v>
                </c:pt>
                <c:pt idx="3">
                  <c:v>1.790633608815427E-2</c:v>
                </c:pt>
                <c:pt idx="4">
                  <c:v>0</c:v>
                </c:pt>
                <c:pt idx="5">
                  <c:v>0.28650137741046833</c:v>
                </c:pt>
                <c:pt idx="6">
                  <c:v>4.6831955922865015E-2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CC-4A0C-8C5A-79D94A34A87A}"/>
            </c:ext>
          </c:extLst>
        </c:ser>
        <c:ser>
          <c:idx val="1"/>
          <c:order val="1"/>
          <c:tx>
            <c:strRef>
              <c:f>COVID19!$C$20</c:f>
              <c:strCache>
                <c:ptCount val="1"/>
                <c:pt idx="0">
                  <c:v>Percent of COVID-19 Cases </c:v>
                </c:pt>
              </c:strCache>
            </c:strRef>
          </c:tx>
          <c:spPr>
            <a:pattFill prst="pct30">
              <a:fgClr>
                <a:srgbClr val="002060"/>
              </a:fgClr>
              <a:bgClr>
                <a:srgbClr val="FFFFFF"/>
              </a:bgClr>
            </a:patt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1517553793884484"/>
                  <c:y val="1.519756838905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CC-4A0C-8C5A-79D94A34A87A}"/>
                </c:ext>
              </c:extLst>
            </c:dLbl>
            <c:dLbl>
              <c:idx val="1"/>
              <c:layout>
                <c:manualLayout>
                  <c:x val="9.5130237825594557E-2"/>
                  <c:y val="-9.11854103343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CC-4A0C-8C5A-79D94A34A87A}"/>
                </c:ext>
              </c:extLst>
            </c:dLbl>
            <c:dLbl>
              <c:idx val="5"/>
              <c:layout>
                <c:manualLayout>
                  <c:x val="2.3605781223105739E-3"/>
                  <c:y val="-9.1883614088820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CC-4A0C-8C5A-79D94A34A87A}"/>
                </c:ext>
              </c:extLst>
            </c:dLbl>
            <c:dLbl>
              <c:idx val="6"/>
              <c:layout>
                <c:manualLayout>
                  <c:x val="-8.6553531277611662E-17"/>
                  <c:y val="1.2251148545176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CC-4A0C-8C5A-79D94A34A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COVID19!$A$21:$A$28</c:f>
              <c:strCache>
                <c:ptCount val="7"/>
                <c:pt idx="0">
                  <c:v>Asian  </c:v>
                </c:pt>
                <c:pt idx="1">
                  <c:v>Black or African American </c:v>
                </c:pt>
                <c:pt idx="2">
                  <c:v>Latinx</c:v>
                </c:pt>
                <c:pt idx="3">
                  <c:v>Native Hawaiian/Pacific Islander</c:v>
                </c:pt>
                <c:pt idx="4">
                  <c:v>American Indian and Alaskan Native </c:v>
                </c:pt>
                <c:pt idx="5">
                  <c:v>Two or more races/Multi Race</c:v>
                </c:pt>
                <c:pt idx="6">
                  <c:v>White (excluding Latinx)</c:v>
                </c:pt>
              </c:strCache>
            </c:strRef>
          </c:cat>
          <c:val>
            <c:numRef>
              <c:f>COVID19!$C$21:$C$28</c:f>
              <c:numCache>
                <c:formatCode>0.0%</c:formatCode>
                <c:ptCount val="7"/>
                <c:pt idx="0">
                  <c:v>0.12637531283940123</c:v>
                </c:pt>
                <c:pt idx="1">
                  <c:v>7.8717476507531761E-2</c:v>
                </c:pt>
                <c:pt idx="2">
                  <c:v>0.40008027577088351</c:v>
                </c:pt>
                <c:pt idx="3">
                  <c:v>7.4727298484204563E-3</c:v>
                </c:pt>
                <c:pt idx="4">
                  <c:v>2.0068942720876423E-3</c:v>
                </c:pt>
                <c:pt idx="5">
                  <c:v>0.13422581102139114</c:v>
                </c:pt>
                <c:pt idx="6">
                  <c:v>0.21097180903810739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CC-4A0C-8C5A-79D94A34A87A}"/>
            </c:ext>
          </c:extLst>
        </c:ser>
        <c:ser>
          <c:idx val="2"/>
          <c:order val="2"/>
          <c:tx>
            <c:strRef>
              <c:f>COVID19!$D$20</c:f>
              <c:strCache>
                <c:ptCount val="1"/>
                <c:pt idx="0">
                  <c:v>Percent of Total Population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0600226500566258E-3"/>
                  <c:y val="-1.833018213148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CC-4A0C-8C5A-79D94A34A87A}"/>
                </c:ext>
              </c:extLst>
            </c:dLbl>
            <c:dLbl>
              <c:idx val="2"/>
              <c:layout>
                <c:manualLayout>
                  <c:x val="2.3605781223105739E-3"/>
                  <c:y val="-1.8376722817764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CC-4A0C-8C5A-79D94A34A87A}"/>
                </c:ext>
              </c:extLst>
            </c:dLbl>
            <c:dLbl>
              <c:idx val="3"/>
              <c:layout>
                <c:manualLayout>
                  <c:x val="0"/>
                  <c:y val="-9.11854103343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CC-4A0C-8C5A-79D94A34A87A}"/>
                </c:ext>
              </c:extLst>
            </c:dLbl>
            <c:dLbl>
              <c:idx val="4"/>
              <c:layout>
                <c:manualLayout>
                  <c:x val="-8.3049248233516607E-17"/>
                  <c:y val="-9.11854103343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FCC-4A0C-8C5A-79D94A34A87A}"/>
                </c:ext>
              </c:extLst>
            </c:dLbl>
            <c:dLbl>
              <c:idx val="5"/>
              <c:layout>
                <c:manualLayout>
                  <c:x val="-7.0817343669319806E-3"/>
                  <c:y val="-9.188361408882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FCC-4A0C-8C5A-79D94A34A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COVID19!$A$21:$A$28</c:f>
              <c:strCache>
                <c:ptCount val="7"/>
                <c:pt idx="0">
                  <c:v>Asian  </c:v>
                </c:pt>
                <c:pt idx="1">
                  <c:v>Black or African American </c:v>
                </c:pt>
                <c:pt idx="2">
                  <c:v>Latinx</c:v>
                </c:pt>
                <c:pt idx="3">
                  <c:v>Native Hawaiian/Pacific Islander</c:v>
                </c:pt>
                <c:pt idx="4">
                  <c:v>American Indian and Alaskan Native </c:v>
                </c:pt>
                <c:pt idx="5">
                  <c:v>Two or more races/Multi Race</c:v>
                </c:pt>
                <c:pt idx="6">
                  <c:v>White (excluding Latinx)</c:v>
                </c:pt>
              </c:strCache>
            </c:strRef>
          </c:cat>
          <c:val>
            <c:numRef>
              <c:f>COVID19!$D$21:$D$28</c:f>
              <c:numCache>
                <c:formatCode>0.0%</c:formatCode>
                <c:ptCount val="7"/>
                <c:pt idx="0">
                  <c:v>0.29899999999999999</c:v>
                </c:pt>
                <c:pt idx="1">
                  <c:v>0.106</c:v>
                </c:pt>
                <c:pt idx="2">
                  <c:v>0.224</c:v>
                </c:pt>
                <c:pt idx="3">
                  <c:v>8.0000000000000002E-3</c:v>
                </c:pt>
                <c:pt idx="4">
                  <c:v>7.0000000000000001E-3</c:v>
                </c:pt>
                <c:pt idx="5">
                  <c:v>6.5000000000000002E-2</c:v>
                </c:pt>
                <c:pt idx="6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FCC-4A0C-8C5A-79D94A34A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6619919"/>
        <c:axId val="1336620335"/>
      </c:barChart>
      <c:catAx>
        <c:axId val="1336619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620335"/>
        <c:crosses val="autoZero"/>
        <c:auto val="1"/>
        <c:lblAlgn val="ctr"/>
        <c:lblOffset val="100"/>
        <c:noMultiLvlLbl val="0"/>
      </c:catAx>
      <c:valAx>
        <c:axId val="133662033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3661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82489344795207"/>
          <c:y val="0.39485615847911426"/>
          <c:w val="0.39008498583569406"/>
          <c:h val="0.12206692913385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82939387661452E-2"/>
          <c:y val="4.4188883005043707E-2"/>
          <c:w val="0.90753047902958572"/>
          <c:h val="0.86752390765128229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9195386737667162E-2"/>
                  <c:y val="-4.6296215915897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61-4F53-8A83-125A081C54C2}"/>
                </c:ext>
              </c:extLst>
            </c:dLbl>
            <c:dLbl>
              <c:idx val="1"/>
              <c:layout>
                <c:manualLayout>
                  <c:x val="-1.1165508118165866E-3"/>
                  <c:y val="2.8337659406387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61-4F53-8A83-125A081C54C2}"/>
                </c:ext>
              </c:extLst>
            </c:dLbl>
            <c:dLbl>
              <c:idx val="2"/>
              <c:layout>
                <c:manualLayout>
                  <c:x val="-6.4214945118343802E-3"/>
                  <c:y val="-2.756243868985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03492812666424"/>
                      <c:h val="6.53229796949467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61-4F53-8A83-125A081C54C2}"/>
                </c:ext>
              </c:extLst>
            </c:dLbl>
            <c:dLbl>
              <c:idx val="3"/>
              <c:layout>
                <c:manualLayout>
                  <c:x val="-1.5550164831748356E-3"/>
                  <c:y val="-5.236863351071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2FE4F1-1C70-492C-9FB0-5A4856823FCA}" type="VALUE">
                      <a:rPr lang="en-US" dirty="0">
                        <a:solidFill>
                          <a:schemeClr val="bg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70883871369037"/>
                      <c:h val="0.120447857074648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A61-4F53-8A83-125A081C54C2}"/>
                </c:ext>
              </c:extLst>
            </c:dLbl>
            <c:dLbl>
              <c:idx val="4"/>
              <c:layout>
                <c:manualLayout>
                  <c:x val="-5.5429000708007693E-2"/>
                  <c:y val="-1.7657322927609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61-4F53-8A83-125A081C5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'Affordable Housing'!$D$22:$D$26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'Affordable Housing'!$E$22:$E$26</c:f>
              <c:numCache>
                <c:formatCode>_("$"* #,##0_);_("$"* \(#,##0\);_("$"* "-"_);_(@_)</c:formatCode>
                <c:ptCount val="5"/>
                <c:pt idx="0">
                  <c:v>2173</c:v>
                </c:pt>
                <c:pt idx="1">
                  <c:v>2329</c:v>
                </c:pt>
                <c:pt idx="2">
                  <c:v>2126</c:v>
                </c:pt>
                <c:pt idx="3">
                  <c:v>2239</c:v>
                </c:pt>
                <c:pt idx="4">
                  <c:v>2383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1-4F53-8A83-125A081C5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9280895"/>
        <c:axId val="1339266335"/>
      </c:areaChart>
      <c:catAx>
        <c:axId val="1339280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266335"/>
        <c:crosses val="autoZero"/>
        <c:auto val="1"/>
        <c:lblAlgn val="ctr"/>
        <c:lblOffset val="100"/>
        <c:noMultiLvlLbl val="0"/>
      </c:catAx>
      <c:valAx>
        <c:axId val="1339266335"/>
        <c:scaling>
          <c:orientation val="minMax"/>
        </c:scaling>
        <c:delete val="1"/>
        <c:axPos val="l"/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1339280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76659060397882E-2"/>
          <c:y val="0"/>
          <c:w val="0.9536233409396021"/>
          <c:h val="0.8720385091481847"/>
        </c:manualLayout>
      </c:layout>
      <c:lineChart>
        <c:grouping val="standard"/>
        <c:varyColors val="0"/>
        <c:ser>
          <c:idx val="0"/>
          <c:order val="0"/>
          <c:tx>
            <c:strRef>
              <c:f>'Population Data'!$B$121:$C$121</c:f>
              <c:strCache>
                <c:ptCount val="2"/>
              </c:strCache>
            </c:strRef>
          </c:tx>
          <c:spPr>
            <a:ln w="57150">
              <a:solidFill>
                <a:srgbClr val="9966FF"/>
              </a:solidFill>
            </a:ln>
          </c:spPr>
          <c:marker>
            <c:spPr>
              <a:solidFill>
                <a:srgbClr val="002060"/>
              </a:solidFill>
              <a:ln w="57150">
                <a:solidFill>
                  <a:srgbClr val="9966FF"/>
                </a:solidFill>
              </a:ln>
            </c:spPr>
          </c:marker>
          <c:dLbls>
            <c:dLbl>
              <c:idx val="1"/>
              <c:layout>
                <c:manualLayout>
                  <c:x val="-2.0355920450652831E-2"/>
                  <c:y val="-4.6634569458888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2-43A4-99D8-F1E2EDDFBDFE}"/>
                </c:ext>
              </c:extLst>
            </c:dLbl>
            <c:dLbl>
              <c:idx val="4"/>
              <c:layout>
                <c:manualLayout>
                  <c:x val="-6.5034116390486368E-2"/>
                  <c:y val="-5.4970328545050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00-4FEE-B05A-5E02EDB50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A5002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'Population Data'!$E$120:$J$120</c:f>
              <c:numCache>
                <c:formatCode>0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'Population Data'!$E$121:$J$121</c:f>
              <c:numCache>
                <c:formatCode>#,##0</c:formatCode>
                <c:ptCount val="6"/>
                <c:pt idx="0">
                  <c:v>4341</c:v>
                </c:pt>
                <c:pt idx="1">
                  <c:v>4178</c:v>
                </c:pt>
                <c:pt idx="2">
                  <c:v>4264</c:v>
                </c:pt>
                <c:pt idx="3">
                  <c:v>4040</c:v>
                </c:pt>
                <c:pt idx="4">
                  <c:v>5629</c:v>
                </c:pt>
                <c:pt idx="5">
                  <c:v>8022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2-43A4-99D8-F1E2EDDFBDF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999808"/>
        <c:axId val="215002496"/>
      </c:lineChart>
      <c:catAx>
        <c:axId val="214999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en-US"/>
          </a:p>
        </c:txPr>
        <c:crossAx val="215002496"/>
        <c:crosses val="autoZero"/>
        <c:auto val="1"/>
        <c:lblAlgn val="ctr"/>
        <c:lblOffset val="100"/>
        <c:noMultiLvlLbl val="0"/>
      </c:catAx>
      <c:valAx>
        <c:axId val="2150024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crossAx val="214999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Areas of Concern for Alameda County </a:t>
            </a:r>
          </a:p>
          <a:p>
            <a:pPr algn="ctr">
              <a:defRPr>
                <a:solidFill>
                  <a:srgbClr val="002060"/>
                </a:solidFill>
              </a:defRPr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AC-OCAP</a:t>
            </a:r>
            <a:r>
              <a:rPr lang="en-US" sz="20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Survey Respondents 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13320375909162"/>
          <c:y val="1.7654305308610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65662617960513E-2"/>
          <c:w val="0.98611266375208251"/>
          <c:h val="0.7896585220661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'[SURVEY DATA JUST COUNTY.xlsx]Concerns (2)'!$B$1</c:f>
              <c:strCache>
                <c:ptCount val="1"/>
                <c:pt idx="0">
                  <c:v>All Alameda County Survey Respondents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44546A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5485484648258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3B-4D6C-BE86-1A0B393B7063}"/>
                </c:ext>
              </c:extLst>
            </c:dLbl>
            <c:dLbl>
              <c:idx val="1"/>
              <c:layout>
                <c:manualLayout>
                  <c:x val="-9.170105456212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3B-4D6C-BE86-1A0B393B7063}"/>
                </c:ext>
              </c:extLst>
            </c:dLbl>
            <c:dLbl>
              <c:idx val="2"/>
              <c:layout>
                <c:manualLayout>
                  <c:x val="-1.1004126547455329E-2"/>
                  <c:y val="-5.94266500730916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3B-4D6C-BE86-1A0B393B7063}"/>
                </c:ext>
              </c:extLst>
            </c:dLbl>
            <c:dLbl>
              <c:idx val="3"/>
              <c:layout>
                <c:manualLayout>
                  <c:x val="-1.6506189821182942E-2"/>
                  <c:y val="6.482982171799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3B-4D6C-BE86-1A0B393B7063}"/>
                </c:ext>
              </c:extLst>
            </c:dLbl>
            <c:dLbl>
              <c:idx val="4"/>
              <c:layout>
                <c:manualLayout>
                  <c:x val="-1.048611299722162E-2"/>
                  <c:y val="-5.8055723803755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08534524999655E-2"/>
                      <c:h val="5.1512820512820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3B-4D6C-BE86-1A0B393B7063}"/>
                </c:ext>
              </c:extLst>
            </c:dLbl>
            <c:dLbl>
              <c:idx val="6"/>
              <c:layout>
                <c:manualLayout>
                  <c:x val="-1.1004126547455296E-2"/>
                  <c:y val="-5.94266500730916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3B-4D6C-BE86-1A0B393B7063}"/>
                </c:ext>
              </c:extLst>
            </c:dLbl>
            <c:dLbl>
              <c:idx val="7"/>
              <c:layout>
                <c:manualLayout>
                  <c:x val="-9.1701054562128813E-3"/>
                  <c:y val="-5.94266500730916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3B-4D6C-BE86-1A0B393B7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DATA JUST COUNTY.xlsx]Concerns (2)'!$A$2:$A$9</c:f>
              <c:strCache>
                <c:ptCount val="8"/>
                <c:pt idx="0">
                  <c:v>Child Care</c:v>
                </c:pt>
                <c:pt idx="1">
                  <c:v>Homelessness </c:v>
                </c:pt>
                <c:pt idx="2">
                  <c:v>Job Training &amp; Employment </c:v>
                </c:pt>
                <c:pt idx="3">
                  <c:v>Medical &amp; Dental Care</c:v>
                </c:pt>
                <c:pt idx="4">
                  <c:v>Healthy Food Access</c:v>
                </c:pt>
                <c:pt idx="5">
                  <c:v>Public Safety</c:v>
                </c:pt>
                <c:pt idx="6">
                  <c:v>Education</c:v>
                </c:pt>
                <c:pt idx="7">
                  <c:v>Affordable Housing </c:v>
                </c:pt>
              </c:strCache>
            </c:strRef>
          </c:cat>
          <c:val>
            <c:numRef>
              <c:f>'[SURVEY DATA JUST COUNTY.xlsx]Concerns (2)'!$B$2:$B$9</c:f>
              <c:numCache>
                <c:formatCode>0.0%</c:formatCode>
                <c:ptCount val="8"/>
                <c:pt idx="0">
                  <c:v>0.1583</c:v>
                </c:pt>
                <c:pt idx="1">
                  <c:v>0.16600000000000001</c:v>
                </c:pt>
                <c:pt idx="2">
                  <c:v>0.2046</c:v>
                </c:pt>
                <c:pt idx="3">
                  <c:v>0.2046</c:v>
                </c:pt>
                <c:pt idx="4">
                  <c:v>0.21240000000000001</c:v>
                </c:pt>
                <c:pt idx="5">
                  <c:v>0.30120000000000002</c:v>
                </c:pt>
                <c:pt idx="6">
                  <c:v>0.38219999999999998</c:v>
                </c:pt>
                <c:pt idx="7">
                  <c:v>0.43630000000000002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3B-4D6C-BE86-1A0B393B7063}"/>
            </c:ext>
          </c:extLst>
        </c:ser>
        <c:ser>
          <c:idx val="1"/>
          <c:order val="1"/>
          <c:tx>
            <c:strRef>
              <c:f>'[SURVEY DATA JUST COUNTY.xlsx]Concerns (2)'!$C$1</c:f>
              <c:strCache>
                <c:ptCount val="1"/>
                <c:pt idx="0">
                  <c:v>Alameda County Survey Repsondents Making $40,000 or Less Annually </c:v>
                </c:pt>
              </c:strCache>
            </c:strRef>
          </c:tx>
          <c:spPr>
            <a:pattFill prst="wdDnDiag">
              <a:fgClr>
                <a:srgbClr val="7030A0"/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B794622-1377-4CC1-A1CC-1A4DEDA8200B}" type="VALUE">
                      <a:rPr lang="en-US" b="1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926-4014-B719-1A159D5F5A2A}"/>
                </c:ext>
              </c:extLst>
            </c:dLbl>
            <c:dLbl>
              <c:idx val="1"/>
              <c:layout>
                <c:manualLayout>
                  <c:x val="1.6506189821182942E-2"/>
                  <c:y val="-1.188533001461833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3B-4D6C-BE86-1A0B393B7063}"/>
                </c:ext>
              </c:extLst>
            </c:dLbl>
            <c:dLbl>
              <c:idx val="2"/>
              <c:layout>
                <c:manualLayout>
                  <c:x val="5.5020632737275803E-3"/>
                  <c:y val="-1.944894651539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3B-4D6C-BE86-1A0B393B70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B34C276-8831-45A1-8FA5-814648CB2964}" type="VALUE">
                      <a:rPr lang="en-US" b="1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26-4014-B719-1A159D5F5A2A}"/>
                </c:ext>
              </c:extLst>
            </c:dLbl>
            <c:dLbl>
              <c:idx val="4"/>
              <c:layout>
                <c:manualLayout>
                  <c:x val="1.8340210912425492E-3"/>
                  <c:y val="-3.2414910858995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3B-4D6C-BE86-1A0B393B7063}"/>
                </c:ext>
              </c:extLst>
            </c:dLbl>
            <c:dLbl>
              <c:idx val="5"/>
              <c:layout>
                <c:manualLayout>
                  <c:x val="2.2132189423458633E-2"/>
                  <c:y val="9.5465393794749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3B-4D6C-BE86-1A0B393B7063}"/>
                </c:ext>
              </c:extLst>
            </c:dLbl>
            <c:dLbl>
              <c:idx val="7"/>
              <c:layout>
                <c:manualLayout>
                  <c:x val="3.019725627080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3B-4D6C-BE86-1A0B393B7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DATA JUST COUNTY.xlsx]Concerns (2)'!$A$2:$A$9</c:f>
              <c:strCache>
                <c:ptCount val="8"/>
                <c:pt idx="0">
                  <c:v>Child Care</c:v>
                </c:pt>
                <c:pt idx="1">
                  <c:v>Homelessness </c:v>
                </c:pt>
                <c:pt idx="2">
                  <c:v>Job Training &amp; Employment </c:v>
                </c:pt>
                <c:pt idx="3">
                  <c:v>Medical &amp; Dental Care</c:v>
                </c:pt>
                <c:pt idx="4">
                  <c:v>Healthy Food Access</c:v>
                </c:pt>
                <c:pt idx="5">
                  <c:v>Public Safety</c:v>
                </c:pt>
                <c:pt idx="6">
                  <c:v>Education</c:v>
                </c:pt>
                <c:pt idx="7">
                  <c:v>Affordable Housing </c:v>
                </c:pt>
              </c:strCache>
            </c:strRef>
          </c:cat>
          <c:val>
            <c:numRef>
              <c:f>'[SURVEY DATA JUST COUNTY.xlsx]Concerns (2)'!$C$2:$C$9</c:f>
              <c:numCache>
                <c:formatCode>0.0%</c:formatCode>
                <c:ptCount val="8"/>
                <c:pt idx="0">
                  <c:v>0.21099999999999999</c:v>
                </c:pt>
                <c:pt idx="1">
                  <c:v>0.1651</c:v>
                </c:pt>
                <c:pt idx="2">
                  <c:v>0.21099999999999999</c:v>
                </c:pt>
                <c:pt idx="3">
                  <c:v>0.2661</c:v>
                </c:pt>
                <c:pt idx="4">
                  <c:v>0.25690000000000002</c:v>
                </c:pt>
                <c:pt idx="5">
                  <c:v>0.28439999999999999</c:v>
                </c:pt>
                <c:pt idx="6">
                  <c:v>0.42199999999999999</c:v>
                </c:pt>
                <c:pt idx="7">
                  <c:v>0.60549999999999993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23B-4D6C-BE86-1A0B393B7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7060576"/>
        <c:axId val="1847058912"/>
      </c:barChart>
      <c:catAx>
        <c:axId val="184706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058912"/>
        <c:crosses val="autoZero"/>
        <c:auto val="1"/>
        <c:lblAlgn val="ctr"/>
        <c:lblOffset val="100"/>
        <c:noMultiLvlLbl val="0"/>
      </c:catAx>
      <c:valAx>
        <c:axId val="18470589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4706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1763617653520179E-2"/>
          <c:y val="0.21377883850437554"/>
          <c:w val="0.49482812445801094"/>
          <c:h val="0.21031452214057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ysClr val="window" lastClr="FFFFFF">
          <a:lumMod val="75000"/>
        </a:sys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Services Rated as Poor by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sz="20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Alameda County  Community Survey Respondents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254558023996999"/>
          <c:y val="2.7463857617254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54558524659553"/>
          <c:y val="0.14529174766270345"/>
          <c:w val="0.67798671696393942"/>
          <c:h val="0.83502445394270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'[SURVEY DATA JUST COUNTY.xlsx]Sheet2'!$B$1</c:f>
              <c:strCache>
                <c:ptCount val="1"/>
                <c:pt idx="0">
                  <c:v>All Alameda County Survey Respondents 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031567694992761E-16"/>
                  <c:y val="9.7959183673469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B-4FE7-A1EA-9F6A976A64D0}"/>
                </c:ext>
              </c:extLst>
            </c:dLbl>
            <c:dLbl>
              <c:idx val="4"/>
              <c:layout>
                <c:manualLayout>
                  <c:x val="0"/>
                  <c:y val="-2.228412256267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B-4FE7-A1EA-9F6A976A64D0}"/>
                </c:ext>
              </c:extLst>
            </c:dLbl>
            <c:dLbl>
              <c:idx val="5"/>
              <c:layout>
                <c:manualLayout>
                  <c:x val="0"/>
                  <c:y val="1.25588665969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B-4FE7-A1EA-9F6A976A6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DATA JUST COUNTY.xlsx]Sheet2'!$A$2:$A$8</c:f>
              <c:strCache>
                <c:ptCount val="7"/>
                <c:pt idx="0">
                  <c:v>Access to Wi-Fi and Technology</c:v>
                </c:pt>
                <c:pt idx="1">
                  <c:v>Energy &amp; Other Utility Costs </c:v>
                </c:pt>
                <c:pt idx="2">
                  <c:v>Alcohol &amp; Drug Treatment</c:v>
                </c:pt>
                <c:pt idx="3">
                  <c:v>Mental Health Services </c:v>
                </c:pt>
                <c:pt idx="4">
                  <c:v>Affordable Housing</c:v>
                </c:pt>
                <c:pt idx="5">
                  <c:v>Public Safety </c:v>
                </c:pt>
                <c:pt idx="6">
                  <c:v>Homelessness</c:v>
                </c:pt>
              </c:strCache>
            </c:strRef>
          </c:cat>
          <c:val>
            <c:numRef>
              <c:f>'[SURVEY DATA JUST COUNTY.xlsx]Sheet2'!$B$2:$B$8</c:f>
              <c:numCache>
                <c:formatCode>0.0%</c:formatCode>
                <c:ptCount val="7"/>
                <c:pt idx="0">
                  <c:v>0.24690000000000001</c:v>
                </c:pt>
                <c:pt idx="1">
                  <c:v>0.25509999999999999</c:v>
                </c:pt>
                <c:pt idx="2">
                  <c:v>0.26229999999999998</c:v>
                </c:pt>
                <c:pt idx="3">
                  <c:v>0.28449999999999998</c:v>
                </c:pt>
                <c:pt idx="4">
                  <c:v>0.3427</c:v>
                </c:pt>
                <c:pt idx="5">
                  <c:v>0.36509999999999998</c:v>
                </c:pt>
                <c:pt idx="6">
                  <c:v>0.44669999999999999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7B-4FE7-A1EA-9F6A976A64D0}"/>
            </c:ext>
          </c:extLst>
        </c:ser>
        <c:ser>
          <c:idx val="1"/>
          <c:order val="1"/>
          <c:tx>
            <c:strRef>
              <c:f>'[SURVEY DATA JUST COUNTY.xlsx]Sheet2'!$C$1</c:f>
              <c:strCache>
                <c:ptCount val="1"/>
                <c:pt idx="0">
                  <c:v>Alameda County Survey Respondents Making $40,000 or Less Annually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061224489796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7B-4FE7-A1EA-9F6A976A64D0}"/>
                </c:ext>
              </c:extLst>
            </c:dLbl>
            <c:dLbl>
              <c:idx val="1"/>
              <c:layout>
                <c:manualLayout>
                  <c:x val="0"/>
                  <c:y val="-9.7959183673469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7B-4FE7-A1EA-9F6A976A64D0}"/>
                </c:ext>
              </c:extLst>
            </c:dLbl>
            <c:dLbl>
              <c:idx val="2"/>
              <c:layout>
                <c:manualLayout>
                  <c:x val="0"/>
                  <c:y val="-9.7959183673469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7B-4FE7-A1EA-9F6A976A64D0}"/>
                </c:ext>
              </c:extLst>
            </c:dLbl>
            <c:dLbl>
              <c:idx val="3"/>
              <c:layout>
                <c:manualLayout>
                  <c:x val="0"/>
                  <c:y val="-9.7959183673469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7B-4FE7-A1EA-9F6A976A64D0}"/>
                </c:ext>
              </c:extLst>
            </c:dLbl>
            <c:dLbl>
              <c:idx val="4"/>
              <c:layout>
                <c:manualLayout>
                  <c:x val="0"/>
                  <c:y val="-1.306122448979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7B-4FE7-A1EA-9F6A976A64D0}"/>
                </c:ext>
              </c:extLst>
            </c:dLbl>
            <c:dLbl>
              <c:idx val="5"/>
              <c:layout>
                <c:manualLayout>
                  <c:x val="3.8268353969618542E-3"/>
                  <c:y val="-9.7959183673469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7B-4FE7-A1EA-9F6A976A64D0}"/>
                </c:ext>
              </c:extLst>
            </c:dLbl>
            <c:dLbl>
              <c:idx val="6"/>
              <c:layout>
                <c:manualLayout>
                  <c:x val="1.8013448801991539E-3"/>
                  <c:y val="-2.082951330248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7B-4FE7-A1EA-9F6A976A6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DATA JUST COUNTY.xlsx]Sheet2'!$A$2:$A$8</c:f>
              <c:strCache>
                <c:ptCount val="7"/>
                <c:pt idx="0">
                  <c:v>Access to Wi-Fi and Technology</c:v>
                </c:pt>
                <c:pt idx="1">
                  <c:v>Energy &amp; Other Utility Costs </c:v>
                </c:pt>
                <c:pt idx="2">
                  <c:v>Alcohol &amp; Drug Treatment</c:v>
                </c:pt>
                <c:pt idx="3">
                  <c:v>Mental Health Services </c:v>
                </c:pt>
                <c:pt idx="4">
                  <c:v>Affordable Housing</c:v>
                </c:pt>
                <c:pt idx="5">
                  <c:v>Public Safety </c:v>
                </c:pt>
                <c:pt idx="6">
                  <c:v>Homelessness</c:v>
                </c:pt>
              </c:strCache>
            </c:strRef>
          </c:cat>
          <c:val>
            <c:numRef>
              <c:f>'[SURVEY DATA JUST COUNTY.xlsx]Sheet2'!$C$2:$C$8</c:f>
              <c:numCache>
                <c:formatCode>0.0%</c:formatCode>
                <c:ptCount val="7"/>
                <c:pt idx="0">
                  <c:v>0.23</c:v>
                </c:pt>
                <c:pt idx="1">
                  <c:v>0.1905</c:v>
                </c:pt>
                <c:pt idx="2">
                  <c:v>0.2762</c:v>
                </c:pt>
                <c:pt idx="3">
                  <c:v>0.1905</c:v>
                </c:pt>
                <c:pt idx="4">
                  <c:v>0.24759999999999999</c:v>
                </c:pt>
                <c:pt idx="5">
                  <c:v>0.39050000000000001</c:v>
                </c:pt>
                <c:pt idx="6">
                  <c:v>0.34289999999999998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7B-4FE7-A1EA-9F6A976A6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4091568"/>
        <c:axId val="1954067440"/>
      </c:barChart>
      <c:catAx>
        <c:axId val="195409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067440"/>
        <c:crosses val="autoZero"/>
        <c:auto val="1"/>
        <c:lblAlgn val="ctr"/>
        <c:lblOffset val="100"/>
        <c:noMultiLvlLbl val="0"/>
      </c:catAx>
      <c:valAx>
        <c:axId val="195406744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54091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372500009778956"/>
          <c:y val="0.51107085151960463"/>
          <c:w val="0.21124486115837607"/>
          <c:h val="0.47778708719905832"/>
        </c:manualLayout>
      </c:layout>
      <c:overlay val="0"/>
      <c:spPr>
        <a:solidFill>
          <a:srgbClr val="FFFFFF"/>
        </a:solidFill>
        <a:ln>
          <a:solidFill>
            <a:sysClr val="window" lastClr="FFFFFF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ln>
                <a:noFill/>
              </a:ln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Respondents</a:t>
            </a:r>
            <a:r>
              <a:rPr lang="en-US" sz="20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Indicating Direct and Indirect Impact 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20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COVID-19 on Household 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030406824146981"/>
          <c:y val="1.6666670312045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185648697636766"/>
          <c:y val="0.20478169395492229"/>
          <c:w val="0.44536008802661359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20-41F7-993A-BEED6B577B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COVID!$A$4:$A$5</c:f>
              <c:strCache>
                <c:ptCount val="2"/>
                <c:pt idx="0">
                  <c:v>Directly Impacted: Someone in household tested positive for COVID-19</c:v>
                </c:pt>
                <c:pt idx="1">
                  <c:v>Indirectly Impacted: Household was financially impacted </c:v>
                </c:pt>
              </c:strCache>
            </c:strRef>
          </c:cat>
          <c:val>
            <c:numRef>
              <c:f>COVID!$B$4:$B$5</c:f>
              <c:numCache>
                <c:formatCode>0.00%</c:formatCode>
                <c:ptCount val="2"/>
                <c:pt idx="0">
                  <c:v>0.20519999999999999</c:v>
                </c:pt>
                <c:pt idx="1">
                  <c:v>0.84719999999999995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0-41F7-993A-BEED6B577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2935120"/>
        <c:axId val="392933456"/>
      </c:barChart>
      <c:catAx>
        <c:axId val="39293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933456"/>
        <c:crosses val="autoZero"/>
        <c:auto val="1"/>
        <c:lblAlgn val="ctr"/>
        <c:lblOffset val="100"/>
        <c:noMultiLvlLbl val="0"/>
      </c:catAx>
      <c:valAx>
        <c:axId val="39293345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9293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Alameda County Residents by Age</a:t>
            </a:r>
            <a:endParaRPr lang="en-US" sz="1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313185969216288"/>
          <c:y val="1.9510268022423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713224969034365"/>
          <c:y val="0.20107281140404273"/>
          <c:w val="0.39268531903775755"/>
          <c:h val="0.76764259401296986"/>
        </c:manualLayout>
      </c:layout>
      <c:doughnutChart>
        <c:varyColors val="1"/>
        <c:ser>
          <c:idx val="1"/>
          <c:order val="0"/>
          <c:tx>
            <c:strRef>
              <c:f>'Population Race Ethnicity'!$C$2:$C$3</c:f>
              <c:strCache>
                <c:ptCount val="2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r="100000" b="100000"/>
                </a:path>
              </a:gra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96-414E-AE45-4C244446A26E}"/>
              </c:ext>
            </c:extLst>
          </c:dPt>
          <c:dPt>
            <c:idx val="1"/>
            <c:bubble3D val="0"/>
            <c:spPr>
              <a:pattFill prst="lgConfetti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96-414E-AE45-4C244446A26E}"/>
              </c:ext>
            </c:extLst>
          </c:dPt>
          <c:dPt>
            <c:idx val="2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96-414E-AE45-4C244446A26E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96-414E-AE45-4C244446A26E}"/>
              </c:ext>
            </c:extLst>
          </c:dPt>
          <c:dPt>
            <c:idx val="4"/>
            <c:bubble3D val="0"/>
            <c:spPr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96-414E-AE45-4C244446A26E}"/>
              </c:ext>
            </c:extLst>
          </c:dPt>
          <c:dLbls>
            <c:dLbl>
              <c:idx val="0"/>
              <c:layout>
                <c:manualLayout>
                  <c:x val="-2.314969137771879E-2"/>
                  <c:y val="0.20783875298030494"/>
                </c:manualLayout>
              </c:layout>
              <c:tx>
                <c:rich>
                  <a:bodyPr/>
                  <a:lstStyle/>
                  <a:p>
                    <a:fld id="{52EB066C-FAB9-49E1-8CFD-0DDEB72AFCA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</a:p>
                  <a:p>
                    <a:r>
                      <a:rPr lang="en-US" baseline="0"/>
                      <a:t>5.8%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96-414E-AE45-4C244446A26E}"/>
                </c:ext>
              </c:extLst>
            </c:dLbl>
            <c:dLbl>
              <c:idx val="1"/>
              <c:layout>
                <c:manualLayout>
                  <c:x val="0.1597586950845804"/>
                  <c:y val="-5.0602860688925513E-2"/>
                </c:manualLayout>
              </c:layout>
              <c:tx>
                <c:rich>
                  <a:bodyPr/>
                  <a:lstStyle/>
                  <a:p>
                    <a:fld id="{B97E577F-1AEB-4266-877D-D1883C4F48E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14.9%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96-414E-AE45-4C244446A26E}"/>
                </c:ext>
              </c:extLst>
            </c:dLbl>
            <c:dLbl>
              <c:idx val="2"/>
              <c:layout>
                <c:manualLayout>
                  <c:x val="0.13055555555555565"/>
                  <c:y val="0"/>
                </c:manualLayout>
              </c:layout>
              <c:tx>
                <c:rich>
                  <a:bodyPr/>
                  <a:lstStyle/>
                  <a:p>
                    <a:fld id="{CC7632F5-7D2E-4856-A3D0-2BAC6048AF2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8.4%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96-414E-AE45-4C244446A26E}"/>
                </c:ext>
              </c:extLst>
            </c:dLbl>
            <c:dLbl>
              <c:idx val="3"/>
              <c:layout>
                <c:manualLayout>
                  <c:x val="-0.22180044248395653"/>
                  <c:y val="-6.0185151274695411E-2"/>
                </c:manualLayout>
              </c:layout>
              <c:tx>
                <c:rich>
                  <a:bodyPr/>
                  <a:lstStyle/>
                  <a:p>
                    <a:fld id="{9C200DC2-12B7-420E-BA13-4F81BC0D1C25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, 57.2%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96-414E-AE45-4C244446A26E}"/>
                </c:ext>
              </c:extLst>
            </c:dLbl>
            <c:dLbl>
              <c:idx val="4"/>
              <c:layout>
                <c:manualLayout>
                  <c:x val="-0.22500000000000001"/>
                  <c:y val="-1.3888888888888888E-2"/>
                </c:manualLayout>
              </c:layout>
              <c:tx>
                <c:rich>
                  <a:bodyPr/>
                  <a:lstStyle/>
                  <a:p>
                    <a:fld id="{21F7F689-E8AE-4C56-9964-9B6A0EF3BE2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13.5%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296-414E-AE45-4C244446A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'Population Race Ethnicity'!$A$4:$A$8</c:f>
              <c:strCache>
                <c:ptCount val="5"/>
                <c:pt idx="0">
                  <c:v>Under 5</c:v>
                </c:pt>
                <c:pt idx="1">
                  <c:v>Ages 5-17</c:v>
                </c:pt>
                <c:pt idx="2">
                  <c:v>Ages 18- 24</c:v>
                </c:pt>
                <c:pt idx="3">
                  <c:v>Ages 25-64</c:v>
                </c:pt>
                <c:pt idx="4">
                  <c:v>Ages 65+</c:v>
                </c:pt>
              </c:strCache>
            </c:strRef>
          </c:cat>
          <c:val>
            <c:numRef>
              <c:f>'Population Race Ethnicity'!$C$4:$C$8</c:f>
              <c:numCache>
                <c:formatCode>0.00%</c:formatCode>
                <c:ptCount val="5"/>
                <c:pt idx="0">
                  <c:v>5.8457079324993333E-2</c:v>
                </c:pt>
                <c:pt idx="1">
                  <c:v>0.14919414710934756</c:v>
                </c:pt>
                <c:pt idx="2">
                  <c:v>8.4541820934188175E-2</c:v>
                </c:pt>
                <c:pt idx="3">
                  <c:v>0.57258711914985572</c:v>
                </c:pt>
                <c:pt idx="4">
                  <c:v>0.13521983348161526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96-414E-AE45-4C244446A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78421717827245"/>
          <c:y val="7.3971549174260562E-2"/>
          <c:w val="0.59933918121047813"/>
          <c:h val="0.819535808608969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558601060914938E-8"/>
                  <c:y val="1.759859279767955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23202959963127E-2"/>
                      <c:h val="0.1009658421672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03B-4AAB-BA21-0A49C4E6C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'Population Race Ethnicity'!$A$19:$A$26</c:f>
              <c:strCache>
                <c:ptCount val="8"/>
                <c:pt idx="0">
                  <c:v>White (excluding Latinx)</c:v>
                </c:pt>
                <c:pt idx="1">
                  <c:v>Asian  </c:v>
                </c:pt>
                <c:pt idx="2">
                  <c:v>Latinx</c:v>
                </c:pt>
                <c:pt idx="3">
                  <c:v>Some other race</c:v>
                </c:pt>
                <c:pt idx="4">
                  <c:v>Black/African American </c:v>
                </c:pt>
                <c:pt idx="5">
                  <c:v>Two or more races</c:v>
                </c:pt>
                <c:pt idx="6">
                  <c:v>Native Hawaiian/Other Pac. Islander</c:v>
                </c:pt>
                <c:pt idx="7">
                  <c:v>American Indian/Alaskan Native </c:v>
                </c:pt>
              </c:strCache>
            </c:strRef>
          </c:cat>
          <c:val>
            <c:numRef>
              <c:f>'Population Race Ethnicity'!$B$19:$B$26</c:f>
              <c:numCache>
                <c:formatCode>0.0%</c:formatCode>
                <c:ptCount val="8"/>
                <c:pt idx="0">
                  <c:v>0.314</c:v>
                </c:pt>
                <c:pt idx="1">
                  <c:v>0.29899999999999999</c:v>
                </c:pt>
                <c:pt idx="2">
                  <c:v>0.224</c:v>
                </c:pt>
                <c:pt idx="3">
                  <c:v>0.123</c:v>
                </c:pt>
                <c:pt idx="4">
                  <c:v>0.106</c:v>
                </c:pt>
                <c:pt idx="5">
                  <c:v>6.5000000000000002E-2</c:v>
                </c:pt>
                <c:pt idx="6">
                  <c:v>8.0000000000000002E-3</c:v>
                </c:pt>
                <c:pt idx="7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3B-4AAB-BA21-0A49C4E6C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1540160"/>
        <c:axId val="1251538912"/>
      </c:barChart>
      <c:catAx>
        <c:axId val="125154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1538912"/>
        <c:crosses val="autoZero"/>
        <c:auto val="1"/>
        <c:lblAlgn val="ctr"/>
        <c:lblOffset val="100"/>
        <c:noMultiLvlLbl val="0"/>
      </c:catAx>
      <c:valAx>
        <c:axId val="12515389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251540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7897273535585E-2"/>
          <c:y val="0.14130146436954036"/>
          <c:w val="0.89975483610651763"/>
          <c:h val="0.6481800164761639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3"/>
        <c:axId val="153676416"/>
        <c:axId val="170881408"/>
      </c:barChart>
      <c:catAx>
        <c:axId val="15367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70881408"/>
        <c:crosses val="autoZero"/>
        <c:auto val="1"/>
        <c:lblAlgn val="ctr"/>
        <c:lblOffset val="100"/>
        <c:noMultiLvlLbl val="0"/>
      </c:catAx>
      <c:valAx>
        <c:axId val="170881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3676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557307393101366E-2"/>
          <c:y val="0"/>
          <c:w val="0.9465472440944882"/>
          <c:h val="0.74583979634124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Poverty!$B$32</c:f>
              <c:strCache>
                <c:ptCount val="1"/>
                <c:pt idx="0">
                  <c:v>TOTAL Percent Under Poverty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002060"/>
                </a:fgClr>
                <a:bgClr>
                  <a:srgbClr val="FFFFFF"/>
                </a:bgClr>
              </a:patt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B3-4BED-A197-97F59D478AD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0B3-4BED-A197-97F59D478AD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B3-4BED-A197-97F59D478ADC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B3-4BED-A197-97F59D478ADC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C9-4FFD-AF81-0EB6636B6EF9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0B3-4BED-A197-97F59D478ADC}"/>
              </c:ext>
            </c:extLst>
          </c:dPt>
          <c:dLbls>
            <c:dLbl>
              <c:idx val="0"/>
              <c:layout>
                <c:manualLayout>
                  <c:x val="-6.0606060606060606E-3"/>
                  <c:y val="-9.73870998541768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B3-4BED-A197-97F59D478ADC}"/>
                </c:ext>
              </c:extLst>
            </c:dLbl>
            <c:dLbl>
              <c:idx val="3"/>
              <c:layout>
                <c:manualLayout>
                  <c:x val="-7.278468353506152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B3-4BED-A197-97F59D478AD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9CEDD1-B8C8-41D1-BF78-330E9FF4A8B9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800">
                          <a:solidFill>
                            <a:srgbClr val="C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B3-4BED-A197-97F59D478ADC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A9DA8E-67E6-4379-B468-551C1B1EA2F6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800">
                          <a:solidFill>
                            <a:srgbClr val="C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B3-4BED-A197-97F59D478AD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4C9-4FFD-AF81-0EB6636B6EF9}"/>
                </c:ext>
              </c:extLst>
            </c:dLbl>
            <c:dLbl>
              <c:idx val="9"/>
              <c:layout>
                <c:manualLayout>
                  <c:x val="2.9113873414024611E-3"/>
                  <c:y val="-4.5112781954887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B3-4BED-A197-97F59D478ADC}"/>
                </c:ext>
              </c:extLst>
            </c:dLbl>
            <c:dLbl>
              <c:idx val="13"/>
              <c:layout>
                <c:manualLayout>
                  <c:x val="5.8227746828049222E-3"/>
                  <c:y val="-2.7568922305764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B3-4BED-A197-97F59D478ADC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1FFE86-79E6-4FB6-BBB9-F5552C219A47}" type="VALUE">
                      <a:rPr lang="en-US" b="1">
                        <a:solidFill>
                          <a:srgbClr val="C00000"/>
                        </a:solidFill>
                      </a:rPr>
                      <a:pPr>
                        <a:defRPr sz="1800">
                          <a:solidFill>
                            <a:srgbClr val="C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B3-4BED-A197-97F59D478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Poverty!$A$33:$A$54</c:f>
              <c:strCache>
                <c:ptCount val="21"/>
                <c:pt idx="0">
                  <c:v>Alameda County</c:v>
                </c:pt>
                <c:pt idx="1">
                  <c:v>Alameda City</c:v>
                </c:pt>
                <c:pt idx="2">
                  <c:v>Albany</c:v>
                </c:pt>
                <c:pt idx="3">
                  <c:v>Ashland</c:v>
                </c:pt>
                <c:pt idx="4">
                  <c:v>Berkeley</c:v>
                </c:pt>
                <c:pt idx="5">
                  <c:v>Castro Valley*</c:v>
                </c:pt>
                <c:pt idx="6">
                  <c:v>Cherryland*</c:v>
                </c:pt>
                <c:pt idx="7">
                  <c:v>Dublin </c:v>
                </c:pt>
                <c:pt idx="8">
                  <c:v>Emeryville</c:v>
                </c:pt>
                <c:pt idx="9">
                  <c:v>Fairview*</c:v>
                </c:pt>
                <c:pt idx="10">
                  <c:v>Fremont</c:v>
                </c:pt>
                <c:pt idx="11">
                  <c:v>Hayward</c:v>
                </c:pt>
                <c:pt idx="12">
                  <c:v>Livermore</c:v>
                </c:pt>
                <c:pt idx="13">
                  <c:v>Newark </c:v>
                </c:pt>
                <c:pt idx="14">
                  <c:v>Oakland </c:v>
                </c:pt>
                <c:pt idx="15">
                  <c:v>Piedmont</c:v>
                </c:pt>
                <c:pt idx="16">
                  <c:v>Pleasanton </c:v>
                </c:pt>
                <c:pt idx="17">
                  <c:v>San Leandro</c:v>
                </c:pt>
                <c:pt idx="18">
                  <c:v>San Lorenzo*</c:v>
                </c:pt>
                <c:pt idx="19">
                  <c:v>Sunol*</c:v>
                </c:pt>
                <c:pt idx="20">
                  <c:v>Union City </c:v>
                </c:pt>
              </c:strCache>
            </c:strRef>
          </c:cat>
          <c:val>
            <c:numRef>
              <c:f>Poverty!$B$33:$B$54</c:f>
              <c:numCache>
                <c:formatCode>0.0%</c:formatCode>
                <c:ptCount val="22"/>
                <c:pt idx="0">
                  <c:v>9.9000000000000005E-2</c:v>
                </c:pt>
                <c:pt idx="1">
                  <c:v>7.2999999999999995E-2</c:v>
                </c:pt>
                <c:pt idx="2">
                  <c:v>8.8999999999999996E-2</c:v>
                </c:pt>
                <c:pt idx="3">
                  <c:v>0.13600000000000001</c:v>
                </c:pt>
                <c:pt idx="4">
                  <c:v>0.192</c:v>
                </c:pt>
                <c:pt idx="5">
                  <c:v>6.9000000000000006E-2</c:v>
                </c:pt>
                <c:pt idx="6">
                  <c:v>0.183</c:v>
                </c:pt>
                <c:pt idx="7">
                  <c:v>0.04</c:v>
                </c:pt>
                <c:pt idx="8">
                  <c:v>0.13900000000000001</c:v>
                </c:pt>
                <c:pt idx="9">
                  <c:v>4.9000000000000002E-2</c:v>
                </c:pt>
                <c:pt idx="10">
                  <c:v>4.2999999999999997E-2</c:v>
                </c:pt>
                <c:pt idx="11">
                  <c:v>8.4000000000000005E-2</c:v>
                </c:pt>
                <c:pt idx="12">
                  <c:v>4.4999999999999998E-2</c:v>
                </c:pt>
                <c:pt idx="13">
                  <c:v>4.8000000000000001E-2</c:v>
                </c:pt>
                <c:pt idx="14">
                  <c:v>0.16700000000000001</c:v>
                </c:pt>
                <c:pt idx="15">
                  <c:v>2.4E-2</c:v>
                </c:pt>
                <c:pt idx="16">
                  <c:v>4.2999999999999997E-2</c:v>
                </c:pt>
                <c:pt idx="17">
                  <c:v>9.6000000000000002E-2</c:v>
                </c:pt>
                <c:pt idx="18">
                  <c:v>5.6000000000000001E-2</c:v>
                </c:pt>
                <c:pt idx="19">
                  <c:v>9.7000000000000003E-2</c:v>
                </c:pt>
                <c:pt idx="2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B3-4BED-A197-97F59D478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8037184"/>
        <c:axId val="1848037600"/>
      </c:barChart>
      <c:catAx>
        <c:axId val="18480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037600"/>
        <c:crosses val="autoZero"/>
        <c:auto val="1"/>
        <c:lblAlgn val="ctr"/>
        <c:lblOffset val="100"/>
        <c:noMultiLvlLbl val="0"/>
      </c:catAx>
      <c:valAx>
        <c:axId val="184803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03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Alameda County Residents BPL = 161,581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73489197757478"/>
          <c:y val="0.13606841648180579"/>
          <c:w val="0.56960023126116122"/>
          <c:h val="0.78454372329367916"/>
        </c:manualLayout>
      </c:layout>
      <c:pieChart>
        <c:varyColors val="1"/>
        <c:ser>
          <c:idx val="0"/>
          <c:order val="0"/>
          <c:tx>
            <c:strRef>
              <c:f>'[Census S1701 - 2019 5 yr OAK-ALA-BERK - Poverty.xlsx]Data'!$C$16</c:f>
              <c:strCache>
                <c:ptCount val="1"/>
                <c:pt idx="0">
                  <c:v>Below poverty level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FE-485A-89F3-0E3D27CF6459}"/>
              </c:ext>
            </c:extLst>
          </c:dPt>
          <c:dPt>
            <c:idx val="1"/>
            <c:bubble3D val="0"/>
            <c:explosion val="2"/>
            <c:spPr>
              <a:solidFill>
                <a:srgbClr val="002F8E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FE-485A-89F3-0E3D27CF6459}"/>
              </c:ext>
            </c:extLst>
          </c:dPt>
          <c:dPt>
            <c:idx val="2"/>
            <c:bubble3D val="0"/>
            <c:spPr>
              <a:pattFill prst="ltVert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FE-485A-89F3-0E3D27CF6459}"/>
              </c:ext>
            </c:extLst>
          </c:dPt>
          <c:dPt>
            <c:idx val="3"/>
            <c:bubble3D val="0"/>
            <c:spPr>
              <a:pattFill prst="dkHorz">
                <a:fgClr>
                  <a:srgbClr val="7030A0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FE-485A-89F3-0E3D27CF645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FE-485A-89F3-0E3D27CF6459}"/>
              </c:ext>
            </c:extLst>
          </c:dPt>
          <c:dLbls>
            <c:dLbl>
              <c:idx val="0"/>
              <c:layout>
                <c:manualLayout>
                  <c:x val="-6.3271604938271608E-2"/>
                  <c:y val="5.0508477422373979E-2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3A9D3A5-3FFA-4541-A012-B1F6FBB7C70A}" type="CATEGORYNAME">
                      <a:rPr lang="en-US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C7B60A17-ADD6-404A-B6D1-519A2FE39605}" type="VALU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/>
                      <a:t>,            </a:t>
                    </a:r>
                    <a:fld id="{C7100FA8-A9CF-4142-975C-152BC4CC8F57}" type="PERCENTAG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72103139885291"/>
                      <c:h val="0.144375020299547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FE-485A-89F3-0E3D27CF6459}"/>
                </c:ext>
              </c:extLst>
            </c:dLbl>
            <c:dLbl>
              <c:idx val="1"/>
              <c:layout>
                <c:manualLayout>
                  <c:x val="-9.7962112374842036E-2"/>
                  <c:y val="0.1422878401789851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7CE8B14-F92E-4F27-A656-05AC24AD179F}" type="CATEGORYNAME">
                      <a:rPr lang="en-US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780A59A6-5ACF-438C-B7E0-05493FAABEE2}" type="VALU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/>
                      <a:t>,        </a:t>
                    </a:r>
                    <a:fld id="{594D3C19-0230-40A7-A735-404390DFD62C}" type="PERCENTAG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791727422961019"/>
                      <c:h val="0.146834165458268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FE-485A-89F3-0E3D27CF6459}"/>
                </c:ext>
              </c:extLst>
            </c:dLbl>
            <c:dLbl>
              <c:idx val="2"/>
              <c:layout>
                <c:manualLayout>
                  <c:x val="2.623462865752892E-2"/>
                  <c:y val="-2.5254183474323611E-2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1232FB5-4539-49A0-8B49-BF328107D5A6}" type="CATEGORYNAME">
                      <a:rPr lang="en-US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DC72A2AF-E32A-4352-8182-AEF38CD7F656}" type="VALU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/>
                      <a:t>,        </a:t>
                    </a:r>
                    <a:fld id="{5B9E165C-A084-4E92-8232-0CB21FF6EE67}" type="PERCENTAG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637685914260714"/>
                      <c:h val="0.16490015495044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FE-485A-89F3-0E3D27CF6459}"/>
                </c:ext>
              </c:extLst>
            </c:dLbl>
            <c:dLbl>
              <c:idx val="3"/>
              <c:layout>
                <c:manualLayout>
                  <c:x val="0.16413616700690192"/>
                  <c:y val="-2.2085686515775655E-2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EB097C3-A111-4437-B247-244074A10BEB}" type="CATEGORYNAME">
                      <a:rPr lang="en-US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33233F56-24AC-44F1-9A7D-67C5F6AADCFE}" type="VALU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/>
                      <a:t>,          </a:t>
                    </a:r>
                    <a:fld id="{8EF146C9-6A05-4893-BE8D-8923B216AD76}" type="PERCENTAG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713789248566152"/>
                      <c:h val="0.129462171917887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FE-485A-89F3-0E3D27CF6459}"/>
                </c:ext>
              </c:extLst>
            </c:dLbl>
            <c:dLbl>
              <c:idx val="4"/>
              <c:layout>
                <c:manualLayout>
                  <c:x val="-1.0254934964114226E-2"/>
                  <c:y val="8.9036304907636865E-2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8B55661-F59C-4487-B0AF-DADDFEE91EAC}" type="CATEGORYNAME">
                      <a:rPr lang="en-US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B7E55354-459B-49BA-9DC4-96A9929171BC}" type="VALU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/>
                      <a:t>,                     </a:t>
                    </a:r>
                    <a:fld id="{D2E2F86C-5AD9-428B-8ECE-0355E34B3F51}" type="PERCENTAGE">
                      <a:rPr lang="en-US" baseline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391063964226693"/>
                      <c:h val="0.144375020299547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FE-485A-89F3-0E3D27CF64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'[Census S1701 - 2019 5 yr OAK-ALA-BERK - Poverty.xlsx]Data'!$A$17:$A$21</c:f>
              <c:strCache>
                <c:ptCount val="5"/>
                <c:pt idx="0">
                  <c:v>Under 5 years</c:v>
                </c:pt>
                <c:pt idx="1">
                  <c:v>5 to 17 years</c:v>
                </c:pt>
                <c:pt idx="2">
                  <c:v>18 to 34 years</c:v>
                </c:pt>
                <c:pt idx="3">
                  <c:v>35 to 64 years</c:v>
                </c:pt>
                <c:pt idx="4">
                  <c:v>65 years and over</c:v>
                </c:pt>
              </c:strCache>
            </c:strRef>
          </c:cat>
          <c:val>
            <c:numRef>
              <c:f>'[Census S1701 - 2019 5 yr OAK-ALA-BERK - Poverty.xlsx]Data'!$C$17:$C$21</c:f>
              <c:numCache>
                <c:formatCode>#,##0</c:formatCode>
                <c:ptCount val="5"/>
                <c:pt idx="0">
                  <c:v>10952</c:v>
                </c:pt>
                <c:pt idx="1">
                  <c:v>27414</c:v>
                </c:pt>
                <c:pt idx="2">
                  <c:v>52852</c:v>
                </c:pt>
                <c:pt idx="3">
                  <c:v>49472</c:v>
                </c:pt>
                <c:pt idx="4">
                  <c:v>20891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FE-485A-89F3-0E3D27CF64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7897273535585E-2"/>
          <c:y val="0.14130146436954036"/>
          <c:w val="0.89975483610651763"/>
          <c:h val="0.6481800164761639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3"/>
        <c:axId val="153676416"/>
        <c:axId val="170881408"/>
      </c:barChart>
      <c:catAx>
        <c:axId val="15367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70881408"/>
        <c:crosses val="autoZero"/>
        <c:auto val="1"/>
        <c:lblAlgn val="ctr"/>
        <c:lblOffset val="100"/>
        <c:noMultiLvlLbl val="0"/>
      </c:catAx>
      <c:valAx>
        <c:axId val="170881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3676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321497537804724E-2"/>
          <c:y val="6.1188100262834534E-2"/>
          <c:w val="0.96078431372549022"/>
          <c:h val="0.72772303741948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'[AOCAP Needs Assessment DATA Final.xlsx]Poverty'!$A$19</c:f>
              <c:strCache>
                <c:ptCount val="1"/>
                <c:pt idx="0">
                  <c:v>Race/Ethnicity Percentages of the Total Population Living inPoverty </c:v>
                </c:pt>
              </c:strCache>
            </c:strRef>
          </c:tx>
          <c:spPr>
            <a:pattFill prst="lgCheck">
              <a:fgClr>
                <a:srgbClr val="0070C0"/>
              </a:fgClr>
              <a:bgClr>
                <a:srgbClr val="FFFFFF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1265597147950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8D-4341-A27C-69862AFCEEC9}"/>
                </c:ext>
              </c:extLst>
            </c:dLbl>
            <c:dLbl>
              <c:idx val="1"/>
              <c:layout>
                <c:manualLayout>
                  <c:x val="-1.06951871657754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8D-4341-A27C-69862AFCEEC9}"/>
                </c:ext>
              </c:extLst>
            </c:dLbl>
            <c:dLbl>
              <c:idx val="7"/>
              <c:layout>
                <c:manualLayout>
                  <c:x val="-1.165880328580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8D-4341-A27C-69862AFCE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'[AOCAP Needs Assessment DATA Final.xlsx]Poverty'!$B$18:$I$18</c:f>
              <c:strCache>
                <c:ptCount val="8"/>
                <c:pt idx="0">
                  <c:v>White (Excluding Latinx) </c:v>
                </c:pt>
                <c:pt idx="1">
                  <c:v>Asian </c:v>
                </c:pt>
                <c:pt idx="2">
                  <c:v>Latinx </c:v>
                </c:pt>
                <c:pt idx="3">
                  <c:v>Black/AA </c:v>
                </c:pt>
                <c:pt idx="4">
                  <c:v>Am Indian/AN</c:v>
                </c:pt>
                <c:pt idx="5">
                  <c:v>NHPI</c:v>
                </c:pt>
                <c:pt idx="6">
                  <c:v>Some Other Race </c:v>
                </c:pt>
                <c:pt idx="7">
                  <c:v>Two or More Races</c:v>
                </c:pt>
              </c:strCache>
            </c:strRef>
          </c:cat>
          <c:val>
            <c:numRef>
              <c:f>'[AOCAP Needs Assessment DATA Final.xlsx]Poverty'!$B$19:$I$19</c:f>
              <c:numCache>
                <c:formatCode>0.0%</c:formatCode>
                <c:ptCount val="8"/>
                <c:pt idx="0">
                  <c:v>0.21282824094417041</c:v>
                </c:pt>
                <c:pt idx="1">
                  <c:v>0.23948360265130184</c:v>
                </c:pt>
                <c:pt idx="2">
                  <c:v>0.2826755621019798</c:v>
                </c:pt>
                <c:pt idx="3">
                  <c:v>0.21362660213762757</c:v>
                </c:pt>
                <c:pt idx="4">
                  <c:v>1.0112575117123919E-2</c:v>
                </c:pt>
                <c:pt idx="5">
                  <c:v>7.7236803832133726E-3</c:v>
                </c:pt>
                <c:pt idx="6">
                  <c:v>0.15710386741015342</c:v>
                </c:pt>
                <c:pt idx="7">
                  <c:v>5.8230856350684798E-2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8D-4341-A27C-69862AFCEEC9}"/>
            </c:ext>
          </c:extLst>
        </c:ser>
        <c:ser>
          <c:idx val="1"/>
          <c:order val="1"/>
          <c:tx>
            <c:strRef>
              <c:f>'[AOCAP Needs Assessment DATA Final.xlsx]Poverty'!$A$20</c:f>
              <c:strCache>
                <c:ptCount val="1"/>
                <c:pt idx="0">
                  <c:v>Race/Ethnicity Percentages of Total Population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8788918858286388E-2"/>
                  <c:y val="2.7991602519244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8D-4341-A27C-69862AFCEEC9}"/>
                </c:ext>
              </c:extLst>
            </c:dLbl>
            <c:dLbl>
              <c:idx val="3"/>
              <c:layout>
                <c:manualLayout>
                  <c:x val="2.13784125093450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8D-4341-A27C-69862AFCEEC9}"/>
                </c:ext>
              </c:extLst>
            </c:dLbl>
            <c:dLbl>
              <c:idx val="4"/>
              <c:layout>
                <c:manualLayout>
                  <c:x val="2.50294493092208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8D-4341-A27C-69862AFCEEC9}"/>
                </c:ext>
              </c:extLst>
            </c:dLbl>
            <c:dLbl>
              <c:idx val="5"/>
              <c:layout>
                <c:manualLayout>
                  <c:x val="2.0612487666417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8D-4341-A27C-69862AFCEEC9}"/>
                </c:ext>
              </c:extLst>
            </c:dLbl>
            <c:dLbl>
              <c:idx val="6"/>
              <c:layout>
                <c:manualLayout>
                  <c:x val="1.06951871657754E-2"/>
                  <c:y val="-6.33268447238300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8D-4341-A27C-69862AFCEEC9}"/>
                </c:ext>
              </c:extLst>
            </c:dLbl>
            <c:dLbl>
              <c:idx val="7"/>
              <c:layout>
                <c:manualLayout>
                  <c:x val="5.3475935828875701E-3"/>
                  <c:y val="1.727115716753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8D-4341-A27C-69862AFCE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'[AOCAP Needs Assessment DATA Final.xlsx]Poverty'!$B$18:$I$18</c:f>
              <c:strCache>
                <c:ptCount val="8"/>
                <c:pt idx="0">
                  <c:v>White (Excluding Latinx) </c:v>
                </c:pt>
                <c:pt idx="1">
                  <c:v>Asian </c:v>
                </c:pt>
                <c:pt idx="2">
                  <c:v>Latinx </c:v>
                </c:pt>
                <c:pt idx="3">
                  <c:v>Black/AA </c:v>
                </c:pt>
                <c:pt idx="4">
                  <c:v>Am Indian/AN</c:v>
                </c:pt>
                <c:pt idx="5">
                  <c:v>NHPI</c:v>
                </c:pt>
                <c:pt idx="6">
                  <c:v>Some Other Race </c:v>
                </c:pt>
                <c:pt idx="7">
                  <c:v>Two or More Races</c:v>
                </c:pt>
              </c:strCache>
            </c:strRef>
          </c:cat>
          <c:val>
            <c:numRef>
              <c:f>'[AOCAP Needs Assessment DATA Final.xlsx]Poverty'!$B$20:$I$20</c:f>
              <c:numCache>
                <c:formatCode>0.0%</c:formatCode>
                <c:ptCount val="8"/>
                <c:pt idx="0">
                  <c:v>0.314</c:v>
                </c:pt>
                <c:pt idx="1">
                  <c:v>0.29899999999999999</c:v>
                </c:pt>
                <c:pt idx="2">
                  <c:v>0.224</c:v>
                </c:pt>
                <c:pt idx="3">
                  <c:v>0.106</c:v>
                </c:pt>
                <c:pt idx="4">
                  <c:v>7.0000000000000001E-3</c:v>
                </c:pt>
                <c:pt idx="5">
                  <c:v>8.0000000000000002E-3</c:v>
                </c:pt>
                <c:pt idx="6">
                  <c:v>0.123</c:v>
                </c:pt>
                <c:pt idx="7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8D-4341-A27C-69862AFCE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107664"/>
        <c:axId val="243029824"/>
      </c:barChart>
      <c:catAx>
        <c:axId val="731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029824"/>
        <c:crosses val="autoZero"/>
        <c:auto val="1"/>
        <c:lblAlgn val="ctr"/>
        <c:lblOffset val="100"/>
        <c:noMultiLvlLbl val="0"/>
      </c:catAx>
      <c:valAx>
        <c:axId val="2430298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310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025374536186755"/>
          <c:y val="1.9458571877255724E-2"/>
          <c:w val="0.40107189843988916"/>
          <c:h val="0.25343112027021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Unemployment!$B$3</c:f>
              <c:strCache>
                <c:ptCount val="1"/>
                <c:pt idx="0">
                  <c:v>August 2019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Unemployment!$A$4:$A$24</c:f>
              <c:strCache>
                <c:ptCount val="21"/>
                <c:pt idx="0">
                  <c:v>Alameda Co.</c:v>
                </c:pt>
                <c:pt idx="1">
                  <c:v>Alameda City</c:v>
                </c:pt>
                <c:pt idx="2">
                  <c:v>Albany</c:v>
                </c:pt>
                <c:pt idx="3">
                  <c:v>Ashland</c:v>
                </c:pt>
                <c:pt idx="4">
                  <c:v>Berkeley</c:v>
                </c:pt>
                <c:pt idx="5">
                  <c:v>Castro Valley*</c:v>
                </c:pt>
                <c:pt idx="6">
                  <c:v>Cherryland*</c:v>
                </c:pt>
                <c:pt idx="7">
                  <c:v>Dublin </c:v>
                </c:pt>
                <c:pt idx="8">
                  <c:v>Emeryville</c:v>
                </c:pt>
                <c:pt idx="9">
                  <c:v>Fairview*</c:v>
                </c:pt>
                <c:pt idx="10">
                  <c:v>Fremont</c:v>
                </c:pt>
                <c:pt idx="11">
                  <c:v>Hayward</c:v>
                </c:pt>
                <c:pt idx="12">
                  <c:v>Livermore</c:v>
                </c:pt>
                <c:pt idx="13">
                  <c:v>Newark </c:v>
                </c:pt>
                <c:pt idx="14">
                  <c:v>Oakland </c:v>
                </c:pt>
                <c:pt idx="15">
                  <c:v>Piedmont</c:v>
                </c:pt>
                <c:pt idx="16">
                  <c:v>Pleasanton </c:v>
                </c:pt>
                <c:pt idx="17">
                  <c:v>San Leandro</c:v>
                </c:pt>
                <c:pt idx="18">
                  <c:v>San Lorenzo*</c:v>
                </c:pt>
                <c:pt idx="19">
                  <c:v>Sunol*</c:v>
                </c:pt>
                <c:pt idx="20">
                  <c:v>Union City </c:v>
                </c:pt>
              </c:strCache>
            </c:strRef>
          </c:cat>
          <c:val>
            <c:numRef>
              <c:f>Unemployment!$B$4:$B$24</c:f>
              <c:numCache>
                <c:formatCode>#0.0%</c:formatCode>
                <c:ptCount val="21"/>
                <c:pt idx="0">
                  <c:v>2.9000000000000001E-2</c:v>
                </c:pt>
                <c:pt idx="1">
                  <c:v>2.5999999999999999E-2</c:v>
                </c:pt>
                <c:pt idx="2">
                  <c:v>2.5000000000000001E-2</c:v>
                </c:pt>
                <c:pt idx="3">
                  <c:v>4.7E-2</c:v>
                </c:pt>
                <c:pt idx="4">
                  <c:v>2.8000000000000001E-2</c:v>
                </c:pt>
                <c:pt idx="5">
                  <c:v>2.7E-2</c:v>
                </c:pt>
                <c:pt idx="6">
                  <c:v>5.2999999999999999E-2</c:v>
                </c:pt>
                <c:pt idx="7">
                  <c:v>2.5000000000000001E-2</c:v>
                </c:pt>
                <c:pt idx="8">
                  <c:v>2.1000000000000001E-2</c:v>
                </c:pt>
                <c:pt idx="9">
                  <c:v>1.4E-2</c:v>
                </c:pt>
                <c:pt idx="10">
                  <c:v>2.5000000000000001E-2</c:v>
                </c:pt>
                <c:pt idx="11">
                  <c:v>3.2000000000000001E-2</c:v>
                </c:pt>
                <c:pt idx="12">
                  <c:v>2.5000000000000001E-2</c:v>
                </c:pt>
                <c:pt idx="13">
                  <c:v>2.7E-2</c:v>
                </c:pt>
                <c:pt idx="14">
                  <c:v>3.4000000000000002E-2</c:v>
                </c:pt>
                <c:pt idx="15">
                  <c:v>1.7000000000000001E-2</c:v>
                </c:pt>
                <c:pt idx="16">
                  <c:v>2.5000000000000001E-2</c:v>
                </c:pt>
                <c:pt idx="17">
                  <c:v>3.1E-2</c:v>
                </c:pt>
                <c:pt idx="18">
                  <c:v>3.1E-2</c:v>
                </c:pt>
                <c:pt idx="19">
                  <c:v>2.9000000000000001E-2</c:v>
                </c:pt>
                <c:pt idx="2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2-434E-86A7-AE9FB1F77092}"/>
            </c:ext>
          </c:extLst>
        </c:ser>
        <c:ser>
          <c:idx val="1"/>
          <c:order val="1"/>
          <c:tx>
            <c:strRef>
              <c:f>Unemployment!$C$3</c:f>
              <c:strCache>
                <c:ptCount val="1"/>
                <c:pt idx="0">
                  <c:v>August 2020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C05D73-4594-44DB-A9AA-E8969085466A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2B0-468D-A261-3A78ACBAE4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B856B7B-D751-4FD8-B8D4-A33D3A4243B0}" type="VALUE">
                      <a:rPr lang="en-US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B0-468D-A261-3A78ACBAE4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587C4D3-3070-4B68-8967-32419DE9CE2A}" type="VALUE">
                      <a:rPr lang="en-US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2B0-468D-A261-3A78ACBAE41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3D350DF-EF37-4ED2-982F-9358D5C40D30}" type="VALUE">
                      <a:rPr lang="en-US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B0-468D-A261-3A78ACBAE41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37B0523-C50D-4AEB-9BC4-8707567E14A2}" type="VALUE">
                      <a:rPr lang="en-US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2B0-468D-A261-3A78ACBAE41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8AF8938-BA92-4E44-BAC0-AF12CD29DC42}" type="VALUE">
                      <a:rPr lang="en-US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B0-468D-A261-3A78ACBAE41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A581195-42AA-491C-8C69-0074AF823D26}" type="VALUE">
                      <a:rPr lang="en-US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B0-468D-A261-3A78ACBAE41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55AD08F9-51ED-44F0-8122-A25F0CD3F908}" type="VALUE">
                      <a:rPr lang="en-US">
                        <a:solidFill>
                          <a:srgbClr val="A5002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2B0-468D-A261-3A78ACBAE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Unemployment!$A$4:$A$24</c:f>
              <c:strCache>
                <c:ptCount val="21"/>
                <c:pt idx="0">
                  <c:v>Alameda Co.</c:v>
                </c:pt>
                <c:pt idx="1">
                  <c:v>Alameda City</c:v>
                </c:pt>
                <c:pt idx="2">
                  <c:v>Albany</c:v>
                </c:pt>
                <c:pt idx="3">
                  <c:v>Ashland</c:v>
                </c:pt>
                <c:pt idx="4">
                  <c:v>Berkeley</c:v>
                </c:pt>
                <c:pt idx="5">
                  <c:v>Castro Valley*</c:v>
                </c:pt>
                <c:pt idx="6">
                  <c:v>Cherryland*</c:v>
                </c:pt>
                <c:pt idx="7">
                  <c:v>Dublin </c:v>
                </c:pt>
                <c:pt idx="8">
                  <c:v>Emeryville</c:v>
                </c:pt>
                <c:pt idx="9">
                  <c:v>Fairview*</c:v>
                </c:pt>
                <c:pt idx="10">
                  <c:v>Fremont</c:v>
                </c:pt>
                <c:pt idx="11">
                  <c:v>Hayward</c:v>
                </c:pt>
                <c:pt idx="12">
                  <c:v>Livermore</c:v>
                </c:pt>
                <c:pt idx="13">
                  <c:v>Newark </c:v>
                </c:pt>
                <c:pt idx="14">
                  <c:v>Oakland </c:v>
                </c:pt>
                <c:pt idx="15">
                  <c:v>Piedmont</c:v>
                </c:pt>
                <c:pt idx="16">
                  <c:v>Pleasanton </c:v>
                </c:pt>
                <c:pt idx="17">
                  <c:v>San Leandro</c:v>
                </c:pt>
                <c:pt idx="18">
                  <c:v>San Lorenzo*</c:v>
                </c:pt>
                <c:pt idx="19">
                  <c:v>Sunol*</c:v>
                </c:pt>
                <c:pt idx="20">
                  <c:v>Union City </c:v>
                </c:pt>
              </c:strCache>
            </c:strRef>
          </c:cat>
          <c:val>
            <c:numRef>
              <c:f>Unemployment!$C$4:$C$24</c:f>
              <c:numCache>
                <c:formatCode>#0.0%</c:formatCode>
                <c:ptCount val="21"/>
                <c:pt idx="0" formatCode="0.00%">
                  <c:v>6.8000000000000005E-2</c:v>
                </c:pt>
                <c:pt idx="1">
                  <c:v>6.4000000000000001E-2</c:v>
                </c:pt>
                <c:pt idx="2">
                  <c:v>5.1999999999999998E-2</c:v>
                </c:pt>
                <c:pt idx="3">
                  <c:v>0.105</c:v>
                </c:pt>
                <c:pt idx="4">
                  <c:v>5.3999999999999999E-2</c:v>
                </c:pt>
                <c:pt idx="5">
                  <c:v>6.2E-2</c:v>
                </c:pt>
                <c:pt idx="6">
                  <c:v>0.11</c:v>
                </c:pt>
                <c:pt idx="7">
                  <c:v>5.3999999999999999E-2</c:v>
                </c:pt>
                <c:pt idx="8">
                  <c:v>3.6999999999999998E-2</c:v>
                </c:pt>
                <c:pt idx="9">
                  <c:v>2.9000000000000001E-2</c:v>
                </c:pt>
                <c:pt idx="10">
                  <c:v>5.3999999999999999E-2</c:v>
                </c:pt>
                <c:pt idx="11">
                  <c:v>8.4000000000000005E-2</c:v>
                </c:pt>
                <c:pt idx="12">
                  <c:v>5.2999999999999999E-2</c:v>
                </c:pt>
                <c:pt idx="13">
                  <c:v>6.2E-2</c:v>
                </c:pt>
                <c:pt idx="14">
                  <c:v>0.08</c:v>
                </c:pt>
                <c:pt idx="15">
                  <c:v>5.8000000000000003E-2</c:v>
                </c:pt>
                <c:pt idx="16">
                  <c:v>5.0999999999999997E-2</c:v>
                </c:pt>
                <c:pt idx="17">
                  <c:v>7.5999999999999998E-2</c:v>
                </c:pt>
                <c:pt idx="18">
                  <c:v>6.9000000000000006E-2</c:v>
                </c:pt>
                <c:pt idx="19">
                  <c:v>6.7000000000000004E-2</c:v>
                </c:pt>
                <c:pt idx="20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2-434E-86A7-AE9FB1F77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3313807"/>
        <c:axId val="1413315471"/>
      </c:barChart>
      <c:catAx>
        <c:axId val="141331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315471"/>
        <c:crossesAt val="0"/>
        <c:auto val="1"/>
        <c:lblAlgn val="ctr"/>
        <c:lblOffset val="100"/>
        <c:noMultiLvlLbl val="0"/>
      </c:catAx>
      <c:valAx>
        <c:axId val="1413315471"/>
        <c:scaling>
          <c:orientation val="minMax"/>
        </c:scaling>
        <c:delete val="0"/>
        <c:axPos val="b"/>
        <c:numFmt formatCode="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31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110296086876315"/>
          <c:y val="4.3762453476807593E-2"/>
          <c:w val="0.21726905230596175"/>
          <c:h val="0.19277622282962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Poverty Level  </cx:pt>
          <cx:pt idx="1">200% Poverty Level</cx:pt>
          <cx:pt idx="2">Minimum Wage for Two Earners</cx:pt>
          <cx:pt idx="3">Income that Meets Basic Needs</cx:pt>
        </cx:lvl>
      </cx:strDim>
      <cx:numDim type="val">
        <cx:f>Sheet1!$B$2:$B$5</cx:f>
        <cx:lvl ptCount="4" formatCode="_(&quot;$&quot;* #,##0_);_(&quot;$&quot;* \(#,##0\);_(&quot;$&quot;* &quot;-&quot;_);_(@_)">
          <cx:pt idx="0">26500</cx:pt>
          <cx:pt idx="1">53000</cx:pt>
          <cx:pt idx="2">60153.600000000006</cx:pt>
          <cx:pt idx="3">98296</cx:pt>
        </cx:lvl>
      </cx:numDim>
    </cx:data>
  </cx:chartData>
  <cx:chart>
    <cx:plotArea>
      <cx:plotAreaRegion>
        <cx:series layoutId="funnel" uniqueId="{EC184941-56EF-42CB-8DDE-6456899AEB55}">
          <cx:tx>
            <cx:txData>
              <cx:f>Sheet1!$B$1</cx:f>
              <cx:v>Annual Salary </cx:v>
            </cx:txData>
          </cx:tx>
          <cx:spPr>
            <a:solidFill>
              <a:srgbClr val="9966FF"/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400" b="1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 sz="2400" b="1">
                  <a:solidFill>
                    <a:schemeClr val="bg1"/>
                  </a:solidFill>
                </a:endParaRPr>
              </a:p>
            </cx:txPr>
            <cx:visibility seriesName="0" categoryName="0" value="1"/>
            <cx:dataLabelHidden idx="2"/>
            <cx:dataLabelHidden idx="3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0">
                <a:solidFill>
                  <a:srgbClr val="002060"/>
                </a:solidFill>
                <a:latin typeface="+mn-lt"/>
              </a:defRPr>
            </a:pPr>
            <a:endParaRPr lang="en-US" sz="1400" b="0" i="0" u="none" strike="noStrike" baseline="0">
              <a:solidFill>
                <a:srgbClr val="002060"/>
              </a:solidFill>
              <a:latin typeface="+mn-lt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Poverty Level  </cx:pt>
          <cx:pt idx="1">200% Poverty Level</cx:pt>
          <cx:pt idx="2">Minimum Wage for Two Earners</cx:pt>
          <cx:pt idx="3">Income that Meets Basic Needs</cx:pt>
        </cx:lvl>
      </cx:strDim>
      <cx:numDim type="val">
        <cx:f>Sheet1!$B$2:$B$5</cx:f>
        <cx:lvl ptCount="4" formatCode="_(&quot;$&quot;* #,##0_);_(&quot;$&quot;* \(#,##0\);_(&quot;$&quot;* &quot;-&quot;_);_(@_)">
          <cx:pt idx="0">26500</cx:pt>
          <cx:pt idx="1">53000</cx:pt>
          <cx:pt idx="2">60153.600000000006</cx:pt>
          <cx:pt idx="3">98296</cx:pt>
        </cx:lvl>
      </cx:numDim>
    </cx:data>
  </cx:chartData>
  <cx:chart>
    <cx:plotArea>
      <cx:plotAreaRegion>
        <cx:series layoutId="funnel" uniqueId="{EC184941-56EF-42CB-8DDE-6456899AEB55}">
          <cx:tx>
            <cx:txData>
              <cx:f>Sheet1!$B$1</cx:f>
              <cx:v>Annual Salary </cx:v>
            </cx:txData>
          </cx:tx>
          <cx:spPr>
            <a:solidFill>
              <a:srgbClr val="408EEC"/>
            </a:solidFill>
          </cx:spPr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0">
                <a:solidFill>
                  <a:srgbClr val="002060"/>
                </a:solidFill>
                <a:latin typeface="+mn-lt"/>
              </a:defRPr>
            </a:pPr>
            <a:endParaRPr lang="en-US" sz="1400" b="0" i="0" u="none" strike="noStrike" baseline="0">
              <a:solidFill>
                <a:srgbClr val="002060"/>
              </a:solidFill>
              <a:latin typeface="+mn-lt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0.09836</cdr:x>
      <cdr:y>0</cdr:y>
    </cdr:from>
    <cdr:to>
      <cdr:x>0.90164</cdr:x>
      <cdr:y>0.15344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1968" y="-457200"/>
          <a:ext cx="6549464" cy="91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4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0.20548</cdr:y>
    </cdr:to>
    <cdr:sp macro="" textlink="">
      <cdr:nvSpPr>
        <cdr:cNvPr id="3" name="Rectangle 2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0" y="0"/>
          <a:ext cx="8534400" cy="1143003"/>
        </a:xfrm>
        <a:prstGeom xmlns:a="http://schemas.openxmlformats.org/drawingml/2006/main" prst="rect">
          <a:avLst/>
        </a:prstGeom>
        <a:solidFill xmlns:a="http://schemas.openxmlformats.org/drawingml/2006/main">
          <a:srgbClr val="800000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2pPr>
          <a:lvl3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3pPr>
          <a:lvl4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4pPr>
          <a:lvl5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en-US" sz="2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Residents Living in Poverty in Alameda County</a:t>
          </a:r>
        </a:p>
        <a:p xmlns:a="http://schemas.openxmlformats.org/drawingml/2006/main">
          <a:r>
            <a:rPr lang="en-US" sz="2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 City and Unincorporated Area  </a:t>
          </a:r>
        </a:p>
        <a:p xmlns:a="http://schemas.openxmlformats.org/drawingml/2006/main">
          <a:endParaRPr lang="en-US" sz="26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0.09836</cdr:x>
      <cdr:y>0</cdr:y>
    </cdr:from>
    <cdr:to>
      <cdr:x>0.90164</cdr:x>
      <cdr:y>0.15344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1968" y="-457200"/>
          <a:ext cx="6549464" cy="91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4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0.18436</cdr:y>
    </cdr:to>
    <cdr:sp macro="" textlink="">
      <cdr:nvSpPr>
        <cdr:cNvPr id="3" name="Rectangle 2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0" y="0"/>
          <a:ext cx="8534400" cy="1025521"/>
        </a:xfrm>
        <a:prstGeom xmlns:a="http://schemas.openxmlformats.org/drawingml/2006/main" prst="rect">
          <a:avLst/>
        </a:prstGeom>
        <a:solidFill xmlns:a="http://schemas.openxmlformats.org/drawingml/2006/main">
          <a:srgbClr val="800000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2pPr>
          <a:lvl3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3pPr>
          <a:lvl4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4pPr>
          <a:lvl5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endParaRPr lang="en-US" sz="2400" kern="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2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Alameda County Population Living in </a:t>
          </a:r>
        </a:p>
        <a:p xmlns:a="http://schemas.openxmlformats.org/drawingml/2006/main">
          <a:r>
            <a:rPr lang="en-US" sz="28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Poverty by Race &amp; Ethnicity </a:t>
          </a:r>
        </a:p>
        <a:p xmlns:a="http://schemas.openxmlformats.org/drawingml/2006/main">
          <a:endParaRPr lang="en-US" sz="2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0.32357</cdr:x>
      <cdr:y>0.40684</cdr:y>
    </cdr:from>
    <cdr:to>
      <cdr:x>0.39358</cdr:x>
      <cdr:y>0.5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B9ADA25A-F7AB-42C0-B9BF-84999510F7A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61488" y="2263095"/>
          <a:ext cx="597460" cy="51820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0.45645</cdr:x>
      <cdr:y>0.24907</cdr:y>
    </cdr:from>
    <cdr:to>
      <cdr:x>0.57768</cdr:x>
      <cdr:y>0.47233</cdr:y>
    </cdr:to>
    <cdr:pic>
      <cdr:nvPicPr>
        <cdr:cNvPr id="7" name="Graphic 6" descr="Home1 with solid fill">
          <a:extLst xmlns:a="http://schemas.openxmlformats.org/drawingml/2006/main">
            <a:ext uri="{FF2B5EF4-FFF2-40B4-BE49-F238E27FC236}">
              <a16:creationId xmlns:a16="http://schemas.microsoft.com/office/drawing/2014/main" id="{083FF3B6-5371-4D2C-9492-08D83AF7EC2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873322" y="1147654"/>
          <a:ext cx="1028731" cy="102872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0.02721</cdr:x>
      <cdr:y>0.9571</cdr:y>
    </cdr:from>
    <cdr:to>
      <cdr:x>0.80525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DFBB503-EB91-47BF-8BDB-E02D40DF52E0}"/>
            </a:ext>
          </a:extLst>
        </cdr:cNvPr>
        <cdr:cNvSpPr txBox="1"/>
      </cdr:nvSpPr>
      <cdr:spPr>
        <a:xfrm xmlns:a="http://schemas.openxmlformats.org/drawingml/2006/main">
          <a:off x="228600" y="4654627"/>
          <a:ext cx="6535590" cy="208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Source: Alameda County 2019 Everyone Counts: Homeless Point-in-Time Count and Survey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780ACFB-BC27-4422-9FBD-96CBEC9A3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84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34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D07CAD9-B120-4F44-AF5E-94D6AFF03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74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person of (1) 6.70 per hour  | 200% $13.41 per hour</a:t>
            </a:r>
          </a:p>
          <a:p>
            <a:endParaRPr lang="en-US" dirty="0"/>
          </a:p>
          <a:p>
            <a:r>
              <a:rPr lang="en-US" dirty="0"/>
              <a:t>2021 California minimum</a:t>
            </a:r>
            <a:r>
              <a:rPr lang="en-US" baseline="0" dirty="0"/>
              <a:t> wage is $14 more than 25 employee and $13 </a:t>
            </a: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Two scenarios:</a:t>
            </a:r>
          </a:p>
          <a:p>
            <a:r>
              <a:rPr lang="en-US">
                <a:latin typeface="Arial"/>
                <a:cs typeface="Arial"/>
              </a:rPr>
              <a:t>1. People are earning more and lifting out of poverty – mandated living wages, not a livable wage</a:t>
            </a:r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2. People are moving out to less expensive areas (about 11,000 fewer people living below FPL in AC than in 2010 and 4,000, less in Oakland)</a:t>
            </a:r>
          </a:p>
          <a:p>
            <a:r>
              <a:rPr lang="en-US">
                <a:latin typeface="Arial"/>
                <a:cs typeface="Arial"/>
              </a:rPr>
              <a:t>              - Likely that people are being pushed out</a:t>
            </a:r>
            <a:endParaRPr lang="en-US">
              <a:cs typeface="Arial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137067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1283467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Ideally, the % of total population should be the same or higher than the % of the population in poverty (like you see in White and Asian categories)</a:t>
            </a:r>
          </a:p>
          <a:p>
            <a:r>
              <a:rPr lang="en-US">
                <a:latin typeface="Arial"/>
                <a:cs typeface="Arial"/>
              </a:rPr>
              <a:t>- This shows that all POC groups (except Asian) are over-represented in the population living in poverty </a:t>
            </a:r>
          </a:p>
          <a:p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NHPI = Native Hawaiian/Pacific Islander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Add Abbreviations AN</a:t>
            </a:r>
            <a:endParaRPr lang="en-US">
              <a:cs typeface="Arial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76549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108124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Californi</a:t>
            </a:r>
            <a:r>
              <a:rPr lang="en-US" baseline="0" dirty="0"/>
              <a:t>a minimum wage is $14-13 per hour</a:t>
            </a: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4007486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Compared to 3.8% for 2016</a:t>
            </a:r>
          </a:p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267475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Overall, Oakland’s dropout rate fell from 20.3% in 2015-16 to 12.5% in 2019-20.</a:t>
            </a:r>
          </a:p>
          <a:p>
            <a:r>
              <a:rPr lang="en-US">
                <a:latin typeface="Arial"/>
                <a:cs typeface="Arial"/>
              </a:rPr>
              <a:t>- Latinx students have the highest drop-out rate at 18.9%, compared to only 3.7% of their Asian peers.  </a:t>
            </a:r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- Black/African American students have a drop-out rate of 7.4%, similar to Whites at 7.1%. </a:t>
            </a:r>
            <a:endParaRPr lang="en-US">
              <a:cs typeface="Arial" charset="0"/>
            </a:endParaRPr>
          </a:p>
          <a:p>
            <a:r>
              <a:rPr lang="en-US">
                <a:latin typeface="Arial"/>
                <a:cs typeface="Arial"/>
              </a:rPr>
              <a:t>- English language learners have one of the highest drop-out rates at 25%, compared to 6.6% of non- English language learners. </a:t>
            </a:r>
            <a:br>
              <a:rPr lang="en-US">
                <a:latin typeface="Arial"/>
                <a:cs typeface="Arial"/>
              </a:rPr>
            </a:br>
            <a:endParaRPr lang="en-US">
              <a:cs typeface="Arial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2578418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>
                <a:latin typeface="Arial"/>
                <a:cs typeface="Arial"/>
              </a:rPr>
            </a:br>
            <a:endParaRPr lang="en-US">
              <a:cs typeface="Arial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263763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Ideally, the total population should be more than % of </a:t>
            </a:r>
            <a:r>
              <a:rPr lang="en-US" err="1">
                <a:latin typeface="Calibri"/>
                <a:cs typeface="Calibri"/>
              </a:rPr>
              <a:t>covid</a:t>
            </a:r>
            <a:r>
              <a:rPr lang="en-US">
                <a:latin typeface="Calibri"/>
                <a:cs typeface="Calibri"/>
              </a:rPr>
              <a:t> cases and deaths (White, AI/AN, Asian)</a:t>
            </a:r>
          </a:p>
          <a:p>
            <a:r>
              <a:rPr lang="en-US">
                <a:latin typeface="Calibri"/>
                <a:cs typeface="Calibri"/>
              </a:rPr>
              <a:t>-Latinx: 40% of total </a:t>
            </a:r>
            <a:r>
              <a:rPr lang="en-US" err="1">
                <a:latin typeface="Calibri"/>
                <a:cs typeface="Calibri"/>
              </a:rPr>
              <a:t>Covid</a:t>
            </a:r>
            <a:r>
              <a:rPr lang="en-US">
                <a:latin typeface="Calibri"/>
                <a:cs typeface="Calibri"/>
              </a:rPr>
              <a:t> cases but only 22% of the population</a:t>
            </a:r>
          </a:p>
          <a:p>
            <a:r>
              <a:rPr lang="en-US">
                <a:latin typeface="Calibri"/>
                <a:cs typeface="Calibri"/>
              </a:rPr>
              <a:t>-Black: only 7.9% of cases but 17% of deaths (not getting treated/tested equitably)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Similarly, % of </a:t>
            </a:r>
            <a:r>
              <a:rPr lang="en-US" err="1">
                <a:latin typeface="Calibri"/>
                <a:cs typeface="Calibri"/>
              </a:rPr>
              <a:t>covid</a:t>
            </a:r>
            <a:r>
              <a:rPr lang="en-US">
                <a:latin typeface="Calibri"/>
                <a:cs typeface="Calibri"/>
              </a:rPr>
              <a:t> deaths are higher than % of cases for two or more races, Native Hawaiian/Pacific Islander, and Asian groups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Vaccines should have been distributed to those areas that had the most cases in proportion to their population (Latinx and Black communities)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60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wage needed to rent an average housing unit in Alameda County is $44.79 an hour or $93,000 a year.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2019 figure is a 29% increase from 2017.  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- 70% of the people counted were Black/African American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- 13% </a:t>
            </a:r>
            <a:r>
              <a:rPr lang="en-US" dirty="0" err="1">
                <a:latin typeface="Arial"/>
                <a:cs typeface="Arial"/>
              </a:rPr>
              <a:t>Latinx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- 13% Other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- 11% White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- 1% Asian. 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- 15% Veterans 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- 14% identified as LGBTQ+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- 14% of respondents reported a history in foster care. </a:t>
            </a:r>
            <a:endParaRPr lang="en-US" dirty="0">
              <a:cs typeface="Arial" charset="0"/>
            </a:endParaRPr>
          </a:p>
          <a:p>
            <a:r>
              <a:rPr lang="en-US" dirty="0">
                <a:latin typeface="Arial"/>
                <a:cs typeface="Arial"/>
              </a:rPr>
              <a:t>Overall, 731 were unaccompanied youth and young adults (aged 18-24), 80% of those youth were unsheltered.   </a:t>
            </a:r>
            <a:endParaRPr lang="en-US" dirty="0">
              <a:cs typeface="Arial" charset="0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Families are also impacted, where, in 2019 on any given night in Oakland, the city estimated </a:t>
            </a:r>
            <a:r>
              <a:rPr lang="en-US" b="1" dirty="0">
                <a:latin typeface="Arial"/>
                <a:cs typeface="Arial"/>
              </a:rPr>
              <a:t>120 families</a:t>
            </a:r>
            <a:r>
              <a:rPr lang="en-US" dirty="0">
                <a:latin typeface="Arial"/>
                <a:cs typeface="Arial"/>
              </a:rPr>
              <a:t> are living on the streets or in their cars. According to data reported to the state by school districts, 4,289 Alameda County students (1.9%) were categorized as homeless in 2017-18.  Seniors???</a:t>
            </a:r>
            <a:endParaRPr lang="en-US" dirty="0">
              <a:cs typeface="Arial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4274256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815487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4100246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1079065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4263180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plan – highlight VALUES and Focus</a:t>
            </a:r>
            <a:r>
              <a:rPr lang="en-US" baseline="0" dirty="0"/>
              <a:t> Areas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4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528422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527413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Strategic plan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51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7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2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5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Oakland 425,097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403419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600985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</a:p>
        </p:txBody>
      </p:sp>
    </p:spTree>
    <p:extLst>
      <p:ext uri="{BB962C8B-B14F-4D97-AF65-F5344CB8AC3E}">
        <p14:creationId xmlns:p14="http://schemas.microsoft.com/office/powerpoint/2010/main" val="194762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912F-59B6-46DE-90E7-FB31397E2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AF93A-01B4-4E1B-B1C4-F21FE7F27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931F-7926-4D3C-BF2A-30B2D1F76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9862-EB14-41BE-8C46-3F0A119ED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617-8539-4667-ACDC-A34675997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083E2-B1F7-4513-8241-7710EC499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6A281-211A-4731-BE19-35E04696B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8752-F74A-434D-8D15-0B17A3A80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175B5-B351-42D4-BBBB-006BBFB5F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3A19B-A03F-48D6-AFD5-858F0551B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587E5-9793-4105-BA13-F69F89B30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Oakland Community Action Partnership: 2012 - 2013 CAP Plan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AA603-9EA7-4B09-935A-7F72D1A9FE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95288" indent="-39528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168275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1445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573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poverty-guidelin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microsoft.com/office/2014/relationships/chartEx" Target="../charts/chartEx1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microsoft.com/office/2014/relationships/chartEx" Target="../charts/chartEx2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ds/sd/sd/filescohort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hyperlink" Target="https://www.cde.ca.gov/ds/sd/sd/filesacgr.as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cao-94612.s3.amazonaws.com/documents/FINAL-2022-2023-CAP-Template_5.24.2021-DRAFT-X.pdf" TargetMode="External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mailto:AC-OCAP@oaklandca.gov?subject=Submit%20Public%20Comment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C-OCAP@oaklandca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AC-OCAP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2954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Alameda County-Oakland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Community Action Partnership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2022-2023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3992451"/>
            <a:ext cx="3048000" cy="2789349"/>
          </a:xfrm>
          <a:prstGeom prst="rect">
            <a:avLst/>
          </a:prstGeom>
        </p:spPr>
      </p:pic>
      <p:pic>
        <p:nvPicPr>
          <p:cNvPr id="4" name="Picture 3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0CC5B855-C4FA-429E-AF5C-29086DEED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125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2021 Federal Poverty Guidelines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9533"/>
            <a:ext cx="85344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48 Contiguous States &amp; the District of Columbia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47759" y="6477000"/>
            <a:ext cx="396241" cy="304800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6150495"/>
            <a:ext cx="6324600" cy="22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2021 U.S. Dept. of Health &amp; Human Services Poverty Guidelines </a:t>
            </a:r>
            <a:r>
              <a:rPr lang="en-US" sz="8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https://aspe.hhs.gov/poverty-guidelines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B15410-87E0-4C36-AAE2-288CF181B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8134"/>
              </p:ext>
            </p:extLst>
          </p:nvPr>
        </p:nvGraphicFramePr>
        <p:xfrm>
          <a:off x="609600" y="1872344"/>
          <a:ext cx="7924799" cy="4089933"/>
        </p:xfrm>
        <a:graphic>
          <a:graphicData uri="http://schemas.openxmlformats.org/drawingml/2006/table">
            <a:tbl>
              <a:tblPr firstRow="1" firstCol="1" bandRow="1"/>
              <a:tblGrid>
                <a:gridCol w="2099000">
                  <a:extLst>
                    <a:ext uri="{9D8B030D-6E8A-4147-A177-3AD203B41FA5}">
                      <a16:colId xmlns:a16="http://schemas.microsoft.com/office/drawing/2014/main" val="536027796"/>
                    </a:ext>
                  </a:extLst>
                </a:gridCol>
                <a:gridCol w="1642380">
                  <a:extLst>
                    <a:ext uri="{9D8B030D-6E8A-4147-A177-3AD203B41FA5}">
                      <a16:colId xmlns:a16="http://schemas.microsoft.com/office/drawing/2014/main" val="2596221787"/>
                    </a:ext>
                  </a:extLst>
                </a:gridCol>
                <a:gridCol w="2214751">
                  <a:extLst>
                    <a:ext uri="{9D8B030D-6E8A-4147-A177-3AD203B41FA5}">
                      <a16:colId xmlns:a16="http://schemas.microsoft.com/office/drawing/2014/main" val="3527773996"/>
                    </a:ext>
                  </a:extLst>
                </a:gridCol>
                <a:gridCol w="1968668">
                  <a:extLst>
                    <a:ext uri="{9D8B030D-6E8A-4147-A177-3AD203B41FA5}">
                      <a16:colId xmlns:a16="http://schemas.microsoft.com/office/drawing/2014/main" val="2613445138"/>
                    </a:ext>
                  </a:extLst>
                </a:gridCol>
              </a:tblGrid>
              <a:tr h="1000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Size of Family Unit or Number in Household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Monthly Poverty Guideline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Annual Poverty Guideline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200% of Poverty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6962"/>
                  </a:ext>
                </a:extLst>
              </a:tr>
              <a:tr h="4161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$1,073.33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$12,880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$25,760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26272"/>
                  </a:ext>
                </a:extLst>
              </a:tr>
              <a:tr h="38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$1,451.67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$17,420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$34,840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715454"/>
                  </a:ext>
                </a:extLst>
              </a:tr>
              <a:tr h="38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$1,830.00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$21,960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$43,920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66950"/>
                  </a:ext>
                </a:extLst>
              </a:tr>
              <a:tr h="38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$2,208.33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$26,500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$53,000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3905"/>
                  </a:ext>
                </a:extLst>
              </a:tr>
              <a:tr h="38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$2,586.67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$31,040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$62,080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55060"/>
                  </a:ext>
                </a:extLst>
              </a:tr>
              <a:tr h="38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$2,965.00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$35,580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$71,160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6362"/>
                  </a:ext>
                </a:extLst>
              </a:tr>
              <a:tr h="38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$3,343.33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$40,120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$80,240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900917"/>
                  </a:ext>
                </a:extLst>
              </a:tr>
              <a:tr h="38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$3,721.67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$44,660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$89,320</a:t>
                      </a:r>
                      <a:endParaRPr lang="en-US" sz="2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93604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32F72C90-06BF-4574-B84E-FA40599D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Alameda County &amp; Oakland’s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Low-Income Community Profile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62000" y="3200400"/>
            <a:ext cx="784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/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/>
              <a:t>   </a:t>
            </a:r>
            <a:r>
              <a:rPr lang="en-US" sz="1400"/>
              <a:t> </a:t>
            </a: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685800" y="6223506"/>
            <a:ext cx="38683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Source: US Census 2000, 2010, and 2015-2019 ACS 5-Year Estimates– S1701 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5"/>
            <a:ext cx="623469" cy="30480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92E92F-9977-4F16-894A-82090C0B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56603"/>
              </p:ext>
            </p:extLst>
          </p:nvPr>
        </p:nvGraphicFramePr>
        <p:xfrm>
          <a:off x="304800" y="1447800"/>
          <a:ext cx="8534400" cy="4616418"/>
        </p:xfrm>
        <a:graphic>
          <a:graphicData uri="http://schemas.openxmlformats.org/drawingml/2006/table">
            <a:tbl>
              <a:tblPr firstRow="1" firstCol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val="3811946074"/>
                    </a:ext>
                  </a:extLst>
                </a:gridCol>
                <a:gridCol w="1045464">
                  <a:extLst>
                    <a:ext uri="{9D8B030D-6E8A-4147-A177-3AD203B41FA5}">
                      <a16:colId xmlns:a16="http://schemas.microsoft.com/office/drawing/2014/main" val="3867441203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4270713904"/>
                    </a:ext>
                  </a:extLst>
                </a:gridCol>
                <a:gridCol w="1194816">
                  <a:extLst>
                    <a:ext uri="{9D8B030D-6E8A-4147-A177-3AD203B41FA5}">
                      <a16:colId xmlns:a16="http://schemas.microsoft.com/office/drawing/2014/main" val="3911419878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3797696744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2884147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341030810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1884433150"/>
                    </a:ext>
                  </a:extLst>
                </a:gridCol>
              </a:tblGrid>
              <a:tr h="983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2000 Below Poverty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 of Total Pop.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2010 Below Poverty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 of Total Pop.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2015-19   Below Poverty 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 of Total Pop.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Change from 2010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62315"/>
                  </a:ext>
                </a:extLst>
              </a:tr>
              <a:tr h="6645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Alameda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County 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156,804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11.0%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172,348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11.7%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161,581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9.91%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(10,767)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19046"/>
                  </a:ext>
                </a:extLst>
              </a:tr>
              <a:tr h="6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Oakland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76,489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19.4%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74,335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19.3%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70,358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16.7%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(3,977)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35649"/>
                  </a:ext>
                </a:extLst>
              </a:tr>
              <a:tr h="1220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Alameda County without  Oakland &amp; Berkeley 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60,820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6.4%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79,543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8.1.% 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70,786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6.4%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(8,757)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68080"/>
                  </a:ext>
                </a:extLst>
              </a:tr>
              <a:tr h="6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AC-OCAP Areas 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137,309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9.6%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153,878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10.4%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141,144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9.3%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(12,734)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023151"/>
                  </a:ext>
                </a:extLst>
              </a:tr>
              <a:tr h="526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Berkeley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19,495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20.0%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18,470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18.4%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20,437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19.2%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1,967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15033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97860A7A-D9F2-49D5-A6F9-B19F4992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</p:spTree>
    <p:extLst>
      <p:ext uri="{BB962C8B-B14F-4D97-AF65-F5344CB8AC3E}">
        <p14:creationId xmlns:p14="http://schemas.microsoft.com/office/powerpoint/2010/main" val="282636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04800" y="26670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/>
              <a:t>   </a:t>
            </a:r>
            <a:r>
              <a:rPr lang="en-US" sz="1400"/>
              <a:t> </a:t>
            </a:r>
            <a:endParaRPr lang="en-US" sz="200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83579537"/>
              </p:ext>
            </p:extLst>
          </p:nvPr>
        </p:nvGraphicFramePr>
        <p:xfrm>
          <a:off x="304800" y="3048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47760" y="6487365"/>
            <a:ext cx="396239" cy="317521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304799" y="6017979"/>
            <a:ext cx="5238750" cy="43593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Source: US Census Bureau, 2015-2019 </a:t>
            </a:r>
            <a:r>
              <a:rPr lang="en-US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American Community Survey </a:t>
            </a:r>
            <a:r>
              <a: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5-Year Estimates – S1701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Note: Berkeley poverty is overstated due to the number of college students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latin typeface="Arial" panose="020B0604020202020204" pitchFamily="34" charset="0"/>
                <a:ea typeface="Times New Roman" panose="02020603050405020304" pitchFamily="18" charset="0"/>
              </a:rPr>
              <a:t>* Unincorporated areas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FB93AF-7E65-4ADB-B87A-5B7F52D49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54698"/>
              </p:ext>
            </p:extLst>
          </p:nvPr>
        </p:nvGraphicFramePr>
        <p:xfrm>
          <a:off x="191036" y="1416204"/>
          <a:ext cx="8724363" cy="468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AC7E0CC7-8DE6-4D2C-A88F-4CA2A1307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327886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</p:spTree>
    <p:extLst>
      <p:ext uri="{BB962C8B-B14F-4D97-AF65-F5344CB8AC3E}">
        <p14:creationId xmlns:p14="http://schemas.microsoft.com/office/powerpoint/2010/main" val="413405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EEF29-08CB-418B-BC99-214C7137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760" y="6477000"/>
            <a:ext cx="396240" cy="251460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0B55B31-90E1-40F0-83A5-3FC17A9A67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085018"/>
              </p:ext>
            </p:extLst>
          </p:nvPr>
        </p:nvGraphicFramePr>
        <p:xfrm>
          <a:off x="358140" y="1417639"/>
          <a:ext cx="8389620" cy="448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5E8CB42A-F295-4EDC-8366-3A3547623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140" y="274638"/>
            <a:ext cx="8389620" cy="1143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Living in Poverty in </a:t>
            </a:r>
            <a:br>
              <a:rPr lang="en-US" sz="28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Alameda County by Age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7194D7F-1A52-4EDC-9F3A-2A914D9751F9}"/>
              </a:ext>
            </a:extLst>
          </p:cNvPr>
          <p:cNvSpPr txBox="1"/>
          <p:nvPr/>
        </p:nvSpPr>
        <p:spPr>
          <a:xfrm>
            <a:off x="304800" y="6189477"/>
            <a:ext cx="5238750" cy="2095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Source: US Census Bureau, 2015-2019 </a:t>
            </a:r>
            <a:r>
              <a:rPr lang="en-US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American Community Survey </a:t>
            </a:r>
            <a:r>
              <a: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5-Year Estimates - S1701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87F8084-1552-49FA-BCBA-E2DD09550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442960" cy="25146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</p:spTree>
    <p:extLst>
      <p:ext uri="{BB962C8B-B14F-4D97-AF65-F5344CB8AC3E}">
        <p14:creationId xmlns:p14="http://schemas.microsoft.com/office/powerpoint/2010/main" val="79378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55742225"/>
              </p:ext>
            </p:extLst>
          </p:nvPr>
        </p:nvGraphicFramePr>
        <p:xfrm>
          <a:off x="304800" y="3048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5"/>
            <a:ext cx="623469" cy="294435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304800" y="6229350"/>
            <a:ext cx="5238750" cy="3619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Source: US Census Bureau, 2015-2019 </a:t>
            </a:r>
            <a:r>
              <a:rPr lang="en-US" sz="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American Community Survey </a:t>
            </a:r>
            <a:r>
              <a:rPr 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5-Year Estimates - S1701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1BD99B2-6832-4D74-8E8A-E34F9595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C95821-7085-444F-BB5B-9361F2DAA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177880"/>
              </p:ext>
            </p:extLst>
          </p:nvPr>
        </p:nvGraphicFramePr>
        <p:xfrm>
          <a:off x="213360" y="1501774"/>
          <a:ext cx="8714445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E7E1165-72B3-43E4-85FD-41BCAFE7EA32}"/>
              </a:ext>
            </a:extLst>
          </p:cNvPr>
          <p:cNvSpPr/>
          <p:nvPr/>
        </p:nvSpPr>
        <p:spPr>
          <a:xfrm>
            <a:off x="4128411" y="3666744"/>
            <a:ext cx="571606" cy="4950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97536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Alameda County’s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Community Indicators of Poverty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1447800"/>
            <a:ext cx="83058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b="1"/>
              <a:t>	  </a:t>
            </a:r>
            <a:endParaRPr lang="en-US" sz="1500" b="1" i="1"/>
          </a:p>
          <a:p>
            <a:endParaRPr lang="en-US" sz="1500" b="1" i="1"/>
          </a:p>
          <a:p>
            <a:endParaRPr lang="en-US" sz="1500" b="1"/>
          </a:p>
          <a:p>
            <a:r>
              <a:rPr lang="en-US" sz="2400"/>
              <a:t>	</a:t>
            </a:r>
            <a:endParaRPr lang="en-US" sz="160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6726" y="6477000"/>
            <a:ext cx="407274" cy="294435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B0B902-A907-4A6F-8992-465B8F00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9F165-E316-4D1A-A3EF-CCB4AA185BAC}"/>
              </a:ext>
            </a:extLst>
          </p:cNvPr>
          <p:cNvSpPr txBox="1"/>
          <p:nvPr/>
        </p:nvSpPr>
        <p:spPr>
          <a:xfrm>
            <a:off x="4857135" y="1280161"/>
            <a:ext cx="39820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 dirty="0">
              <a:solidFill>
                <a:srgbClr val="002060"/>
              </a:solidFill>
              <a:cs typeface="Arial"/>
            </a:endParaRP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002060"/>
              </a:solidFill>
              <a:cs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DCF6D4A-4AC0-4E5D-8F15-E49201DCB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14771"/>
              </p:ext>
            </p:extLst>
          </p:nvPr>
        </p:nvGraphicFramePr>
        <p:xfrm>
          <a:off x="1198484" y="1784412"/>
          <a:ext cx="6880196" cy="421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098">
                  <a:extLst>
                    <a:ext uri="{9D8B030D-6E8A-4147-A177-3AD203B41FA5}">
                      <a16:colId xmlns:a16="http://schemas.microsoft.com/office/drawing/2014/main" val="1217980214"/>
                    </a:ext>
                  </a:extLst>
                </a:gridCol>
                <a:gridCol w="3440098">
                  <a:extLst>
                    <a:ext uri="{9D8B030D-6E8A-4147-A177-3AD203B41FA5}">
                      <a16:colId xmlns:a16="http://schemas.microsoft.com/office/drawing/2014/main" val="2156493012"/>
                    </a:ext>
                  </a:extLst>
                </a:gridCol>
              </a:tblGrid>
              <a:tr h="10542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6699"/>
                          </a:solidFill>
                        </a:rPr>
                        <a:t>Income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6699"/>
                          </a:solidFill>
                        </a:rPr>
                        <a:t>Food Security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6681"/>
                  </a:ext>
                </a:extLst>
              </a:tr>
              <a:tr h="10542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6699"/>
                          </a:solidFill>
                        </a:rPr>
                        <a:t>Unemployment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6699"/>
                          </a:solidFill>
                        </a:rPr>
                        <a:t>Housing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4802"/>
                  </a:ext>
                </a:extLst>
              </a:tr>
              <a:tr h="10542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6699"/>
                          </a:solidFill>
                        </a:rPr>
                        <a:t>Education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6699"/>
                          </a:solidFill>
                        </a:rPr>
                        <a:t>Unhoused Population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26921"/>
                  </a:ext>
                </a:extLst>
              </a:tr>
              <a:tr h="10542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6699"/>
                          </a:solidFill>
                        </a:rPr>
                        <a:t>Health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6699"/>
                          </a:solidFill>
                        </a:rPr>
                        <a:t>Public Safety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540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2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591" y="151063"/>
            <a:ext cx="8690080" cy="8382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Annual </a:t>
            </a:r>
            <a:r>
              <a:rPr lang="en-US" sz="2400">
                <a:solidFill>
                  <a:srgbClr val="FFFF00"/>
                </a:solidFill>
              </a:rPr>
              <a:t>Income</a:t>
            </a:r>
            <a:r>
              <a:rPr lang="en-US" sz="2400">
                <a:solidFill>
                  <a:schemeClr val="bg1"/>
                </a:solidFill>
              </a:rPr>
              <a:t> for Family of Four in Alameda County by Type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05814" y="6172200"/>
            <a:ext cx="5606391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Source: Insight Center for Community Economic Development’s (ICCED) Family Needs Calculator for 2021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5"/>
            <a:ext cx="684430" cy="304801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BB0AE110-07F3-45B9-B49B-539D05F98BD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10935775"/>
                  </p:ext>
                </p:extLst>
              </p:nvPr>
            </p:nvGraphicFramePr>
            <p:xfrm>
              <a:off x="320832" y="1109730"/>
              <a:ext cx="8403336" cy="4953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BB0AE110-07F3-45B9-B49B-539D05F98B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832" y="1109730"/>
                <a:ext cx="8403336" cy="4953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A3FDFD71-C738-4604-BE18-D42ED269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6476999"/>
            <a:ext cx="8560872" cy="303228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pic>
        <p:nvPicPr>
          <p:cNvPr id="3" name="Graphic 2" descr="Fruit bowl">
            <a:extLst>
              <a:ext uri="{FF2B5EF4-FFF2-40B4-BE49-F238E27FC236}">
                <a16:creationId xmlns:a16="http://schemas.microsoft.com/office/drawing/2014/main" id="{EADA2E75-28CB-4476-851D-CE36C56C4D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5199">
            <a:off x="7938124" y="2750938"/>
            <a:ext cx="840576" cy="840576"/>
          </a:xfrm>
          <a:prstGeom prst="rect">
            <a:avLst/>
          </a:prstGeom>
        </p:spPr>
      </p:pic>
      <p:pic>
        <p:nvPicPr>
          <p:cNvPr id="5" name="Graphic 4" descr="House">
            <a:extLst>
              <a:ext uri="{FF2B5EF4-FFF2-40B4-BE49-F238E27FC236}">
                <a16:creationId xmlns:a16="http://schemas.microsoft.com/office/drawing/2014/main" id="{29C4D3F6-8D37-4C77-BE46-10ECD62474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90082">
            <a:off x="7730144" y="3680320"/>
            <a:ext cx="914400" cy="914400"/>
          </a:xfrm>
          <a:prstGeom prst="rect">
            <a:avLst/>
          </a:prstGeom>
        </p:spPr>
      </p:pic>
      <p:pic>
        <p:nvPicPr>
          <p:cNvPr id="14" name="Graphic 13" descr="Car">
            <a:extLst>
              <a:ext uri="{FF2B5EF4-FFF2-40B4-BE49-F238E27FC236}">
                <a16:creationId xmlns:a16="http://schemas.microsoft.com/office/drawing/2014/main" id="{67EC535C-2BA7-4869-8B23-158AF500C8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818687">
            <a:off x="7625752" y="1863071"/>
            <a:ext cx="914400" cy="914400"/>
          </a:xfrm>
          <a:prstGeom prst="rect">
            <a:avLst/>
          </a:prstGeom>
        </p:spPr>
      </p:pic>
      <p:pic>
        <p:nvPicPr>
          <p:cNvPr id="16" name="Graphic 15" descr="Money">
            <a:extLst>
              <a:ext uri="{FF2B5EF4-FFF2-40B4-BE49-F238E27FC236}">
                <a16:creationId xmlns:a16="http://schemas.microsoft.com/office/drawing/2014/main" id="{CC772A27-5DAC-4DA6-BBFB-12B2897B5A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06209">
            <a:off x="7183902" y="1042346"/>
            <a:ext cx="904304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7FA02F-2CF7-49B7-8DF3-0E0B1498AFB5}"/>
              </a:ext>
            </a:extLst>
          </p:cNvPr>
          <p:cNvSpPr txBox="1"/>
          <p:nvPr/>
        </p:nvSpPr>
        <p:spPr>
          <a:xfrm>
            <a:off x="5183483" y="1967796"/>
            <a:ext cx="136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Two earners making $6.37 per 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4169C-747A-4A78-BA7B-2DB5516EF285}"/>
              </a:ext>
            </a:extLst>
          </p:cNvPr>
          <p:cNvSpPr txBox="1"/>
          <p:nvPr/>
        </p:nvSpPr>
        <p:spPr>
          <a:xfrm>
            <a:off x="4269798" y="3201641"/>
            <a:ext cx="309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Two earners making $12.74 per 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AC7F0-E74C-4084-820B-7830CE58B664}"/>
              </a:ext>
            </a:extLst>
          </p:cNvPr>
          <p:cNvSpPr txBox="1"/>
          <p:nvPr/>
        </p:nvSpPr>
        <p:spPr>
          <a:xfrm>
            <a:off x="4269798" y="4382740"/>
            <a:ext cx="319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Two earners making $14.36 per hour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C8F29-186B-43C4-A51E-9399A4A9EA6E}"/>
              </a:ext>
            </a:extLst>
          </p:cNvPr>
          <p:cNvSpPr txBox="1"/>
          <p:nvPr/>
        </p:nvSpPr>
        <p:spPr>
          <a:xfrm>
            <a:off x="4368797" y="5471848"/>
            <a:ext cx="2908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Two earners making $29.58 per hour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43371-0E00-45F8-B7E9-0B9B3C1DF6FA}"/>
              </a:ext>
            </a:extLst>
          </p:cNvPr>
          <p:cNvSpPr txBox="1"/>
          <p:nvPr/>
        </p:nvSpPr>
        <p:spPr>
          <a:xfrm>
            <a:off x="5183483" y="5039213"/>
            <a:ext cx="136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$123,080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72E5BB-9013-410C-BBDA-E38A3942DB1D}"/>
              </a:ext>
            </a:extLst>
          </p:cNvPr>
          <p:cNvSpPr txBox="1"/>
          <p:nvPr/>
        </p:nvSpPr>
        <p:spPr>
          <a:xfrm>
            <a:off x="5275687" y="3848545"/>
            <a:ext cx="136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$59,737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61459-B41E-41E9-BF5A-D4468F23A9FA}"/>
              </a:ext>
            </a:extLst>
          </p:cNvPr>
          <p:cNvSpPr/>
          <p:nvPr/>
        </p:nvSpPr>
        <p:spPr>
          <a:xfrm>
            <a:off x="320832" y="4078224"/>
            <a:ext cx="813024" cy="23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FAE871-C043-4C57-A248-4B0D98A8D045}"/>
              </a:ext>
            </a:extLst>
          </p:cNvPr>
          <p:cNvSpPr txBox="1"/>
          <p:nvPr/>
        </p:nvSpPr>
        <p:spPr>
          <a:xfrm>
            <a:off x="569976" y="4020312"/>
            <a:ext cx="81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Living</a:t>
            </a:r>
          </a:p>
        </p:txBody>
      </p:sp>
    </p:spTree>
    <p:extLst>
      <p:ext uri="{BB962C8B-B14F-4D97-AF65-F5344CB8AC3E}">
        <p14:creationId xmlns:p14="http://schemas.microsoft.com/office/powerpoint/2010/main" val="273867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271" y="188446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</a:rPr>
              <a:t>Annual </a:t>
            </a:r>
            <a:r>
              <a:rPr lang="en-US" sz="2200">
                <a:solidFill>
                  <a:srgbClr val="FFFF00"/>
                </a:solidFill>
              </a:rPr>
              <a:t>Income</a:t>
            </a:r>
            <a:r>
              <a:rPr lang="en-US" sz="2200">
                <a:solidFill>
                  <a:schemeClr val="bg1"/>
                </a:solidFill>
              </a:rPr>
              <a:t> for </a:t>
            </a:r>
            <a:r>
              <a:rPr lang="en-US" sz="2200" u="sng">
                <a:solidFill>
                  <a:schemeClr val="bg1"/>
                </a:solidFill>
              </a:rPr>
              <a:t>Single</a:t>
            </a:r>
            <a:r>
              <a:rPr lang="en-US" sz="2200">
                <a:solidFill>
                  <a:schemeClr val="bg1"/>
                </a:solidFill>
              </a:rPr>
              <a:t> Wage Earner with Two Children by Type 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05814" y="6172200"/>
            <a:ext cx="5606391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Source: Insight Center for Community Economic Development’s (ICCED) Family Needs Calculator for 2021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5"/>
            <a:ext cx="676810" cy="294435"/>
          </a:xfrm>
        </p:spPr>
        <p:txBody>
          <a:bodyPr/>
          <a:lstStyle/>
          <a:p>
            <a:r>
              <a:rPr lang="en-US" dirty="0"/>
              <a:t>17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BB0AE110-07F3-45B9-B49B-539D05F98BD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40322896"/>
                  </p:ext>
                </p:extLst>
              </p:nvPr>
            </p:nvGraphicFramePr>
            <p:xfrm>
              <a:off x="396803" y="1037011"/>
              <a:ext cx="8403336" cy="4953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BB0AE110-07F3-45B9-B49B-539D05F98B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803" y="1037011"/>
                <a:ext cx="8403336" cy="4953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A3FDFD71-C738-4604-BE18-D42ED269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6477000"/>
            <a:ext cx="8534401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3" name="Graphic 2" descr="Fruit bowl">
            <a:extLst>
              <a:ext uri="{FF2B5EF4-FFF2-40B4-BE49-F238E27FC236}">
                <a16:creationId xmlns:a16="http://schemas.microsoft.com/office/drawing/2014/main" id="{EADA2E75-28CB-4476-851D-CE36C56C4D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5199">
            <a:off x="7938124" y="2750938"/>
            <a:ext cx="840576" cy="840576"/>
          </a:xfrm>
          <a:prstGeom prst="rect">
            <a:avLst/>
          </a:prstGeom>
        </p:spPr>
      </p:pic>
      <p:pic>
        <p:nvPicPr>
          <p:cNvPr id="5" name="Graphic 4" descr="House">
            <a:extLst>
              <a:ext uri="{FF2B5EF4-FFF2-40B4-BE49-F238E27FC236}">
                <a16:creationId xmlns:a16="http://schemas.microsoft.com/office/drawing/2014/main" id="{29C4D3F6-8D37-4C77-BE46-10ECD62474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90082">
            <a:off x="7730144" y="3680320"/>
            <a:ext cx="914400" cy="914400"/>
          </a:xfrm>
          <a:prstGeom prst="rect">
            <a:avLst/>
          </a:prstGeom>
        </p:spPr>
      </p:pic>
      <p:pic>
        <p:nvPicPr>
          <p:cNvPr id="14" name="Graphic 13" descr="Car">
            <a:extLst>
              <a:ext uri="{FF2B5EF4-FFF2-40B4-BE49-F238E27FC236}">
                <a16:creationId xmlns:a16="http://schemas.microsoft.com/office/drawing/2014/main" id="{67EC535C-2BA7-4869-8B23-158AF500C8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818687">
            <a:off x="7625752" y="1863071"/>
            <a:ext cx="914400" cy="914400"/>
          </a:xfrm>
          <a:prstGeom prst="rect">
            <a:avLst/>
          </a:prstGeom>
        </p:spPr>
      </p:pic>
      <p:pic>
        <p:nvPicPr>
          <p:cNvPr id="16" name="Graphic 15" descr="Money">
            <a:extLst>
              <a:ext uri="{FF2B5EF4-FFF2-40B4-BE49-F238E27FC236}">
                <a16:creationId xmlns:a16="http://schemas.microsoft.com/office/drawing/2014/main" id="{CC772A27-5DAC-4DA6-BBFB-12B2897B5A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06209">
            <a:off x="7183902" y="1042346"/>
            <a:ext cx="904304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7FA02F-2CF7-49B7-8DF3-0E0B1498AFB5}"/>
              </a:ext>
            </a:extLst>
          </p:cNvPr>
          <p:cNvSpPr txBox="1"/>
          <p:nvPr/>
        </p:nvSpPr>
        <p:spPr>
          <a:xfrm>
            <a:off x="5126592" y="1843649"/>
            <a:ext cx="151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One earner making $10.56 per 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4169C-747A-4A78-BA7B-2DB5516EF285}"/>
              </a:ext>
            </a:extLst>
          </p:cNvPr>
          <p:cNvSpPr txBox="1"/>
          <p:nvPr/>
        </p:nvSpPr>
        <p:spPr>
          <a:xfrm>
            <a:off x="4276393" y="3081174"/>
            <a:ext cx="309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One earner making $21.12 per 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AC7F0-E74C-4084-820B-7830CE58B664}"/>
              </a:ext>
            </a:extLst>
          </p:cNvPr>
          <p:cNvSpPr txBox="1"/>
          <p:nvPr/>
        </p:nvSpPr>
        <p:spPr>
          <a:xfrm>
            <a:off x="4187754" y="4249755"/>
            <a:ext cx="319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One earner making $28.71 per hour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C8F29-186B-43C4-A51E-9399A4A9EA6E}"/>
              </a:ext>
            </a:extLst>
          </p:cNvPr>
          <p:cNvSpPr txBox="1"/>
          <p:nvPr/>
        </p:nvSpPr>
        <p:spPr>
          <a:xfrm>
            <a:off x="4411509" y="5453510"/>
            <a:ext cx="2908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One earner making $57.19 per hour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43371-0E00-45F8-B7E9-0B9B3C1DF6FA}"/>
              </a:ext>
            </a:extLst>
          </p:cNvPr>
          <p:cNvSpPr txBox="1"/>
          <p:nvPr/>
        </p:nvSpPr>
        <p:spPr>
          <a:xfrm>
            <a:off x="5155037" y="5054145"/>
            <a:ext cx="136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$120,775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72E5BB-9013-410C-BBDA-E38A3942DB1D}"/>
              </a:ext>
            </a:extLst>
          </p:cNvPr>
          <p:cNvSpPr txBox="1"/>
          <p:nvPr/>
        </p:nvSpPr>
        <p:spPr>
          <a:xfrm>
            <a:off x="5225476" y="3788752"/>
            <a:ext cx="136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$59,737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C200F4-AC04-416C-A4F3-7A91688BFE63}"/>
              </a:ext>
            </a:extLst>
          </p:cNvPr>
          <p:cNvSpPr txBox="1"/>
          <p:nvPr/>
        </p:nvSpPr>
        <p:spPr>
          <a:xfrm>
            <a:off x="5126316" y="1450928"/>
            <a:ext cx="156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$21,960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99D654-00E9-49A3-B73C-F80C858704D4}"/>
              </a:ext>
            </a:extLst>
          </p:cNvPr>
          <p:cNvSpPr txBox="1"/>
          <p:nvPr/>
        </p:nvSpPr>
        <p:spPr>
          <a:xfrm>
            <a:off x="5225476" y="2609144"/>
            <a:ext cx="136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$43,920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CD5F6-BD72-4108-8DD2-F31F5569BCBE}"/>
              </a:ext>
            </a:extLst>
          </p:cNvPr>
          <p:cNvSpPr/>
          <p:nvPr/>
        </p:nvSpPr>
        <p:spPr>
          <a:xfrm>
            <a:off x="505814" y="4014216"/>
            <a:ext cx="701194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00440-7AAD-43B3-B42C-706F01808336}"/>
              </a:ext>
            </a:extLst>
          </p:cNvPr>
          <p:cNvSpPr/>
          <p:nvPr/>
        </p:nvSpPr>
        <p:spPr>
          <a:xfrm>
            <a:off x="2029968" y="4014216"/>
            <a:ext cx="31089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2B20F5-6449-4FDD-A3FC-33B02981E382}"/>
              </a:ext>
            </a:extLst>
          </p:cNvPr>
          <p:cNvSpPr/>
          <p:nvPr/>
        </p:nvSpPr>
        <p:spPr>
          <a:xfrm>
            <a:off x="2926080" y="4014216"/>
            <a:ext cx="11887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A3CE0-8EB7-4624-9F2C-BFA144293EF5}"/>
              </a:ext>
            </a:extLst>
          </p:cNvPr>
          <p:cNvSpPr txBox="1"/>
          <p:nvPr/>
        </p:nvSpPr>
        <p:spPr>
          <a:xfrm>
            <a:off x="624686" y="3950208"/>
            <a:ext cx="73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Living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1D9BEA-D0F2-4CAB-B78B-AB2162F950A4}"/>
              </a:ext>
            </a:extLst>
          </p:cNvPr>
          <p:cNvSpPr txBox="1"/>
          <p:nvPr/>
        </p:nvSpPr>
        <p:spPr>
          <a:xfrm>
            <a:off x="1915990" y="3956304"/>
            <a:ext cx="58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61834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647" y="100011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Unemployment</a:t>
            </a:r>
            <a:r>
              <a:rPr lang="en-US" sz="2400" b="1" dirty="0">
                <a:solidFill>
                  <a:schemeClr val="bg1"/>
                </a:solidFill>
              </a:rPr>
              <a:t> Rates by Alameda County City and Unincorporated Area 2019 v. 2020</a:t>
            </a: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6"/>
            <a:ext cx="623470" cy="270624"/>
          </a:xfrm>
        </p:spPr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Employment Development Department</a:t>
            </a:r>
            <a:endParaRPr lang="en-US" sz="1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3B4B28F-C06A-4B76-936F-C717CAE65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6477000"/>
            <a:ext cx="8432247" cy="280989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7C22322-F005-4872-A8D7-38EB72FD6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232502"/>
              </p:ext>
            </p:extLst>
          </p:nvPr>
        </p:nvGraphicFramePr>
        <p:xfrm>
          <a:off x="304800" y="988071"/>
          <a:ext cx="8636553" cy="548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09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Education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b="1" dirty="0">
                <a:solidFill>
                  <a:schemeClr val="bg1"/>
                </a:solidFill>
              </a:rPr>
              <a:t>Alameda County High School Graduation Rates for 2019-20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33400" y="6242315"/>
            <a:ext cx="4608746" cy="2024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Source: California Department of Education Data Reporting Office</a:t>
            </a:r>
            <a:r>
              <a:rPr lang="en-US" sz="800" baseline="0"/>
              <a:t> </a:t>
            </a:r>
            <a:r>
              <a:rPr lang="en-US" sz="800"/>
              <a:t>2019-20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0781" y="6477000"/>
            <a:ext cx="563219" cy="304800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4654D4-6F00-4A93-9791-B7BEB5CC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3429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B26D881-961A-42AB-B1E9-4F88D0453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897199"/>
              </p:ext>
            </p:extLst>
          </p:nvPr>
        </p:nvGraphicFramePr>
        <p:xfrm>
          <a:off x="304800" y="1403807"/>
          <a:ext cx="8419368" cy="483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77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What is the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Community Services Block Grant (CSBG)?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1" y="1600200"/>
            <a:ext cx="853108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just"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Federal funding to support local Community Action</a:t>
            </a:r>
          </a:p>
          <a:p>
            <a:pPr lvl="1" algn="just">
              <a:buClr>
                <a:srgbClr val="006699"/>
              </a:buClr>
              <a:buSzPct val="120000"/>
            </a:pPr>
            <a:r>
              <a:rPr lang="en-US" sz="2400" dirty="0"/>
              <a:t>   Agencies which are governed by the principle of </a:t>
            </a:r>
          </a:p>
          <a:p>
            <a:pPr lvl="1" algn="just">
              <a:buClr>
                <a:srgbClr val="006699"/>
              </a:buClr>
              <a:buSzPct val="120000"/>
            </a:pPr>
            <a:r>
              <a:rPr lang="en-US" sz="2400" dirty="0"/>
              <a:t>   community self help</a:t>
            </a:r>
          </a:p>
          <a:p>
            <a:pPr lvl="1">
              <a:buClr>
                <a:srgbClr val="006699"/>
              </a:buClr>
              <a:buSzPct val="120000"/>
            </a:pPr>
            <a:endParaRPr lang="en-US" sz="2400" dirty="0"/>
          </a:p>
          <a:p>
            <a:pPr lvl="1"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  Funding is based on a calendar year (Jan-Dec)</a:t>
            </a:r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Funds are block granted to the States for oversight </a:t>
            </a:r>
          </a:p>
          <a:p>
            <a:pPr lvl="1">
              <a:buClr>
                <a:srgbClr val="006699"/>
              </a:buClr>
              <a:buSzPct val="120000"/>
            </a:pPr>
            <a:r>
              <a:rPr lang="en-US" sz="2400" dirty="0"/>
              <a:t>   and administration</a:t>
            </a:r>
          </a:p>
          <a:p>
            <a:pPr lvl="1">
              <a:buClr>
                <a:srgbClr val="006699"/>
              </a:buClr>
              <a:buSzPct val="120000"/>
            </a:pPr>
            <a:endParaRPr lang="en-US" sz="2400" dirty="0"/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States calculate and distribute funds to local Community </a:t>
            </a:r>
          </a:p>
          <a:p>
            <a:pPr lvl="1">
              <a:buClr>
                <a:srgbClr val="006699"/>
              </a:buClr>
              <a:buSzPct val="120000"/>
            </a:pPr>
            <a:r>
              <a:rPr lang="en-US" sz="2400" dirty="0"/>
              <a:t>    Action Agencies based on the number of people  </a:t>
            </a:r>
          </a:p>
          <a:p>
            <a:pPr lvl="1">
              <a:buClr>
                <a:srgbClr val="006699"/>
              </a:buClr>
              <a:buSzPct val="120000"/>
            </a:pPr>
            <a:r>
              <a:rPr lang="en-US" sz="2400" dirty="0"/>
              <a:t>   documented in the US Census as living in poverty </a:t>
            </a:r>
          </a:p>
          <a:p>
            <a:pPr lvl="2">
              <a:buClr>
                <a:srgbClr val="006699"/>
              </a:buClr>
              <a:buSzPct val="120000"/>
            </a:pPr>
            <a:r>
              <a:rPr lang="en-US" sz="1600" dirty="0"/>
              <a:t>       </a:t>
            </a:r>
          </a:p>
          <a:p>
            <a:pPr lvl="1">
              <a:buClr>
                <a:srgbClr val="006699"/>
              </a:buClr>
              <a:buSzPct val="120000"/>
            </a:pPr>
            <a:r>
              <a:rPr lang="en-US" sz="1000" dirty="0"/>
              <a:t>(Governed by State Government Code Section 12725-12729)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1485" y="6477000"/>
            <a:ext cx="8534400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2022-2023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www.AC-OCAP.com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580781" y="6477000"/>
            <a:ext cx="563219" cy="29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Education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b="1" dirty="0">
                <a:solidFill>
                  <a:schemeClr val="bg1"/>
                </a:solidFill>
              </a:rPr>
              <a:t> Alameda County Students Not Completing High School 2009-10 v. 2017-18 School Years 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4800" y="6247112"/>
            <a:ext cx="8215731" cy="1987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002060"/>
                </a:solidFill>
              </a:rPr>
              <a:t>Source:  </a:t>
            </a:r>
            <a:r>
              <a:rPr lang="en-US" sz="800" b="0" i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California Dept. of Education, </a:t>
            </a:r>
            <a:r>
              <a:rPr lang="en-US" sz="800" b="0" i="0" strike="noStrike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Cohort Outcome Data</a:t>
            </a:r>
            <a:r>
              <a:rPr lang="en-US" sz="800" b="0" i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(Jun. 2017) &amp; </a:t>
            </a:r>
            <a:r>
              <a:rPr lang="en-US" sz="800" b="0" i="0" strike="noStrike">
                <a:solidFill>
                  <a:srgbClr val="00206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Adjusted Cohort Graduation Rate and Outcome Data</a:t>
            </a:r>
            <a:r>
              <a:rPr lang="en-US" sz="800" b="0" i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(May 2019</a:t>
            </a:r>
            <a:r>
              <a:rPr lang="en-US" sz="1100" b="0" i="0">
                <a:solidFill>
                  <a:srgbClr val="737373"/>
                </a:solidFill>
                <a:effectLst/>
                <a:latin typeface="Arial" panose="020B0604020202020204" pitchFamily="34" charset="0"/>
              </a:rPr>
              <a:t>).</a:t>
            </a:r>
            <a:endParaRPr lang="en-US" sz="80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29" y="6487366"/>
            <a:ext cx="670883" cy="284070"/>
          </a:xfrm>
        </p:spPr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4654D4-6F00-4A93-9791-B7BEB5CC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97CEEE0-7B97-4432-AABC-1F7AA348C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89169"/>
              </p:ext>
            </p:extLst>
          </p:nvPr>
        </p:nvGraphicFramePr>
        <p:xfrm>
          <a:off x="-71311" y="1174124"/>
          <a:ext cx="8591842" cy="507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542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533400" y="6248400"/>
            <a:ext cx="5606391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Source: Alameda County Public Health Department, COVID-19 Data Dashboard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>
                <a:solidFill>
                  <a:srgbClr val="FFFF00"/>
                </a:solidFill>
              </a:rPr>
              <a:t>Health</a:t>
            </a:r>
            <a:r>
              <a:rPr lang="en-US" sz="3200" b="1" kern="0" dirty="0">
                <a:solidFill>
                  <a:schemeClr val="bg1"/>
                </a:solidFill>
              </a:rPr>
              <a:t> – </a:t>
            </a:r>
            <a:r>
              <a:rPr lang="en-US" sz="2800" b="1" kern="0" dirty="0">
                <a:solidFill>
                  <a:schemeClr val="bg1"/>
                </a:solidFill>
              </a:rPr>
              <a:t>COVID-19 Impact</a:t>
            </a:r>
            <a:endParaRPr lang="en-US" sz="3200" b="1" kern="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5"/>
            <a:ext cx="692050" cy="294435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682B10-1AC1-428D-88B1-FB8A823A05C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1430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49E3867-D437-4BD2-98CA-C3B133162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61481"/>
              </p:ext>
            </p:extLst>
          </p:nvPr>
        </p:nvGraphicFramePr>
        <p:xfrm>
          <a:off x="304800" y="1207841"/>
          <a:ext cx="8534400" cy="501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56E27C0-D503-42ED-9A2E-DF6DCFBF4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539730"/>
              </p:ext>
            </p:extLst>
          </p:nvPr>
        </p:nvGraphicFramePr>
        <p:xfrm>
          <a:off x="533400" y="1164724"/>
          <a:ext cx="8305800" cy="487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582D926B-B058-4BFA-BAA2-6CD4A188B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</p:spTree>
    <p:extLst>
      <p:ext uri="{BB962C8B-B14F-4D97-AF65-F5344CB8AC3E}">
        <p14:creationId xmlns:p14="http://schemas.microsoft.com/office/powerpoint/2010/main" val="123656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4706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Food Security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4"/>
            <a:ext cx="676810" cy="309805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D1D7F2-C3A3-4940-BC29-A09CD33D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30980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79E51-042C-4008-88EE-9EC2FEE039DC}"/>
              </a:ext>
            </a:extLst>
          </p:cNvPr>
          <p:cNvSpPr txBox="1"/>
          <p:nvPr/>
        </p:nvSpPr>
        <p:spPr>
          <a:xfrm>
            <a:off x="2633729" y="1560913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The number of individuals receiving </a:t>
            </a:r>
            <a:r>
              <a:rPr lang="en-US" err="1">
                <a:solidFill>
                  <a:srgbClr val="002060"/>
                </a:solidFill>
              </a:rPr>
              <a:t>CalFresh</a:t>
            </a:r>
            <a:r>
              <a:rPr lang="en-US">
                <a:solidFill>
                  <a:srgbClr val="002060"/>
                </a:solidFill>
              </a:rPr>
              <a:t> increased by </a:t>
            </a:r>
            <a:r>
              <a:rPr lang="en-US" b="1">
                <a:solidFill>
                  <a:srgbClr val="A50021"/>
                </a:solidFill>
              </a:rPr>
              <a:t>14.5%</a:t>
            </a:r>
            <a:r>
              <a:rPr lang="en-US">
                <a:solidFill>
                  <a:srgbClr val="002060"/>
                </a:solidFill>
              </a:rPr>
              <a:t> between February of 2020 and February of 2021  </a:t>
            </a:r>
          </a:p>
        </p:txBody>
      </p:sp>
      <p:pic>
        <p:nvPicPr>
          <p:cNvPr id="11" name="Graphic 10" descr="Shopping cart">
            <a:extLst>
              <a:ext uri="{FF2B5EF4-FFF2-40B4-BE49-F238E27FC236}">
                <a16:creationId xmlns:a16="http://schemas.microsoft.com/office/drawing/2014/main" id="{88F78BB3-0BFA-4982-A8F5-C5A544AC5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117" y="1528996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A0B6C7-C9E7-4A6B-8410-0FA1B6B2DF74}"/>
              </a:ext>
            </a:extLst>
          </p:cNvPr>
          <p:cNvSpPr txBox="1"/>
          <p:nvPr/>
        </p:nvSpPr>
        <p:spPr>
          <a:xfrm>
            <a:off x="2679342" y="2820532"/>
            <a:ext cx="5712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According to the </a:t>
            </a:r>
            <a:r>
              <a:rPr lang="en-US" sz="180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Alameda County Community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Food Bank, the need for food dramatically increased </a:t>
            </a:r>
            <a:r>
              <a:rPr lang="en-US" sz="1800" b="1">
                <a:solidFill>
                  <a:srgbClr val="A5002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between 50 and 70% during 2020</a:t>
            </a:r>
            <a:endParaRPr lang="en-US">
              <a:solidFill>
                <a:srgbClr val="A5002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4B7BA-8359-427B-8549-2B27F501B1BB}"/>
              </a:ext>
            </a:extLst>
          </p:cNvPr>
          <p:cNvSpPr txBox="1"/>
          <p:nvPr/>
        </p:nvSpPr>
        <p:spPr>
          <a:xfrm>
            <a:off x="2615484" y="4194803"/>
            <a:ext cx="5905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A5002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11%</a:t>
            </a:r>
            <a:r>
              <a:rPr lang="en-US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Alameda County residents were food insecure in March of 2021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17" name="Graphic 16" descr="Fruit bowl">
            <a:extLst>
              <a:ext uri="{FF2B5EF4-FFF2-40B4-BE49-F238E27FC236}">
                <a16:creationId xmlns:a16="http://schemas.microsoft.com/office/drawing/2014/main" id="{7B08C1B6-4070-49EA-9A49-10E705284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440" y="4115576"/>
            <a:ext cx="804784" cy="8047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901D71-5D08-4566-951F-AD408EEC3187}"/>
              </a:ext>
            </a:extLst>
          </p:cNvPr>
          <p:cNvSpPr txBox="1"/>
          <p:nvPr/>
        </p:nvSpPr>
        <p:spPr>
          <a:xfrm>
            <a:off x="2679342" y="529207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41.7%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of Alameda County students and </a:t>
            </a:r>
            <a:r>
              <a:rPr lang="en-US" b="1">
                <a:solidFill>
                  <a:srgbClr val="A50021"/>
                </a:solidFill>
              </a:rPr>
              <a:t>71.6%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of Oakland students qualify for free or reduced-price lunches</a:t>
            </a:r>
          </a:p>
        </p:txBody>
      </p:sp>
      <p:pic>
        <p:nvPicPr>
          <p:cNvPr id="20" name="Graphic 19" descr="Shopping bag">
            <a:extLst>
              <a:ext uri="{FF2B5EF4-FFF2-40B4-BE49-F238E27FC236}">
                <a16:creationId xmlns:a16="http://schemas.microsoft.com/office/drawing/2014/main" id="{81F418F3-CB49-4DB4-B04A-D90D47515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4117" y="2820532"/>
            <a:ext cx="914400" cy="914400"/>
          </a:xfrm>
          <a:prstGeom prst="rect">
            <a:avLst/>
          </a:prstGeom>
        </p:spPr>
      </p:pic>
      <p:pic>
        <p:nvPicPr>
          <p:cNvPr id="22" name="Graphic 21" descr="Table setting">
            <a:extLst>
              <a:ext uri="{FF2B5EF4-FFF2-40B4-BE49-F238E27FC236}">
                <a16:creationId xmlns:a16="http://schemas.microsoft.com/office/drawing/2014/main" id="{8CB5B553-96CA-467D-AACD-80536F3CCC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773" y="5103993"/>
            <a:ext cx="1103710" cy="11037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>
                <a:solidFill>
                  <a:srgbClr val="FFFF00"/>
                </a:solidFill>
              </a:rPr>
              <a:t>Housing</a:t>
            </a:r>
            <a:r>
              <a:rPr lang="en-US" sz="2800" b="1" kern="0" dirty="0">
                <a:solidFill>
                  <a:schemeClr val="bg1"/>
                </a:solidFill>
              </a:rPr>
              <a:t> – Fair Market Rent for Two Bedrooms </a:t>
            </a:r>
          </a:p>
          <a:p>
            <a:r>
              <a:rPr lang="en-US" sz="2800" b="1" kern="0" dirty="0">
                <a:solidFill>
                  <a:schemeClr val="bg1"/>
                </a:solidFill>
              </a:rPr>
              <a:t>in Alameda County </a:t>
            </a:r>
            <a:endParaRPr lang="en-US" sz="2800" b="1" kern="0" dirty="0">
              <a:solidFill>
                <a:srgbClr val="0066FF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53414" y="6241346"/>
            <a:ext cx="5606391" cy="304800"/>
          </a:xfrm>
          <a:prstGeom prst="rect">
            <a:avLst/>
          </a:prstGeom>
        </p:spPr>
        <p:txBody>
          <a:bodyPr wrap="squar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Source: National Low Income Housing Coalition, HUDUser.gov 2021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6"/>
            <a:ext cx="676810" cy="284070"/>
          </a:xfrm>
        </p:spPr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1D4FD49-FB32-4103-8BAD-FC85CE4E0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www.AC-OCAP.com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97C0397-C61C-4332-BA27-C961F0533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591817"/>
              </p:ext>
            </p:extLst>
          </p:nvPr>
        </p:nvGraphicFramePr>
        <p:xfrm>
          <a:off x="353414" y="1397972"/>
          <a:ext cx="8485785" cy="460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phic 8" descr="Home with solid fill">
            <a:extLst>
              <a:ext uri="{FF2B5EF4-FFF2-40B4-BE49-F238E27FC236}">
                <a16:creationId xmlns:a16="http://schemas.microsoft.com/office/drawing/2014/main" id="{2140BC87-4AF1-4CD0-970A-E4BCD571B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2386" y="1897380"/>
            <a:ext cx="1028700" cy="1028700"/>
          </a:xfrm>
          <a:prstGeom prst="rect">
            <a:avLst/>
          </a:prstGeom>
        </p:spPr>
      </p:pic>
      <p:pic>
        <p:nvPicPr>
          <p:cNvPr id="17" name="Graphic 16" descr="Home with solid fill">
            <a:extLst>
              <a:ext uri="{FF2B5EF4-FFF2-40B4-BE49-F238E27FC236}">
                <a16:creationId xmlns:a16="http://schemas.microsoft.com/office/drawing/2014/main" id="{7A28D383-82CD-42D5-9995-47B800DBD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4396" y="1672091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5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914400"/>
            <a:ext cx="84582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b="1"/>
          </a:p>
          <a:p>
            <a:r>
              <a:rPr lang="en-US" sz="2000" b="1"/>
              <a:t>	</a:t>
            </a:r>
          </a:p>
          <a:p>
            <a:endParaRPr lang="en-US" sz="4000" b="1">
              <a:solidFill>
                <a:srgbClr val="006699"/>
              </a:solidFill>
            </a:endParaRPr>
          </a:p>
          <a:p>
            <a:r>
              <a:rPr lang="en-US" sz="4000" b="1">
                <a:solidFill>
                  <a:srgbClr val="006699"/>
                </a:solidFill>
              </a:rPr>
              <a:t>	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000" b="1"/>
              <a:t>	</a:t>
            </a:r>
          </a:p>
          <a:p>
            <a:pPr>
              <a:buClr>
                <a:srgbClr val="006699"/>
              </a:buClr>
              <a:buSzPct val="120000"/>
            </a:pPr>
            <a:endParaRPr lang="en-US" sz="2000" b="1"/>
          </a:p>
          <a:p>
            <a:pPr>
              <a:buClr>
                <a:srgbClr val="006699"/>
              </a:buClr>
              <a:buSzPct val="120000"/>
            </a:pPr>
            <a:endParaRPr lang="en-US" sz="2000" b="1"/>
          </a:p>
          <a:p>
            <a:pPr>
              <a:buClr>
                <a:srgbClr val="006699"/>
              </a:buClr>
              <a:buSzPct val="120000"/>
            </a:pPr>
            <a:endParaRPr lang="en-US" sz="2000" b="1"/>
          </a:p>
          <a:p>
            <a:pPr>
              <a:buClr>
                <a:srgbClr val="006699"/>
              </a:buClr>
              <a:buSzPct val="120000"/>
            </a:pPr>
            <a:endParaRPr lang="en-US" sz="2000" b="1"/>
          </a:p>
          <a:p>
            <a:pPr>
              <a:buClr>
                <a:srgbClr val="006699"/>
              </a:buClr>
              <a:buSzPct val="120000"/>
            </a:pPr>
            <a:endParaRPr lang="en-US" sz="2000" b="1"/>
          </a:p>
          <a:p>
            <a:pPr>
              <a:buClr>
                <a:srgbClr val="006699"/>
              </a:buClr>
              <a:buSzPct val="120000"/>
            </a:pPr>
            <a:endParaRPr lang="en-US" sz="2000" b="1"/>
          </a:p>
          <a:p>
            <a:pPr>
              <a:buClr>
                <a:srgbClr val="006699"/>
              </a:buClr>
              <a:buSzPct val="120000"/>
            </a:pPr>
            <a:endParaRPr lang="en-US" sz="2000" b="1"/>
          </a:p>
          <a:p>
            <a:endParaRPr lang="en-US" sz="1600" i="1"/>
          </a:p>
          <a:p>
            <a:endParaRPr lang="en-US" sz="1600" i="1"/>
          </a:p>
          <a:p>
            <a:r>
              <a:rPr lang="en-US" sz="2000" b="1"/>
              <a:t>	  </a:t>
            </a:r>
            <a:endParaRPr lang="en-US" sz="2000" b="1" i="1"/>
          </a:p>
          <a:p>
            <a:r>
              <a:rPr lang="en-US" sz="2000"/>
              <a:t>  </a:t>
            </a:r>
          </a:p>
          <a:p>
            <a:endParaRPr lang="en-US" sz="1500"/>
          </a:p>
          <a:p>
            <a:r>
              <a:rPr lang="en-US" sz="1500" b="1"/>
              <a:t>	  </a:t>
            </a:r>
            <a:endParaRPr lang="en-US" sz="1500" b="1" i="1"/>
          </a:p>
          <a:p>
            <a:endParaRPr lang="en-US" sz="1500" b="1" i="1"/>
          </a:p>
          <a:p>
            <a:endParaRPr lang="en-US" sz="1500" b="1"/>
          </a:p>
          <a:p>
            <a:r>
              <a:rPr lang="en-US" sz="2400"/>
              <a:t>	</a:t>
            </a:r>
            <a:endParaRPr lang="en-US" sz="160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85814"/>
              </p:ext>
            </p:extLst>
          </p:nvPr>
        </p:nvGraphicFramePr>
        <p:xfrm>
          <a:off x="228600" y="1403568"/>
          <a:ext cx="8400068" cy="486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>
                <a:solidFill>
                  <a:srgbClr val="FFFF00"/>
                </a:solidFill>
              </a:rPr>
              <a:t>Unhoused Population </a:t>
            </a:r>
            <a:r>
              <a:rPr lang="en-US" sz="3200" b="1" kern="0" dirty="0">
                <a:solidFill>
                  <a:schemeClr val="bg1"/>
                </a:solidFill>
              </a:rPr>
              <a:t>of Alameda County </a:t>
            </a:r>
            <a:endParaRPr lang="en-US" sz="3200" b="1" kern="0" dirty="0">
              <a:solidFill>
                <a:srgbClr val="0066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61760"/>
            <a:ext cx="676810" cy="278553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CBD5EC6-B5E7-4115-84A6-12051CC08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18" y="6461760"/>
            <a:ext cx="8428382" cy="27855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www.AC-OCAP.com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66700" y="1553025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Alameda County had </a:t>
            </a:r>
            <a:r>
              <a:rPr lang="en-US" sz="2400" b="1">
                <a:solidFill>
                  <a:srgbClr val="990000"/>
                </a:solidFill>
              </a:rPr>
              <a:t>10,580</a:t>
            </a:r>
            <a:r>
              <a:rPr lang="en-US" sz="2400" b="1"/>
              <a:t> </a:t>
            </a:r>
            <a:r>
              <a:rPr lang="en-US" sz="2400">
                <a:solidFill>
                  <a:srgbClr val="002060"/>
                </a:solidFill>
              </a:rPr>
              <a:t>violent offenses in 2019</a:t>
            </a:r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400">
              <a:solidFill>
                <a:srgbClr val="002060"/>
              </a:solidFill>
            </a:endParaRPr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There were </a:t>
            </a:r>
            <a:r>
              <a:rPr lang="en-US" sz="2400" b="1">
                <a:solidFill>
                  <a:srgbClr val="800000"/>
                </a:solidFill>
              </a:rPr>
              <a:t>657 </a:t>
            </a:r>
            <a:r>
              <a:rPr lang="en-US" sz="2400" b="1">
                <a:solidFill>
                  <a:srgbClr val="002060"/>
                </a:solidFill>
              </a:rPr>
              <a:t>felony </a:t>
            </a:r>
            <a:r>
              <a:rPr lang="en-US" sz="2400">
                <a:solidFill>
                  <a:srgbClr val="002060"/>
                </a:solidFill>
              </a:rPr>
              <a:t>juvenile arrests and </a:t>
            </a:r>
            <a:r>
              <a:rPr lang="en-US" sz="2400" b="1">
                <a:solidFill>
                  <a:srgbClr val="A50021"/>
                </a:solidFill>
              </a:rPr>
              <a:t>472</a:t>
            </a:r>
            <a:r>
              <a:rPr lang="en-US" sz="2400">
                <a:solidFill>
                  <a:srgbClr val="002060"/>
                </a:solidFill>
              </a:rPr>
              <a:t> misdemeanors in Alameda County in 2019,a ten-year low </a:t>
            </a:r>
          </a:p>
          <a:p>
            <a:pPr>
              <a:buClr>
                <a:srgbClr val="006699"/>
              </a:buClr>
              <a:buSzPct val="120000"/>
            </a:pPr>
            <a:endParaRPr lang="en-US" sz="2400">
              <a:solidFill>
                <a:srgbClr val="002060"/>
              </a:solidFill>
            </a:endParaRPr>
          </a:p>
          <a:p>
            <a:pPr>
              <a:buClr>
                <a:srgbClr val="006699"/>
              </a:buClr>
              <a:buSzPct val="120000"/>
            </a:pPr>
            <a:endParaRPr lang="en-US" sz="900"/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Violent Crimes in Oakland increased from </a:t>
            </a:r>
            <a:r>
              <a:rPr lang="en-US" sz="2400" b="1">
                <a:solidFill>
                  <a:srgbClr val="A50021"/>
                </a:solidFill>
              </a:rPr>
              <a:t>5,831</a:t>
            </a:r>
            <a:r>
              <a:rPr lang="en-US" sz="2400">
                <a:solidFill>
                  <a:srgbClr val="002060"/>
                </a:solidFill>
              </a:rPr>
              <a:t> in 2019 to </a:t>
            </a:r>
            <a:r>
              <a:rPr lang="en-US" sz="2400" b="1">
                <a:solidFill>
                  <a:srgbClr val="A50021"/>
                </a:solidFill>
              </a:rPr>
              <a:t>5,937 </a:t>
            </a:r>
            <a:r>
              <a:rPr lang="en-US" sz="2400">
                <a:solidFill>
                  <a:srgbClr val="002060"/>
                </a:solidFill>
              </a:rPr>
              <a:t>in 2020</a:t>
            </a:r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400">
              <a:solidFill>
                <a:srgbClr val="002060"/>
              </a:solidFill>
            </a:endParaRPr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Homicides in Oakland increased </a:t>
            </a:r>
            <a:r>
              <a:rPr lang="en-US" sz="2400" b="1">
                <a:solidFill>
                  <a:srgbClr val="A50021"/>
                </a:solidFill>
              </a:rPr>
              <a:t>36%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from 75 in 2019 to 103 in 2020 </a:t>
            </a:r>
          </a:p>
          <a:p>
            <a:pPr>
              <a:buClr>
                <a:srgbClr val="006699"/>
              </a:buClr>
              <a:buSzPct val="120000"/>
            </a:pPr>
            <a:endParaRPr lang="en-US" sz="1200">
              <a:solidFill>
                <a:srgbClr val="002060"/>
              </a:solidFill>
            </a:endParaRPr>
          </a:p>
          <a:p>
            <a:pPr marL="285750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1200"/>
          </a:p>
          <a:p>
            <a:pPr>
              <a:buClr>
                <a:srgbClr val="006699"/>
              </a:buClr>
              <a:buSzPct val="120000"/>
            </a:pPr>
            <a:endParaRPr lang="en-US" sz="1500" b="1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>
                <a:solidFill>
                  <a:srgbClr val="FFFF00"/>
                </a:solidFill>
              </a:rPr>
              <a:t>Public Safety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6"/>
            <a:ext cx="676810" cy="284070"/>
          </a:xfrm>
        </p:spPr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160B6B-84D8-452D-ABEE-5C0D1803A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5425C36-7374-4976-85E6-C85B57C29C8C}"/>
              </a:ext>
            </a:extLst>
          </p:cNvPr>
          <p:cNvSpPr txBox="1"/>
          <p:nvPr/>
        </p:nvSpPr>
        <p:spPr>
          <a:xfrm>
            <a:off x="304800" y="5835437"/>
            <a:ext cx="6535590" cy="2086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/>
              <a:t>Source: CA Department of Justice, Crime and Clearances Data</a:t>
            </a:r>
          </a:p>
        </p:txBody>
      </p:sp>
    </p:spTree>
    <p:extLst>
      <p:ext uri="{BB962C8B-B14F-4D97-AF65-F5344CB8AC3E}">
        <p14:creationId xmlns:p14="http://schemas.microsoft.com/office/powerpoint/2010/main" val="362544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66700" y="1553025"/>
            <a:ext cx="86106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1200">
              <a:solidFill>
                <a:srgbClr val="002060"/>
              </a:solidFill>
            </a:endParaRPr>
          </a:p>
          <a:p>
            <a:pPr>
              <a:buClr>
                <a:srgbClr val="006699"/>
              </a:buClr>
              <a:buSzPct val="120000"/>
            </a:pPr>
            <a:endParaRPr lang="en-US" sz="1200">
              <a:solidFill>
                <a:srgbClr val="002060"/>
              </a:solidFill>
            </a:endParaRPr>
          </a:p>
          <a:p>
            <a:pPr>
              <a:buClr>
                <a:srgbClr val="006699"/>
              </a:buClr>
              <a:buSzPct val="120000"/>
            </a:pPr>
            <a:endParaRPr lang="en-US" sz="1200">
              <a:solidFill>
                <a:srgbClr val="002060"/>
              </a:solidFill>
            </a:endParaRPr>
          </a:p>
          <a:p>
            <a:pPr>
              <a:buClr>
                <a:srgbClr val="006699"/>
              </a:buClr>
              <a:buSzPct val="120000"/>
            </a:pPr>
            <a:endParaRPr lang="en-US" sz="1200">
              <a:solidFill>
                <a:srgbClr val="002060"/>
              </a:solidFill>
            </a:endParaRPr>
          </a:p>
          <a:p>
            <a:pPr>
              <a:buClr>
                <a:srgbClr val="006699"/>
              </a:buClr>
              <a:buSzPct val="120000"/>
            </a:pPr>
            <a:endParaRPr lang="en-US" sz="1200">
              <a:solidFill>
                <a:srgbClr val="002060"/>
              </a:solidFill>
            </a:endParaRPr>
          </a:p>
          <a:p>
            <a:pPr>
              <a:buClr>
                <a:srgbClr val="006699"/>
              </a:buClr>
              <a:buSzPct val="120000"/>
            </a:pPr>
            <a:endParaRPr lang="en-US" sz="1200">
              <a:solidFill>
                <a:srgbClr val="002060"/>
              </a:solidFill>
            </a:endParaRPr>
          </a:p>
          <a:p>
            <a:pPr>
              <a:buClr>
                <a:srgbClr val="006699"/>
              </a:buClr>
              <a:buSzPct val="120000"/>
            </a:pPr>
            <a:endParaRPr lang="en-US" sz="1200">
              <a:solidFill>
                <a:srgbClr val="002060"/>
              </a:solidFill>
            </a:endParaRPr>
          </a:p>
          <a:p>
            <a:pPr marL="285750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1200"/>
          </a:p>
          <a:p>
            <a:pPr>
              <a:buClr>
                <a:srgbClr val="006699"/>
              </a:buClr>
              <a:buSzPct val="120000"/>
            </a:pPr>
            <a:endParaRPr lang="en-US" sz="1500" b="1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700" y="230035"/>
            <a:ext cx="8610600" cy="109630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chemeClr val="bg1"/>
                </a:solidFill>
              </a:rPr>
              <a:t>Alameda County </a:t>
            </a:r>
          </a:p>
          <a:p>
            <a:r>
              <a:rPr lang="en-US" sz="3200" b="1" kern="0">
                <a:solidFill>
                  <a:schemeClr val="bg1"/>
                </a:solidFill>
              </a:rPr>
              <a:t>Community Survey Results </a:t>
            </a:r>
            <a:endParaRPr lang="en-US" sz="3200" b="1" kern="0">
              <a:solidFill>
                <a:srgbClr val="0066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5"/>
            <a:ext cx="623469" cy="294435"/>
          </a:xfrm>
        </p:spPr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160B6B-84D8-452D-ABEE-5C0D1803A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493796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7C7C7-4BBD-4B9D-8145-B1086E948B6D}"/>
              </a:ext>
            </a:extLst>
          </p:cNvPr>
          <p:cNvSpPr txBox="1"/>
          <p:nvPr/>
        </p:nvSpPr>
        <p:spPr>
          <a:xfrm>
            <a:off x="304800" y="1473163"/>
            <a:ext cx="8493796" cy="37607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17653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A50021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271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survey respondents indicated they were from a city or area in Alameda County</a:t>
            </a:r>
            <a:r>
              <a:rPr lang="en-US" sz="2400">
                <a:solidFill>
                  <a:srgbClr val="002060"/>
                </a:solidFill>
                <a:latin typeface="Arial"/>
                <a:ea typeface="Arial" panose="020B0604020202020204" pitchFamily="34" charset="0"/>
                <a:cs typeface="Times New Roman"/>
              </a:rPr>
              <a:t> excluding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the city of Berkeley</a:t>
            </a:r>
          </a:p>
          <a:p>
            <a:pPr marR="17653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17653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A50021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88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respondents resided in the city of Oakland</a:t>
            </a:r>
          </a:p>
          <a:p>
            <a:pPr marR="17653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17653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A50021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183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resided elsewhere in Alameda County</a:t>
            </a:r>
          </a:p>
          <a:p>
            <a:pPr marR="17653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17653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The</a:t>
            </a:r>
            <a:r>
              <a:rPr lang="en-US" sz="2400" spc="-3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average</a:t>
            </a:r>
            <a:r>
              <a:rPr lang="en-US" sz="2400" spc="-3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household</a:t>
            </a:r>
            <a:r>
              <a:rPr lang="en-US" sz="2400" spc="-35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size</a:t>
            </a:r>
            <a:r>
              <a:rPr lang="en-US" sz="2400" spc="-25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of</a:t>
            </a:r>
            <a:r>
              <a:rPr lang="en-US" sz="2400" spc="-3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all</a:t>
            </a:r>
            <a:r>
              <a:rPr lang="en-US" sz="2400" spc="-3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the</a:t>
            </a:r>
            <a:r>
              <a:rPr lang="en-US" sz="2400" spc="-3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respondents</a:t>
            </a:r>
            <a:r>
              <a:rPr lang="en-US" sz="2400" spc="-25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is</a:t>
            </a:r>
            <a:r>
              <a:rPr lang="en-US" sz="2400" spc="-3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 b="1">
                <a:solidFill>
                  <a:srgbClr val="A50021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3.3</a:t>
            </a:r>
          </a:p>
          <a:p>
            <a:pPr marR="17653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A5002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17653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A50021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42%</a:t>
            </a:r>
            <a:r>
              <a:rPr lang="en-US" sz="2400">
                <a:solidFill>
                  <a:srgbClr val="A50021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Arial"/>
                <a:ea typeface="Arial" panose="020B0604020202020204" pitchFamily="34" charset="0"/>
                <a:cs typeface="Times New Roman"/>
              </a:rPr>
              <a:t>of the respondents have household incomes below $40,000</a:t>
            </a:r>
            <a:endParaRPr lang="en-US" sz="2400">
              <a:solidFill>
                <a:srgbClr val="002060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15" name="Graphic 14" descr="Group of people">
            <a:extLst>
              <a:ext uri="{FF2B5EF4-FFF2-40B4-BE49-F238E27FC236}">
                <a16:creationId xmlns:a16="http://schemas.microsoft.com/office/drawing/2014/main" id="{EB3181FB-33CB-401E-BF77-C7620A56C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6670" y="5037475"/>
            <a:ext cx="1212843" cy="1212843"/>
          </a:xfrm>
          <a:prstGeom prst="rect">
            <a:avLst/>
          </a:prstGeom>
        </p:spPr>
      </p:pic>
      <p:pic>
        <p:nvPicPr>
          <p:cNvPr id="21" name="Graphic 20" descr="Megaphone">
            <a:extLst>
              <a:ext uri="{FF2B5EF4-FFF2-40B4-BE49-F238E27FC236}">
                <a16:creationId xmlns:a16="http://schemas.microsoft.com/office/drawing/2014/main" id="{C4FB40AD-3916-4840-B14A-573D3A74A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0600" y="4927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799" y="304800"/>
            <a:ext cx="8534400" cy="115061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chemeClr val="bg1"/>
                </a:solidFill>
              </a:rPr>
              <a:t>Alameda County </a:t>
            </a:r>
          </a:p>
          <a:p>
            <a:r>
              <a:rPr lang="en-US" sz="3200" b="1" kern="0">
                <a:solidFill>
                  <a:schemeClr val="bg1"/>
                </a:solidFill>
              </a:rPr>
              <a:t>Community Survey Results </a:t>
            </a:r>
            <a:endParaRPr lang="en-US" sz="3200" b="1" kern="0">
              <a:solidFill>
                <a:srgbClr val="0066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77001"/>
            <a:ext cx="661570" cy="342899"/>
          </a:xfrm>
        </p:spPr>
        <p:txBody>
          <a:bodyPr/>
          <a:lstStyle/>
          <a:p>
            <a:r>
              <a:rPr lang="en-US" dirty="0"/>
              <a:t>27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160B6B-84D8-452D-ABEE-5C0D1803A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0B95B1B-F64C-4E71-82B5-B20DEC9E6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400747"/>
              </p:ext>
            </p:extLst>
          </p:nvPr>
        </p:nvGraphicFramePr>
        <p:xfrm>
          <a:off x="304799" y="1455420"/>
          <a:ext cx="8534400" cy="502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968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67149"/>
            <a:ext cx="8534400" cy="117003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chemeClr val="bg1"/>
                </a:solidFill>
              </a:rPr>
              <a:t>Alameda County </a:t>
            </a:r>
          </a:p>
          <a:p>
            <a:r>
              <a:rPr lang="en-US" sz="3200" b="1" kern="0">
                <a:solidFill>
                  <a:schemeClr val="bg1"/>
                </a:solidFill>
              </a:rPr>
              <a:t>Community Survey Results </a:t>
            </a:r>
            <a:endParaRPr lang="en-US" sz="3200" b="1" kern="0">
              <a:solidFill>
                <a:srgbClr val="0066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6"/>
            <a:ext cx="676810" cy="284069"/>
          </a:xfrm>
        </p:spPr>
        <p:txBody>
          <a:bodyPr/>
          <a:lstStyle/>
          <a:p>
            <a:r>
              <a:rPr lang="en-US" dirty="0"/>
              <a:t>  28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160B6B-84D8-452D-ABEE-5C0D1803A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72A3B9A-8D29-49A8-B7AF-568C1EA80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999518"/>
              </p:ext>
            </p:extLst>
          </p:nvPr>
        </p:nvGraphicFramePr>
        <p:xfrm>
          <a:off x="228600" y="1243524"/>
          <a:ext cx="8534400" cy="503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7517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86565"/>
            <a:ext cx="8534400" cy="122065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chemeClr val="bg1"/>
                </a:solidFill>
              </a:rPr>
              <a:t>Alameda County </a:t>
            </a:r>
          </a:p>
          <a:p>
            <a:r>
              <a:rPr lang="en-US" sz="3200" b="1" kern="0">
                <a:solidFill>
                  <a:schemeClr val="bg1"/>
                </a:solidFill>
              </a:rPr>
              <a:t>Community Survey Results </a:t>
            </a:r>
            <a:endParaRPr lang="en-US" sz="3200" b="1" kern="0">
              <a:solidFill>
                <a:srgbClr val="0066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55380" y="6487365"/>
            <a:ext cx="441960" cy="294435"/>
          </a:xfrm>
        </p:spPr>
        <p:txBody>
          <a:bodyPr/>
          <a:lstStyle/>
          <a:p>
            <a:r>
              <a:rPr lang="en-US" dirty="0"/>
              <a:t>29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A160B6B-84D8-452D-ABEE-5C0D1803A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34400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BEC4D2B-EB75-4EBB-880F-C09BEFA51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812175"/>
              </p:ext>
            </p:extLst>
          </p:nvPr>
        </p:nvGraphicFramePr>
        <p:xfrm>
          <a:off x="358141" y="1317586"/>
          <a:ext cx="839723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724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History of Community Action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86168"/>
            <a:ext cx="8534400" cy="295632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www.AC-OCAP.com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9200" y="6477000"/>
            <a:ext cx="304800" cy="3048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BACAA-9F72-4D02-AA0B-29A57C01ECDF}"/>
              </a:ext>
            </a:extLst>
          </p:cNvPr>
          <p:cNvSpPr txBox="1"/>
          <p:nvPr/>
        </p:nvSpPr>
        <p:spPr>
          <a:xfrm>
            <a:off x="589935" y="1517154"/>
            <a:ext cx="7973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99"/>
                </a:solidFill>
              </a:rPr>
              <a:t>1964</a:t>
            </a:r>
          </a:p>
          <a:p>
            <a:pPr algn="just"/>
            <a:r>
              <a:rPr lang="en-US" dirty="0"/>
              <a:t>President Lyndon B. Johnson declares “War on Poverty” and signs the Economic Opportunity Act of 1964, establishing Community Action Agencies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34424E-0411-44F3-92CE-8794324F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67" y="2671959"/>
            <a:ext cx="5330066" cy="3464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ACCE20-EBBF-444C-846B-CB143319229D}"/>
              </a:ext>
            </a:extLst>
          </p:cNvPr>
          <p:cNvSpPr txBox="1"/>
          <p:nvPr/>
        </p:nvSpPr>
        <p:spPr>
          <a:xfrm>
            <a:off x="5053780" y="1489689"/>
            <a:ext cx="3785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69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970E9-798E-4851-B075-BDFAB74F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4755" y="6477000"/>
            <a:ext cx="758071" cy="304800"/>
          </a:xfrm>
        </p:spPr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8291A4-0688-4F15-A063-2C77E7C5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4202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781795B4-D86B-45C9-96AB-C5A43EC66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5" y="218107"/>
            <a:ext cx="8613801" cy="6258894"/>
          </a:xfrm>
        </p:spPr>
      </p:pic>
    </p:spTree>
    <p:extLst>
      <p:ext uri="{BB962C8B-B14F-4D97-AF65-F5344CB8AC3E}">
        <p14:creationId xmlns:p14="http://schemas.microsoft.com/office/powerpoint/2010/main" val="588887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3831"/>
            <a:ext cx="8534400" cy="751911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2020-2022 Funded Programs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1447800"/>
            <a:ext cx="8610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2000"/>
          </a:p>
          <a:p>
            <a:pPr>
              <a:buClr>
                <a:srgbClr val="006699"/>
              </a:buClr>
              <a:buSzPct val="120000"/>
            </a:pPr>
            <a:endParaRPr lang="en-US" sz="150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0" y="6487365"/>
            <a:ext cx="692296" cy="294435"/>
          </a:xfrm>
        </p:spPr>
        <p:txBody>
          <a:bodyPr/>
          <a:lstStyle/>
          <a:p>
            <a:r>
              <a:rPr lang="en-US" dirty="0"/>
              <a:t>31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B0F0DB7-DC4D-4901-B904-274B44920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6477000"/>
            <a:ext cx="8534401" cy="294435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235BA0E-01CE-4A5A-9890-78BDBF1DE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34204"/>
              </p:ext>
            </p:extLst>
          </p:nvPr>
        </p:nvGraphicFramePr>
        <p:xfrm>
          <a:off x="304796" y="1284662"/>
          <a:ext cx="8534400" cy="22359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53748150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193077882"/>
                    </a:ext>
                  </a:extLst>
                </a:gridCol>
              </a:tblGrid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Entrepreneurship/Job Training &amp; Employment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Low-Income Housing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61908"/>
                  </a:ext>
                </a:extLst>
              </a:tr>
              <a:tr h="26555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Chabot-Las Positas – Tri-Valley Career Center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Civicorps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Downtown Streets, Inc.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Hack the Hood, Inc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Lao Family Community Development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New Door Ventures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Renaissance Entrepreneurship Center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Rubicon Programs, Inc.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Alliance for Community Wellness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Covenant Hose California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Eden Information and Referral, Inc.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Fremont family Resource Center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St. Mary’s Center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351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A067B2-C2A6-4A4B-93F7-B06A7BA9364E}"/>
              </a:ext>
            </a:extLst>
          </p:cNvPr>
          <p:cNvSpPr txBox="1"/>
          <p:nvPr/>
        </p:nvSpPr>
        <p:spPr>
          <a:xfrm>
            <a:off x="304796" y="946108"/>
            <a:ext cx="853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AC-OCAP Grantees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21CA5-3262-4488-8F30-021CDDFAB9CA}"/>
              </a:ext>
            </a:extLst>
          </p:cNvPr>
          <p:cNvSpPr txBox="1"/>
          <p:nvPr/>
        </p:nvSpPr>
        <p:spPr>
          <a:xfrm>
            <a:off x="304798" y="487384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AC-OCAP Programs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3856BEA-18B4-455F-BA58-AF99B8C98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86195"/>
              </p:ext>
            </p:extLst>
          </p:nvPr>
        </p:nvGraphicFramePr>
        <p:xfrm>
          <a:off x="304798" y="4089664"/>
          <a:ext cx="8534401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0569">
                  <a:extLst>
                    <a:ext uri="{9D8B030D-6E8A-4147-A177-3AD203B41FA5}">
                      <a16:colId xmlns:a16="http://schemas.microsoft.com/office/drawing/2014/main" val="3871401787"/>
                    </a:ext>
                  </a:extLst>
                </a:gridCol>
                <a:gridCol w="4293832">
                  <a:extLst>
                    <a:ext uri="{9D8B030D-6E8A-4147-A177-3AD203B41FA5}">
                      <a16:colId xmlns:a16="http://schemas.microsoft.com/office/drawing/2014/main" val="258423101"/>
                    </a:ext>
                  </a:extLst>
                </a:gridCol>
              </a:tblGrid>
              <a:tr h="4808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Community Development, Financial Literacy,</a:t>
                      </a:r>
                    </a:p>
                    <a:p>
                      <a:pPr algn="ctr"/>
                      <a:r>
                        <a:rPr lang="en-US" sz="1400" dirty="0"/>
                        <a:t>Civic Engagement &amp; Advocacy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Food Security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20853"/>
                  </a:ext>
                </a:extLst>
              </a:tr>
              <a:tr h="1470855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Housing and Economic Rights Advocates (HERA)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Earned Income Tax Credit (EITC)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Bank On Oakland 2.0 (BOO 2.0)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/>
                        <a:t>Oakland Fund for Children &amp; Youth Summer Lunch Program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/>
                        <a:t>Oakland Community Housing Services’ Annual Holiday Dinner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/>
                        <a:t>Safe Passages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/>
                        <a:t>Alameda County Community Food Bank Oakland HeadStart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4682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D1D823B-74DF-4495-B3DF-DE137E9F3281}"/>
              </a:ext>
            </a:extLst>
          </p:cNvPr>
          <p:cNvSpPr txBox="1"/>
          <p:nvPr/>
        </p:nvSpPr>
        <p:spPr>
          <a:xfrm>
            <a:off x="228596" y="377301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AC-OCAP Programs</a:t>
            </a:r>
          </a:p>
        </p:txBody>
      </p:sp>
    </p:spTree>
    <p:extLst>
      <p:ext uri="{BB962C8B-B14F-4D97-AF65-F5344CB8AC3E}">
        <p14:creationId xmlns:p14="http://schemas.microsoft.com/office/powerpoint/2010/main" val="3702732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970E9-798E-4851-B075-BDFAB74F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4755" y="6477000"/>
            <a:ext cx="753040" cy="304800"/>
          </a:xfrm>
        </p:spPr>
        <p:txBody>
          <a:bodyPr/>
          <a:lstStyle/>
          <a:p>
            <a:r>
              <a:rPr lang="en-US" dirty="0"/>
              <a:t>32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8291A4-0688-4F15-A063-2C77E7C5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0"/>
            <a:ext cx="854202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pic>
        <p:nvPicPr>
          <p:cNvPr id="12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DF1AF00D-0F74-4FAC-AEDA-BC4859D7B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58" y="0"/>
            <a:ext cx="4801762" cy="6402555"/>
          </a:xfrm>
        </p:spPr>
      </p:pic>
    </p:spTree>
    <p:extLst>
      <p:ext uri="{BB962C8B-B14F-4D97-AF65-F5344CB8AC3E}">
        <p14:creationId xmlns:p14="http://schemas.microsoft.com/office/powerpoint/2010/main" val="1331006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35FB-6564-4855-9C34-5BC0E1E7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1239"/>
            <a:ext cx="8229600" cy="4160893"/>
          </a:xfrm>
        </p:spPr>
        <p:txBody>
          <a:bodyPr/>
          <a:lstStyle/>
          <a:p>
            <a:pPr marL="0" indent="0">
              <a:buNone/>
            </a:pPr>
            <a:endParaRPr lang="en-US" sz="2800"/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D249-F101-4E5E-9462-AB378D6D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686797" y="6446873"/>
            <a:ext cx="457201" cy="342546"/>
          </a:xfrm>
        </p:spPr>
        <p:txBody>
          <a:bodyPr/>
          <a:lstStyle/>
          <a:p>
            <a:r>
              <a:rPr lang="en-US" dirty="0"/>
              <a:t>33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CDA229-9E92-4347-B43D-EED0D5BD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026"/>
            <a:ext cx="8534400" cy="112049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chemeClr val="bg1"/>
                </a:solidFill>
              </a:rPr>
              <a:t>2022-2023 Community Action Plan</a:t>
            </a:r>
            <a:endParaRPr lang="en-US" sz="3200" b="1" kern="0">
              <a:solidFill>
                <a:srgbClr val="0066FF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18CFCB-5D14-440C-AB6D-858AF873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6874"/>
            <a:ext cx="8450580" cy="342546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www.AC-OCAP.com</a:t>
            </a:r>
          </a:p>
        </p:txBody>
      </p:sp>
      <p:pic>
        <p:nvPicPr>
          <p:cNvPr id="5" name="Picture 4" descr="Text, let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4BAA226-B96A-413B-838D-4BAF9E4EB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1724919"/>
            <a:ext cx="3445470" cy="4458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2F29D-37EF-4394-AB09-765DE0977BC3}"/>
              </a:ext>
            </a:extLst>
          </p:cNvPr>
          <p:cNvSpPr txBox="1"/>
          <p:nvPr/>
        </p:nvSpPr>
        <p:spPr>
          <a:xfrm>
            <a:off x="4373879" y="1927860"/>
            <a:ext cx="44119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A5002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 Plan</a:t>
            </a:r>
            <a:endParaRPr lang="en-US" sz="2800" b="1">
              <a:solidFill>
                <a:srgbClr val="A50021"/>
              </a:solidFill>
            </a:endParaRPr>
          </a:p>
          <a:p>
            <a:pPr algn="ctr"/>
            <a:endParaRPr lang="en-US" sz="2000" b="1"/>
          </a:p>
          <a:p>
            <a:pPr algn="ctr"/>
            <a:r>
              <a:rPr lang="en-US" sz="2000" b="1"/>
              <a:t>  Public Comment Period: </a:t>
            </a:r>
          </a:p>
          <a:p>
            <a:pPr algn="ctr"/>
            <a:r>
              <a:rPr lang="en-US" sz="1600" b="1"/>
              <a:t>May 24 – June 23, 2021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/>
              <a:t>  Email your comments to:</a:t>
            </a:r>
          </a:p>
          <a:p>
            <a:pPr algn="ctr"/>
            <a:r>
              <a:rPr lang="en-US" sz="2000" b="1">
                <a:solidFill>
                  <a:srgbClr val="A50021"/>
                </a:solidFill>
              </a:rPr>
              <a:t>  </a:t>
            </a:r>
            <a:r>
              <a:rPr lang="en-US" sz="1600" b="1">
                <a:solidFill>
                  <a:srgbClr val="A5002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AC-OCAP@oaklandca.gov</a:t>
            </a:r>
            <a:endParaRPr lang="en-US" sz="1600" b="1">
              <a:solidFill>
                <a:srgbClr val="A50021"/>
              </a:solidFill>
            </a:endParaRPr>
          </a:p>
        </p:txBody>
      </p:sp>
      <p:pic>
        <p:nvPicPr>
          <p:cNvPr id="17" name="Graphic 16" descr="Comment Heart with solid fill">
            <a:extLst>
              <a:ext uri="{FF2B5EF4-FFF2-40B4-BE49-F238E27FC236}">
                <a16:creationId xmlns:a16="http://schemas.microsoft.com/office/drawing/2014/main" id="{5C519689-B86C-4B2F-B698-7DB97C84AD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0102" y="2577354"/>
            <a:ext cx="728662" cy="728662"/>
          </a:xfrm>
          <a:prstGeom prst="rect">
            <a:avLst/>
          </a:prstGeom>
        </p:spPr>
      </p:pic>
      <p:pic>
        <p:nvPicPr>
          <p:cNvPr id="20" name="Graphic 19" descr="Email with solid fill">
            <a:extLst>
              <a:ext uri="{FF2B5EF4-FFF2-40B4-BE49-F238E27FC236}">
                <a16:creationId xmlns:a16="http://schemas.microsoft.com/office/drawing/2014/main" id="{5949CB30-E5BA-41AE-98AE-B5191A7C86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8660" y="3612889"/>
            <a:ext cx="530540" cy="5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69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35FB-6564-4855-9C34-5BC0E1E7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660"/>
            <a:ext cx="8229600" cy="3551472"/>
          </a:xfrm>
        </p:spPr>
        <p:txBody>
          <a:bodyPr/>
          <a:lstStyle/>
          <a:p>
            <a:pPr marL="0" indent="0">
              <a:buNone/>
            </a:pPr>
            <a:endParaRPr lang="en-US" sz="28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What’s missing or what would you </a:t>
            </a:r>
          </a:p>
          <a:p>
            <a:pPr marL="0" indent="0" algn="ctr">
              <a:buNone/>
            </a:pPr>
            <a:r>
              <a:rPr lang="en-US" sz="3600"/>
              <a:t>like to see improved?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D249-F101-4E5E-9462-AB378D6D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686797" y="6446873"/>
            <a:ext cx="457201" cy="342546"/>
          </a:xfrm>
        </p:spPr>
        <p:txBody>
          <a:bodyPr/>
          <a:lstStyle/>
          <a:p>
            <a:r>
              <a:rPr lang="en-US" dirty="0"/>
              <a:t>34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CDA229-9E92-4347-B43D-EED0D5BD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125"/>
            <a:ext cx="8534400" cy="105953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>
                <a:solidFill>
                  <a:schemeClr val="bg1"/>
                </a:solidFill>
              </a:rPr>
              <a:t>Now Let’s Hear From You!</a:t>
            </a:r>
            <a:endParaRPr lang="en-US" sz="3200" b="1" kern="0" dirty="0">
              <a:solidFill>
                <a:srgbClr val="0066FF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18CFCB-5D14-440C-AB6D-858AF873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6874"/>
            <a:ext cx="8450580" cy="342546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www.AC-OCAP.com</a:t>
            </a:r>
          </a:p>
        </p:txBody>
      </p:sp>
      <p:pic>
        <p:nvPicPr>
          <p:cNvPr id="5" name="Graphic 4" descr="Megaphone with solid fill">
            <a:extLst>
              <a:ext uri="{FF2B5EF4-FFF2-40B4-BE49-F238E27FC236}">
                <a16:creationId xmlns:a16="http://schemas.microsoft.com/office/drawing/2014/main" id="{5883A71C-C66E-4BCC-88C4-A92871735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6170" y="1596565"/>
            <a:ext cx="1767840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3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35FB-6564-4855-9C34-5BC0E1E7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2" y="1355480"/>
            <a:ext cx="7934633" cy="243078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000" b="1" dirty="0">
                <a:effectLst/>
                <a:latin typeface="Arial" panose="020B0604020202020204" pitchFamily="34" charset="0"/>
              </a:rPr>
              <a:t>Our Promise: </a:t>
            </a:r>
            <a:r>
              <a:rPr lang="en-US" sz="2000" dirty="0">
                <a:effectLst/>
                <a:latin typeface="Arial" panose="020B0604020202020204" pitchFamily="34" charset="0"/>
              </a:rPr>
              <a:t>Community Action changes people’s lives, embodies the spirit of hope, improves communities, and makes Oakland and Alameda County a better place to live. We care about the entire community, and we are dedicated to helping people help themselves and each other. 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(510) 238-2362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006699"/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AC-OCAP@oaklandca.gov</a:t>
            </a:r>
            <a:endParaRPr lang="en-US" sz="1400">
              <a:solidFill>
                <a:srgbClr val="006699"/>
              </a:solidFill>
              <a:effectLst/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rgbClr val="006699"/>
                </a:solidFill>
                <a:effectLst/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AC-OCAP.com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rgbClr val="A50021"/>
                </a:solidFill>
                <a:latin typeface="Arial" panose="020B0604020202020204" pitchFamily="34" charset="0"/>
              </a:rPr>
              <a:t>#EndPovertyNowAC</a:t>
            </a:r>
            <a:endParaRPr lang="en-US" sz="1400" b="1" dirty="0">
              <a:solidFill>
                <a:srgbClr val="A5002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000" dirty="0"/>
              <a:t> </a:t>
            </a:r>
          </a:p>
          <a:p>
            <a:pPr marL="0" indent="0" algn="ctr">
              <a:buNone/>
            </a:pPr>
            <a:endParaRPr lang="en-US" sz="4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ED249-F101-4E5E-9462-AB378D6D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686797" y="6446873"/>
            <a:ext cx="457201" cy="342546"/>
          </a:xfrm>
        </p:spPr>
        <p:txBody>
          <a:bodyPr/>
          <a:lstStyle/>
          <a:p>
            <a:r>
              <a:rPr lang="en-US" dirty="0"/>
              <a:t>35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CDA229-9E92-4347-B43D-EED0D5BD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125"/>
            <a:ext cx="8534400" cy="105953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chemeClr val="bg1"/>
                </a:solidFill>
              </a:rPr>
              <a:t>Thank You For Attending</a:t>
            </a:r>
            <a:endParaRPr lang="en-US" sz="3200" b="1" kern="0">
              <a:solidFill>
                <a:srgbClr val="0066FF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18CFCB-5D14-440C-AB6D-858AF873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46874"/>
            <a:ext cx="8450580" cy="342546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www.AC-OCAP.com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3EBD79-B365-479E-86FA-411DA5D5C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7483" y="3291347"/>
            <a:ext cx="2709033" cy="24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History of Community Action, cont’d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04800" y="1438632"/>
            <a:ext cx="85344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1971</a:t>
            </a:r>
            <a:r>
              <a:rPr lang="en-US" sz="1200" b="1" dirty="0"/>
              <a:t>	Community Action brought Head Start to the City – Department of Human Services</a:t>
            </a:r>
          </a:p>
          <a:p>
            <a:pPr indent="-457200"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1977</a:t>
            </a:r>
            <a:r>
              <a:rPr lang="en-US" sz="1200" b="1" dirty="0"/>
              <a:t>	Community Action helped start the Oakland Paratransit for the Elderly  (OPED)</a:t>
            </a:r>
          </a:p>
          <a:p>
            <a:pPr indent="-457200"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1979</a:t>
            </a:r>
            <a:r>
              <a:rPr lang="en-US" sz="1200" b="1" dirty="0"/>
              <a:t>	Community Action served as advocate to start the City’s Multi-Senior Service Program (MSSP)</a:t>
            </a:r>
          </a:p>
          <a:p>
            <a:pPr indent="-457200"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1998</a:t>
            </a:r>
            <a:r>
              <a:rPr lang="en-US" sz="1200" b="1" dirty="0"/>
              <a:t>	Community Action received $2 million dollars to implement a Welfare-to-Work program</a:t>
            </a:r>
          </a:p>
          <a:p>
            <a:pPr indent="-457200"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2003</a:t>
            </a:r>
            <a:r>
              <a:rPr lang="en-US" sz="1200" b="1" dirty="0"/>
              <a:t>	Community Action helped secure a $1 million dollar grant for Project Choice (EITC Launched)</a:t>
            </a:r>
          </a:p>
          <a:p>
            <a:pPr indent="-457200"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2005</a:t>
            </a:r>
            <a:r>
              <a:rPr lang="en-US" sz="1200" b="1" dirty="0"/>
              <a:t>	Community Action secured $250,000 from USDA for Food Stamp Outreach</a:t>
            </a:r>
          </a:p>
          <a:p>
            <a:pPr indent="-457200"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2007</a:t>
            </a:r>
            <a:r>
              <a:rPr lang="en-US" sz="1200" b="1" dirty="0"/>
              <a:t>	Community Action secured $250,000 from HHS for IDA’s</a:t>
            </a:r>
            <a:r>
              <a:rPr lang="en-US" sz="1200" dirty="0"/>
              <a:t> </a:t>
            </a:r>
          </a:p>
          <a:p>
            <a:pPr indent="-457200">
              <a:buClr>
                <a:srgbClr val="006699"/>
              </a:buClr>
            </a:pPr>
            <a:endParaRPr lang="en-US" sz="1200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2009</a:t>
            </a:r>
            <a:r>
              <a:rPr lang="en-US" sz="1200" b="1" dirty="0"/>
              <a:t>	Community Action received $1.2 million in ARRA funding and Bank On Oakland is launched</a:t>
            </a:r>
          </a:p>
          <a:p>
            <a:pPr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2011</a:t>
            </a:r>
            <a:r>
              <a:rPr lang="en-US" sz="1200" b="1" dirty="0"/>
              <a:t> 	OCAP expanded throughout Alameda County creating AC-OCAP</a:t>
            </a:r>
          </a:p>
          <a:p>
            <a:pPr indent="-457200"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  <a:buAutoNum type="arabicPlain" startAt="2019"/>
            </a:pPr>
            <a:r>
              <a:rPr lang="en-US" sz="1400" b="1" dirty="0"/>
              <a:t>         </a:t>
            </a:r>
            <a:r>
              <a:rPr lang="en-US" sz="1200" b="1" dirty="0"/>
              <a:t>AC-OCAP received $176,000 from State Franchise Tax Board to support Alameda County EITC   	Coalition</a:t>
            </a:r>
          </a:p>
          <a:p>
            <a:pPr>
              <a:buClr>
                <a:srgbClr val="006699"/>
              </a:buClr>
            </a:pPr>
            <a:endParaRPr lang="en-US" sz="1400" b="1" dirty="0"/>
          </a:p>
          <a:p>
            <a:pPr marL="0" lvl="1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2020</a:t>
            </a:r>
            <a:r>
              <a:rPr lang="en-US" sz="1400" b="1" dirty="0"/>
              <a:t>        	</a:t>
            </a:r>
            <a:r>
              <a:rPr lang="en-US" sz="1200" b="1" dirty="0"/>
              <a:t>AC-OCAP received $1.9 million in Coronavirus Aid, Relief, And Economic Security (CARES) 	Act Funding </a:t>
            </a:r>
          </a:p>
          <a:p>
            <a:pPr indent="-457200">
              <a:buClr>
                <a:srgbClr val="006699"/>
              </a:buClr>
            </a:pPr>
            <a:endParaRPr lang="en-US" sz="1200" b="1" dirty="0"/>
          </a:p>
          <a:p>
            <a:pPr indent="-457200">
              <a:buClr>
                <a:srgbClr val="006699"/>
              </a:buClr>
            </a:pPr>
            <a:r>
              <a:rPr lang="en-US" sz="1400" b="1" dirty="0">
                <a:solidFill>
                  <a:srgbClr val="006699"/>
                </a:solidFill>
              </a:rPr>
              <a:t>2021</a:t>
            </a:r>
            <a:r>
              <a:rPr lang="en-US" sz="1200" b="1" dirty="0">
                <a:solidFill>
                  <a:srgbClr val="006699"/>
                </a:solidFill>
              </a:rPr>
              <a:t>	</a:t>
            </a:r>
            <a:r>
              <a:rPr lang="en-US" sz="1200" b="1" dirty="0"/>
              <a:t>AC-OCAP celebrates 50</a:t>
            </a:r>
            <a:r>
              <a:rPr lang="en-US" sz="1200" b="1" baseline="30000" dirty="0"/>
              <a:t>th</a:t>
            </a:r>
            <a:r>
              <a:rPr lang="en-US" sz="1200" b="1" dirty="0"/>
              <a:t> Anniversary of Helping People … Changing Lives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86168"/>
            <a:ext cx="8534400" cy="295632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www.AC-OCAP.com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9200" y="6477000"/>
            <a:ext cx="304800" cy="3048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Alameda County - Oakland 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Community Action Partnership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(AC-OCAP)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41960" y="1524001"/>
            <a:ext cx="822198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6699"/>
                </a:solidFill>
              </a:rPr>
              <a:t>VISION STATEMENT</a:t>
            </a:r>
            <a:endParaRPr lang="en-US" sz="2000" i="1">
              <a:solidFill>
                <a:srgbClr val="006699"/>
              </a:solidFill>
            </a:endParaRPr>
          </a:p>
          <a:p>
            <a:pPr algn="ctr"/>
            <a:r>
              <a:rPr lang="en-US" b="1" i="1"/>
              <a:t>To </a:t>
            </a:r>
            <a:r>
              <a:rPr lang="en-US" sz="2400" b="1" i="1"/>
              <a:t>end poverty </a:t>
            </a:r>
            <a:r>
              <a:rPr lang="en-US" b="1" i="1"/>
              <a:t>within the City of Oakland and throughout Alameda County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>
                <a:solidFill>
                  <a:srgbClr val="006699"/>
                </a:solidFill>
              </a:rPr>
              <a:t>MISSION STATEMENT</a:t>
            </a:r>
            <a:endParaRPr lang="en-US" sz="2000" i="1">
              <a:solidFill>
                <a:srgbClr val="006699"/>
              </a:solidFill>
            </a:endParaRPr>
          </a:p>
          <a:p>
            <a:pPr algn="ctr"/>
            <a:r>
              <a:rPr lang="en-US" b="1" i="1"/>
              <a:t>To improve our community by creating pathways that lead to economic empowerment and prosperity </a:t>
            </a:r>
          </a:p>
          <a:p>
            <a:pPr algn="ctr"/>
            <a:endParaRPr lang="en-US" b="1"/>
          </a:p>
          <a:p>
            <a:pPr algn="ctr"/>
            <a:r>
              <a:rPr lang="en-US" sz="2000" b="1">
                <a:solidFill>
                  <a:srgbClr val="006699"/>
                </a:solidFill>
              </a:rPr>
              <a:t>PURPOSE</a:t>
            </a:r>
            <a:endParaRPr lang="en-US" sz="2000" i="1">
              <a:solidFill>
                <a:srgbClr val="006699"/>
              </a:solidFill>
            </a:endParaRPr>
          </a:p>
          <a:p>
            <a:pPr algn="ctr"/>
            <a:r>
              <a:rPr lang="en-US" b="1" i="1"/>
              <a:t>The Community Action Partnership has the responsibility to plan, </a:t>
            </a:r>
          </a:p>
          <a:p>
            <a:pPr algn="ctr"/>
            <a:r>
              <a:rPr lang="en-US" b="1" i="1"/>
              <a:t>develop, and execute efforts to alleviate poverty and work toward systemic change to enhance the opportunities for families of low-income throughout Alameda County to achieve self-sufficiency</a:t>
            </a:r>
          </a:p>
          <a:p>
            <a:pPr algn="ctr"/>
            <a:endParaRPr lang="en-US" sz="2000" b="1" i="1"/>
          </a:p>
          <a:p>
            <a:pPr algn="ctr"/>
            <a:r>
              <a:rPr lang="en-US" sz="2000" b="1" i="1">
                <a:solidFill>
                  <a:srgbClr val="006699"/>
                </a:solidFill>
              </a:rPr>
              <a:t>AC-OCAP’s Self-Sufficiency Definition</a:t>
            </a:r>
          </a:p>
          <a:p>
            <a:pPr algn="ctr"/>
            <a:r>
              <a:rPr lang="en-US" sz="1600" b="1" i="1"/>
              <a:t>Having the means and opportunity to meet a range of individual needs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8228" y="6497268"/>
            <a:ext cx="355771" cy="279349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7D0972-7175-4071-B9F6-F13F4BB5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6497268"/>
            <a:ext cx="8534399" cy="279349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2022-2023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www.AC-OCAP.com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bg1"/>
                </a:solidFill>
              </a:rPr>
              <a:t>Governance of 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Community Action Partnership (CAP)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4800" y="1447800"/>
            <a:ext cx="8077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006699"/>
              </a:buClr>
              <a:buSzPct val="120000"/>
            </a:pPr>
            <a:r>
              <a:rPr lang="en-US" b="1">
                <a:solidFill>
                  <a:srgbClr val="006699"/>
                </a:solidFill>
              </a:rPr>
              <a:t>Mandated Three Part Administering Board Structure (18 members)</a:t>
            </a:r>
            <a:r>
              <a:rPr lang="en-US" b="1" u="sng">
                <a:solidFill>
                  <a:srgbClr val="006699"/>
                </a:solidFill>
              </a:rPr>
              <a:t> </a:t>
            </a:r>
          </a:p>
          <a:p>
            <a:pPr>
              <a:buClr>
                <a:srgbClr val="006699"/>
              </a:buClr>
              <a:buSzPct val="120000"/>
            </a:pPr>
            <a:endParaRPr lang="en-US" sz="800" b="1" u="sng">
              <a:solidFill>
                <a:srgbClr val="006699"/>
              </a:solidFill>
            </a:endParaRPr>
          </a:p>
          <a:p>
            <a:pPr>
              <a:buClr>
                <a:srgbClr val="006699"/>
              </a:buClr>
              <a:buSzPct val="120000"/>
            </a:pPr>
            <a:r>
              <a:rPr lang="en-US" sz="1600" b="1"/>
              <a:t>1. Public Official Representatives (6)</a:t>
            </a:r>
            <a:endParaRPr lang="en-US" sz="1600"/>
          </a:p>
          <a:p>
            <a:pPr marL="742950" lvl="1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 Oakland City Council Members</a:t>
            </a:r>
          </a:p>
          <a:p>
            <a:pPr marL="1200150" lvl="2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Councilmember Carroll Fife  (District 3)</a:t>
            </a:r>
          </a:p>
          <a:p>
            <a:pPr marL="1200150" lvl="2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Councilmember Noel Gallo  (District 5)</a:t>
            </a:r>
          </a:p>
          <a:p>
            <a:pPr marL="1200150" lvl="2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Councilmember Treva Reid  (District 7)</a:t>
            </a:r>
          </a:p>
          <a:p>
            <a:pPr marL="742950" lvl="1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 City of Oakland Mayor</a:t>
            </a:r>
          </a:p>
          <a:p>
            <a:pPr marL="1200150" lvl="2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Mayor Libby Schaaf</a:t>
            </a:r>
          </a:p>
          <a:p>
            <a:pPr marL="742950" lvl="3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 Alameda County Board of Supervisors</a:t>
            </a:r>
          </a:p>
          <a:p>
            <a:pPr marL="1200150" lvl="4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Supervisor Wilma Chan (District 3)</a:t>
            </a:r>
          </a:p>
          <a:p>
            <a:pPr marL="1200150" lvl="2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Supervisor Nate Miley (District 4)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b="1"/>
              <a:t> 2. Representatives of private groups and interests (3)</a:t>
            </a:r>
            <a:endParaRPr lang="en-US" sz="1600"/>
          </a:p>
          <a:p>
            <a:pPr marL="742950" lvl="1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Oakland Rotary</a:t>
            </a:r>
          </a:p>
          <a:p>
            <a:pPr marL="742950" lvl="1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 Alameda County Social Services</a:t>
            </a:r>
          </a:p>
          <a:p>
            <a:pPr marL="742950" lvl="1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United Seniors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b="1"/>
              <a:t>3. “Not fewer” than 1/3 are democratically elected/ selected from the low-income community (9)</a:t>
            </a:r>
          </a:p>
          <a:p>
            <a:pPr marL="742950" lvl="1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 (7) Low-income residents from Oakland</a:t>
            </a:r>
          </a:p>
          <a:p>
            <a:pPr marL="742950" lvl="1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/>
              <a:t> (2) Low-income Alameda County residents</a:t>
            </a:r>
          </a:p>
          <a:p>
            <a:pPr lvl="3">
              <a:buClr>
                <a:srgbClr val="006699"/>
              </a:buClr>
              <a:buSzPct val="120000"/>
            </a:pPr>
            <a:endParaRPr lang="en-US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39200" y="6499858"/>
            <a:ext cx="304800" cy="29257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C78B07-86CE-4689-AB08-7327D07C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99859"/>
            <a:ext cx="8534400" cy="292576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2022-2023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www.AC-OCAP.com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CF9C0B-2DE2-4A5C-8E9C-850F7BA3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337" y="1927860"/>
            <a:ext cx="3170274" cy="235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Alameda County’s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Community Demographics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57200" y="1828801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1600" b="1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50595" y="6465470"/>
            <a:ext cx="393405" cy="27061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994857"/>
            <a:ext cx="8054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Source: US Census 2000 and 2010; ACS 5-Year Estimates - 2008-2012, 2009-2013, 2010-2014, 2011-2015, 2012-2016, 2013-2017,2014-2018, and 2015-2019 – B01003 Total Population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ADFF3DF-C90A-48BA-80E1-15C1D8B44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830441"/>
              </p:ext>
            </p:extLst>
          </p:nvPr>
        </p:nvGraphicFramePr>
        <p:xfrm>
          <a:off x="304800" y="1447799"/>
          <a:ext cx="8534400" cy="452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3B7C4B0-7FEF-4673-902D-8D7A5953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65470"/>
            <a:ext cx="8534400" cy="27061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22-2023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A17ACD1-A68A-42DC-85E8-92BAB84E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201" y="1828800"/>
            <a:ext cx="3517159" cy="23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Alameda County’s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Community Demographics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57200" y="1828801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1600" b="1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29718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22-2023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57745" y="6477000"/>
            <a:ext cx="386255" cy="29718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8A5B0E5-5360-49B1-88F1-0E5ABABC9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394107"/>
              </p:ext>
            </p:extLst>
          </p:nvPr>
        </p:nvGraphicFramePr>
        <p:xfrm>
          <a:off x="1688932" y="3338373"/>
          <a:ext cx="5507718" cy="281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B3CC9A1-A67D-4538-BACF-85BEAB454189}"/>
              </a:ext>
            </a:extLst>
          </p:cNvPr>
          <p:cNvSpPr txBox="1"/>
          <p:nvPr/>
        </p:nvSpPr>
        <p:spPr>
          <a:xfrm>
            <a:off x="304800" y="6139190"/>
            <a:ext cx="60820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002060"/>
                </a:solidFill>
              </a:rPr>
              <a:t>Source: U.S. Census Bureau, 2015-2019 American Community Survey 5-Year Estimates – S0101</a:t>
            </a:r>
            <a:r>
              <a:rPr lang="en-US" sz="11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7C193-B371-43E4-BD0D-058449EDB84A}"/>
              </a:ext>
            </a:extLst>
          </p:cNvPr>
          <p:cNvSpPr txBox="1"/>
          <p:nvPr/>
        </p:nvSpPr>
        <p:spPr>
          <a:xfrm>
            <a:off x="304800" y="1471826"/>
            <a:ext cx="8534400" cy="14008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2015 - 2019 American Community Survey: </a:t>
            </a:r>
          </a:p>
          <a:p>
            <a:endParaRPr lang="en-US" sz="2000" dirty="0">
              <a:solidFill>
                <a:srgbClr val="002060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Alameda County Total Population: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 1,656,754; 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10.79% increase from 2010 </a:t>
            </a:r>
            <a:endParaRPr lang="en-US" sz="1600" dirty="0">
              <a:solidFill>
                <a:srgbClr val="002060"/>
              </a:solidFill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Oakland Total Population: 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425,097; 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8.9% increase from 2010  </a:t>
            </a:r>
            <a:endParaRPr lang="en-US" sz="1600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51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Alameda County’s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Community Demographics by Race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57200" y="1828801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1600" b="1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  <a:p>
            <a:pPr>
              <a:buClr>
                <a:srgbClr val="006699"/>
              </a:buClr>
              <a:buSzPct val="120000"/>
            </a:pPr>
            <a:endParaRPr lang="en-US" sz="16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>
                <a:solidFill>
                  <a:schemeClr val="bg1"/>
                </a:solidFill>
              </a:rPr>
              <a:t>22-23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1" y="6487365"/>
            <a:ext cx="533400" cy="29443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121419"/>
            <a:ext cx="7086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002060"/>
                </a:solidFill>
              </a:rPr>
              <a:t>Source: US Census Bureau, 2015-2019 ACS 5-Year Estimates – B02001 - Race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14902D-E2AC-43B1-9C66-5FDF78BD9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473291"/>
              </p:ext>
            </p:extLst>
          </p:nvPr>
        </p:nvGraphicFramePr>
        <p:xfrm>
          <a:off x="99391" y="1458165"/>
          <a:ext cx="8686799" cy="501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87008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51e83c-90ba-442b-9b4b-51b8772f5c05">
      <UserInfo>
        <DisplayName>Clemons, Estelle</DisplayName>
        <AccountId>52</AccountId>
        <AccountType/>
      </UserInfo>
      <UserInfo>
        <DisplayName>Williams, Dwight</DisplayName>
        <AccountId>80</AccountId>
        <AccountType/>
      </UserInfo>
      <UserInfo>
        <DisplayName>Floyd-Rodriguez, Vanessa</DisplayName>
        <AccountId>412</AccountId>
        <AccountType/>
      </UserInfo>
      <UserInfo>
        <DisplayName>Francisco, Melissa</DisplayName>
        <AccountId>53</AccountId>
        <AccountType/>
      </UserInfo>
    </SharedWithUsers>
    <_dlc_DocId xmlns="4151e83c-90ba-442b-9b4b-51b8772f5c05">XCCFDW456JNR-219350205-743</_dlc_DocId>
    <_dlc_DocIdUrl xmlns="4151e83c-90ba-442b-9b4b-51b8772f5c05">
      <Url>https://oaklandca.sharepoint.com/sites/HSD/_layouts/15/DocIdRedir.aspx?ID=XCCFDW456JNR-219350205-743</Url>
      <Description>XCCFDW456JNR-219350205-743</Description>
    </_dlc_DocIdUrl>
  </documentManagement>
</p:properties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3D36D22E3A04ABF7BC27FCA2BD29A" ma:contentTypeVersion="10" ma:contentTypeDescription="Create a new document." ma:contentTypeScope="" ma:versionID="06d89de5f8d09a8012e903e401563445">
  <xsd:schema xmlns:xsd="http://www.w3.org/2001/XMLSchema" xmlns:xs="http://www.w3.org/2001/XMLSchema" xmlns:p="http://schemas.microsoft.com/office/2006/metadata/properties" xmlns:ns2="4151e83c-90ba-442b-9b4b-51b8772f5c05" xmlns:ns3="8db4408a-0926-40f0-882b-b333f62893d1" targetNamespace="http://schemas.microsoft.com/office/2006/metadata/properties" ma:root="true" ma:fieldsID="f6a6efc210b5474025171b422cb94e14" ns2:_="" ns3:_="">
    <xsd:import namespace="4151e83c-90ba-442b-9b4b-51b8772f5c05"/>
    <xsd:import namespace="8db4408a-0926-40f0-882b-b333f62893d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1e83c-90ba-442b-9b4b-51b8772f5c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4408a-0926-40f0-882b-b333f6289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34ECF0D-CBBF-48B7-A6E2-94FC1501423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A94454F-677D-4B61-BFAF-B5E10A698CF9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F646F68-A2AA-4532-BBC3-0574523827E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AD1A98D-393E-4837-B451-45772856874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D4E7B50-2EDA-4892-A956-2C9A8640C9B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08E8207-71D9-498C-8749-AFFDA97BE684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151e83c-90ba-442b-9b4b-51b8772f5c05"/>
    <ds:schemaRef ds:uri="http://schemas.microsoft.com/office/2006/documentManagement/types"/>
    <ds:schemaRef ds:uri="http://purl.org/dc/elements/1.1/"/>
    <ds:schemaRef ds:uri="8db4408a-0926-40f0-882b-b333f62893d1"/>
    <ds:schemaRef ds:uri="http://schemas.microsoft.com/office/2006/metadata/properties"/>
    <ds:schemaRef ds:uri="http://www.w3.org/XML/1998/namespace"/>
  </ds:schemaRefs>
</ds:datastoreItem>
</file>

<file path=customXml/itemProps15.xml><?xml version="1.0" encoding="utf-8"?>
<ds:datastoreItem xmlns:ds="http://schemas.openxmlformats.org/officeDocument/2006/customXml" ds:itemID="{5AD73EFF-1896-4748-B7BE-652AA4CAD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51e83c-90ba-442b-9b4b-51b8772f5c05"/>
    <ds:schemaRef ds:uri="8db4408a-0926-40f0-882b-b333f62893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6.xml><?xml version="1.0" encoding="utf-8"?>
<ds:datastoreItem xmlns:ds="http://schemas.openxmlformats.org/officeDocument/2006/customXml" ds:itemID="{D43697A1-6E27-45F0-8B6F-BFE68768904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48F328D-F56C-4919-8A96-78D3F6DF552B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4F098A6-5C05-49F7-98E9-23F26EC3E81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C6F646C-E256-46FC-AE63-60EC253A282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5659464-6107-4A2E-AAB6-E941F646E66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FB880D4-FFD5-4DFF-B452-B26BC86CEFF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3218003-17B2-4DB8-AF98-38B32578069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EF340A4-0C56-4DD4-A035-95E8DD92A1D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C4727BA-B4CE-4562-9A74-C03F188301C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85CBD8B-F52F-48C1-813B-AD4247B3C6F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39742B2-43A9-4F75-9DB6-5A0EBF901CC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C75B149-217D-4061-AEEF-4A7868E3F52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AB9A82C-C460-4742-AFE4-9168A5B70FA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EE978F0-87B7-4569-B2BF-0C722CEDE51E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982F7446-A5C2-4CD3-BFC8-2658EF01CF9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A6F4555-18DE-4E49-B21F-DF52B072CEA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A207366-0C61-4F11-A2BC-707D2001F21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06B99B6-EC6F-42E6-8A40-A29602D11DF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129</TotalTime>
  <Words>3130</Words>
  <Application>Microsoft Office PowerPoint</Application>
  <PresentationFormat>On-screen Show (4:3)</PresentationFormat>
  <Paragraphs>567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Cambria</vt:lpstr>
      <vt:lpstr>Times New Roman</vt:lpstr>
      <vt:lpstr>Default Design</vt:lpstr>
      <vt:lpstr>Alameda County-Oakland Community Action Partnership</vt:lpstr>
      <vt:lpstr>What is the  Community Services Block Grant (CSBG)?</vt:lpstr>
      <vt:lpstr>History of Community Action</vt:lpstr>
      <vt:lpstr>History of Community Action, cont’d</vt:lpstr>
      <vt:lpstr>Alameda County - Oakland  Community Action Partnership (AC-OCAP)</vt:lpstr>
      <vt:lpstr>Governance of  Community Action Partnership (CAP)</vt:lpstr>
      <vt:lpstr>Alameda County’s  Community Demographics </vt:lpstr>
      <vt:lpstr>Alameda County’s  Community Demographics </vt:lpstr>
      <vt:lpstr>Alameda County’s  Community Demographics by Race</vt:lpstr>
      <vt:lpstr>2021 Federal Poverty Guidelines</vt:lpstr>
      <vt:lpstr>Alameda County &amp; Oakland’s  Low-Income Community Profile</vt:lpstr>
      <vt:lpstr>PowerPoint Presentation</vt:lpstr>
      <vt:lpstr>  Residents Living in Poverty in  Alameda County by Age </vt:lpstr>
      <vt:lpstr>PowerPoint Presentation</vt:lpstr>
      <vt:lpstr> Alameda County’s  Community Indicators of Poverty</vt:lpstr>
      <vt:lpstr>Annual Income for Family of Four in Alameda County by Type </vt:lpstr>
      <vt:lpstr>Annual Income for Single Wage Earner with Two Children by Type </vt:lpstr>
      <vt:lpstr>Unemployment Rates by Alameda County City and Unincorporated Area 2019 v. 2020</vt:lpstr>
      <vt:lpstr>Education – Alameda County High School Graduation Rates for 2019-20</vt:lpstr>
      <vt:lpstr>Education –  Alameda County Students Not Completing High School 2009-10 v. 2017-18 School Years </vt:lpstr>
      <vt:lpstr>PowerPoint Presentation</vt:lpstr>
      <vt:lpstr>Food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2020-2022 Funded Programs</vt:lpstr>
      <vt:lpstr>PowerPoint Presentation</vt:lpstr>
      <vt:lpstr>PowerPoint Presentation</vt:lpstr>
      <vt:lpstr>PowerPoint Presentation</vt:lpstr>
      <vt:lpstr>PowerPoint Presentation</vt:lpstr>
    </vt:vector>
  </TitlesOfParts>
  <Company>City of Oakland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Oakland  Community Action Partnership</dc:title>
  <dc:creator>amaro9b</dc:creator>
  <cp:lastModifiedBy>Francisco, Melissa</cp:lastModifiedBy>
  <cp:revision>24</cp:revision>
  <cp:lastPrinted>2019-06-18T17:26:10Z</cp:lastPrinted>
  <dcterms:created xsi:type="dcterms:W3CDTF">2011-06-02T22:06:03Z</dcterms:created>
  <dcterms:modified xsi:type="dcterms:W3CDTF">2021-07-08T20:41:57Z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0x010100CB03D36D22E3A04ABF7BC27FCA2BD29A</vt:lpwstr>
  </property>
  <property fmtid="{D5CDD505-2E9C-101B-9397-08002B2CF9AE}" pid="3" name="_dlc_DocIdItemGuid">
    <vt:lpwstr>6d9f8516-08ab-461c-97e2-3bbeeffce76e</vt:lpwstr>
  </property>
</Properties>
</file>