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comment1.xml" ContentType="application/vnd.openxmlformats-officedocument.presentationml.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912" r:id="rId4"/>
  </p:sldMasterIdLst>
  <p:notesMasterIdLst>
    <p:notesMasterId r:id="rId24"/>
  </p:notesMasterIdLst>
  <p:handoutMasterIdLst>
    <p:handoutMasterId r:id="rId25"/>
  </p:handoutMasterIdLst>
  <p:sldIdLst>
    <p:sldId id="256" r:id="rId5"/>
    <p:sldId id="297" r:id="rId6"/>
    <p:sldId id="265" r:id="rId7"/>
    <p:sldId id="298" r:id="rId8"/>
    <p:sldId id="263" r:id="rId9"/>
    <p:sldId id="264" r:id="rId10"/>
    <p:sldId id="291" r:id="rId11"/>
    <p:sldId id="262" r:id="rId12"/>
    <p:sldId id="292" r:id="rId13"/>
    <p:sldId id="257" r:id="rId14"/>
    <p:sldId id="293" r:id="rId15"/>
    <p:sldId id="272" r:id="rId16"/>
    <p:sldId id="299" r:id="rId17"/>
    <p:sldId id="300" r:id="rId18"/>
    <p:sldId id="296" r:id="rId19"/>
    <p:sldId id="268" r:id="rId20"/>
    <p:sldId id="269" r:id="rId21"/>
    <p:sldId id="270" r:id="rId22"/>
    <p:sldId id="271"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yann Leshin" initials="ML" lastIdx="3" clrIdx="0">
    <p:extLst>
      <p:ext uri="{19B8F6BF-5375-455C-9EA6-DF929625EA0E}">
        <p15:presenceInfo xmlns:p15="http://schemas.microsoft.com/office/powerpoint/2012/main" userId="b92cdcb0419c4ac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899" autoAdjust="0"/>
    <p:restoredTop sz="71377" autoAdjust="0"/>
  </p:normalViewPr>
  <p:slideViewPr>
    <p:cSldViewPr showGuides="1">
      <p:cViewPr varScale="1">
        <p:scale>
          <a:sx n="51" d="100"/>
          <a:sy n="51" d="100"/>
        </p:scale>
        <p:origin x="1494"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2-20T11:22:56.514" idx="1">
    <p:pos x="10" y="10"/>
    <p:text>add NOFA page number for where these terms are defined?</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0D0C58E-713A-4E49-A7DD-9C01E5E6B846}" type="datetimeFigureOut">
              <a:rPr lang="en-US" smtClean="0"/>
              <a:t>12/22/2020</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589805E-86F5-874F-9CB0-0DC0F7984748}" type="slidenum">
              <a:rPr lang="en-US" smtClean="0"/>
              <a:t>‹#›</a:t>
            </a:fld>
            <a:endParaRPr lang="en-US"/>
          </a:p>
        </p:txBody>
      </p:sp>
    </p:spTree>
    <p:extLst>
      <p:ext uri="{BB962C8B-B14F-4D97-AF65-F5344CB8AC3E}">
        <p14:creationId xmlns:p14="http://schemas.microsoft.com/office/powerpoint/2010/main" val="309495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F34FC9E-3FDD-49B3-A446-F59D68FAF2CB}" type="datetimeFigureOut">
              <a:rPr lang="en-US" smtClean="0"/>
              <a:t>12/22/2020</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6DF8209-D03B-4432-9F8D-750E19654EE5}" type="slidenum">
              <a:rPr lang="en-US" smtClean="0"/>
              <a:t>‹#›</a:t>
            </a:fld>
            <a:endParaRPr lang="en-US"/>
          </a:p>
        </p:txBody>
      </p:sp>
    </p:spTree>
    <p:extLst>
      <p:ext uri="{BB962C8B-B14F-4D97-AF65-F5344CB8AC3E}">
        <p14:creationId xmlns:p14="http://schemas.microsoft.com/office/powerpoint/2010/main" val="137410368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DF8209-D03B-4432-9F8D-750E19654EE5}" type="slidenum">
              <a:rPr lang="en-US" smtClean="0"/>
              <a:t>0</a:t>
            </a:fld>
            <a:endParaRPr lang="en-US"/>
          </a:p>
        </p:txBody>
      </p:sp>
    </p:spTree>
    <p:extLst>
      <p:ext uri="{BB962C8B-B14F-4D97-AF65-F5344CB8AC3E}">
        <p14:creationId xmlns:p14="http://schemas.microsoft.com/office/powerpoint/2010/main" val="2482248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76DF8209-D03B-4432-9F8D-750E19654EE5}" type="slidenum">
              <a:rPr lang="en-US" smtClean="0"/>
              <a:t>9</a:t>
            </a:fld>
            <a:endParaRPr lang="en-US"/>
          </a:p>
        </p:txBody>
      </p:sp>
    </p:spTree>
    <p:extLst>
      <p:ext uri="{BB962C8B-B14F-4D97-AF65-F5344CB8AC3E}">
        <p14:creationId xmlns:p14="http://schemas.microsoft.com/office/powerpoint/2010/main" val="28968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76DF8209-D03B-4432-9F8D-750E19654EE5}" type="slidenum">
              <a:rPr lang="en-US" smtClean="0"/>
              <a:t>10</a:t>
            </a:fld>
            <a:endParaRPr lang="en-US"/>
          </a:p>
        </p:txBody>
      </p:sp>
    </p:spTree>
    <p:extLst>
      <p:ext uri="{BB962C8B-B14F-4D97-AF65-F5344CB8AC3E}">
        <p14:creationId xmlns:p14="http://schemas.microsoft.com/office/powerpoint/2010/main" val="289686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76DF8209-D03B-4432-9F8D-750E19654EE5}" type="slidenum">
              <a:rPr lang="en-US" smtClean="0"/>
              <a:t>11</a:t>
            </a:fld>
            <a:endParaRPr lang="en-US"/>
          </a:p>
        </p:txBody>
      </p:sp>
    </p:spTree>
    <p:extLst>
      <p:ext uri="{BB962C8B-B14F-4D97-AF65-F5344CB8AC3E}">
        <p14:creationId xmlns:p14="http://schemas.microsoft.com/office/powerpoint/2010/main" val="1740152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DF8209-D03B-4432-9F8D-750E19654EE5}" type="slidenum">
              <a:rPr lang="en-US" smtClean="0"/>
              <a:t>13</a:t>
            </a:fld>
            <a:endParaRPr lang="en-US"/>
          </a:p>
        </p:txBody>
      </p:sp>
    </p:spTree>
    <p:extLst>
      <p:ext uri="{BB962C8B-B14F-4D97-AF65-F5344CB8AC3E}">
        <p14:creationId xmlns:p14="http://schemas.microsoft.com/office/powerpoint/2010/main" val="17220494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76DF8209-D03B-4432-9F8D-750E19654EE5}" type="slidenum">
              <a:rPr lang="en-US" smtClean="0"/>
              <a:t>14</a:t>
            </a:fld>
            <a:endParaRPr lang="en-US"/>
          </a:p>
        </p:txBody>
      </p:sp>
    </p:spTree>
    <p:extLst>
      <p:ext uri="{BB962C8B-B14F-4D97-AF65-F5344CB8AC3E}">
        <p14:creationId xmlns:p14="http://schemas.microsoft.com/office/powerpoint/2010/main" val="17401522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76DF8209-D03B-4432-9F8D-750E19654EE5}" type="slidenum">
              <a:rPr lang="en-US" smtClean="0"/>
              <a:t>15</a:t>
            </a:fld>
            <a:endParaRPr lang="en-US"/>
          </a:p>
        </p:txBody>
      </p:sp>
    </p:spTree>
    <p:extLst>
      <p:ext uri="{BB962C8B-B14F-4D97-AF65-F5344CB8AC3E}">
        <p14:creationId xmlns:p14="http://schemas.microsoft.com/office/powerpoint/2010/main" val="42437677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Shelley Darensburg, Senior Contract Compliance Officer with the City of Oakland is present to provide information on the City’s required employment and contracting programs. </a:t>
            </a:r>
          </a:p>
        </p:txBody>
      </p:sp>
      <p:sp>
        <p:nvSpPr>
          <p:cNvPr id="4" name="Slide Number Placeholder 3"/>
          <p:cNvSpPr>
            <a:spLocks noGrp="1"/>
          </p:cNvSpPr>
          <p:nvPr>
            <p:ph type="sldNum" sz="quarter" idx="10"/>
          </p:nvPr>
        </p:nvSpPr>
        <p:spPr/>
        <p:txBody>
          <a:bodyPr/>
          <a:lstStyle/>
          <a:p>
            <a:fld id="{76DF8209-D03B-4432-9F8D-750E19654EE5}" type="slidenum">
              <a:rPr lang="en-US" smtClean="0"/>
              <a:t>16</a:t>
            </a:fld>
            <a:endParaRPr lang="en-US"/>
          </a:p>
        </p:txBody>
      </p:sp>
    </p:spTree>
    <p:extLst>
      <p:ext uri="{BB962C8B-B14F-4D97-AF65-F5344CB8AC3E}">
        <p14:creationId xmlns:p14="http://schemas.microsoft.com/office/powerpoint/2010/main" val="31182831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DF8209-D03B-4432-9F8D-750E19654EE5}" type="slidenum">
              <a:rPr lang="en-US" smtClean="0"/>
              <a:t>17</a:t>
            </a:fld>
            <a:endParaRPr lang="en-US"/>
          </a:p>
        </p:txBody>
      </p:sp>
    </p:spTree>
    <p:extLst>
      <p:ext uri="{BB962C8B-B14F-4D97-AF65-F5344CB8AC3E}">
        <p14:creationId xmlns:p14="http://schemas.microsoft.com/office/powerpoint/2010/main" val="6549353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DF8209-D03B-4432-9F8D-750E19654EE5}" type="slidenum">
              <a:rPr lang="en-US" smtClean="0"/>
              <a:t>18</a:t>
            </a:fld>
            <a:endParaRPr lang="en-US"/>
          </a:p>
        </p:txBody>
      </p:sp>
    </p:spTree>
    <p:extLst>
      <p:ext uri="{BB962C8B-B14F-4D97-AF65-F5344CB8AC3E}">
        <p14:creationId xmlns:p14="http://schemas.microsoft.com/office/powerpoint/2010/main" val="1164156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sz="1400" dirty="0"/>
              <a:t>Ladies and gentlemen good afternoon.  Thank you for taking time out of your busy schedules to be here today.  As you know, this informational session is on behalf of the City of Oakland’s Acquisition and Conversion to Affordable Housing (ACAH) Program NOFA. </a:t>
            </a:r>
          </a:p>
          <a:p>
            <a:pPr defTabSz="931774"/>
            <a:endParaRPr lang="en-US" sz="1400" dirty="0"/>
          </a:p>
          <a:p>
            <a:pPr marL="0" marR="0" lvl="0" indent="0" algn="l" defTabSz="931774" rtl="0" eaLnBrk="1" fontAlgn="auto" latinLnBrk="0" hangingPunct="1">
              <a:lnSpc>
                <a:spcPct val="100000"/>
              </a:lnSpc>
              <a:spcBef>
                <a:spcPts val="0"/>
              </a:spcBef>
              <a:spcAft>
                <a:spcPts val="0"/>
              </a:spcAft>
              <a:buClrTx/>
              <a:buSzTx/>
              <a:buFontTx/>
              <a:buNone/>
              <a:tabLst/>
              <a:defRPr/>
            </a:pPr>
            <a:r>
              <a:rPr lang="en-US" sz="1400" dirty="0"/>
              <a:t>The City’s NOFA is a competitive application process for awarding City of Oakland funds for development of affordable housing.  Projects will be reviewed for feasibility and scored based on criteria in each NOFA.  </a:t>
            </a:r>
          </a:p>
          <a:p>
            <a:pPr defTabSz="931774"/>
            <a:endParaRPr lang="en-US" sz="1400" dirty="0"/>
          </a:p>
          <a:p>
            <a:pPr defTabSz="931774"/>
            <a:r>
              <a:rPr lang="en-US" sz="1400" dirty="0"/>
              <a:t>We do not intend to go through every single detail of the NOFA today.  We do expect for each potential applicant to thoroughly read the NOFA and feel free to ask questions.  We’ll take questions re: City Data Services, Planning, and Contract Compliance after those presenters speak, and then general NOFA questions at the end of the presentation.</a:t>
            </a:r>
          </a:p>
          <a:p>
            <a:pPr defTabSz="931774"/>
            <a:endParaRPr lang="en-US" sz="1400" dirty="0"/>
          </a:p>
        </p:txBody>
      </p:sp>
      <p:sp>
        <p:nvSpPr>
          <p:cNvPr id="4" name="Slide Number Placeholder 3"/>
          <p:cNvSpPr>
            <a:spLocks noGrp="1"/>
          </p:cNvSpPr>
          <p:nvPr>
            <p:ph type="sldNum" sz="quarter" idx="10"/>
          </p:nvPr>
        </p:nvSpPr>
        <p:spPr/>
        <p:txBody>
          <a:bodyPr/>
          <a:lstStyle/>
          <a:p>
            <a:fld id="{76DF8209-D03B-4432-9F8D-750E19654EE5}" type="slidenum">
              <a:rPr lang="en-US" smtClean="0"/>
              <a:t>1</a:t>
            </a:fld>
            <a:endParaRPr lang="en-US"/>
          </a:p>
        </p:txBody>
      </p:sp>
    </p:spTree>
    <p:extLst>
      <p:ext uri="{BB962C8B-B14F-4D97-AF65-F5344CB8AC3E}">
        <p14:creationId xmlns:p14="http://schemas.microsoft.com/office/powerpoint/2010/main" val="3721962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76DF8209-D03B-4432-9F8D-750E19654EE5}" type="slidenum">
              <a:rPr lang="en-US" smtClean="0"/>
              <a:t>2</a:t>
            </a:fld>
            <a:endParaRPr lang="en-US"/>
          </a:p>
        </p:txBody>
      </p:sp>
    </p:spTree>
    <p:extLst>
      <p:ext uri="{BB962C8B-B14F-4D97-AF65-F5344CB8AC3E}">
        <p14:creationId xmlns:p14="http://schemas.microsoft.com/office/powerpoint/2010/main" val="1079746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76DF8209-D03B-4432-9F8D-750E19654EE5}" type="slidenum">
              <a:rPr lang="en-US" smtClean="0"/>
              <a:t>3</a:t>
            </a:fld>
            <a:endParaRPr lang="en-US"/>
          </a:p>
        </p:txBody>
      </p:sp>
    </p:spTree>
    <p:extLst>
      <p:ext uri="{BB962C8B-B14F-4D97-AF65-F5344CB8AC3E}">
        <p14:creationId xmlns:p14="http://schemas.microsoft.com/office/powerpoint/2010/main" val="1096776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endParaRPr lang="en-US" sz="1400" dirty="0"/>
          </a:p>
        </p:txBody>
      </p:sp>
      <p:sp>
        <p:nvSpPr>
          <p:cNvPr id="4" name="Slide Number Placeholder 3"/>
          <p:cNvSpPr>
            <a:spLocks noGrp="1"/>
          </p:cNvSpPr>
          <p:nvPr>
            <p:ph type="sldNum" sz="quarter" idx="10"/>
          </p:nvPr>
        </p:nvSpPr>
        <p:spPr/>
        <p:txBody>
          <a:bodyPr/>
          <a:lstStyle/>
          <a:p>
            <a:fld id="{76DF8209-D03B-4432-9F8D-750E19654EE5}" type="slidenum">
              <a:rPr lang="en-US" smtClean="0"/>
              <a:t>4</a:t>
            </a:fld>
            <a:endParaRPr lang="en-US"/>
          </a:p>
        </p:txBody>
      </p:sp>
    </p:spTree>
    <p:extLst>
      <p:ext uri="{BB962C8B-B14F-4D97-AF65-F5344CB8AC3E}">
        <p14:creationId xmlns:p14="http://schemas.microsoft.com/office/powerpoint/2010/main" val="2969287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76DF8209-D03B-4432-9F8D-750E19654EE5}" type="slidenum">
              <a:rPr lang="en-US" smtClean="0"/>
              <a:t>5</a:t>
            </a:fld>
            <a:endParaRPr lang="en-US"/>
          </a:p>
        </p:txBody>
      </p:sp>
    </p:spTree>
    <p:extLst>
      <p:ext uri="{BB962C8B-B14F-4D97-AF65-F5344CB8AC3E}">
        <p14:creationId xmlns:p14="http://schemas.microsoft.com/office/powerpoint/2010/main" val="1543849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endParaRPr lang="en-US" sz="1400" dirty="0"/>
          </a:p>
        </p:txBody>
      </p:sp>
      <p:sp>
        <p:nvSpPr>
          <p:cNvPr id="4" name="Slide Number Placeholder 3"/>
          <p:cNvSpPr>
            <a:spLocks noGrp="1"/>
          </p:cNvSpPr>
          <p:nvPr>
            <p:ph type="sldNum" sz="quarter" idx="10"/>
          </p:nvPr>
        </p:nvSpPr>
        <p:spPr/>
        <p:txBody>
          <a:bodyPr/>
          <a:lstStyle/>
          <a:p>
            <a:fld id="{76DF8209-D03B-4432-9F8D-750E19654EE5}" type="slidenum">
              <a:rPr lang="en-US" smtClean="0"/>
              <a:t>6</a:t>
            </a:fld>
            <a:endParaRPr lang="en-US"/>
          </a:p>
        </p:txBody>
      </p:sp>
    </p:spTree>
    <p:extLst>
      <p:ext uri="{BB962C8B-B14F-4D97-AF65-F5344CB8AC3E}">
        <p14:creationId xmlns:p14="http://schemas.microsoft.com/office/powerpoint/2010/main" val="2969287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76DF8209-D03B-4432-9F8D-750E19654EE5}" type="slidenum">
              <a:rPr lang="en-US" smtClean="0"/>
              <a:t>7</a:t>
            </a:fld>
            <a:endParaRPr lang="en-US"/>
          </a:p>
        </p:txBody>
      </p:sp>
    </p:spTree>
    <p:extLst>
      <p:ext uri="{BB962C8B-B14F-4D97-AF65-F5344CB8AC3E}">
        <p14:creationId xmlns:p14="http://schemas.microsoft.com/office/powerpoint/2010/main" val="4239610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endParaRPr lang="en-US" sz="1400" dirty="0"/>
          </a:p>
        </p:txBody>
      </p:sp>
      <p:sp>
        <p:nvSpPr>
          <p:cNvPr id="4" name="Slide Number Placeholder 3"/>
          <p:cNvSpPr>
            <a:spLocks noGrp="1"/>
          </p:cNvSpPr>
          <p:nvPr>
            <p:ph type="sldNum" sz="quarter" idx="10"/>
          </p:nvPr>
        </p:nvSpPr>
        <p:spPr/>
        <p:txBody>
          <a:bodyPr/>
          <a:lstStyle/>
          <a:p>
            <a:fld id="{76DF8209-D03B-4432-9F8D-750E19654EE5}" type="slidenum">
              <a:rPr lang="en-US" smtClean="0"/>
              <a:t>8</a:t>
            </a:fld>
            <a:endParaRPr lang="en-US"/>
          </a:p>
        </p:txBody>
      </p:sp>
    </p:spTree>
    <p:extLst>
      <p:ext uri="{BB962C8B-B14F-4D97-AF65-F5344CB8AC3E}">
        <p14:creationId xmlns:p14="http://schemas.microsoft.com/office/powerpoint/2010/main" val="29692874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864E3A3-697D-DA42-A33E-C656FDAE424E}" type="datetime1">
              <a:rPr lang="en-US" smtClean="0"/>
              <a:t>12/22/2020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414E6BA-E6B4-4B18-8356-0C4742F6EB6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F8E3FBF-7A6E-3E43-BCD0-E4B1F74D95D3}" type="datetime1">
              <a:rPr lang="en-US" smtClean="0"/>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4E6BA-E6B4-4B18-8356-0C4742F6EB6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BAA18E9-69C4-9A4B-8F03-DA16371672C6}" type="datetime1">
              <a:rPr lang="en-US" smtClean="0"/>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4E6BA-E6B4-4B18-8356-0C4742F6EB6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F517E0-8267-CE47-BA6C-A0209188BD6B}" type="datetime1">
              <a:rPr lang="en-US" smtClean="0"/>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4E6BA-E6B4-4B18-8356-0C4742F6EB6A}"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4B0DE13-3115-C34E-A74D-0E6405B2B963}" type="datetime1">
              <a:rPr lang="en-US" smtClean="0"/>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4E6BA-E6B4-4B18-8356-0C4742F6EB6A}"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9DF4984-F4ED-5247-9ABE-D56343FF6749}" type="datetime1">
              <a:rPr lang="en-US" smtClean="0"/>
              <a:t>12/22/2020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4E6BA-E6B4-4B18-8356-0C4742F6EB6A}"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53560D8-C34A-FE4C-958E-6AF7D8FA5FBB}" type="datetime1">
              <a:rPr lang="en-US" smtClean="0"/>
              <a:t>12/22/2020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14E6BA-E6B4-4B18-8356-0C4742F6EB6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DCB0524-377A-1448-9BBB-CBF6E93895A4}" type="datetime1">
              <a:rPr lang="en-US" smtClean="0"/>
              <a:t>12/22/2020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14E6BA-E6B4-4B18-8356-0C4742F6EB6A}"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AC9D5F-D1B4-AB49-810D-2ED0E5CC8A4E}" type="datetime1">
              <a:rPr lang="en-US" smtClean="0"/>
              <a:t>12/22/2020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14E6BA-E6B4-4B18-8356-0C4742F6EB6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B4C2FD49-FC23-B540-8CC5-C5F9AB6B3014}" type="datetime1">
              <a:rPr lang="en-US" smtClean="0"/>
              <a:t>12/22/2020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4E6BA-E6B4-4B18-8356-0C4742F6EB6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2CB5999-9601-974B-BA68-BE1C38971056}" type="datetime1">
              <a:rPr lang="en-US" smtClean="0"/>
              <a:t>12/22/2020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414E6BA-E6B4-4B18-8356-0C4742F6EB6A}"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2DD0873-9B28-FB41-B535-F7BBFD474328}" type="datetime1">
              <a:rPr lang="en-US" smtClean="0"/>
              <a:t>12/22/2020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414E6BA-E6B4-4B18-8356-0C4742F6EB6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vkennedy@oaklandca.gov"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mailto:mhorl@oaklandca.gov" TargetMode="External"/><Relationship Id="rId4" Type="http://schemas.openxmlformats.org/officeDocument/2006/relationships/hyperlink" Target="mailto:cmulvey@oaklandca.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838200"/>
            <a:ext cx="8763000" cy="2819400"/>
          </a:xfrm>
        </p:spPr>
        <p:txBody>
          <a:bodyPr>
            <a:normAutofit fontScale="90000"/>
          </a:bodyPr>
          <a:lstStyle/>
          <a:p>
            <a:pPr algn="ct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r>
              <a:rPr lang="en-US" sz="3100" b="0" dirty="0"/>
              <a:t>Notice Of Funding Availability </a:t>
            </a:r>
            <a:br>
              <a:rPr lang="en-US" sz="3100" b="0" dirty="0"/>
            </a:br>
            <a:r>
              <a:rPr lang="en-US" sz="3100" b="0" dirty="0">
                <a:effectLst/>
              </a:rPr>
              <a:t>Pre-Application Meeting</a:t>
            </a:r>
            <a:br>
              <a:rPr lang="en-US" sz="3100" b="0" dirty="0">
                <a:effectLst/>
              </a:rPr>
            </a:br>
            <a:br>
              <a:rPr lang="en-US" sz="1800" dirty="0">
                <a:effectLst/>
              </a:rPr>
            </a:br>
            <a:r>
              <a:rPr lang="en-US" sz="2700" i="1" dirty="0">
                <a:effectLst/>
              </a:rPr>
              <a:t>Acquisition and Conversion to Affordable Housing (ACAH) Program NOFA, 2020-21</a:t>
            </a:r>
            <a:endParaRPr lang="en-US" sz="2700" i="1" dirty="0"/>
          </a:p>
        </p:txBody>
      </p:sp>
      <p:sp>
        <p:nvSpPr>
          <p:cNvPr id="3" name="Subtitle 2"/>
          <p:cNvSpPr>
            <a:spLocks noGrp="1"/>
          </p:cNvSpPr>
          <p:nvPr>
            <p:ph type="subTitle" idx="1"/>
          </p:nvPr>
        </p:nvSpPr>
        <p:spPr>
          <a:xfrm>
            <a:off x="304800" y="3810000"/>
            <a:ext cx="8153400" cy="1199704"/>
          </a:xfrm>
        </p:spPr>
        <p:txBody>
          <a:bodyPr>
            <a:normAutofit/>
          </a:bodyPr>
          <a:lstStyle/>
          <a:p>
            <a:r>
              <a:rPr lang="en-US" sz="2000" dirty="0"/>
              <a:t>Housing and Community Development Department </a:t>
            </a:r>
          </a:p>
          <a:p>
            <a:r>
              <a:rPr lang="en-US" sz="2000" dirty="0"/>
              <a:t>December 21, 2020</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228600"/>
            <a:ext cx="1752600" cy="13578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2414E6BA-E6B4-4B18-8356-0C4742F6EB6A}" type="slidenum">
              <a:rPr lang="en-US" smtClean="0"/>
              <a:t>0</a:t>
            </a:fld>
            <a:endParaRPr lang="en-US"/>
          </a:p>
        </p:txBody>
      </p:sp>
    </p:spTree>
    <p:extLst>
      <p:ext uri="{BB962C8B-B14F-4D97-AF65-F5344CB8AC3E}">
        <p14:creationId xmlns:p14="http://schemas.microsoft.com/office/powerpoint/2010/main" val="1245483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525963"/>
          </a:xfrm>
        </p:spPr>
        <p:txBody>
          <a:bodyPr>
            <a:normAutofit fontScale="92500" lnSpcReduction="10000"/>
          </a:bodyPr>
          <a:lstStyle/>
          <a:p>
            <a:pPr lvl="1"/>
            <a:r>
              <a:rPr lang="en-US" sz="2400" dirty="0"/>
              <a:t>Greater points are available for projects with tenant involvement;</a:t>
            </a:r>
          </a:p>
          <a:p>
            <a:pPr lvl="1"/>
            <a:endParaRPr lang="en-US" sz="2000" dirty="0"/>
          </a:p>
          <a:p>
            <a:pPr lvl="1"/>
            <a:r>
              <a:rPr lang="en-US" sz="2400" dirty="0"/>
              <a:t>Greater points are available for projects that provide housing for extremely low-income households;</a:t>
            </a:r>
          </a:p>
          <a:p>
            <a:pPr lvl="1"/>
            <a:endParaRPr lang="en-US" sz="2000" dirty="0"/>
          </a:p>
          <a:p>
            <a:pPr lvl="1"/>
            <a:r>
              <a:rPr lang="en-US" sz="2400" dirty="0"/>
              <a:t>Points are available for projects sponsored by “emerging developers;” and</a:t>
            </a:r>
          </a:p>
          <a:p>
            <a:pPr lvl="1"/>
            <a:endParaRPr lang="en-US" sz="2000" dirty="0"/>
          </a:p>
          <a:p>
            <a:pPr lvl="1"/>
            <a:r>
              <a:rPr lang="en-US" sz="2400" dirty="0"/>
              <a:t>Points available for projects located in areas identified as being at risk of displacement or gentrification based on the Urban Displacement Project Map.</a:t>
            </a:r>
          </a:p>
          <a:p>
            <a:pPr lvl="1"/>
            <a:endParaRPr lang="en-US" sz="2400" dirty="0"/>
          </a:p>
          <a:p>
            <a:pPr lvl="1"/>
            <a:r>
              <a:rPr lang="en-US" sz="2000" dirty="0"/>
              <a:t>(Page 9 of CLT/Coop NOFA and Page 8 of All Developer NOFA.)</a:t>
            </a:r>
          </a:p>
          <a:p>
            <a:pPr>
              <a:spcAft>
                <a:spcPts val="1200"/>
              </a:spcAft>
            </a:pPr>
            <a:endParaRPr lang="en-US" dirty="0"/>
          </a:p>
        </p:txBody>
      </p:sp>
      <p:sp>
        <p:nvSpPr>
          <p:cNvPr id="3" name="Title 2"/>
          <p:cNvSpPr>
            <a:spLocks noGrp="1"/>
          </p:cNvSpPr>
          <p:nvPr>
            <p:ph type="title"/>
          </p:nvPr>
        </p:nvSpPr>
        <p:spPr/>
        <p:txBody>
          <a:bodyPr>
            <a:normAutofit/>
          </a:bodyPr>
          <a:lstStyle/>
          <a:p>
            <a:r>
              <a:rPr lang="en-US" dirty="0"/>
              <a:t>Scoring Changes</a:t>
            </a:r>
          </a:p>
        </p:txBody>
      </p:sp>
      <p:sp>
        <p:nvSpPr>
          <p:cNvPr id="4" name="Slide Number Placeholder 3"/>
          <p:cNvSpPr>
            <a:spLocks noGrp="1"/>
          </p:cNvSpPr>
          <p:nvPr>
            <p:ph type="sldNum" sz="quarter" idx="12"/>
          </p:nvPr>
        </p:nvSpPr>
        <p:spPr/>
        <p:txBody>
          <a:bodyPr/>
          <a:lstStyle/>
          <a:p>
            <a:fld id="{2414E6BA-E6B4-4B18-8356-0C4742F6EB6A}" type="slidenum">
              <a:rPr lang="en-US" smtClean="0"/>
              <a:t>9</a:t>
            </a:fld>
            <a:endParaRPr lang="en-US"/>
          </a:p>
        </p:txBody>
      </p:sp>
    </p:spTree>
    <p:extLst>
      <p:ext uri="{BB962C8B-B14F-4D97-AF65-F5344CB8AC3E}">
        <p14:creationId xmlns:p14="http://schemas.microsoft.com/office/powerpoint/2010/main" val="1484512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66018"/>
            <a:ext cx="8229600" cy="4525963"/>
          </a:xfrm>
        </p:spPr>
        <p:txBody>
          <a:bodyPr>
            <a:normAutofit/>
          </a:bodyPr>
          <a:lstStyle/>
          <a:p>
            <a:pPr marL="109728" indent="0">
              <a:spcAft>
                <a:spcPts val="1200"/>
              </a:spcAft>
              <a:buNone/>
            </a:pPr>
            <a:endParaRPr lang="en-US" dirty="0"/>
          </a:p>
          <a:p>
            <a:pPr>
              <a:spcAft>
                <a:spcPts val="1200"/>
              </a:spcAft>
            </a:pPr>
            <a:r>
              <a:rPr lang="en-US" dirty="0"/>
              <a:t>Online Application Submittal ONLY! </a:t>
            </a:r>
          </a:p>
          <a:p>
            <a:pPr lvl="1">
              <a:spcAft>
                <a:spcPts val="1200"/>
              </a:spcAft>
            </a:pPr>
            <a:r>
              <a:rPr lang="en-US" dirty="0"/>
              <a:t>Applications and supporting documentation must be submitted through City Data Services database.</a:t>
            </a:r>
          </a:p>
          <a:p>
            <a:pPr>
              <a:spcAft>
                <a:spcPts val="1200"/>
              </a:spcAft>
            </a:pPr>
            <a:r>
              <a:rPr lang="en-US" dirty="0"/>
              <a:t>3-R Report is required at the time of application. </a:t>
            </a:r>
          </a:p>
          <a:p>
            <a:pPr lvl="1">
              <a:spcAft>
                <a:spcPts val="1200"/>
              </a:spcAft>
            </a:pPr>
            <a:r>
              <a:rPr lang="en-US" dirty="0"/>
              <a:t>(Steps outlined on Page 19 of CLT/Coop NOFA and Page 18 of All Developer NOFA.)</a:t>
            </a:r>
          </a:p>
        </p:txBody>
      </p:sp>
      <p:sp>
        <p:nvSpPr>
          <p:cNvPr id="3" name="Title 2"/>
          <p:cNvSpPr>
            <a:spLocks noGrp="1"/>
          </p:cNvSpPr>
          <p:nvPr>
            <p:ph type="title"/>
          </p:nvPr>
        </p:nvSpPr>
        <p:spPr/>
        <p:txBody>
          <a:bodyPr>
            <a:normAutofit/>
          </a:bodyPr>
          <a:lstStyle/>
          <a:p>
            <a:r>
              <a:rPr lang="en-US" dirty="0"/>
              <a:t>Other Changes</a:t>
            </a:r>
          </a:p>
        </p:txBody>
      </p:sp>
      <p:sp>
        <p:nvSpPr>
          <p:cNvPr id="4" name="Slide Number Placeholder 3"/>
          <p:cNvSpPr>
            <a:spLocks noGrp="1"/>
          </p:cNvSpPr>
          <p:nvPr>
            <p:ph type="sldNum" sz="quarter" idx="12"/>
          </p:nvPr>
        </p:nvSpPr>
        <p:spPr/>
        <p:txBody>
          <a:bodyPr/>
          <a:lstStyle/>
          <a:p>
            <a:fld id="{2414E6BA-E6B4-4B18-8356-0C4742F6EB6A}" type="slidenum">
              <a:rPr lang="en-US" smtClean="0"/>
              <a:t>10</a:t>
            </a:fld>
            <a:endParaRPr lang="en-US"/>
          </a:p>
        </p:txBody>
      </p:sp>
    </p:spTree>
    <p:extLst>
      <p:ext uri="{BB962C8B-B14F-4D97-AF65-F5344CB8AC3E}">
        <p14:creationId xmlns:p14="http://schemas.microsoft.com/office/powerpoint/2010/main" val="208247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4525963"/>
          </a:xfrm>
        </p:spPr>
        <p:txBody>
          <a:bodyPr>
            <a:normAutofit/>
          </a:bodyPr>
          <a:lstStyle/>
          <a:p>
            <a:pPr>
              <a:spcAft>
                <a:spcPts val="1200"/>
              </a:spcAft>
            </a:pPr>
            <a:endParaRPr lang="en-US" dirty="0"/>
          </a:p>
          <a:p>
            <a:pPr>
              <a:spcAft>
                <a:spcPts val="1200"/>
              </a:spcAft>
            </a:pPr>
            <a:endParaRPr lang="en-US" dirty="0"/>
          </a:p>
          <a:p>
            <a:pPr>
              <a:spcAft>
                <a:spcPts val="1200"/>
              </a:spcAft>
            </a:pPr>
            <a:r>
              <a:rPr lang="en-US" dirty="0"/>
              <a:t>Subsidy Limits</a:t>
            </a:r>
          </a:p>
          <a:p>
            <a:pPr>
              <a:spcAft>
                <a:spcPts val="1200"/>
              </a:spcAft>
            </a:pPr>
            <a:r>
              <a:rPr lang="en-US" dirty="0"/>
              <a:t>Loan Terms</a:t>
            </a:r>
          </a:p>
          <a:p>
            <a:pPr>
              <a:spcAft>
                <a:spcPts val="1200"/>
              </a:spcAft>
            </a:pPr>
            <a:r>
              <a:rPr lang="en-US" dirty="0"/>
              <a:t>Underwriting Guidelines</a:t>
            </a:r>
          </a:p>
          <a:p>
            <a:pPr>
              <a:spcAft>
                <a:spcPts val="1200"/>
              </a:spcAft>
            </a:pPr>
            <a:r>
              <a:rPr lang="en-US" dirty="0"/>
              <a:t>Developer Fees</a:t>
            </a:r>
          </a:p>
          <a:p>
            <a:pPr>
              <a:spcAft>
                <a:spcPts val="1200"/>
              </a:spcAft>
            </a:pPr>
            <a:endParaRPr lang="en-US" dirty="0"/>
          </a:p>
          <a:p>
            <a:pPr marL="109728" indent="0">
              <a:spcAft>
                <a:spcPts val="1200"/>
              </a:spcAft>
              <a:buNone/>
            </a:pPr>
            <a:endParaRPr lang="en-US" dirty="0"/>
          </a:p>
          <a:p>
            <a:pPr>
              <a:spcAft>
                <a:spcPts val="1200"/>
              </a:spcAft>
            </a:pPr>
            <a:endParaRPr lang="en-US" dirty="0"/>
          </a:p>
          <a:p>
            <a:pPr>
              <a:spcAft>
                <a:spcPts val="1200"/>
              </a:spcAft>
            </a:pPr>
            <a:endParaRPr lang="en-US" dirty="0"/>
          </a:p>
          <a:p>
            <a:pPr>
              <a:spcAft>
                <a:spcPts val="1200"/>
              </a:spcAft>
            </a:pPr>
            <a:endParaRPr lang="en-US" dirty="0"/>
          </a:p>
        </p:txBody>
      </p:sp>
      <p:sp>
        <p:nvSpPr>
          <p:cNvPr id="3" name="Title 2"/>
          <p:cNvSpPr>
            <a:spLocks noGrp="1"/>
          </p:cNvSpPr>
          <p:nvPr>
            <p:ph type="title"/>
          </p:nvPr>
        </p:nvSpPr>
        <p:spPr/>
        <p:txBody>
          <a:bodyPr>
            <a:normAutofit/>
          </a:bodyPr>
          <a:lstStyle/>
          <a:p>
            <a:r>
              <a:rPr lang="en-US" dirty="0"/>
              <a:t>What Remains the Same?</a:t>
            </a:r>
          </a:p>
        </p:txBody>
      </p:sp>
      <p:sp>
        <p:nvSpPr>
          <p:cNvPr id="4" name="Slide Number Placeholder 3"/>
          <p:cNvSpPr>
            <a:spLocks noGrp="1"/>
          </p:cNvSpPr>
          <p:nvPr>
            <p:ph type="sldNum" sz="quarter" idx="12"/>
          </p:nvPr>
        </p:nvSpPr>
        <p:spPr/>
        <p:txBody>
          <a:bodyPr/>
          <a:lstStyle/>
          <a:p>
            <a:fld id="{2414E6BA-E6B4-4B18-8356-0C4742F6EB6A}" type="slidenum">
              <a:rPr lang="en-US" smtClean="0"/>
              <a:t>11</a:t>
            </a:fld>
            <a:endParaRPr lang="en-US"/>
          </a:p>
        </p:txBody>
      </p:sp>
    </p:spTree>
    <p:extLst>
      <p:ext uri="{BB962C8B-B14F-4D97-AF65-F5344CB8AC3E}">
        <p14:creationId xmlns:p14="http://schemas.microsoft.com/office/powerpoint/2010/main" val="2273171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6BF157-8F6E-475B-BE9A-8B0706E7A928}"/>
              </a:ext>
            </a:extLst>
          </p:cNvPr>
          <p:cNvSpPr>
            <a:spLocks noGrp="1"/>
          </p:cNvSpPr>
          <p:nvPr>
            <p:ph idx="1"/>
          </p:nvPr>
        </p:nvSpPr>
        <p:spPr/>
        <p:txBody>
          <a:bodyPr>
            <a:normAutofit/>
          </a:bodyPr>
          <a:lstStyle/>
          <a:p>
            <a:r>
              <a:rPr lang="en-US" i="1" dirty="0"/>
              <a:t>All Developer Subprogram NOFA </a:t>
            </a:r>
            <a:r>
              <a:rPr lang="en-US" dirty="0"/>
              <a:t>has been REVISED. </a:t>
            </a:r>
          </a:p>
          <a:p>
            <a:pPr marL="109728" indent="0">
              <a:buNone/>
            </a:pPr>
            <a:endParaRPr lang="en-US" dirty="0"/>
          </a:p>
          <a:p>
            <a:r>
              <a:rPr lang="en-US" dirty="0"/>
              <a:t>December 21, 2020 version has been posted on the HCDD website. Do not use not December 17, 2020 version.</a:t>
            </a:r>
          </a:p>
          <a:p>
            <a:endParaRPr lang="en-US" dirty="0"/>
          </a:p>
          <a:p>
            <a:r>
              <a:rPr lang="en-US" dirty="0"/>
              <a:t>Website reflects correct version.  </a:t>
            </a:r>
          </a:p>
          <a:p>
            <a:pPr lvl="1"/>
            <a:endParaRPr lang="en-US" dirty="0"/>
          </a:p>
        </p:txBody>
      </p:sp>
      <p:sp>
        <p:nvSpPr>
          <p:cNvPr id="3" name="Slide Number Placeholder 2">
            <a:extLst>
              <a:ext uri="{FF2B5EF4-FFF2-40B4-BE49-F238E27FC236}">
                <a16:creationId xmlns:a16="http://schemas.microsoft.com/office/drawing/2014/main" id="{6BFCFB37-5276-4EBB-B3C2-5B2E0D14E76B}"/>
              </a:ext>
            </a:extLst>
          </p:cNvPr>
          <p:cNvSpPr>
            <a:spLocks noGrp="1"/>
          </p:cNvSpPr>
          <p:nvPr>
            <p:ph type="sldNum" sz="quarter" idx="12"/>
          </p:nvPr>
        </p:nvSpPr>
        <p:spPr/>
        <p:txBody>
          <a:bodyPr/>
          <a:lstStyle/>
          <a:p>
            <a:fld id="{2414E6BA-E6B4-4B18-8356-0C4742F6EB6A}" type="slidenum">
              <a:rPr lang="en-US" smtClean="0"/>
              <a:t>12</a:t>
            </a:fld>
            <a:endParaRPr lang="en-US"/>
          </a:p>
        </p:txBody>
      </p:sp>
      <p:sp>
        <p:nvSpPr>
          <p:cNvPr id="4" name="Title 3">
            <a:extLst>
              <a:ext uri="{FF2B5EF4-FFF2-40B4-BE49-F238E27FC236}">
                <a16:creationId xmlns:a16="http://schemas.microsoft.com/office/drawing/2014/main" id="{8C960BF3-4052-4038-9A92-BBDDCCEAA0BC}"/>
              </a:ext>
            </a:extLst>
          </p:cNvPr>
          <p:cNvSpPr>
            <a:spLocks noGrp="1"/>
          </p:cNvSpPr>
          <p:nvPr>
            <p:ph type="title"/>
          </p:nvPr>
        </p:nvSpPr>
        <p:spPr/>
        <p:txBody>
          <a:bodyPr>
            <a:normAutofit fontScale="90000"/>
          </a:bodyPr>
          <a:lstStyle/>
          <a:p>
            <a:r>
              <a:rPr lang="en-US" dirty="0"/>
              <a:t>Revisions to </a:t>
            </a:r>
            <a:r>
              <a:rPr lang="en-US" i="1" dirty="0"/>
              <a:t>All Developer NOFA</a:t>
            </a:r>
          </a:p>
        </p:txBody>
      </p:sp>
    </p:spTree>
    <p:extLst>
      <p:ext uri="{BB962C8B-B14F-4D97-AF65-F5344CB8AC3E}">
        <p14:creationId xmlns:p14="http://schemas.microsoft.com/office/powerpoint/2010/main" val="1812187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949275-0843-4FEF-93F6-B9DC0E1CD44B}"/>
              </a:ext>
            </a:extLst>
          </p:cNvPr>
          <p:cNvSpPr>
            <a:spLocks noGrp="1"/>
          </p:cNvSpPr>
          <p:nvPr>
            <p:ph idx="1"/>
          </p:nvPr>
        </p:nvSpPr>
        <p:spPr/>
        <p:txBody>
          <a:bodyPr>
            <a:normAutofit fontScale="92500"/>
          </a:bodyPr>
          <a:lstStyle/>
          <a:p>
            <a:r>
              <a:rPr lang="en-US" dirty="0"/>
              <a:t>Two revisions reflected in Dec 21, 2020 version:</a:t>
            </a:r>
          </a:p>
          <a:p>
            <a:pPr marL="109728" indent="0">
              <a:buNone/>
            </a:pPr>
            <a:endParaRPr lang="en-US" dirty="0"/>
          </a:p>
          <a:p>
            <a:pPr lvl="1"/>
            <a:r>
              <a:rPr lang="en-US" sz="2000" b="1" i="1" u="sng" dirty="0"/>
              <a:t>Section I.A. Eligible Projects (Page 5)</a:t>
            </a:r>
            <a:endParaRPr lang="en-US" sz="2000" dirty="0"/>
          </a:p>
          <a:p>
            <a:pPr lvl="1"/>
            <a:r>
              <a:rPr lang="en-US" sz="2000" dirty="0"/>
              <a:t>Acquisition only or Acquisition/Rehabilitation of unsubsidized buildings </a:t>
            </a:r>
            <a:r>
              <a:rPr lang="en-US" sz="2000" i="1" dirty="0">
                <a:solidFill>
                  <a:srgbClr val="FF0000"/>
                </a:solidFill>
              </a:rPr>
              <a:t>of any size [projects are not limited to 25 units or less]</a:t>
            </a:r>
            <a:r>
              <a:rPr lang="en-US" sz="2000" dirty="0">
                <a:solidFill>
                  <a:srgbClr val="FF0000"/>
                </a:solidFill>
              </a:rPr>
              <a:t>. </a:t>
            </a:r>
            <a:r>
              <a:rPr lang="en-US" sz="2000" dirty="0"/>
              <a:t>Rehabilitation-only projects are not eligible. </a:t>
            </a:r>
          </a:p>
          <a:p>
            <a:pPr marL="109728" indent="0">
              <a:buNone/>
            </a:pPr>
            <a:r>
              <a:rPr lang="en-US" sz="2000" dirty="0"/>
              <a:t> </a:t>
            </a:r>
          </a:p>
          <a:p>
            <a:pPr lvl="1"/>
            <a:r>
              <a:rPr lang="en-US" sz="2000" b="1" i="1" u="sng" dirty="0"/>
              <a:t>Section I.G Maximum City Subsidy (Page 8)</a:t>
            </a:r>
            <a:endParaRPr lang="en-US" sz="2000" dirty="0"/>
          </a:p>
          <a:p>
            <a:pPr lvl="1"/>
            <a:r>
              <a:rPr lang="en-US" sz="2000" dirty="0"/>
              <a:t>$300,000 per unit for buildings with 1-4 units</a:t>
            </a:r>
          </a:p>
          <a:p>
            <a:pPr lvl="1"/>
            <a:r>
              <a:rPr lang="en-US" sz="2000" dirty="0"/>
              <a:t>$200,000 per unit for buildings with 5-9 units</a:t>
            </a:r>
          </a:p>
          <a:p>
            <a:pPr lvl="1"/>
            <a:r>
              <a:rPr lang="en-US" sz="2000" i="1" dirty="0">
                <a:solidFill>
                  <a:srgbClr val="FF0000"/>
                </a:solidFill>
              </a:rPr>
              <a:t>$150,000 per unit for buildings with 10+ units [no maximum number of units]</a:t>
            </a:r>
            <a:endParaRPr lang="en-US" sz="2000" dirty="0">
              <a:solidFill>
                <a:srgbClr val="FF0000"/>
              </a:solidFill>
            </a:endParaRPr>
          </a:p>
          <a:p>
            <a:pPr lvl="1"/>
            <a:r>
              <a:rPr lang="en-US" sz="2000" i="1" dirty="0">
                <a:solidFill>
                  <a:srgbClr val="FF0000"/>
                </a:solidFill>
              </a:rPr>
              <a:t>$5 million project maximum [not $3.75m max]</a:t>
            </a:r>
            <a:endParaRPr lang="en-US" sz="2000" dirty="0">
              <a:solidFill>
                <a:srgbClr val="FF0000"/>
              </a:solidFill>
            </a:endParaRPr>
          </a:p>
          <a:p>
            <a:endParaRPr lang="en-US" dirty="0"/>
          </a:p>
        </p:txBody>
      </p:sp>
      <p:sp>
        <p:nvSpPr>
          <p:cNvPr id="3" name="Slide Number Placeholder 2">
            <a:extLst>
              <a:ext uri="{FF2B5EF4-FFF2-40B4-BE49-F238E27FC236}">
                <a16:creationId xmlns:a16="http://schemas.microsoft.com/office/drawing/2014/main" id="{7C837902-FC58-43FE-8CFA-190F2F050660}"/>
              </a:ext>
            </a:extLst>
          </p:cNvPr>
          <p:cNvSpPr>
            <a:spLocks noGrp="1"/>
          </p:cNvSpPr>
          <p:nvPr>
            <p:ph type="sldNum" sz="quarter" idx="12"/>
          </p:nvPr>
        </p:nvSpPr>
        <p:spPr/>
        <p:txBody>
          <a:bodyPr/>
          <a:lstStyle/>
          <a:p>
            <a:fld id="{2414E6BA-E6B4-4B18-8356-0C4742F6EB6A}" type="slidenum">
              <a:rPr lang="en-US" smtClean="0"/>
              <a:t>13</a:t>
            </a:fld>
            <a:endParaRPr lang="en-US"/>
          </a:p>
        </p:txBody>
      </p:sp>
      <p:sp>
        <p:nvSpPr>
          <p:cNvPr id="4" name="Title 3">
            <a:extLst>
              <a:ext uri="{FF2B5EF4-FFF2-40B4-BE49-F238E27FC236}">
                <a16:creationId xmlns:a16="http://schemas.microsoft.com/office/drawing/2014/main" id="{F88FAA40-242B-4B67-B763-68B5FBD74175}"/>
              </a:ext>
            </a:extLst>
          </p:cNvPr>
          <p:cNvSpPr>
            <a:spLocks noGrp="1"/>
          </p:cNvSpPr>
          <p:nvPr>
            <p:ph type="title"/>
          </p:nvPr>
        </p:nvSpPr>
        <p:spPr/>
        <p:txBody>
          <a:bodyPr>
            <a:normAutofit fontScale="90000"/>
          </a:bodyPr>
          <a:lstStyle/>
          <a:p>
            <a:r>
              <a:rPr lang="en-US" dirty="0"/>
              <a:t>Revisions to </a:t>
            </a:r>
            <a:r>
              <a:rPr lang="en-US" i="1" dirty="0"/>
              <a:t>All Developer NOFA</a:t>
            </a:r>
          </a:p>
        </p:txBody>
      </p:sp>
    </p:spTree>
    <p:extLst>
      <p:ext uri="{BB962C8B-B14F-4D97-AF65-F5344CB8AC3E}">
        <p14:creationId xmlns:p14="http://schemas.microsoft.com/office/powerpoint/2010/main" val="4063698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4525963"/>
          </a:xfrm>
        </p:spPr>
        <p:txBody>
          <a:bodyPr>
            <a:normAutofit/>
          </a:bodyPr>
          <a:lstStyle/>
          <a:p>
            <a:pPr>
              <a:spcAft>
                <a:spcPts val="1200"/>
              </a:spcAft>
            </a:pPr>
            <a:endParaRPr lang="en-US" dirty="0"/>
          </a:p>
          <a:p>
            <a:pPr>
              <a:spcAft>
                <a:spcPts val="1200"/>
              </a:spcAft>
            </a:pPr>
            <a:endParaRPr lang="en-US" dirty="0"/>
          </a:p>
          <a:p>
            <a:pPr>
              <a:spcAft>
                <a:spcPts val="1200"/>
              </a:spcAft>
            </a:pPr>
            <a:endParaRPr lang="en-US" dirty="0"/>
          </a:p>
          <a:p>
            <a:pPr>
              <a:spcAft>
                <a:spcPts val="1200"/>
              </a:spcAft>
            </a:pPr>
            <a:endParaRPr lang="en-US" dirty="0"/>
          </a:p>
          <a:p>
            <a:pPr marL="109728" indent="0" algn="ctr">
              <a:spcAft>
                <a:spcPts val="1200"/>
              </a:spcAft>
              <a:buNone/>
            </a:pPr>
            <a:r>
              <a:rPr lang="en-US" b="1" dirty="0"/>
              <a:t>Chris Davidson &amp; Steve </a:t>
            </a:r>
            <a:r>
              <a:rPr lang="en-US" b="1" dirty="0" err="1"/>
              <a:t>Crounse</a:t>
            </a:r>
            <a:endParaRPr lang="en-US" b="1" dirty="0"/>
          </a:p>
          <a:p>
            <a:pPr marL="109728" indent="0" algn="ctr">
              <a:spcAft>
                <a:spcPts val="1200"/>
              </a:spcAft>
              <a:buNone/>
            </a:pPr>
            <a:r>
              <a:rPr lang="en-US" dirty="0"/>
              <a:t>City Data Services</a:t>
            </a:r>
          </a:p>
          <a:p>
            <a:pPr marL="109728" indent="0">
              <a:spcAft>
                <a:spcPts val="1200"/>
              </a:spcAft>
              <a:buNone/>
            </a:pPr>
            <a:endParaRPr lang="en-US" dirty="0"/>
          </a:p>
          <a:p>
            <a:pPr>
              <a:spcAft>
                <a:spcPts val="1200"/>
              </a:spcAft>
            </a:pPr>
            <a:endParaRPr lang="en-US" dirty="0"/>
          </a:p>
          <a:p>
            <a:pPr>
              <a:spcAft>
                <a:spcPts val="1200"/>
              </a:spcAft>
            </a:pPr>
            <a:endParaRPr lang="en-US" dirty="0"/>
          </a:p>
          <a:p>
            <a:pPr>
              <a:spcAft>
                <a:spcPts val="1200"/>
              </a:spcAft>
            </a:pPr>
            <a:endParaRPr lang="en-US" dirty="0"/>
          </a:p>
        </p:txBody>
      </p:sp>
      <p:sp>
        <p:nvSpPr>
          <p:cNvPr id="3" name="Title 2"/>
          <p:cNvSpPr>
            <a:spLocks noGrp="1"/>
          </p:cNvSpPr>
          <p:nvPr>
            <p:ph type="title"/>
          </p:nvPr>
        </p:nvSpPr>
        <p:spPr/>
        <p:txBody>
          <a:bodyPr>
            <a:normAutofit/>
          </a:bodyPr>
          <a:lstStyle/>
          <a:p>
            <a:r>
              <a:rPr lang="en-US" dirty="0"/>
              <a:t>Online Application Overview</a:t>
            </a:r>
          </a:p>
        </p:txBody>
      </p:sp>
      <p:sp>
        <p:nvSpPr>
          <p:cNvPr id="4" name="Slide Number Placeholder 3"/>
          <p:cNvSpPr>
            <a:spLocks noGrp="1"/>
          </p:cNvSpPr>
          <p:nvPr>
            <p:ph type="sldNum" sz="quarter" idx="12"/>
          </p:nvPr>
        </p:nvSpPr>
        <p:spPr/>
        <p:txBody>
          <a:bodyPr/>
          <a:lstStyle/>
          <a:p>
            <a:fld id="{2414E6BA-E6B4-4B18-8356-0C4742F6EB6A}" type="slidenum">
              <a:rPr lang="en-US" smtClean="0"/>
              <a:t>14</a:t>
            </a:fld>
            <a:endParaRPr lang="en-US"/>
          </a:p>
        </p:txBody>
      </p:sp>
    </p:spTree>
    <p:extLst>
      <p:ext uri="{BB962C8B-B14F-4D97-AF65-F5344CB8AC3E}">
        <p14:creationId xmlns:p14="http://schemas.microsoft.com/office/powerpoint/2010/main" val="381177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3776472"/>
          </a:xfrm>
        </p:spPr>
        <p:txBody>
          <a:bodyPr anchor="ctr"/>
          <a:lstStyle/>
          <a:p>
            <a:pPr marL="109728" indent="0" algn="ctr">
              <a:buNone/>
            </a:pPr>
            <a:r>
              <a:rPr lang="en-US" b="1" dirty="0"/>
              <a:t>Ed </a:t>
            </a:r>
            <a:r>
              <a:rPr lang="en-US" b="1" dirty="0" err="1"/>
              <a:t>Manasse</a:t>
            </a:r>
            <a:endParaRPr lang="en-US" b="1" dirty="0"/>
          </a:p>
          <a:p>
            <a:pPr marL="109728" indent="0" algn="ctr">
              <a:buNone/>
            </a:pPr>
            <a:r>
              <a:rPr lang="en-US" dirty="0"/>
              <a:t>Deputy Director, Bureau of Planning</a:t>
            </a:r>
          </a:p>
          <a:p>
            <a:pPr marL="109728" indent="0" algn="ctr">
              <a:buNone/>
            </a:pPr>
            <a:r>
              <a:rPr lang="en-US" dirty="0"/>
              <a:t>City of Oakland</a:t>
            </a:r>
          </a:p>
        </p:txBody>
      </p:sp>
      <p:sp>
        <p:nvSpPr>
          <p:cNvPr id="3" name="Title 2"/>
          <p:cNvSpPr>
            <a:spLocks noGrp="1"/>
          </p:cNvSpPr>
          <p:nvPr>
            <p:ph type="title"/>
          </p:nvPr>
        </p:nvSpPr>
        <p:spPr/>
        <p:txBody>
          <a:bodyPr/>
          <a:lstStyle/>
          <a:p>
            <a:r>
              <a:rPr lang="en-US" dirty="0"/>
              <a:t>Planning Bureau Requirements</a:t>
            </a:r>
          </a:p>
        </p:txBody>
      </p:sp>
      <p:sp>
        <p:nvSpPr>
          <p:cNvPr id="4" name="Slide Number Placeholder 3"/>
          <p:cNvSpPr>
            <a:spLocks noGrp="1"/>
          </p:cNvSpPr>
          <p:nvPr>
            <p:ph type="sldNum" sz="quarter" idx="12"/>
          </p:nvPr>
        </p:nvSpPr>
        <p:spPr/>
        <p:txBody>
          <a:bodyPr/>
          <a:lstStyle/>
          <a:p>
            <a:fld id="{2414E6BA-E6B4-4B18-8356-0C4742F6EB6A}" type="slidenum">
              <a:rPr lang="en-US" smtClean="0"/>
              <a:t>15</a:t>
            </a:fld>
            <a:endParaRPr lang="en-US"/>
          </a:p>
        </p:txBody>
      </p:sp>
    </p:spTree>
    <p:extLst>
      <p:ext uri="{BB962C8B-B14F-4D97-AF65-F5344CB8AC3E}">
        <p14:creationId xmlns:p14="http://schemas.microsoft.com/office/powerpoint/2010/main" val="741433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3852672"/>
          </a:xfrm>
        </p:spPr>
        <p:txBody>
          <a:bodyPr anchor="ctr"/>
          <a:lstStyle/>
          <a:p>
            <a:pPr marL="109728" indent="0" algn="ctr">
              <a:buNone/>
            </a:pPr>
            <a:r>
              <a:rPr lang="en-US" b="1" dirty="0"/>
              <a:t>Shelley Darensburg</a:t>
            </a:r>
          </a:p>
          <a:p>
            <a:pPr marL="109728" indent="0" algn="ctr">
              <a:buNone/>
            </a:pPr>
            <a:r>
              <a:rPr lang="en-US" dirty="0"/>
              <a:t>Senior Contract Compliance Officer</a:t>
            </a:r>
          </a:p>
          <a:p>
            <a:pPr marL="109728" indent="0" algn="ctr">
              <a:buNone/>
            </a:pPr>
            <a:r>
              <a:rPr lang="en-US" dirty="0"/>
              <a:t>City of Oakland</a:t>
            </a:r>
          </a:p>
        </p:txBody>
      </p:sp>
      <p:sp>
        <p:nvSpPr>
          <p:cNvPr id="3" name="Title 2"/>
          <p:cNvSpPr>
            <a:spLocks noGrp="1"/>
          </p:cNvSpPr>
          <p:nvPr>
            <p:ph type="title"/>
          </p:nvPr>
        </p:nvSpPr>
        <p:spPr/>
        <p:txBody>
          <a:bodyPr/>
          <a:lstStyle/>
          <a:p>
            <a:r>
              <a:rPr lang="en-US" dirty="0"/>
              <a:t>City Contracting Requirements</a:t>
            </a:r>
          </a:p>
        </p:txBody>
      </p:sp>
      <p:sp>
        <p:nvSpPr>
          <p:cNvPr id="4" name="Slide Number Placeholder 3"/>
          <p:cNvSpPr>
            <a:spLocks noGrp="1"/>
          </p:cNvSpPr>
          <p:nvPr>
            <p:ph type="sldNum" sz="quarter" idx="12"/>
          </p:nvPr>
        </p:nvSpPr>
        <p:spPr/>
        <p:txBody>
          <a:bodyPr/>
          <a:lstStyle/>
          <a:p>
            <a:fld id="{2414E6BA-E6B4-4B18-8356-0C4742F6EB6A}" type="slidenum">
              <a:rPr lang="en-US" smtClean="0"/>
              <a:t>16</a:t>
            </a:fld>
            <a:endParaRPr lang="en-US"/>
          </a:p>
        </p:txBody>
      </p:sp>
    </p:spTree>
    <p:extLst>
      <p:ext uri="{BB962C8B-B14F-4D97-AF65-F5344CB8AC3E}">
        <p14:creationId xmlns:p14="http://schemas.microsoft.com/office/powerpoint/2010/main" val="3792491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525963"/>
          </a:xfrm>
        </p:spPr>
        <p:txBody>
          <a:bodyPr anchor="ctr">
            <a:normAutofit/>
          </a:bodyPr>
          <a:lstStyle/>
          <a:p>
            <a:pPr marL="109728" indent="0" algn="ctr">
              <a:buNone/>
            </a:pPr>
            <a:r>
              <a:rPr lang="en-US" sz="6600" dirty="0"/>
              <a:t>Questions </a:t>
            </a:r>
          </a:p>
          <a:p>
            <a:pPr marL="109728" indent="0" algn="ctr">
              <a:buNone/>
            </a:pPr>
            <a:r>
              <a:rPr lang="en-US" sz="6600" dirty="0"/>
              <a:t>&amp; </a:t>
            </a:r>
          </a:p>
          <a:p>
            <a:pPr marL="109728" indent="0" algn="ctr">
              <a:buNone/>
            </a:pPr>
            <a:r>
              <a:rPr lang="en-US" sz="6600" dirty="0"/>
              <a:t>Answers</a:t>
            </a:r>
          </a:p>
        </p:txBody>
      </p:sp>
      <p:sp>
        <p:nvSpPr>
          <p:cNvPr id="3" name="Title 2"/>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2414E6BA-E6B4-4B18-8356-0C4742F6EB6A}" type="slidenum">
              <a:rPr lang="en-US" smtClean="0"/>
              <a:t>17</a:t>
            </a:fld>
            <a:endParaRPr lang="en-US"/>
          </a:p>
        </p:txBody>
      </p:sp>
    </p:spTree>
    <p:extLst>
      <p:ext uri="{BB962C8B-B14F-4D97-AF65-F5344CB8AC3E}">
        <p14:creationId xmlns:p14="http://schemas.microsoft.com/office/powerpoint/2010/main" val="4060524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516562"/>
          </a:xfrm>
        </p:spPr>
        <p:txBody>
          <a:bodyPr anchor="t">
            <a:normAutofit lnSpcReduction="10000"/>
          </a:bodyPr>
          <a:lstStyle/>
          <a:p>
            <a:pPr marL="109728" indent="0" algn="ctr">
              <a:buNone/>
            </a:pPr>
            <a:endParaRPr lang="en-US" sz="3200" dirty="0"/>
          </a:p>
          <a:p>
            <a:pPr marL="109728" indent="0" algn="ctr">
              <a:buNone/>
            </a:pPr>
            <a:r>
              <a:rPr lang="en-US" sz="3200" dirty="0"/>
              <a:t>Questions? </a:t>
            </a:r>
          </a:p>
          <a:p>
            <a:pPr marL="109728" indent="0" algn="ctr">
              <a:buNone/>
            </a:pPr>
            <a:endParaRPr lang="en-US" sz="1400" dirty="0"/>
          </a:p>
          <a:p>
            <a:pPr marL="109728" indent="0" algn="ctr">
              <a:buNone/>
            </a:pPr>
            <a:r>
              <a:rPr lang="en-US" sz="3200" dirty="0"/>
              <a:t>Vanessa (</a:t>
            </a:r>
            <a:r>
              <a:rPr lang="en-US" sz="3200" dirty="0">
                <a:hlinkClick r:id="rId3"/>
              </a:rPr>
              <a:t>vkennedy@oaklandca.gov</a:t>
            </a:r>
            <a:r>
              <a:rPr lang="en-US" sz="3200" dirty="0"/>
              <a:t>) – week of 12/21</a:t>
            </a:r>
          </a:p>
          <a:p>
            <a:pPr marL="109728" indent="0" algn="ctr">
              <a:buNone/>
            </a:pPr>
            <a:endParaRPr lang="en-US" sz="3200" dirty="0"/>
          </a:p>
          <a:p>
            <a:pPr marL="109728" indent="0" algn="ctr">
              <a:buNone/>
            </a:pPr>
            <a:r>
              <a:rPr lang="en-US" sz="3200" dirty="0"/>
              <a:t>Christia (</a:t>
            </a:r>
            <a:r>
              <a:rPr lang="en-US" sz="3200" dirty="0">
                <a:hlinkClick r:id="rId4"/>
              </a:rPr>
              <a:t>cmulvey@oaklandca.gov</a:t>
            </a:r>
            <a:r>
              <a:rPr lang="en-US" sz="3200" dirty="0"/>
              <a:t>) – week of 12/28</a:t>
            </a:r>
          </a:p>
          <a:p>
            <a:pPr marL="109728" indent="0" algn="ctr">
              <a:buNone/>
            </a:pPr>
            <a:endParaRPr lang="en-US" sz="3200" dirty="0"/>
          </a:p>
          <a:p>
            <a:pPr marL="109728" indent="0" algn="ctr">
              <a:buNone/>
            </a:pPr>
            <a:r>
              <a:rPr lang="en-US" sz="3200" dirty="0"/>
              <a:t>Meg (</a:t>
            </a:r>
            <a:r>
              <a:rPr lang="en-US" sz="3200" dirty="0">
                <a:hlinkClick r:id="rId5"/>
              </a:rPr>
              <a:t>mhorl@oaklandca.gov</a:t>
            </a:r>
            <a:r>
              <a:rPr lang="en-US" sz="3200" dirty="0"/>
              <a:t>) – </a:t>
            </a:r>
          </a:p>
          <a:p>
            <a:pPr marL="109728" indent="0" algn="ctr">
              <a:buNone/>
            </a:pPr>
            <a:r>
              <a:rPr lang="en-US" sz="3200" dirty="0"/>
              <a:t>1/4/21 and after</a:t>
            </a:r>
          </a:p>
        </p:txBody>
      </p:sp>
      <p:sp>
        <p:nvSpPr>
          <p:cNvPr id="3" name="Title 2"/>
          <p:cNvSpPr>
            <a:spLocks noGrp="1"/>
          </p:cNvSpPr>
          <p:nvPr>
            <p:ph type="title"/>
          </p:nvPr>
        </p:nvSpPr>
        <p:spPr/>
        <p:txBody>
          <a:bodyPr/>
          <a:lstStyle/>
          <a:p>
            <a:pPr algn="ctr"/>
            <a:r>
              <a:rPr lang="en-US" dirty="0"/>
              <a:t>Thank you &amp; Good Luck! </a:t>
            </a:r>
          </a:p>
        </p:txBody>
      </p:sp>
      <p:sp>
        <p:nvSpPr>
          <p:cNvPr id="4" name="Slide Number Placeholder 3"/>
          <p:cNvSpPr>
            <a:spLocks noGrp="1"/>
          </p:cNvSpPr>
          <p:nvPr>
            <p:ph type="sldNum" sz="quarter" idx="12"/>
          </p:nvPr>
        </p:nvSpPr>
        <p:spPr/>
        <p:txBody>
          <a:bodyPr/>
          <a:lstStyle/>
          <a:p>
            <a:fld id="{2414E6BA-E6B4-4B18-8356-0C4742F6EB6A}" type="slidenum">
              <a:rPr lang="en-US" smtClean="0"/>
              <a:t>18</a:t>
            </a:fld>
            <a:endParaRPr lang="en-US"/>
          </a:p>
        </p:txBody>
      </p:sp>
    </p:spTree>
    <p:extLst>
      <p:ext uri="{BB962C8B-B14F-4D97-AF65-F5344CB8AC3E}">
        <p14:creationId xmlns:p14="http://schemas.microsoft.com/office/powerpoint/2010/main" val="3971954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525963"/>
          </a:xfrm>
        </p:spPr>
        <p:txBody>
          <a:bodyPr>
            <a:normAutofit fontScale="85000" lnSpcReduction="20000"/>
          </a:bodyPr>
          <a:lstStyle/>
          <a:p>
            <a:pPr marL="624078" indent="-514350">
              <a:lnSpc>
                <a:spcPct val="150000"/>
              </a:lnSpc>
              <a:buAutoNum type="arabicPeriod"/>
            </a:pPr>
            <a:r>
              <a:rPr lang="en-US" dirty="0"/>
              <a:t>Introductions</a:t>
            </a:r>
          </a:p>
          <a:p>
            <a:pPr marL="624078" indent="-514350">
              <a:lnSpc>
                <a:spcPct val="150000"/>
              </a:lnSpc>
              <a:buAutoNum type="arabicPeriod"/>
            </a:pPr>
            <a:r>
              <a:rPr lang="en-US" dirty="0"/>
              <a:t>Overview and Timeline</a:t>
            </a:r>
          </a:p>
          <a:p>
            <a:pPr marL="624078" indent="-514350">
              <a:lnSpc>
                <a:spcPct val="150000"/>
              </a:lnSpc>
              <a:buAutoNum type="arabicPeriod"/>
            </a:pPr>
            <a:r>
              <a:rPr lang="en-US" dirty="0"/>
              <a:t>NOFA Highlights</a:t>
            </a:r>
          </a:p>
          <a:p>
            <a:pPr marL="624078" indent="-514350">
              <a:lnSpc>
                <a:spcPct val="150000"/>
              </a:lnSpc>
              <a:buAutoNum type="arabicPeriod"/>
            </a:pPr>
            <a:r>
              <a:rPr lang="en-US" dirty="0"/>
              <a:t>City Data Services (CDS) Presentation</a:t>
            </a:r>
          </a:p>
          <a:p>
            <a:pPr lvl="2">
              <a:lnSpc>
                <a:spcPct val="110000"/>
              </a:lnSpc>
              <a:buFont typeface="Arial" panose="020B0604020202020204" pitchFamily="34" charset="0"/>
              <a:buChar char="•"/>
            </a:pPr>
            <a:r>
              <a:rPr lang="en-US" dirty="0"/>
              <a:t>	</a:t>
            </a:r>
            <a:r>
              <a:rPr lang="en-US" i="1" dirty="0"/>
              <a:t>Q &amp;A</a:t>
            </a:r>
          </a:p>
          <a:p>
            <a:pPr marL="624078" indent="-514350">
              <a:lnSpc>
                <a:spcPct val="110000"/>
              </a:lnSpc>
              <a:buAutoNum type="arabicPeriod"/>
            </a:pPr>
            <a:r>
              <a:rPr lang="en-US" dirty="0"/>
              <a:t>Planning Bureau Presentation</a:t>
            </a:r>
          </a:p>
          <a:p>
            <a:pPr lvl="2">
              <a:lnSpc>
                <a:spcPct val="110000"/>
              </a:lnSpc>
              <a:buFont typeface="Arial" panose="020B0604020202020204" pitchFamily="34" charset="0"/>
              <a:buChar char="•"/>
            </a:pPr>
            <a:r>
              <a:rPr lang="en-US" i="1" dirty="0"/>
              <a:t>Q &amp; A</a:t>
            </a:r>
          </a:p>
          <a:p>
            <a:pPr marL="624078" indent="-514350">
              <a:lnSpc>
                <a:spcPct val="110000"/>
              </a:lnSpc>
              <a:buAutoNum type="arabicPeriod"/>
            </a:pPr>
            <a:r>
              <a:rPr lang="en-US" dirty="0"/>
              <a:t>Contracts and Compliance Presentation</a:t>
            </a:r>
          </a:p>
          <a:p>
            <a:pPr lvl="2">
              <a:lnSpc>
                <a:spcPct val="110000"/>
              </a:lnSpc>
            </a:pPr>
            <a:r>
              <a:rPr lang="en-US" i="1" dirty="0"/>
              <a:t>Q &amp; A</a:t>
            </a:r>
          </a:p>
          <a:p>
            <a:pPr marL="624078" indent="-514350">
              <a:lnSpc>
                <a:spcPct val="150000"/>
              </a:lnSpc>
              <a:buAutoNum type="arabicPeriod"/>
            </a:pPr>
            <a:r>
              <a:rPr lang="en-US" dirty="0"/>
              <a:t>General NOFA Q &amp; A</a:t>
            </a:r>
          </a:p>
          <a:p>
            <a:pPr marL="603504" lvl="2" indent="0">
              <a:buNone/>
            </a:pPr>
            <a:endParaRPr lang="en-US" dirty="0"/>
          </a:p>
          <a:p>
            <a:pPr marL="1060704" lvl="2" indent="-457200">
              <a:buFont typeface="+mj-lt"/>
              <a:buAutoNum type="arabicPeriod"/>
            </a:pPr>
            <a:endParaRPr lang="en-US" dirty="0"/>
          </a:p>
        </p:txBody>
      </p:sp>
      <p:sp>
        <p:nvSpPr>
          <p:cNvPr id="3" name="Title 2"/>
          <p:cNvSpPr>
            <a:spLocks noGrp="1"/>
          </p:cNvSpPr>
          <p:nvPr>
            <p:ph type="title"/>
          </p:nvPr>
        </p:nvSpPr>
        <p:spPr/>
        <p:txBody>
          <a:bodyPr/>
          <a:lstStyle/>
          <a:p>
            <a:r>
              <a:rPr lang="en-US" dirty="0"/>
              <a:t>AGENDA</a:t>
            </a:r>
          </a:p>
        </p:txBody>
      </p:sp>
      <p:sp>
        <p:nvSpPr>
          <p:cNvPr id="4" name="Slide Number Placeholder 3"/>
          <p:cNvSpPr>
            <a:spLocks noGrp="1"/>
          </p:cNvSpPr>
          <p:nvPr>
            <p:ph type="sldNum" sz="quarter" idx="12"/>
          </p:nvPr>
        </p:nvSpPr>
        <p:spPr/>
        <p:txBody>
          <a:bodyPr/>
          <a:lstStyle/>
          <a:p>
            <a:fld id="{2414E6BA-E6B4-4B18-8356-0C4742F6EB6A}" type="slidenum">
              <a:rPr lang="en-US" smtClean="0"/>
              <a:t>1</a:t>
            </a:fld>
            <a:endParaRPr lang="en-US"/>
          </a:p>
        </p:txBody>
      </p:sp>
    </p:spTree>
    <p:extLst>
      <p:ext uri="{BB962C8B-B14F-4D97-AF65-F5344CB8AC3E}">
        <p14:creationId xmlns:p14="http://schemas.microsoft.com/office/powerpoint/2010/main" val="2596561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Housing &amp; Community Development Department </a:t>
            </a:r>
          </a:p>
          <a:p>
            <a:pPr marL="109728" indent="0">
              <a:buNone/>
            </a:pPr>
            <a:endParaRPr lang="en-US" dirty="0"/>
          </a:p>
          <a:p>
            <a:pPr lvl="2">
              <a:buFont typeface="Wingdings" panose="05000000000000000000" pitchFamily="2" charset="2"/>
              <a:buChar char="Ø"/>
            </a:pPr>
            <a:r>
              <a:rPr lang="en-US" dirty="0"/>
              <a:t>Maryann Leshin - Deputy Director</a:t>
            </a:r>
          </a:p>
          <a:p>
            <a:pPr lvl="2">
              <a:buFont typeface="Wingdings" panose="05000000000000000000" pitchFamily="2" charset="2"/>
              <a:buChar char="Ø"/>
            </a:pPr>
            <a:r>
              <a:rPr lang="en-US" dirty="0"/>
              <a:t>Christia Katz Mulvey – Housing Development Manager</a:t>
            </a:r>
          </a:p>
          <a:p>
            <a:pPr lvl="2">
              <a:buFont typeface="Wingdings" panose="05000000000000000000" pitchFamily="2" charset="2"/>
              <a:buChar char="Ø"/>
            </a:pPr>
            <a:r>
              <a:rPr lang="en-US" dirty="0"/>
              <a:t>ACAH Team</a:t>
            </a:r>
          </a:p>
          <a:p>
            <a:pPr lvl="3">
              <a:buFont typeface="Wingdings" panose="05000000000000000000" pitchFamily="2" charset="2"/>
              <a:buChar char="Ø"/>
            </a:pPr>
            <a:r>
              <a:rPr lang="en-US" dirty="0"/>
              <a:t>Meghan Horl, Housing Development Coordinator</a:t>
            </a:r>
          </a:p>
          <a:p>
            <a:pPr lvl="3">
              <a:buFont typeface="Wingdings" panose="05000000000000000000" pitchFamily="2" charset="2"/>
              <a:buChar char="Ø"/>
            </a:pPr>
            <a:r>
              <a:rPr lang="en-US" dirty="0"/>
              <a:t>Vanessa Kennedy, Housing Development Coordinator</a:t>
            </a:r>
          </a:p>
          <a:p>
            <a:pPr lvl="3">
              <a:buFont typeface="Wingdings" panose="05000000000000000000" pitchFamily="2" charset="2"/>
              <a:buChar char="Ø"/>
            </a:pPr>
            <a:r>
              <a:rPr lang="en-US" dirty="0"/>
              <a:t>Arlecia Durades, Housing Development Coordinator</a:t>
            </a:r>
          </a:p>
          <a:p>
            <a:pPr lvl="3">
              <a:buFont typeface="Wingdings" panose="05000000000000000000" pitchFamily="2" charset="2"/>
              <a:buChar char="Ø"/>
            </a:pPr>
            <a:r>
              <a:rPr lang="en-US" dirty="0"/>
              <a:t>Kevin Lynn, Housing Development Coordinator</a:t>
            </a:r>
          </a:p>
          <a:p>
            <a:pPr lvl="3">
              <a:buFont typeface="Wingdings" panose="05000000000000000000" pitchFamily="2" charset="2"/>
              <a:buChar char="Ø"/>
            </a:pPr>
            <a:r>
              <a:rPr lang="en-US" dirty="0"/>
              <a:t>Xochitl Ortiz, Housing Development Coordinator</a:t>
            </a:r>
          </a:p>
          <a:p>
            <a:pPr lvl="2">
              <a:buFont typeface="Wingdings" panose="05000000000000000000" pitchFamily="2" charset="2"/>
              <a:buChar char="Ø"/>
            </a:pPr>
            <a:r>
              <a:rPr lang="en-US" dirty="0"/>
              <a:t>Harman Grewal – Business Analyst</a:t>
            </a:r>
          </a:p>
          <a:p>
            <a:pPr marL="630936" lvl="2" indent="0">
              <a:buNone/>
            </a:pPr>
            <a:endParaRPr lang="en-US" dirty="0"/>
          </a:p>
          <a:p>
            <a:pPr lvl="2">
              <a:buFont typeface="Wingdings" panose="05000000000000000000" pitchFamily="2" charset="2"/>
              <a:buChar char="Ø"/>
            </a:pPr>
            <a:endParaRPr lang="en-US" dirty="0"/>
          </a:p>
          <a:p>
            <a:pPr lvl="5">
              <a:buFont typeface="Wingdings" panose="05000000000000000000" pitchFamily="2" charset="2"/>
              <a:buChar char="Ø"/>
            </a:pPr>
            <a:endParaRPr lang="en-US" dirty="0"/>
          </a:p>
          <a:p>
            <a:pPr lvl="5">
              <a:buFont typeface="Wingdings" panose="05000000000000000000" pitchFamily="2" charset="2"/>
              <a:buChar char="Ø"/>
            </a:pPr>
            <a:endParaRPr lang="en-US" dirty="0"/>
          </a:p>
          <a:p>
            <a:pPr lvl="2">
              <a:buFont typeface="Wingdings" panose="05000000000000000000" pitchFamily="2" charset="2"/>
              <a:buChar char="Ø"/>
            </a:pPr>
            <a:endParaRPr lang="en-US" dirty="0"/>
          </a:p>
        </p:txBody>
      </p:sp>
      <p:sp>
        <p:nvSpPr>
          <p:cNvPr id="3" name="Title 2"/>
          <p:cNvSpPr>
            <a:spLocks noGrp="1"/>
          </p:cNvSpPr>
          <p:nvPr>
            <p:ph type="title"/>
          </p:nvPr>
        </p:nvSpPr>
        <p:spPr/>
        <p:txBody>
          <a:bodyPr/>
          <a:lstStyle/>
          <a:p>
            <a:r>
              <a:rPr lang="en-US" dirty="0"/>
              <a:t>Introductions</a:t>
            </a:r>
          </a:p>
        </p:txBody>
      </p:sp>
      <p:sp>
        <p:nvSpPr>
          <p:cNvPr id="4" name="Slide Number Placeholder 3"/>
          <p:cNvSpPr>
            <a:spLocks noGrp="1"/>
          </p:cNvSpPr>
          <p:nvPr>
            <p:ph type="sldNum" sz="quarter" idx="12"/>
          </p:nvPr>
        </p:nvSpPr>
        <p:spPr/>
        <p:txBody>
          <a:bodyPr/>
          <a:lstStyle/>
          <a:p>
            <a:fld id="{2414E6BA-E6B4-4B18-8356-0C4742F6EB6A}" type="slidenum">
              <a:rPr lang="en-US" smtClean="0"/>
              <a:t>2</a:t>
            </a:fld>
            <a:endParaRPr lang="en-US"/>
          </a:p>
        </p:txBody>
      </p:sp>
    </p:spTree>
    <p:extLst>
      <p:ext uri="{BB962C8B-B14F-4D97-AF65-F5344CB8AC3E}">
        <p14:creationId xmlns:p14="http://schemas.microsoft.com/office/powerpoint/2010/main" val="2045448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itchFamily="2" charset="2"/>
              <a:buChar char="Ø"/>
            </a:pPr>
            <a:r>
              <a:rPr lang="en-US" sz="2800" dirty="0"/>
              <a:t>City Data Services (CDS)</a:t>
            </a:r>
          </a:p>
          <a:p>
            <a:pPr lvl="2">
              <a:buFont typeface="Wingdings" pitchFamily="2" charset="2"/>
              <a:buChar char="Ø"/>
            </a:pPr>
            <a:r>
              <a:rPr lang="en-US" sz="2000" dirty="0"/>
              <a:t>Chris Davidson</a:t>
            </a:r>
          </a:p>
          <a:p>
            <a:pPr lvl="2">
              <a:buFont typeface="Wingdings" pitchFamily="2" charset="2"/>
              <a:buChar char="Ø"/>
            </a:pPr>
            <a:r>
              <a:rPr lang="en-US" dirty="0"/>
              <a:t>Steve </a:t>
            </a:r>
            <a:r>
              <a:rPr lang="en-US" dirty="0" err="1"/>
              <a:t>Crounse</a:t>
            </a:r>
            <a:endParaRPr lang="en-US" sz="1800" dirty="0"/>
          </a:p>
          <a:p>
            <a:pPr marL="109728" indent="0">
              <a:buNone/>
            </a:pPr>
            <a:endParaRPr lang="en-US" sz="1800" dirty="0"/>
          </a:p>
          <a:p>
            <a:pPr>
              <a:buFont typeface="Wingdings" pitchFamily="2" charset="2"/>
              <a:buChar char="Ø"/>
            </a:pPr>
            <a:r>
              <a:rPr lang="en-US" sz="2800" dirty="0"/>
              <a:t>Planning Bureau</a:t>
            </a:r>
          </a:p>
          <a:p>
            <a:pPr lvl="2">
              <a:buFont typeface="Wingdings" panose="05000000000000000000" pitchFamily="2" charset="2"/>
              <a:buChar char="Ø"/>
            </a:pPr>
            <a:r>
              <a:rPr lang="en-US" dirty="0"/>
              <a:t>Ed Manasse, Deputy Director</a:t>
            </a:r>
          </a:p>
          <a:p>
            <a:pPr lvl="2">
              <a:buFont typeface="Wingdings" panose="05000000000000000000" pitchFamily="2" charset="2"/>
              <a:buChar char="Ø"/>
            </a:pPr>
            <a:r>
              <a:rPr lang="en-US" dirty="0"/>
              <a:t>Heather Klein, Planner IV</a:t>
            </a:r>
          </a:p>
          <a:p>
            <a:pPr marL="630936" lvl="2" indent="0">
              <a:buNone/>
            </a:pPr>
            <a:endParaRPr lang="en-US" dirty="0"/>
          </a:p>
          <a:p>
            <a:pPr>
              <a:buFont typeface="Wingdings" pitchFamily="2" charset="2"/>
              <a:buChar char="Ø"/>
            </a:pPr>
            <a:r>
              <a:rPr lang="en-US" sz="2800" dirty="0"/>
              <a:t>Contracts and Compliance Department</a:t>
            </a:r>
          </a:p>
          <a:p>
            <a:pPr lvl="2">
              <a:buFont typeface="Wingdings" panose="05000000000000000000" pitchFamily="2" charset="2"/>
              <a:buChar char="Ø"/>
            </a:pPr>
            <a:r>
              <a:rPr lang="en-US" dirty="0"/>
              <a:t>Shelley Darensburg, Senior Contract Compliance Officer</a:t>
            </a:r>
          </a:p>
          <a:p>
            <a:pPr lvl="2">
              <a:buFont typeface="Wingdings" panose="05000000000000000000" pitchFamily="2" charset="2"/>
              <a:buChar char="Ø"/>
            </a:pPr>
            <a:endParaRPr lang="en-US" dirty="0"/>
          </a:p>
          <a:p>
            <a:pPr lvl="2">
              <a:buFont typeface="Wingdings" panose="05000000000000000000" pitchFamily="2" charset="2"/>
              <a:buChar char="Ø"/>
            </a:pPr>
            <a:endParaRPr lang="en-US" dirty="0"/>
          </a:p>
          <a:p>
            <a:endParaRPr lang="en-US" dirty="0"/>
          </a:p>
          <a:p>
            <a:endParaRPr lang="en-US" dirty="0"/>
          </a:p>
          <a:p>
            <a:pPr lvl="2">
              <a:buFont typeface="Wingdings" panose="05000000000000000000" pitchFamily="2" charset="2"/>
              <a:buChar char="Ø"/>
            </a:pPr>
            <a:endParaRPr lang="en-US" dirty="0"/>
          </a:p>
          <a:p>
            <a:pPr lvl="5">
              <a:buFont typeface="Wingdings" panose="05000000000000000000" pitchFamily="2" charset="2"/>
              <a:buChar char="Ø"/>
            </a:pPr>
            <a:endParaRPr lang="en-US" dirty="0"/>
          </a:p>
          <a:p>
            <a:pPr lvl="5">
              <a:buFont typeface="Wingdings" panose="05000000000000000000" pitchFamily="2" charset="2"/>
              <a:buChar char="Ø"/>
            </a:pPr>
            <a:endParaRPr lang="en-US" dirty="0"/>
          </a:p>
          <a:p>
            <a:pPr lvl="2">
              <a:buFont typeface="Wingdings" panose="05000000000000000000" pitchFamily="2" charset="2"/>
              <a:buChar char="Ø"/>
            </a:pPr>
            <a:endParaRPr lang="en-US" dirty="0"/>
          </a:p>
        </p:txBody>
      </p:sp>
      <p:sp>
        <p:nvSpPr>
          <p:cNvPr id="3" name="Title 2"/>
          <p:cNvSpPr>
            <a:spLocks noGrp="1"/>
          </p:cNvSpPr>
          <p:nvPr>
            <p:ph type="title"/>
          </p:nvPr>
        </p:nvSpPr>
        <p:spPr/>
        <p:txBody>
          <a:bodyPr/>
          <a:lstStyle/>
          <a:p>
            <a:r>
              <a:rPr lang="en-US" dirty="0"/>
              <a:t>Introductions</a:t>
            </a:r>
          </a:p>
        </p:txBody>
      </p:sp>
      <p:sp>
        <p:nvSpPr>
          <p:cNvPr id="4" name="Slide Number Placeholder 3"/>
          <p:cNvSpPr>
            <a:spLocks noGrp="1"/>
          </p:cNvSpPr>
          <p:nvPr>
            <p:ph type="sldNum" sz="quarter" idx="12"/>
          </p:nvPr>
        </p:nvSpPr>
        <p:spPr/>
        <p:txBody>
          <a:bodyPr/>
          <a:lstStyle/>
          <a:p>
            <a:fld id="{2414E6BA-E6B4-4B18-8356-0C4742F6EB6A}" type="slidenum">
              <a:rPr lang="en-US" smtClean="0"/>
              <a:t>3</a:t>
            </a:fld>
            <a:endParaRPr lang="en-US"/>
          </a:p>
        </p:txBody>
      </p:sp>
    </p:spTree>
    <p:extLst>
      <p:ext uri="{BB962C8B-B14F-4D97-AF65-F5344CB8AC3E}">
        <p14:creationId xmlns:p14="http://schemas.microsoft.com/office/powerpoint/2010/main" val="2759576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525963"/>
          </a:xfrm>
        </p:spPr>
        <p:txBody>
          <a:bodyPr>
            <a:normAutofit/>
          </a:bodyPr>
          <a:lstStyle/>
          <a:p>
            <a:pPr marL="109728" indent="0">
              <a:buNone/>
            </a:pPr>
            <a:r>
              <a:rPr lang="en-US" dirty="0"/>
              <a:t>The City of Oakland Housing and Community Development Department’s ACAH NOFA:</a:t>
            </a:r>
          </a:p>
          <a:p>
            <a:r>
              <a:rPr lang="en-US" sz="2400" dirty="0"/>
              <a:t>Competitive application process for awarding City of Oakland funds; </a:t>
            </a:r>
          </a:p>
          <a:p>
            <a:r>
              <a:rPr lang="en-US" sz="2400" dirty="0"/>
              <a:t>Acquisition of existing property and converting it to restricted affordable housing; </a:t>
            </a:r>
          </a:p>
          <a:p>
            <a:r>
              <a:rPr lang="en-US" sz="2400" dirty="0"/>
              <a:t>Projects will be reviewed for feasibility and scored based on criteria in NOFA; and</a:t>
            </a:r>
          </a:p>
          <a:p>
            <a:r>
              <a:rPr lang="en-US" sz="2400" dirty="0"/>
              <a:t>Based on ranking, projects will be awarded funds (assuming CEQA/NEPA clearance is awarded).  </a:t>
            </a:r>
          </a:p>
        </p:txBody>
      </p:sp>
      <p:sp>
        <p:nvSpPr>
          <p:cNvPr id="3" name="Title 2"/>
          <p:cNvSpPr>
            <a:spLocks noGrp="1"/>
          </p:cNvSpPr>
          <p:nvPr>
            <p:ph type="title"/>
          </p:nvPr>
        </p:nvSpPr>
        <p:spPr/>
        <p:txBody>
          <a:bodyPr/>
          <a:lstStyle/>
          <a:p>
            <a:r>
              <a:rPr lang="en-US" dirty="0"/>
              <a:t>Overview</a:t>
            </a:r>
          </a:p>
        </p:txBody>
      </p:sp>
      <p:sp>
        <p:nvSpPr>
          <p:cNvPr id="4" name="Slide Number Placeholder 3"/>
          <p:cNvSpPr>
            <a:spLocks noGrp="1"/>
          </p:cNvSpPr>
          <p:nvPr>
            <p:ph type="sldNum" sz="quarter" idx="12"/>
          </p:nvPr>
        </p:nvSpPr>
        <p:spPr/>
        <p:txBody>
          <a:bodyPr/>
          <a:lstStyle/>
          <a:p>
            <a:fld id="{2414E6BA-E6B4-4B18-8356-0C4742F6EB6A}" type="slidenum">
              <a:rPr lang="en-US" smtClean="0"/>
              <a:t>4</a:t>
            </a:fld>
            <a:endParaRPr lang="en-US"/>
          </a:p>
        </p:txBody>
      </p:sp>
    </p:spTree>
    <p:extLst>
      <p:ext uri="{BB962C8B-B14F-4D97-AF65-F5344CB8AC3E}">
        <p14:creationId xmlns:p14="http://schemas.microsoft.com/office/powerpoint/2010/main" val="4261130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49417884"/>
              </p:ext>
            </p:extLst>
          </p:nvPr>
        </p:nvGraphicFramePr>
        <p:xfrm>
          <a:off x="762000" y="1447800"/>
          <a:ext cx="7772400" cy="4194751"/>
        </p:xfrm>
        <a:graphic>
          <a:graphicData uri="http://schemas.openxmlformats.org/drawingml/2006/table">
            <a:tbl>
              <a:tblPr firstRow="1" firstCol="1" bandRow="1" bandCol="1">
                <a:tableStyleId>{B301B821-A1FF-4177-AEE7-76D212191A09}</a:tableStyleId>
              </a:tblPr>
              <a:tblGrid>
                <a:gridCol w="41148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540696">
                <a:tc>
                  <a:txBody>
                    <a:bodyPr/>
                    <a:lstStyle/>
                    <a:p>
                      <a:pPr marL="0" marR="0" algn="l">
                        <a:lnSpc>
                          <a:spcPct val="115000"/>
                        </a:lnSpc>
                        <a:spcBef>
                          <a:spcPts val="0"/>
                        </a:spcBef>
                        <a:spcAft>
                          <a:spcPts val="0"/>
                        </a:spcAft>
                      </a:pPr>
                      <a:endParaRPr lang="en-US" sz="1100" dirty="0">
                        <a:effectLst/>
                        <a:latin typeface="Calibri"/>
                        <a:ea typeface="Calibri"/>
                        <a:cs typeface="Times New Roman"/>
                      </a:endParaRPr>
                    </a:p>
                  </a:txBody>
                  <a:tcPr marL="68580" marR="68580" marT="0" marB="0">
                    <a:lnB w="12700" cap="flat" cmpd="sng" algn="ctr">
                      <a:solidFill>
                        <a:scrgbClr r="0" g="0" b="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8580" marR="68580" marT="0" marB="0">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648244">
                <a:tc>
                  <a:txBody>
                    <a:bodyPr/>
                    <a:lstStyle/>
                    <a:p>
                      <a:pPr marL="0" marR="0" algn="l">
                        <a:lnSpc>
                          <a:spcPct val="115000"/>
                        </a:lnSpc>
                        <a:spcBef>
                          <a:spcPts val="0"/>
                        </a:spcBef>
                        <a:spcAft>
                          <a:spcPts val="0"/>
                        </a:spcAft>
                      </a:pPr>
                      <a:r>
                        <a:rPr lang="en-US" sz="1800" dirty="0">
                          <a:effectLst/>
                        </a:rPr>
                        <a:t>Electronic application goes “live” </a:t>
                      </a:r>
                      <a:endParaRPr lang="en-US" sz="1800" dirty="0">
                        <a:effectLst/>
                        <a:latin typeface="Calibri"/>
                        <a:ea typeface="Calibri"/>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nSpc>
                          <a:spcPct val="115000"/>
                        </a:lnSpc>
                        <a:spcBef>
                          <a:spcPts val="0"/>
                        </a:spcBef>
                        <a:spcAft>
                          <a:spcPts val="0"/>
                        </a:spcAft>
                      </a:pPr>
                      <a:r>
                        <a:rPr kumimoji="0" lang="en-US" sz="1800" kern="1200" dirty="0">
                          <a:solidFill>
                            <a:schemeClr val="dk1"/>
                          </a:solidFill>
                          <a:effectLst/>
                          <a:latin typeface="+mn-lt"/>
                          <a:ea typeface="+mn-ea"/>
                          <a:cs typeface="+mn-cs"/>
                        </a:rPr>
                        <a:t>Monday, December 28, 2020</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648244">
                <a:tc>
                  <a:txBody>
                    <a:bodyPr/>
                    <a:lstStyle/>
                    <a:p>
                      <a:pPr marL="0" marR="0" algn="l" rtl="0" eaLnBrk="1" latinLnBrk="0" hangingPunct="1">
                        <a:lnSpc>
                          <a:spcPct val="115000"/>
                        </a:lnSpc>
                        <a:spcBef>
                          <a:spcPts val="0"/>
                        </a:spcBef>
                        <a:spcAft>
                          <a:spcPts val="0"/>
                        </a:spcAft>
                      </a:pPr>
                      <a:r>
                        <a:rPr kumimoji="0" lang="en-US" sz="1800" b="1" kern="1200" dirty="0">
                          <a:solidFill>
                            <a:schemeClr val="dk1"/>
                          </a:solidFill>
                          <a:effectLst/>
                          <a:latin typeface="+mn-lt"/>
                          <a:ea typeface="+mn-ea"/>
                          <a:cs typeface="+mn-cs"/>
                        </a:rPr>
                        <a:t>CDS electronic application training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nSpc>
                          <a:spcPct val="115000"/>
                        </a:lnSpc>
                        <a:spcBef>
                          <a:spcPts val="0"/>
                        </a:spcBef>
                        <a:spcAft>
                          <a:spcPts val="0"/>
                        </a:spcAft>
                      </a:pPr>
                      <a:r>
                        <a:rPr kumimoji="0" lang="en-US" sz="1800" kern="1200" dirty="0">
                          <a:solidFill>
                            <a:schemeClr val="dk1"/>
                          </a:solidFill>
                          <a:effectLst/>
                          <a:latin typeface="+mn-lt"/>
                          <a:ea typeface="+mn-ea"/>
                          <a:cs typeface="+mn-cs"/>
                        </a:rPr>
                        <a:t>Wednesday, January 6, 2021</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540696">
                <a:tc>
                  <a:txBody>
                    <a:bodyPr/>
                    <a:lstStyle/>
                    <a:p>
                      <a:pPr marL="0" marR="0" algn="l">
                        <a:lnSpc>
                          <a:spcPct val="115000"/>
                        </a:lnSpc>
                        <a:spcBef>
                          <a:spcPts val="0"/>
                        </a:spcBef>
                        <a:spcAft>
                          <a:spcPts val="0"/>
                        </a:spcAft>
                      </a:pPr>
                      <a:r>
                        <a:rPr lang="en-US" sz="1800" dirty="0">
                          <a:effectLst/>
                        </a:rPr>
                        <a:t>Application deadline</a:t>
                      </a:r>
                      <a:endParaRPr lang="en-US" sz="1800" dirty="0">
                        <a:effectLst/>
                        <a:latin typeface="Calibri"/>
                        <a:ea typeface="Calibri"/>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rPr>
                        <a:t>Friday, January 29, 2021 (4:00pm)</a:t>
                      </a:r>
                      <a:endParaRPr lang="en-US" sz="1800" dirty="0">
                        <a:effectLst/>
                        <a:latin typeface="Calibri"/>
                        <a:ea typeface="Calibri"/>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3"/>
                  </a:ext>
                </a:extLst>
              </a:tr>
              <a:tr h="598111">
                <a:tc>
                  <a:txBody>
                    <a:bodyPr/>
                    <a:lstStyle/>
                    <a:p>
                      <a:pPr marL="0" marR="0" algn="l">
                        <a:lnSpc>
                          <a:spcPct val="115000"/>
                        </a:lnSpc>
                        <a:spcBef>
                          <a:spcPts val="0"/>
                        </a:spcBef>
                        <a:spcAft>
                          <a:spcPts val="0"/>
                        </a:spcAft>
                      </a:pPr>
                      <a:r>
                        <a:rPr lang="en-US" sz="1800" dirty="0">
                          <a:effectLst/>
                        </a:rPr>
                        <a:t>Staff to review &amp; score applications</a:t>
                      </a:r>
                      <a:endParaRPr lang="en-US" sz="1800" dirty="0">
                        <a:effectLst/>
                        <a:latin typeface="Calibri"/>
                        <a:ea typeface="Calibri"/>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rPr>
                        <a:t>February – March 2021</a:t>
                      </a:r>
                      <a:endParaRPr lang="en-US" sz="1800" dirty="0">
                        <a:effectLst/>
                        <a:latin typeface="Calibri"/>
                        <a:ea typeface="Calibri"/>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4"/>
                  </a:ext>
                </a:extLst>
              </a:tr>
              <a:tr h="598111">
                <a:tc>
                  <a:txBody>
                    <a:bodyPr/>
                    <a:lstStyle/>
                    <a:p>
                      <a:pPr marL="0" marR="0" algn="l">
                        <a:lnSpc>
                          <a:spcPct val="115000"/>
                        </a:lnSpc>
                        <a:spcBef>
                          <a:spcPts val="0"/>
                        </a:spcBef>
                        <a:spcAft>
                          <a:spcPts val="0"/>
                        </a:spcAft>
                      </a:pPr>
                      <a:r>
                        <a:rPr lang="en-US" sz="1800" dirty="0">
                          <a:effectLst/>
                        </a:rPr>
                        <a:t>Staff to award commitment letters</a:t>
                      </a:r>
                      <a:endParaRPr lang="en-US" sz="1800" dirty="0">
                        <a:effectLst/>
                        <a:latin typeface="Calibri"/>
                        <a:ea typeface="Calibri"/>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rPr>
                        <a:t>March 2021</a:t>
                      </a:r>
                      <a:endParaRPr lang="en-US" sz="1800" dirty="0">
                        <a:effectLst/>
                        <a:latin typeface="Calibri"/>
                        <a:ea typeface="Calibri"/>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540696">
                <a:tc gridSpan="2">
                  <a:txBody>
                    <a:bodyPr/>
                    <a:lstStyle/>
                    <a:p>
                      <a:pPr marL="0" marR="0" algn="l">
                        <a:lnSpc>
                          <a:spcPct val="115000"/>
                        </a:lnSpc>
                        <a:spcBef>
                          <a:spcPts val="0"/>
                        </a:spcBef>
                        <a:spcAft>
                          <a:spcPts val="0"/>
                        </a:spcAft>
                      </a:pPr>
                      <a:endParaRPr lang="en-US" sz="1800" b="0" i="1" dirty="0">
                        <a:effectLst/>
                        <a:latin typeface="Calibri"/>
                        <a:ea typeface="Calibri"/>
                        <a:cs typeface="Times New Roman"/>
                      </a:endParaRPr>
                    </a:p>
                  </a:txBody>
                  <a:tcPr marL="68580" marR="68580" marT="0" marB="0">
                    <a:lnT w="12700" cap="flat" cmpd="sng" algn="ctr">
                      <a:solidFill>
                        <a:scrgbClr r="0" g="0" b="0"/>
                      </a:solidFill>
                      <a:prstDash val="solid"/>
                      <a:round/>
                      <a:headEnd type="none" w="med" len="med"/>
                      <a:tailEnd type="none" w="med" len="med"/>
                    </a:lnT>
                  </a:tcPr>
                </a:tc>
                <a:tc hMerge="1">
                  <a:txBody>
                    <a:bodyPr/>
                    <a:lstStyle/>
                    <a:p>
                      <a:pPr marL="0" marR="0">
                        <a:lnSpc>
                          <a:spcPct val="115000"/>
                        </a:lnSpc>
                        <a:spcBef>
                          <a:spcPts val="0"/>
                        </a:spcBef>
                        <a:spcAft>
                          <a:spcPts val="0"/>
                        </a:spcAft>
                      </a:pP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bl>
          </a:graphicData>
        </a:graphic>
      </p:graphicFrame>
      <p:sp>
        <p:nvSpPr>
          <p:cNvPr id="3" name="Title 2"/>
          <p:cNvSpPr>
            <a:spLocks noGrp="1"/>
          </p:cNvSpPr>
          <p:nvPr>
            <p:ph type="title"/>
          </p:nvPr>
        </p:nvSpPr>
        <p:spPr/>
        <p:txBody>
          <a:bodyPr/>
          <a:lstStyle/>
          <a:p>
            <a:r>
              <a:rPr lang="en-US" dirty="0"/>
              <a:t>Timeline</a:t>
            </a:r>
          </a:p>
        </p:txBody>
      </p:sp>
      <p:sp>
        <p:nvSpPr>
          <p:cNvPr id="2" name="Slide Number Placeholder 1"/>
          <p:cNvSpPr>
            <a:spLocks noGrp="1"/>
          </p:cNvSpPr>
          <p:nvPr>
            <p:ph type="sldNum" sz="quarter" idx="12"/>
          </p:nvPr>
        </p:nvSpPr>
        <p:spPr/>
        <p:txBody>
          <a:bodyPr/>
          <a:lstStyle/>
          <a:p>
            <a:fld id="{2414E6BA-E6B4-4B18-8356-0C4742F6EB6A}" type="slidenum">
              <a:rPr lang="en-US" smtClean="0"/>
              <a:t>5</a:t>
            </a:fld>
            <a:endParaRPr lang="en-US"/>
          </a:p>
        </p:txBody>
      </p:sp>
    </p:spTree>
    <p:extLst>
      <p:ext uri="{BB962C8B-B14F-4D97-AF65-F5344CB8AC3E}">
        <p14:creationId xmlns:p14="http://schemas.microsoft.com/office/powerpoint/2010/main" val="3985812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3429000"/>
          </a:xfrm>
        </p:spPr>
        <p:txBody>
          <a:bodyPr>
            <a:normAutofit fontScale="92500" lnSpcReduction="10000"/>
          </a:bodyPr>
          <a:lstStyle/>
          <a:p>
            <a:r>
              <a:rPr lang="en-US" dirty="0"/>
              <a:t>Community Land Trusts/Limited Equity Cooperatives Subprogram (4 application maximum)</a:t>
            </a:r>
          </a:p>
          <a:p>
            <a:endParaRPr lang="en-US" dirty="0"/>
          </a:p>
          <a:p>
            <a:r>
              <a:rPr lang="en-US" dirty="0"/>
              <a:t>All Developer Subprogram (2 application maximum)</a:t>
            </a:r>
          </a:p>
          <a:p>
            <a:endParaRPr lang="en-US" dirty="0"/>
          </a:p>
          <a:p>
            <a:r>
              <a:rPr lang="en-US" dirty="0"/>
              <a:t>Joint application counts towards lead applicant’s limit</a:t>
            </a:r>
          </a:p>
          <a:p>
            <a:pPr marL="109728" indent="0">
              <a:buNone/>
            </a:pPr>
            <a:endParaRPr lang="en-US" dirty="0"/>
          </a:p>
        </p:txBody>
      </p:sp>
      <p:sp>
        <p:nvSpPr>
          <p:cNvPr id="3" name="Title 2"/>
          <p:cNvSpPr>
            <a:spLocks noGrp="1"/>
          </p:cNvSpPr>
          <p:nvPr>
            <p:ph type="title"/>
          </p:nvPr>
        </p:nvSpPr>
        <p:spPr/>
        <p:txBody>
          <a:bodyPr/>
          <a:lstStyle/>
          <a:p>
            <a:r>
              <a:rPr lang="en-US" dirty="0"/>
              <a:t>Eligible Applicants</a:t>
            </a:r>
          </a:p>
        </p:txBody>
      </p:sp>
      <p:sp>
        <p:nvSpPr>
          <p:cNvPr id="4" name="Slide Number Placeholder 3"/>
          <p:cNvSpPr>
            <a:spLocks noGrp="1"/>
          </p:cNvSpPr>
          <p:nvPr>
            <p:ph type="sldNum" sz="quarter" idx="12"/>
          </p:nvPr>
        </p:nvSpPr>
        <p:spPr/>
        <p:txBody>
          <a:bodyPr/>
          <a:lstStyle/>
          <a:p>
            <a:fld id="{2414E6BA-E6B4-4B18-8356-0C4742F6EB6A}" type="slidenum">
              <a:rPr lang="en-US" smtClean="0"/>
              <a:t>6</a:t>
            </a:fld>
            <a:endParaRPr lang="en-US"/>
          </a:p>
        </p:txBody>
      </p:sp>
    </p:spTree>
    <p:extLst>
      <p:ext uri="{BB962C8B-B14F-4D97-AF65-F5344CB8AC3E}">
        <p14:creationId xmlns:p14="http://schemas.microsoft.com/office/powerpoint/2010/main" val="200288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417638"/>
            <a:ext cx="8229600" cy="5355431"/>
          </a:xfrm>
        </p:spPr>
        <p:txBody>
          <a:bodyPr>
            <a:normAutofit/>
          </a:bodyPr>
          <a:lstStyle/>
          <a:p>
            <a:r>
              <a:rPr lang="en-US" dirty="0"/>
              <a:t>CLT/Coops Subprogram</a:t>
            </a:r>
          </a:p>
          <a:p>
            <a:pPr lvl="1"/>
            <a:r>
              <a:rPr lang="en-US" dirty="0"/>
              <a:t>Measure KK - $4.2m</a:t>
            </a:r>
          </a:p>
          <a:p>
            <a:pPr lvl="1"/>
            <a:endParaRPr lang="en-US" dirty="0"/>
          </a:p>
          <a:p>
            <a:r>
              <a:rPr lang="en-US" dirty="0"/>
              <a:t>All Developer Subprogram</a:t>
            </a:r>
          </a:p>
          <a:p>
            <a:pPr lvl="1"/>
            <a:r>
              <a:rPr lang="en-US" dirty="0"/>
              <a:t>Measure KK - $1.7m</a:t>
            </a:r>
          </a:p>
          <a:p>
            <a:pPr lvl="1"/>
            <a:r>
              <a:rPr lang="en-US" dirty="0"/>
              <a:t>CDBG-CV Funds - $2.5m*</a:t>
            </a:r>
          </a:p>
          <a:p>
            <a:pPr lvl="1"/>
            <a:endParaRPr lang="en-US" dirty="0"/>
          </a:p>
          <a:p>
            <a:pPr marL="393192" lvl="1" indent="0">
              <a:buNone/>
            </a:pPr>
            <a:r>
              <a:rPr lang="en-US" dirty="0"/>
              <a:t>*CDBG-CV funds may be applied to CLT/Coop Subprogram if insufficient CDBG-CV eligible projects in All Developer Subprogram.</a:t>
            </a:r>
          </a:p>
          <a:p>
            <a:pPr lvl="1"/>
            <a:endParaRPr lang="en-US" dirty="0"/>
          </a:p>
        </p:txBody>
      </p:sp>
      <p:sp>
        <p:nvSpPr>
          <p:cNvPr id="3" name="Title 2"/>
          <p:cNvSpPr>
            <a:spLocks noGrp="1"/>
          </p:cNvSpPr>
          <p:nvPr>
            <p:ph type="title"/>
          </p:nvPr>
        </p:nvSpPr>
        <p:spPr/>
        <p:txBody>
          <a:bodyPr>
            <a:normAutofit fontScale="90000"/>
          </a:bodyPr>
          <a:lstStyle/>
          <a:p>
            <a:r>
              <a:rPr lang="en-US" dirty="0"/>
              <a:t>Sources &amp; Availability of Funds 	</a:t>
            </a:r>
          </a:p>
        </p:txBody>
      </p:sp>
      <p:sp>
        <p:nvSpPr>
          <p:cNvPr id="4" name="Slide Number Placeholder 3"/>
          <p:cNvSpPr>
            <a:spLocks noGrp="1"/>
          </p:cNvSpPr>
          <p:nvPr>
            <p:ph type="sldNum" sz="quarter" idx="12"/>
          </p:nvPr>
        </p:nvSpPr>
        <p:spPr/>
        <p:txBody>
          <a:bodyPr/>
          <a:lstStyle/>
          <a:p>
            <a:fld id="{2414E6BA-E6B4-4B18-8356-0C4742F6EB6A}" type="slidenum">
              <a:rPr lang="en-US" smtClean="0"/>
              <a:t>7</a:t>
            </a:fld>
            <a:endParaRPr lang="en-US"/>
          </a:p>
        </p:txBody>
      </p:sp>
    </p:spTree>
    <p:extLst>
      <p:ext uri="{BB962C8B-B14F-4D97-AF65-F5344CB8AC3E}">
        <p14:creationId xmlns:p14="http://schemas.microsoft.com/office/powerpoint/2010/main" val="3561874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297363"/>
          </a:xfrm>
        </p:spPr>
        <p:txBody>
          <a:bodyPr>
            <a:normAutofit lnSpcReduction="10000"/>
          </a:bodyPr>
          <a:lstStyle/>
          <a:p>
            <a:pPr marL="109728" indent="0">
              <a:buNone/>
            </a:pPr>
            <a:endParaRPr lang="en-US" sz="2400" dirty="0"/>
          </a:p>
          <a:p>
            <a:r>
              <a:rPr lang="en-US" sz="2800" dirty="0"/>
              <a:t>Projects can receive CDBG-CV funds only if they meet the COVID eligibility requirements of CDBG-CV funds. </a:t>
            </a:r>
          </a:p>
          <a:p>
            <a:pPr lvl="1"/>
            <a:r>
              <a:rPr lang="en-US" sz="2400" dirty="0"/>
              <a:t>(Eligibility requirements on page 10 of CLT/Coop NOFA &amp; page 9 of All Developer NOFA.)</a:t>
            </a:r>
          </a:p>
          <a:p>
            <a:endParaRPr lang="en-US" sz="2800" dirty="0"/>
          </a:p>
          <a:p>
            <a:r>
              <a:rPr lang="en-US" sz="2800" dirty="0"/>
              <a:t>Loan documents for projects awarded CDBG-CV funds will contain CDBG, CDBG-CV, etc. requirements. </a:t>
            </a:r>
            <a:endParaRPr lang="en-US" sz="2400" dirty="0"/>
          </a:p>
          <a:p>
            <a:pPr lvl="1"/>
            <a:endParaRPr lang="en-US" dirty="0"/>
          </a:p>
        </p:txBody>
      </p:sp>
      <p:sp>
        <p:nvSpPr>
          <p:cNvPr id="3" name="Title 2"/>
          <p:cNvSpPr>
            <a:spLocks noGrp="1"/>
          </p:cNvSpPr>
          <p:nvPr>
            <p:ph type="title"/>
          </p:nvPr>
        </p:nvSpPr>
        <p:spPr/>
        <p:txBody>
          <a:bodyPr/>
          <a:lstStyle/>
          <a:p>
            <a:r>
              <a:rPr lang="en-US" dirty="0"/>
              <a:t>CDBG-CV Funds</a:t>
            </a:r>
          </a:p>
        </p:txBody>
      </p:sp>
      <p:sp>
        <p:nvSpPr>
          <p:cNvPr id="4" name="Slide Number Placeholder 3"/>
          <p:cNvSpPr>
            <a:spLocks noGrp="1"/>
          </p:cNvSpPr>
          <p:nvPr>
            <p:ph type="sldNum" sz="quarter" idx="12"/>
          </p:nvPr>
        </p:nvSpPr>
        <p:spPr/>
        <p:txBody>
          <a:bodyPr/>
          <a:lstStyle/>
          <a:p>
            <a:fld id="{2414E6BA-E6B4-4B18-8356-0C4742F6EB6A}" type="slidenum">
              <a:rPr lang="en-US" smtClean="0"/>
              <a:t>8</a:t>
            </a:fld>
            <a:endParaRPr lang="en-US"/>
          </a:p>
        </p:txBody>
      </p:sp>
    </p:spTree>
    <p:extLst>
      <p:ext uri="{BB962C8B-B14F-4D97-AF65-F5344CB8AC3E}">
        <p14:creationId xmlns:p14="http://schemas.microsoft.com/office/powerpoint/2010/main" val="42664728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559E551AB5B142A9E8BA9108E39345" ma:contentTypeVersion="9" ma:contentTypeDescription="Create a new document." ma:contentTypeScope="" ma:versionID="d234eefbf0203c3334f47ef5a73a5446">
  <xsd:schema xmlns:xsd="http://www.w3.org/2001/XMLSchema" xmlns:xs="http://www.w3.org/2001/XMLSchema" xmlns:p="http://schemas.microsoft.com/office/2006/metadata/properties" xmlns:ns3="9e19edba-d2cf-4895-acc8-b73c90b1f9ef" xmlns:ns4="9c737082-1759-4c0e-b96a-08ffe0c81843" targetNamespace="http://schemas.microsoft.com/office/2006/metadata/properties" ma:root="true" ma:fieldsID="dd6120db50e8a271a3f84f442c374047" ns3:_="" ns4:_="">
    <xsd:import namespace="9e19edba-d2cf-4895-acc8-b73c90b1f9ef"/>
    <xsd:import namespace="9c737082-1759-4c0e-b96a-08ffe0c8184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19edba-d2cf-4895-acc8-b73c90b1f9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737082-1759-4c0e-b96a-08ffe0c8184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5AD36E9-0E5E-4F7F-9D12-AB5F142F4835}">
  <ds:schemaRefs>
    <ds:schemaRef ds:uri="http://schemas.microsoft.com/sharepoint/v3/contenttype/forms"/>
  </ds:schemaRefs>
</ds:datastoreItem>
</file>

<file path=customXml/itemProps2.xml><?xml version="1.0" encoding="utf-8"?>
<ds:datastoreItem xmlns:ds="http://schemas.openxmlformats.org/officeDocument/2006/customXml" ds:itemID="{0CD2E72F-EF26-42B1-9775-D8DD09EE82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19edba-d2cf-4895-acc8-b73c90b1f9ef"/>
    <ds:schemaRef ds:uri="9c737082-1759-4c0e-b96a-08ffe0c818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C573C86-73AA-4F27-A2C1-AEBA04451435}">
  <ds:schemaRefs>
    <ds:schemaRef ds:uri="http://schemas.microsoft.com/office/2006/documentManagement/types"/>
    <ds:schemaRef ds:uri="http://purl.org/dc/terms/"/>
    <ds:schemaRef ds:uri="9e19edba-d2cf-4895-acc8-b73c90b1f9ef"/>
    <ds:schemaRef ds:uri="http://purl.org/dc/dcmitype/"/>
    <ds:schemaRef ds:uri="9c737082-1759-4c0e-b96a-08ffe0c81843"/>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Concourse</Template>
  <TotalTime>6129</TotalTime>
  <Words>1009</Words>
  <Application>Microsoft Office PowerPoint</Application>
  <PresentationFormat>On-screen Show (4:3)</PresentationFormat>
  <Paragraphs>200</Paragraphs>
  <Slides>19</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Lucida Sans Unicode</vt:lpstr>
      <vt:lpstr>Verdana</vt:lpstr>
      <vt:lpstr>Wingdings</vt:lpstr>
      <vt:lpstr>Wingdings 2</vt:lpstr>
      <vt:lpstr>Wingdings 3</vt:lpstr>
      <vt:lpstr>Concourse</vt:lpstr>
      <vt:lpstr>          Notice Of Funding Availability  Pre-Application Meeting  Acquisition and Conversion to Affordable Housing (ACAH) Program NOFA, 2020-21</vt:lpstr>
      <vt:lpstr>AGENDA</vt:lpstr>
      <vt:lpstr>Introductions</vt:lpstr>
      <vt:lpstr>Introductions</vt:lpstr>
      <vt:lpstr>Overview</vt:lpstr>
      <vt:lpstr>Timeline</vt:lpstr>
      <vt:lpstr>Eligible Applicants</vt:lpstr>
      <vt:lpstr>Sources &amp; Availability of Funds  </vt:lpstr>
      <vt:lpstr>CDBG-CV Funds</vt:lpstr>
      <vt:lpstr>Scoring Changes</vt:lpstr>
      <vt:lpstr>Other Changes</vt:lpstr>
      <vt:lpstr>What Remains the Same?</vt:lpstr>
      <vt:lpstr>Revisions to All Developer NOFA</vt:lpstr>
      <vt:lpstr>Revisions to All Developer NOFA</vt:lpstr>
      <vt:lpstr>Online Application Overview</vt:lpstr>
      <vt:lpstr>Planning Bureau Requirements</vt:lpstr>
      <vt:lpstr>City Contracting Requirements</vt:lpstr>
      <vt:lpstr>PowerPoint Presentation</vt:lpstr>
      <vt:lpstr>Thank you &amp; Good Luck! </vt:lpstr>
    </vt:vector>
  </TitlesOfParts>
  <Company>City Of Oakland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Morales, Christina</dc:creator>
  <cp:lastModifiedBy>Patrick, Angelica</cp:lastModifiedBy>
  <cp:revision>149</cp:revision>
  <cp:lastPrinted>2020-05-07T14:59:40Z</cp:lastPrinted>
  <dcterms:created xsi:type="dcterms:W3CDTF">2015-09-03T22:16:17Z</dcterms:created>
  <dcterms:modified xsi:type="dcterms:W3CDTF">2020-12-22T20:40:35Z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0x01010076559E551AB5B142A9E8BA9108E39345</vt:lpwstr>
  </property>
</Properties>
</file>