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theme/themeOverride2.xml" ContentType="application/vnd.openxmlformats-officedocument.themeOverride+xml"/>
  <Override PartName="/ppt/drawings/drawing3.xml" ContentType="application/vnd.openxmlformats-officedocument.drawingml.chartshapes+xml"/>
  <Override PartName="/ppt/charts/chart8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notesSlides/notesSlide13.xml" ContentType="application/vnd.openxmlformats-officedocument.presentationml.notesSl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drawings/drawing5.xml" ContentType="application/vnd.openxmlformats-officedocument.drawingml.chartshapes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rts/chart11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6.xml" ContentType="application/vnd.openxmlformats-officedocument.presentationml.notesSlide+xml"/>
  <Override PartName="/ppt/charts/chart12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7.xml" ContentType="application/vnd.openxmlformats-officedocument.presentationml.notesSlide+xml"/>
  <Override PartName="/ppt/charts/chart1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8.xml" ContentType="application/vnd.openxmlformats-officedocument.presentationml.notesSlide+xml"/>
  <Override PartName="/ppt/charts/chart1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5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6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9.xml" ContentType="application/vnd.openxmlformats-officedocument.presentationml.notesSlide+xml"/>
  <Override PartName="/ppt/charts/chart17.xml" ContentType="application/vnd.openxmlformats-officedocument.drawingml.chart+xml"/>
  <Override PartName="/ppt/notesSlides/notesSlide20.xml" ContentType="application/vnd.openxmlformats-officedocument.presentationml.notesSlide+xml"/>
  <Override PartName="/ppt/charts/chart18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9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1.xml" ContentType="application/vnd.openxmlformats-officedocument.presentationml.notesSlide+xml"/>
  <Override PartName="/ppt/charts/chart20.xml" ContentType="application/vnd.openxmlformats-officedocument.drawingml.chart+xml"/>
  <Override PartName="/ppt/drawings/drawing6.xml" ContentType="application/vnd.openxmlformats-officedocument.drawingml.chartshapes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charts/chart25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27.xml" ContentType="application/vnd.openxmlformats-officedocument.presentationml.notesSlide+xml"/>
  <Override PartName="/ppt/charts/chart26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notesSlides/notesSlide28.xml" ContentType="application/vnd.openxmlformats-officedocument.presentationml.notesSlide+xml"/>
  <Override PartName="/ppt/charts/chart27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rts/chart28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notesSlides/notesSlide31.xml" ContentType="application/vnd.openxmlformats-officedocument.presentationml.notesSlide+xml"/>
  <Override PartName="/ppt/charts/chart29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2"/>
  </p:sldMasterIdLst>
  <p:notesMasterIdLst>
    <p:notesMasterId r:id="rId64"/>
  </p:notesMasterIdLst>
  <p:handoutMasterIdLst>
    <p:handoutMasterId r:id="rId65"/>
  </p:handoutMasterIdLst>
  <p:sldIdLst>
    <p:sldId id="258" r:id="rId23"/>
    <p:sldId id="260" r:id="rId24"/>
    <p:sldId id="262" r:id="rId25"/>
    <p:sldId id="283" r:id="rId26"/>
    <p:sldId id="284" r:id="rId27"/>
    <p:sldId id="266" r:id="rId28"/>
    <p:sldId id="342" r:id="rId29"/>
    <p:sldId id="341" r:id="rId30"/>
    <p:sldId id="288" r:id="rId31"/>
    <p:sldId id="354" r:id="rId32"/>
    <p:sldId id="343" r:id="rId33"/>
    <p:sldId id="350" r:id="rId34"/>
    <p:sldId id="352" r:id="rId35"/>
    <p:sldId id="294" r:id="rId36"/>
    <p:sldId id="344" r:id="rId37"/>
    <p:sldId id="324" r:id="rId38"/>
    <p:sldId id="345" r:id="rId39"/>
    <p:sldId id="347" r:id="rId40"/>
    <p:sldId id="353" r:id="rId41"/>
    <p:sldId id="308" r:id="rId42"/>
    <p:sldId id="309" r:id="rId43"/>
    <p:sldId id="325" r:id="rId44"/>
    <p:sldId id="312" r:id="rId45"/>
    <p:sldId id="335" r:id="rId46"/>
    <p:sldId id="357" r:id="rId47"/>
    <p:sldId id="359" r:id="rId48"/>
    <p:sldId id="358" r:id="rId49"/>
    <p:sldId id="306" r:id="rId50"/>
    <p:sldId id="360" r:id="rId51"/>
    <p:sldId id="361" r:id="rId52"/>
    <p:sldId id="362" r:id="rId53"/>
    <p:sldId id="363" r:id="rId54"/>
    <p:sldId id="364" r:id="rId55"/>
    <p:sldId id="365" r:id="rId56"/>
    <p:sldId id="366" r:id="rId57"/>
    <p:sldId id="367" r:id="rId58"/>
    <p:sldId id="277" r:id="rId59"/>
    <p:sldId id="290" r:id="rId60"/>
    <p:sldId id="320" r:id="rId61"/>
    <p:sldId id="321" r:id="rId62"/>
    <p:sldId id="317" r:id="rId63"/>
  </p:sldIdLst>
  <p:sldSz cx="9144000" cy="6858000" type="screen4x3"/>
  <p:notesSz cx="6881813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E0B4"/>
    <a:srgbClr val="A9D18E"/>
    <a:srgbClr val="70AD47"/>
    <a:srgbClr val="548235"/>
    <a:srgbClr val="1158AF"/>
    <a:srgbClr val="9966FF"/>
    <a:srgbClr val="A50021"/>
    <a:srgbClr val="FF4F4F"/>
    <a:srgbClr val="5B9EE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6" autoAdjust="0"/>
    <p:restoredTop sz="86375" autoAdjust="0"/>
  </p:normalViewPr>
  <p:slideViewPr>
    <p:cSldViewPr>
      <p:cViewPr varScale="1">
        <p:scale>
          <a:sx n="95" d="100"/>
          <a:sy n="95" d="100"/>
        </p:scale>
        <p:origin x="9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slide" Target="slides/slide4.xml"/><Relationship Id="rId39" Type="http://schemas.openxmlformats.org/officeDocument/2006/relationships/slide" Target="slides/slide17.xml"/><Relationship Id="rId21" Type="http://schemas.openxmlformats.org/officeDocument/2006/relationships/customXml" Target="../customXml/item21.xml"/><Relationship Id="rId34" Type="http://schemas.openxmlformats.org/officeDocument/2006/relationships/slide" Target="slides/slide12.xml"/><Relationship Id="rId42" Type="http://schemas.openxmlformats.org/officeDocument/2006/relationships/slide" Target="slides/slide20.xml"/><Relationship Id="rId47" Type="http://schemas.openxmlformats.org/officeDocument/2006/relationships/slide" Target="slides/slide25.xml"/><Relationship Id="rId50" Type="http://schemas.openxmlformats.org/officeDocument/2006/relationships/slide" Target="slides/slide28.xml"/><Relationship Id="rId55" Type="http://schemas.openxmlformats.org/officeDocument/2006/relationships/slide" Target="slides/slide33.xml"/><Relationship Id="rId63" Type="http://schemas.openxmlformats.org/officeDocument/2006/relationships/slide" Target="slides/slide41.xml"/><Relationship Id="rId68" Type="http://schemas.openxmlformats.org/officeDocument/2006/relationships/theme" Target="theme/theme1.xml"/><Relationship Id="rId7" Type="http://schemas.openxmlformats.org/officeDocument/2006/relationships/customXml" Target="../customXml/item7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9" Type="http://schemas.openxmlformats.org/officeDocument/2006/relationships/slide" Target="slides/slide7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slide" Target="slides/slide2.xml"/><Relationship Id="rId32" Type="http://schemas.openxmlformats.org/officeDocument/2006/relationships/slide" Target="slides/slide10.xml"/><Relationship Id="rId37" Type="http://schemas.openxmlformats.org/officeDocument/2006/relationships/slide" Target="slides/slide15.xml"/><Relationship Id="rId40" Type="http://schemas.openxmlformats.org/officeDocument/2006/relationships/slide" Target="slides/slide18.xml"/><Relationship Id="rId45" Type="http://schemas.openxmlformats.org/officeDocument/2006/relationships/slide" Target="slides/slide23.xml"/><Relationship Id="rId53" Type="http://schemas.openxmlformats.org/officeDocument/2006/relationships/slide" Target="slides/slide31.xml"/><Relationship Id="rId58" Type="http://schemas.openxmlformats.org/officeDocument/2006/relationships/slide" Target="slides/slide36.xml"/><Relationship Id="rId66" Type="http://schemas.openxmlformats.org/officeDocument/2006/relationships/presProps" Target="presProps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slide" Target="slides/slide1.xml"/><Relationship Id="rId28" Type="http://schemas.openxmlformats.org/officeDocument/2006/relationships/slide" Target="slides/slide6.xml"/><Relationship Id="rId36" Type="http://schemas.openxmlformats.org/officeDocument/2006/relationships/slide" Target="slides/slide14.xml"/><Relationship Id="rId49" Type="http://schemas.openxmlformats.org/officeDocument/2006/relationships/slide" Target="slides/slide27.xml"/><Relationship Id="rId57" Type="http://schemas.openxmlformats.org/officeDocument/2006/relationships/slide" Target="slides/slide35.xml"/><Relationship Id="rId61" Type="http://schemas.openxmlformats.org/officeDocument/2006/relationships/slide" Target="slides/slide39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9.xml"/><Relationship Id="rId44" Type="http://schemas.openxmlformats.org/officeDocument/2006/relationships/slide" Target="slides/slide22.xml"/><Relationship Id="rId52" Type="http://schemas.openxmlformats.org/officeDocument/2006/relationships/slide" Target="slides/slide30.xml"/><Relationship Id="rId60" Type="http://schemas.openxmlformats.org/officeDocument/2006/relationships/slide" Target="slides/slide38.xml"/><Relationship Id="rId65" Type="http://schemas.openxmlformats.org/officeDocument/2006/relationships/handoutMaster" Target="handoutMasters/handoutMaster1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slideMaster" Target="slideMasters/slideMaster1.xml"/><Relationship Id="rId27" Type="http://schemas.openxmlformats.org/officeDocument/2006/relationships/slide" Target="slides/slide5.xml"/><Relationship Id="rId30" Type="http://schemas.openxmlformats.org/officeDocument/2006/relationships/slide" Target="slides/slide8.xml"/><Relationship Id="rId35" Type="http://schemas.openxmlformats.org/officeDocument/2006/relationships/slide" Target="slides/slide13.xml"/><Relationship Id="rId43" Type="http://schemas.openxmlformats.org/officeDocument/2006/relationships/slide" Target="slides/slide21.xml"/><Relationship Id="rId48" Type="http://schemas.openxmlformats.org/officeDocument/2006/relationships/slide" Target="slides/slide26.xml"/><Relationship Id="rId56" Type="http://schemas.openxmlformats.org/officeDocument/2006/relationships/slide" Target="slides/slide34.xml"/><Relationship Id="rId64" Type="http://schemas.openxmlformats.org/officeDocument/2006/relationships/notesMaster" Target="notesMasters/notesMaster1.xml"/><Relationship Id="rId69" Type="http://schemas.openxmlformats.org/officeDocument/2006/relationships/tableStyles" Target="tableStyles.xml"/><Relationship Id="rId8" Type="http://schemas.openxmlformats.org/officeDocument/2006/relationships/customXml" Target="../customXml/item8.xml"/><Relationship Id="rId51" Type="http://schemas.openxmlformats.org/officeDocument/2006/relationships/slide" Target="slides/slide29.xml"/><Relationship Id="rId3" Type="http://schemas.openxmlformats.org/officeDocument/2006/relationships/customXml" Target="../customXml/item3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slide" Target="slides/slide3.xml"/><Relationship Id="rId33" Type="http://schemas.openxmlformats.org/officeDocument/2006/relationships/slide" Target="slides/slide11.xml"/><Relationship Id="rId38" Type="http://schemas.openxmlformats.org/officeDocument/2006/relationships/slide" Target="slides/slide16.xml"/><Relationship Id="rId46" Type="http://schemas.openxmlformats.org/officeDocument/2006/relationships/slide" Target="slides/slide24.xml"/><Relationship Id="rId59" Type="http://schemas.openxmlformats.org/officeDocument/2006/relationships/slide" Target="slides/slide37.xml"/><Relationship Id="rId67" Type="http://schemas.openxmlformats.org/officeDocument/2006/relationships/viewProps" Target="viewProps.xml"/><Relationship Id="rId20" Type="http://schemas.openxmlformats.org/officeDocument/2006/relationships/customXml" Target="../customXml/item20.xml"/><Relationship Id="rId41" Type="http://schemas.openxmlformats.org/officeDocument/2006/relationships/slide" Target="slides/slide19.xml"/><Relationship Id="rId54" Type="http://schemas.openxmlformats.org/officeDocument/2006/relationships/slide" Target="slides/slide32.xml"/><Relationship Id="rId62" Type="http://schemas.openxmlformats.org/officeDocument/2006/relationships/slide" Target="slides/slide4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Y:\2019\2019%20Data%20Reports\ACS%20Data%20Dives\ACS%20Census%20Data%20comparison%202000-2010-2013-2015-2016-2017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.local\dhs\DHS\Policy%20&amp;%20Planning\CAP\2019\2019%20Data%20Reports\ACS%20Data%20Dives\ACS%20Poverty%20by%20City%20&amp;%20Race%20-%202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.local\dhs\DHS\Policy%20&amp;%20Planning\CAP\2019\2019%20Data%20Reports\ACS%20Data%20Dives\ACS%20Median%20Incom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.local\dhs\DHS\Policy%20&amp;%20Planning\CAP\2019\2019%20Data%20Reports\ACS%20Data%20Dives\Unemployment%20Data%202019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.local\dhs\DHS\Policy%20&amp;%20Planning\CAP\2019\2019%20Data%20Reports\ACS%20Data%20Dives\ACS%20Health%20Uninsured%20-%20AC%20-Oakland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kland\dhs\dhs\Policy%20&amp;%20Planning\CAP\2016-2017%20CAP%20Plan\Data\Health\Life%20Expectancy%20by%20City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illi9d5\AppData\Roaming\Microsoft\Excel\Book1%20(version%201).xlsb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Microsoft_Excel_Worksheet3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kland\dhs\DHS\Policy%20&amp;%20Planning\CAP\2018\2018%20Outcomes%20Reporting\Annual%20Outcomes%20Report\Demographic%20Charts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dhs\DHS\Policy%20&amp;%20Planning\CAP\2018\2018%20Outcomes%20Reporting\Annual%20Outcomes%20Report\Demographic%20Charts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\\oakland\dhs\DHS\Policy%20&amp;%20Planning\CAP\2018\2018%20Outcomes%20Reporting\Annual%20Outcomes%20Report\Demographic%20Charts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dhs\DHS\Policy%20&amp;%20Planning\CAP\2018\2018%20Outcomes%20Reporting\Annual%20Outcomes%20Report\Demographic%20Charts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dhs\DHS\Policy%20&amp;%20Planning\CAP\2020-2021%20CAP%20Plan\Community%20Survey\Final%20Analysis%20for%20CAP\Tables%20for%20CAP_5.21.19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dhs\DHS\Policy%20&amp;%20Planning\CAP\2020-2021%20CAP%20Plan\Community%20Survey\Final%20Analysis%20for%20CAP\Tables%20for%20CAP_5.21.19.xlsx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dhs\DHS\Policy%20&amp;%20Planning\CAP\2020-2021%20CAP%20Plan\Community%20Survey\Final%20Analysis%20for%20CAP\Tables%20for%20CAP_5.21.19.xlsx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dhs\DHS\Policy%20&amp;%20Planning\CAP\2020-2021%20CAP%20Plan\Community%20Survey\Final%20Analysis%20for%20CAP\Tables%20for%20CAP_5.21.19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\dhs\DHS\Policy%20&amp;%20Planning\CAP\2020-2021%20CAP%20Plan\Community%20Survey\Final%20Analysis%20for%20CAP\Tables%20for%20CAP_5.21.19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willi9d5\Documents\CAP%20Data\Charts%20-%20US%20Census%20data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.local\dhs\DHS\Policy%20&amp;%20Planning\CAP\2019\2019%20Data%20Reports\ACS%20Data%20Dives\Charts%20-%20US%20Census%20data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.local\dhs\DHS\Policy%20&amp;%20Planning\CAP\2019\2019%20Data%20Reports\ACS%20Data%20Dives\ACS%20Poverty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3.xml"/><Relationship Id="rId2" Type="http://schemas.openxmlformats.org/officeDocument/2006/relationships/oleObject" Target="../embeddings/oleObject2.bin"/><Relationship Id="rId1" Type="http://schemas.openxmlformats.org/officeDocument/2006/relationships/themeOverride" Target="../theme/themeOverride2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oakland.local\dhs\DHS\Policy%20&amp;%20Planning\CAP\2019\2019%20Data%20Reports\ACS%20Data%20Dives\ACS%20Poverty%20-2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5.xml"/><Relationship Id="rId2" Type="http://schemas.openxmlformats.org/officeDocument/2006/relationships/oleObject" Target="../embeddings/oleObject3.bin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Population Growth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'chart data 2'!$B$2</c:f>
              <c:strCache>
                <c:ptCount val="1"/>
                <c:pt idx="0">
                  <c:v>Alameda County</c:v>
                </c:pt>
              </c:strCache>
            </c:strRef>
          </c:tx>
          <c:spPr>
            <a:ln w="4762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2225581177352838E-3"/>
                  <c:y val="4.338356412344997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A05-45E0-ABF2-DEF73746BE63}"/>
                </c:ext>
              </c:extLst>
            </c:dLbl>
            <c:dLbl>
              <c:idx val="1"/>
              <c:layout>
                <c:manualLayout>
                  <c:x val="-5.0208333333333334E-2"/>
                  <c:y val="6.106321839080459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60E-4D25-9B0C-DD750FEB898C}"/>
                </c:ext>
              </c:extLst>
            </c:dLbl>
            <c:dLbl>
              <c:idx val="2"/>
              <c:layout>
                <c:manualLayout>
                  <c:x val="-9.1875000000000109E-2"/>
                  <c:y val="-7.686781609195407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60E-4D25-9B0C-DD750FEB898C}"/>
                </c:ext>
              </c:extLst>
            </c:dLbl>
            <c:dLbl>
              <c:idx val="3"/>
              <c:layout>
                <c:manualLayout>
                  <c:x val="3.3630952380952379E-3"/>
                  <c:y val="1.2212643678160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60E-4D25-9B0C-DD750FEB898C}"/>
                </c:ext>
              </c:extLst>
            </c:dLbl>
            <c:dLbl>
              <c:idx val="4"/>
              <c:layout>
                <c:manualLayout>
                  <c:x val="3.9077380952380954E-2"/>
                  <c:y val="3.591954022988453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60E-4D25-9B0C-DD750FEB898C}"/>
                </c:ext>
              </c:extLst>
            </c:dLbl>
            <c:dLbl>
              <c:idx val="5"/>
              <c:layout>
                <c:manualLayout>
                  <c:x val="3.3630952380952379E-3"/>
                  <c:y val="6.465517241379310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60E-4D25-9B0C-DD750FEB898C}"/>
                </c:ext>
              </c:extLst>
            </c:dLbl>
            <c:dLbl>
              <c:idx val="6"/>
              <c:layout>
                <c:manualLayout>
                  <c:x val="-0.10949908605174354"/>
                  <c:y val="-4.238505747126439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60E-4D25-9B0C-DD750FEB898C}"/>
                </c:ext>
              </c:extLst>
            </c:dLbl>
            <c:dLbl>
              <c:idx val="7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6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060E-4D25-9B0C-DD750FEB898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12700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data 2'!$A$3:$A$10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xVal>
          <c:yVal>
            <c:numRef>
              <c:f>'chart data 2'!$B$3:$B$10</c:f>
              <c:numCache>
                <c:formatCode>#,##0</c:formatCode>
                <c:ptCount val="8"/>
                <c:pt idx="0">
                  <c:v>1443741</c:v>
                </c:pt>
                <c:pt idx="1">
                  <c:v>1510271</c:v>
                </c:pt>
                <c:pt idx="2">
                  <c:v>1515136</c:v>
                </c:pt>
                <c:pt idx="3">
                  <c:v>1535248</c:v>
                </c:pt>
                <c:pt idx="4">
                  <c:v>1559308</c:v>
                </c:pt>
                <c:pt idx="5">
                  <c:v>1584983</c:v>
                </c:pt>
                <c:pt idx="6">
                  <c:v>1605217</c:v>
                </c:pt>
                <c:pt idx="7">
                  <c:v>1629615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60E-4D25-9B0C-DD750FEB898C}"/>
            </c:ext>
          </c:extLst>
        </c:ser>
        <c:ser>
          <c:idx val="1"/>
          <c:order val="1"/>
          <c:tx>
            <c:strRef>
              <c:f>'chart data 2'!$C$2</c:f>
              <c:strCache>
                <c:ptCount val="1"/>
                <c:pt idx="0">
                  <c:v>Oakland</c:v>
                </c:pt>
              </c:strCache>
            </c:strRef>
          </c:tx>
          <c:spPr>
            <a:ln w="190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numRef>
              <c:f>'chart data 2'!$A$3:$A$10</c:f>
              <c:numCache>
                <c:formatCode>General</c:formatCode>
                <c:ptCount val="8"/>
                <c:pt idx="0">
                  <c:v>2000</c:v>
                </c:pt>
                <c:pt idx="1">
                  <c:v>2010</c:v>
                </c:pt>
                <c:pt idx="2">
                  <c:v>2012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</c:numCache>
            </c:numRef>
          </c:xVal>
          <c:yVal>
            <c:numRef>
              <c:f>'chart data 2'!$C$3:$C$10</c:f>
              <c:numCache>
                <c:formatCode>#,##0</c:formatCode>
                <c:ptCount val="8"/>
                <c:pt idx="0">
                  <c:v>399484</c:v>
                </c:pt>
                <c:pt idx="1">
                  <c:v>390724</c:v>
                </c:pt>
                <c:pt idx="2">
                  <c:v>392890</c:v>
                </c:pt>
                <c:pt idx="3">
                  <c:v>397011</c:v>
                </c:pt>
                <c:pt idx="4">
                  <c:v>402339</c:v>
                </c:pt>
                <c:pt idx="5">
                  <c:v>408073</c:v>
                </c:pt>
                <c:pt idx="6">
                  <c:v>412040</c:v>
                </c:pt>
                <c:pt idx="7">
                  <c:v>417442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70E-448B-8E15-53AB37C0D652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axId val="510331592"/>
        <c:axId val="510338808"/>
      </c:scatterChart>
      <c:valAx>
        <c:axId val="510331592"/>
        <c:scaling>
          <c:orientation val="minMax"/>
          <c:min val="20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338808"/>
        <c:crosses val="autoZero"/>
        <c:crossBetween val="midCat"/>
      </c:valAx>
      <c:valAx>
        <c:axId val="510338808"/>
        <c:scaling>
          <c:orientation val="minMax"/>
          <c:min val="140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10331592"/>
        <c:crosses val="autoZero"/>
        <c:crossBetween val="midCat"/>
      </c:valAx>
      <c:spPr>
        <a:noFill/>
        <a:ln>
          <a:noFill/>
        </a:ln>
        <a:effectLst>
          <a:glow rad="228600">
            <a:schemeClr val="accent4">
              <a:satMod val="175000"/>
              <a:alpha val="40000"/>
            </a:schemeClr>
          </a:glow>
        </a:effectLst>
      </c:spPr>
    </c:plotArea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Alameda County Residents BPL = 181,194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1"/>
          <c:order val="1"/>
          <c:tx>
            <c:strRef>
              <c:f>'Chart Data'!$A$18:$B$18</c:f>
              <c:strCache>
                <c:ptCount val="2"/>
                <c:pt idx="0">
                  <c:v>Alameda County BPL</c:v>
                </c:pt>
              </c:strCache>
              <c:extLst xmlns:c15="http://schemas.microsoft.com/office/drawing/2012/chart"/>
            </c:strRef>
          </c:tx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pattFill prst="horzBrick">
                <a:fgClr>
                  <a:srgbClr val="FF000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0E-55A2-4FCA-8976-A8772327CBD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0-55A2-4FCA-8976-A8772327CBD8}"/>
              </c:ext>
            </c:extLst>
          </c:dPt>
          <c:dPt>
            <c:idx val="2"/>
            <c:bubble3D val="0"/>
            <c:spPr>
              <a:pattFill prst="ltVert">
                <a:fgClr>
                  <a:srgbClr val="FF660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2-55A2-4FCA-8976-A8772327CBD8}"/>
              </c:ext>
            </c:extLst>
          </c:dPt>
          <c:dPt>
            <c:idx val="3"/>
            <c:bubble3D val="0"/>
            <c:spPr>
              <a:pattFill prst="dkHorz">
                <a:fgClr>
                  <a:srgbClr val="9933FF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14-55A2-4FCA-8976-A8772327CBD8}"/>
              </c:ext>
            </c:extLst>
          </c:dPt>
          <c:dPt>
            <c:idx val="4"/>
            <c:bubble3D val="0"/>
            <c:spPr>
              <a:solidFill>
                <a:srgbClr val="58AE02"/>
              </a:solidFill>
              <a:ln w="12700">
                <a:solidFill>
                  <a:schemeClr val="tx1"/>
                </a:solidFill>
              </a:ln>
              <a:effectLst/>
            </c:spPr>
            <c:extLst xmlns:c15="http://schemas.microsoft.com/office/drawing/2012/chart">
              <c:ext xmlns:c16="http://schemas.microsoft.com/office/drawing/2014/chart" uri="{C3380CC4-5D6E-409C-BE32-E72D297353CC}">
                <c16:uniqueId val="{0000002B-C837-46E7-A0CC-9D4B97C03FC9}"/>
              </c:ext>
            </c:extLst>
          </c:dPt>
          <c:dPt>
            <c:idx val="5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8-55A2-4FCA-8976-A8772327CBD8}"/>
              </c:ext>
            </c:extLst>
          </c:dPt>
          <c:dLbls>
            <c:dLbl>
              <c:idx val="0"/>
              <c:layout>
                <c:manualLayout>
                  <c:x val="-4.4642857142857279E-3"/>
                  <c:y val="1.3391886457048356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7CE8E31-5DD8-4DA7-8328-F769BE2C542C}" type="CATEGORYNAME">
                      <a:rPr lang="en-US" sz="1200"/>
                      <a:pPr>
                        <a:defRPr sz="1200" b="1"/>
                      </a:pPr>
                      <a:t>[CATEGORY NAME]</a:t>
                    </a:fld>
                    <a:r>
                      <a:rPr lang="en-US" sz="1200" baseline="0" dirty="0"/>
                      <a:t>, </a:t>
                    </a:r>
                    <a:fld id="{64A888B0-6F01-4D16-A659-5FBF16E39791}" type="VALUE">
                      <a:rPr lang="en-US" sz="1200" baseline="0"/>
                      <a:pPr>
                        <a:defRPr sz="1200" b="1"/>
                      </a:pPr>
                      <a:t>[VALUE]</a:t>
                    </a:fld>
                    <a:r>
                      <a:rPr lang="en-US" sz="1200" baseline="0" dirty="0"/>
                      <a:t>, </a:t>
                    </a:r>
                  </a:p>
                  <a:p>
                    <a:pPr>
                      <a:defRPr sz="1200" b="1"/>
                    </a:pPr>
                    <a:fld id="{4D3CCB58-AC6A-4A77-B0FC-D3CC6D3880A7}" type="PERCENTAGE">
                      <a:rPr lang="en-US" sz="1200" baseline="0" smtClean="0"/>
                      <a:pPr>
                        <a:defRPr sz="1200" b="1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14583333333332"/>
                      <c:h val="0.1432931850904226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E-55A2-4FCA-8976-A8772327CBD8}"/>
                </c:ext>
              </c:extLst>
            </c:dLbl>
            <c:dLbl>
              <c:idx val="1"/>
              <c:layout>
                <c:manualLayout>
                  <c:x val="4.464344300712411E-3"/>
                  <c:y val="5.892430041101492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C31B9B5-3495-45CC-8DC3-0C83994D0974}" type="CATEGORYNAME">
                      <a:rPr lang="en-US" sz="1200"/>
                      <a:pPr>
                        <a:defRPr sz="1200" b="1"/>
                      </a:pPr>
                      <a:t>[CATEGORY NAME]</a:t>
                    </a:fld>
                    <a:r>
                      <a:rPr lang="en-US" sz="1200" baseline="0" dirty="0"/>
                      <a:t>, </a:t>
                    </a:r>
                    <a:fld id="{1AFBC022-ADD7-4922-B5F8-84CA46CA498B}" type="VALUE">
                      <a:rPr lang="en-US" sz="1200" baseline="0"/>
                      <a:pPr>
                        <a:defRPr sz="1200" b="1"/>
                      </a:pPr>
                      <a:t>[VALUE]</a:t>
                    </a:fld>
                    <a:r>
                      <a:rPr lang="en-US" sz="1200" baseline="0" dirty="0"/>
                      <a:t>, </a:t>
                    </a:r>
                  </a:p>
                  <a:p>
                    <a:pPr>
                      <a:defRPr sz="1200" b="1"/>
                    </a:pPr>
                    <a:fld id="{DECF62AC-5A0C-4AD5-93FC-0C1EB69C8C17}" type="PERCENTAGE">
                      <a:rPr lang="en-US" sz="1200" baseline="0" smtClean="0"/>
                      <a:pPr>
                        <a:defRPr sz="1200" b="1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69642857142854"/>
                      <c:h val="0.1379364305076031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0-55A2-4FCA-8976-A8772327CBD8}"/>
                </c:ext>
              </c:extLst>
            </c:dLbl>
            <c:dLbl>
              <c:idx val="2"/>
              <c:layout>
                <c:manualLayout>
                  <c:x val="3.4226249062617176E-2"/>
                  <c:y val="-3.481890478832699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EAB66DB-149D-4ABC-8BD8-309E4163BC71}" type="CATEGORYNAME">
                      <a:rPr lang="en-US" sz="1200"/>
                      <a:pPr>
                        <a:defRPr sz="1200" b="1"/>
                      </a:pPr>
                      <a:t>[CATEGORY NAME]</a:t>
                    </a:fld>
                    <a:r>
                      <a:rPr lang="en-US" sz="1200" baseline="0" dirty="0"/>
                      <a:t>, </a:t>
                    </a:r>
                    <a:fld id="{99B51793-5C18-4CBE-8938-33BA4F49643A}" type="VALUE">
                      <a:rPr lang="en-US" sz="1200" baseline="0"/>
                      <a:pPr>
                        <a:defRPr sz="1200" b="1"/>
                      </a:pPr>
                      <a:t>[VALUE]</a:t>
                    </a:fld>
                    <a:r>
                      <a:rPr lang="en-US" sz="1200" baseline="0" dirty="0"/>
                      <a:t>, </a:t>
                    </a:r>
                  </a:p>
                  <a:p>
                    <a:pPr>
                      <a:defRPr sz="1200" b="1"/>
                    </a:pPr>
                    <a:fld id="{77D79245-2C84-4803-A306-67C06B8ED393}" type="PERCENTAGE">
                      <a:rPr lang="en-US" sz="1200" baseline="0" smtClean="0"/>
                      <a:pPr>
                        <a:defRPr sz="1200" b="1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413690476190474"/>
                      <c:h val="0.12990129863337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2-55A2-4FCA-8976-A8772327CBD8}"/>
                </c:ext>
              </c:extLst>
            </c:dLbl>
            <c:dLbl>
              <c:idx val="3"/>
              <c:layout>
                <c:manualLayout>
                  <c:x val="0.19642857142857142"/>
                  <c:y val="-6.42810549938344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C16572-A304-4D32-A6E2-92016B009502}" type="CATEGORYNAME">
                      <a:rPr lang="en-US" sz="1200"/>
                      <a:pPr>
                        <a:defRPr sz="1200" b="1"/>
                      </a:pPr>
                      <a:t>[CATEGORY NAME]</a:t>
                    </a:fld>
                    <a:r>
                      <a:rPr lang="en-US" sz="1200" baseline="0" dirty="0"/>
                      <a:t>, </a:t>
                    </a:r>
                    <a:fld id="{C151A064-6925-44DB-936D-1A8DEAA2A8A2}" type="VALUE">
                      <a:rPr lang="en-US" sz="1200" baseline="0"/>
                      <a:pPr>
                        <a:defRPr sz="1200" b="1"/>
                      </a:pPr>
                      <a:t>[VALUE]</a:t>
                    </a:fld>
                    <a:r>
                      <a:rPr lang="en-US" sz="1200" baseline="0" dirty="0"/>
                      <a:t>,</a:t>
                    </a:r>
                  </a:p>
                  <a:p>
                    <a:pPr>
                      <a:defRPr sz="1200" b="1"/>
                    </a:pPr>
                    <a:r>
                      <a:rPr lang="en-US" sz="1200" baseline="0" dirty="0"/>
                      <a:t> </a:t>
                    </a:r>
                    <a:fld id="{1BC3B78B-43F3-429F-8EAB-F8A30C5B4E5A}" type="PERCENTAGE">
                      <a:rPr lang="en-US" sz="1200" baseline="0"/>
                      <a:pPr>
                        <a:defRPr sz="1200" b="1"/>
                      </a:pPr>
                      <a:t>[PERCENTAGE]</a:t>
                    </a:fld>
                    <a:endParaRPr lang="en-US" sz="1200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372023809523809"/>
                      <c:h val="0.129901298633373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4-55A2-4FCA-8976-A8772327CBD8}"/>
                </c:ext>
              </c:extLst>
            </c:dLbl>
            <c:dLbl>
              <c:idx val="4"/>
              <c:layout>
                <c:manualLayout>
                  <c:x val="-3.3482025684289464E-2"/>
                  <c:y val="5.624592311960505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35C6ABF-B5D6-40C7-8011-F81FB6FA061E}" type="CATEGORYNAME">
                      <a:rPr lang="en-US"/>
                      <a:pPr>
                        <a:defRPr sz="1200" b="1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40915A18-F72A-455C-B561-EBAC492B2976}" type="VALUE">
                      <a:rPr lang="en-US" baseline="0"/>
                      <a:pPr>
                        <a:defRPr sz="1200" b="1"/>
                      </a:pPr>
                      <a:t>[VALUE]</a:t>
                    </a:fld>
                    <a:r>
                      <a:rPr lang="en-US" baseline="0" dirty="0"/>
                      <a:t>, </a:t>
                    </a:r>
                  </a:p>
                  <a:p>
                    <a:pPr>
                      <a:defRPr sz="1200" b="1"/>
                    </a:pPr>
                    <a:fld id="{8693ABE3-EA8C-47EA-9B89-DDCDDFE7D55E}" type="PERCENTAGE">
                      <a:rPr lang="en-US" baseline="0" smtClean="0"/>
                      <a:pPr>
                        <a:defRPr sz="1200" b="1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530500093738282"/>
                      <c:h val="0.130195920135428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2B-C837-46E7-A0CC-9D4B97C03FC9}"/>
                </c:ext>
              </c:extLst>
            </c:dLbl>
            <c:dLbl>
              <c:idx val="5"/>
              <c:layout>
                <c:manualLayout>
                  <c:x val="-0.17113095238095238"/>
                  <c:y val="0.111152657593505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942457D-AA99-4B8A-8491-263379443122}" type="CATEGORYNAME">
                      <a:rPr lang="en-US" sz="1200"/>
                      <a:pPr>
                        <a:defRPr sz="1200" b="1"/>
                      </a:pPr>
                      <a:t>[CATEGORY NAME]</a:t>
                    </a:fld>
                    <a:r>
                      <a:rPr lang="en-US" sz="1200" baseline="0" dirty="0"/>
                      <a:t>, </a:t>
                    </a:r>
                    <a:fld id="{120960FE-3FE9-4F92-B063-C7EF9F99CFEE}" type="VALUE">
                      <a:rPr lang="en-US" sz="1200" baseline="0"/>
                      <a:pPr>
                        <a:defRPr sz="1200" b="1"/>
                      </a:pPr>
                      <a:t>[VALUE]</a:t>
                    </a:fld>
                    <a:r>
                      <a:rPr lang="en-US" sz="1200" baseline="0" dirty="0"/>
                      <a:t>, </a:t>
                    </a:r>
                  </a:p>
                  <a:p>
                    <a:pPr>
                      <a:defRPr sz="1200" b="1"/>
                    </a:pPr>
                    <a:fld id="{CA947472-5055-467D-9170-5D3755F7D6D4}" type="PERCENTAGE">
                      <a:rPr lang="en-US" sz="1200" baseline="0" smtClean="0"/>
                      <a:pPr>
                        <a:defRPr sz="1200" b="1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4197916666666666"/>
                      <c:h val="0.1526675056103568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18-55A2-4FCA-8976-A8772327CBD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5="http://schemas.microsoft.com/office/drawing/2012/chart">
              <c:ext xmlns:c15="http://schemas.microsoft.com/office/drawing/2012/chart" uri="{CE6537A1-D6FC-4f65-9D91-7224C49458BB}"/>
            </c:extLst>
          </c:dLbls>
          <c:cat>
            <c:strRef>
              <c:f>'Chart Data'!$C$16:$G$16</c:f>
              <c:strCache>
                <c:ptCount val="5"/>
                <c:pt idx="0">
                  <c:v>Under 5 years</c:v>
                </c:pt>
                <c:pt idx="1">
                  <c:v>5 to 17 years</c:v>
                </c:pt>
                <c:pt idx="2">
                  <c:v>18 to 34 years</c:v>
                </c:pt>
                <c:pt idx="3">
                  <c:v>35 to 64 years</c:v>
                </c:pt>
                <c:pt idx="4">
                  <c:v>65 years and over</c:v>
                </c:pt>
              </c:strCache>
            </c:strRef>
          </c:cat>
          <c:val>
            <c:numRef>
              <c:f>'Chart Data'!$C$18:$G$18</c:f>
              <c:numCache>
                <c:formatCode>#,##0</c:formatCode>
                <c:ptCount val="5"/>
                <c:pt idx="0">
                  <c:v>12238</c:v>
                </c:pt>
                <c:pt idx="1">
                  <c:v>32144</c:v>
                </c:pt>
                <c:pt idx="2">
                  <c:v>58974</c:v>
                </c:pt>
                <c:pt idx="3">
                  <c:v>58637</c:v>
                </c:pt>
                <c:pt idx="4">
                  <c:v>19201</c:v>
                </c:pt>
              </c:numCache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19-55A2-4FCA-8976-A8772327CBD8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72"/>
        <c:extLst>
          <c:ext xmlns:c15="http://schemas.microsoft.com/office/drawing/2012/chart" uri="{02D57815-91ED-43cb-92C2-25804820EDAC}">
            <c15:filteredPieSeries>
              <c15:ser>
                <c:idx val="0"/>
                <c:order val="0"/>
                <c:tx>
                  <c:strRef>
                    <c:extLst>
                      <c:ext uri="{02D57815-91ED-43cb-92C2-25804820EDAC}">
                        <c15:formulaRef>
                          <c15:sqref>'Chart Data'!$A$17:$B$17</c15:sqref>
                        </c15:formulaRef>
                      </c:ext>
                    </c:extLst>
                    <c:strCache>
                      <c:ptCount val="2"/>
                      <c:pt idx="0">
                        <c:v>Alameda County Pop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rgbClr val="FFFF00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1-55A2-4FCA-8976-A8772327CBD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3-55A2-4FCA-8976-A8772327CBD8}"/>
                    </c:ext>
                  </c:extLst>
                </c:dPt>
                <c:dPt>
                  <c:idx val="2"/>
                  <c:bubble3D val="0"/>
                  <c:spPr>
                    <a:solidFill>
                      <a:srgbClr val="9933FF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5-55A2-4FCA-8976-A8772327CBD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7-55A2-4FCA-8976-A8772327CBD8}"/>
                    </c:ext>
                  </c:extLst>
                </c:dPt>
                <c:dPt>
                  <c:idx val="4"/>
                  <c:bubble3D val="0"/>
                  <c:spPr>
                    <a:solidFill>
                      <a:srgbClr val="FF0000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29-C837-46E7-A0CC-9D4B97C03FC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>
                    <c:ext xmlns:c16="http://schemas.microsoft.com/office/drawing/2014/chart" uri="{C3380CC4-5D6E-409C-BE32-E72D297353CC}">
                      <c16:uniqueId val="{0000000B-55A2-4FCA-8976-A8772327CBD8}"/>
                    </c:ext>
                  </c:extLst>
                </c:dPt>
                <c:dLbls>
                  <c:dLbl>
                    <c:idx val="3"/>
                    <c:layout>
                      <c:manualLayout>
                        <c:x val="-2.3809523809523822E-2"/>
                        <c:y val="-5.4901040285957901E-2"/>
                      </c:manualLayout>
                    </c:layout>
                    <c:dLblPos val="bestFit"/>
                    <c:showLegendKey val="0"/>
                    <c:showVal val="1"/>
                    <c:showCatName val="1"/>
                    <c:showSerName val="0"/>
                    <c:showPercent val="1"/>
                    <c:showBubbleSize val="0"/>
                    <c:extLst>
                      <c:ext uri="{CE6537A1-D6FC-4f65-9D91-7224C49458BB}"/>
                      <c:ext xmlns:c16="http://schemas.microsoft.com/office/drawing/2014/chart" uri="{C3380CC4-5D6E-409C-BE32-E72D297353CC}">
                        <c16:uniqueId val="{00000007-55A2-4FCA-8976-A8772327CBD8}"/>
                      </c:ext>
                    </c:extLst>
                  </c:dLbl>
                  <c:spPr>
                    <a:solidFill>
                      <a:sysClr val="window" lastClr="FFFFFF"/>
                    </a:solidFill>
                    <a:ln>
                      <a:solidFill>
                        <a:sysClr val="windowText" lastClr="000000">
                          <a:lumMod val="25000"/>
                          <a:lumOff val="75000"/>
                        </a:sysClr>
                      </a:solidFill>
                    </a:ln>
                    <a:effectLst/>
                  </c:spPr>
                  <c:txPr>
                    <a:bodyPr rot="0" spcFirstLastPara="1" vertOverflow="clip" horzOverflow="clip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00" b="1" i="0" u="none" strike="noStrike" kern="1200" baseline="0">
                          <a:solidFill>
                            <a:schemeClr val="dk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dLblPos val="outEnd"/>
                  <c:showLegendKey val="0"/>
                  <c:showVal val="1"/>
                  <c:showCatName val="1"/>
                  <c:showSerName val="0"/>
                  <c:showPercent val="1"/>
                  <c:showBubbleSize val="0"/>
                  <c:showLeaderLines val="0"/>
                  <c:extLst>
                    <c:ext uri="{CE6537A1-D6FC-4f65-9D91-7224C49458BB}">
                      <c15:spPr xmlns:c15="http://schemas.microsoft.com/office/drawing/2012/chart">
                        <a:prstGeom prst="wedgeRectCallout">
                          <a:avLst/>
                        </a:prstGeom>
                        <a:noFill/>
                        <a:ln>
                          <a:noFill/>
                        </a:ln>
                      </c15:spPr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'Chart Data'!$C$16:$G$16</c15:sqref>
                        </c15:formulaRef>
                      </c:ext>
                    </c:extLst>
                    <c:strCache>
                      <c:ptCount val="5"/>
                      <c:pt idx="0">
                        <c:v>Under 5 years</c:v>
                      </c:pt>
                      <c:pt idx="1">
                        <c:v>5 to 17 years</c:v>
                      </c:pt>
                      <c:pt idx="2">
                        <c:v>18 to 34 years</c:v>
                      </c:pt>
                      <c:pt idx="3">
                        <c:v>35 to 64 years</c:v>
                      </c:pt>
                      <c:pt idx="4">
                        <c:v>65 years and over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'Chart Data'!$C$17:$G$17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96792</c:v>
                      </c:pt>
                      <c:pt idx="1">
                        <c:v>243957</c:v>
                      </c:pt>
                      <c:pt idx="2">
                        <c:v>394864</c:v>
                      </c:pt>
                      <c:pt idx="3">
                        <c:v>662241</c:v>
                      </c:pt>
                      <c:pt idx="4">
                        <c:v>204503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C-55A2-4FCA-8976-A8772327CBD8}"/>
                  </c:ext>
                </c:extLst>
              </c15:ser>
            </c15:filteredPieSeries>
            <c15:filteredPieSeries>
              <c15:ser>
                <c:idx val="2"/>
                <c:order val="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Data'!$A$20:$B$20</c15:sqref>
                        </c15:formulaRef>
                      </c:ext>
                    </c:extLst>
                    <c:strCache>
                      <c:ptCount val="2"/>
                      <c:pt idx="0">
                        <c:v>Oakland Pop.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B-55A2-4FCA-8976-A8772327CBD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D-55A2-4FCA-8976-A8772327CBD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1F-55A2-4FCA-8976-A8772327CBD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1-55A2-4FCA-8976-A8772327CBD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D-C837-46E7-A0CC-9D4B97C03FC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5-55A2-4FCA-8976-A8772327CBD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Data'!$C$16:$G$16</c15:sqref>
                        </c15:formulaRef>
                      </c:ext>
                    </c:extLst>
                    <c:strCache>
                      <c:ptCount val="5"/>
                      <c:pt idx="0">
                        <c:v>Under 5 years</c:v>
                      </c:pt>
                      <c:pt idx="1">
                        <c:v>5 to 17 years</c:v>
                      </c:pt>
                      <c:pt idx="2">
                        <c:v>18 to 34 years</c:v>
                      </c:pt>
                      <c:pt idx="3">
                        <c:v>35 to 64 years</c:v>
                      </c:pt>
                      <c:pt idx="4">
                        <c:v>65 years and over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Data'!$C$20:$G$20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25472</c:v>
                      </c:pt>
                      <c:pt idx="1">
                        <c:v>56543</c:v>
                      </c:pt>
                      <c:pt idx="2">
                        <c:v>112639</c:v>
                      </c:pt>
                      <c:pt idx="3">
                        <c:v>166677</c:v>
                      </c:pt>
                      <c:pt idx="4">
                        <c:v>51448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55A2-4FCA-8976-A8772327CBD8}"/>
                  </c:ext>
                </c:extLst>
              </c15:ser>
            </c15:filteredPieSeries>
            <c15:filteredPieSeries>
              <c15:ser>
                <c:idx val="3"/>
                <c:order val="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Data'!$A$21:$B$21</c15:sqref>
                        </c15:formulaRef>
                      </c:ext>
                    </c:extLst>
                    <c:strCache>
                      <c:ptCount val="2"/>
                      <c:pt idx="0">
                        <c:v>Oakland BPL</c:v>
                      </c:pt>
                    </c:strCache>
                  </c:strRef>
                </c:tx>
                <c:dPt>
                  <c:idx val="0"/>
                  <c:bubble3D val="0"/>
                  <c:spPr>
                    <a:solidFill>
                      <a:schemeClr val="accent1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8-55A2-4FCA-8976-A8772327CBD8}"/>
                    </c:ext>
                  </c:extLst>
                </c:dPt>
                <c:dPt>
                  <c:idx val="1"/>
                  <c:bubble3D val="0"/>
                  <c:spPr>
                    <a:solidFill>
                      <a:schemeClr val="accent2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A-55A2-4FCA-8976-A8772327CBD8}"/>
                    </c:ext>
                  </c:extLst>
                </c:dPt>
                <c:dPt>
                  <c:idx val="2"/>
                  <c:bubble3D val="0"/>
                  <c:spPr>
                    <a:solidFill>
                      <a:schemeClr val="accent3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C-55A2-4FCA-8976-A8772327CBD8}"/>
                    </c:ext>
                  </c:extLst>
                </c:dPt>
                <c:dPt>
                  <c:idx val="3"/>
                  <c:bubble3D val="0"/>
                  <c:spPr>
                    <a:solidFill>
                      <a:schemeClr val="accent4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E-55A2-4FCA-8976-A8772327CBD8}"/>
                    </c:ext>
                  </c:extLst>
                </c:dPt>
                <c:dPt>
                  <c:idx val="4"/>
                  <c:bubble3D val="0"/>
                  <c:spPr>
                    <a:solidFill>
                      <a:schemeClr val="accent5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2F-C837-46E7-A0CC-9D4B97C03FC9}"/>
                    </c:ext>
                  </c:extLst>
                </c:dPt>
                <c:dPt>
                  <c:idx val="5"/>
                  <c:bubble3D val="0"/>
                  <c:spPr>
                    <a:solidFill>
                      <a:schemeClr val="accent6"/>
                    </a:solidFill>
                    <a:ln w="19050">
                      <a:solidFill>
                        <a:schemeClr val="lt1"/>
                      </a:solidFill>
                    </a:ln>
                    <a:effectLst/>
                  </c:spPr>
                  <c:extLst xmlns:c15="http://schemas.microsoft.com/office/drawing/2012/chart">
                    <c:ext xmlns:c16="http://schemas.microsoft.com/office/drawing/2014/chart" uri="{C3380CC4-5D6E-409C-BE32-E72D297353CC}">
                      <c16:uniqueId val="{00000032-55A2-4FCA-8976-A8772327CBD8}"/>
                    </c:ext>
                  </c:extLst>
                </c:dPt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en-US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1"/>
                  <c:leaderLines>
                    <c:spPr>
                      <a:ln w="9525" cap="flat" cmpd="sng" algn="ctr">
                        <a:solidFill>
                          <a:schemeClr val="tx1">
                            <a:lumMod val="35000"/>
                            <a:lumOff val="65000"/>
                          </a:schemeClr>
                        </a:solidFill>
                        <a:round/>
                      </a:ln>
                      <a:effectLst/>
                    </c:spPr>
                  </c:leaderLines>
                  <c:extLst xmlns:c15="http://schemas.microsoft.com/office/drawing/2012/chart">
                    <c:ext xmlns:c15="http://schemas.microsoft.com/office/drawing/2012/chart" uri="{CE6537A1-D6FC-4f65-9D91-7224C49458BB}"/>
                  </c:extLst>
                </c:dLbls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Data'!$C$16:$G$16</c15:sqref>
                        </c15:formulaRef>
                      </c:ext>
                    </c:extLst>
                    <c:strCache>
                      <c:ptCount val="5"/>
                      <c:pt idx="0">
                        <c:v>Under 5 years</c:v>
                      </c:pt>
                      <c:pt idx="1">
                        <c:v>5 to 17 years</c:v>
                      </c:pt>
                      <c:pt idx="2">
                        <c:v>18 to 34 years</c:v>
                      </c:pt>
                      <c:pt idx="3">
                        <c:v>35 to 64 years</c:v>
                      </c:pt>
                      <c:pt idx="4">
                        <c:v>65 years and over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'Chart Data'!$C$21:$G$21</c15:sqref>
                        </c15:formulaRef>
                      </c:ext>
                    </c:extLst>
                    <c:numCache>
                      <c:formatCode>#,##0</c:formatCode>
                      <c:ptCount val="5"/>
                      <c:pt idx="0">
                        <c:v>6276</c:v>
                      </c:pt>
                      <c:pt idx="1">
                        <c:v>15347</c:v>
                      </c:pt>
                      <c:pt idx="2">
                        <c:v>21924</c:v>
                      </c:pt>
                      <c:pt idx="3">
                        <c:v>26095</c:v>
                      </c:pt>
                      <c:pt idx="4">
                        <c:v>7705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55A2-4FCA-8976-A8772327CBD8}"/>
                  </c:ext>
                </c:extLst>
              </c15:ser>
            </c15:filteredPieSeries>
          </c:ext>
        </c:extLst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4868573911382158E-2"/>
          <c:w val="0.98778501245036676"/>
          <c:h val="0.8367912929060726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for chart'!$B$18</c:f>
              <c:strCache>
                <c:ptCount val="1"/>
                <c:pt idx="0">
                  <c:v>Alameda County</c:v>
                </c:pt>
              </c:strCache>
            </c:strRef>
          </c:tx>
          <c:spPr>
            <a:pattFill prst="dkVert">
              <a:fgClr>
                <a:srgbClr val="A50021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layout>
                <c:manualLayout>
                  <c:x val="-1.282051282051282E-2"/>
                  <c:y val="-4.178537511870845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077-45A8-BEC0-5103EFCF88CD}"/>
                </c:ext>
              </c:extLst>
            </c:dLbl>
            <c:dLbl>
              <c:idx val="3"/>
              <c:layout>
                <c:manualLayout>
                  <c:x val="7.2649572649572725E-2"/>
                  <c:y val="3.044140030441400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077-45A8-BEC0-5103EFCF8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chart'!$A$19:$A$23</c:f>
              <c:strCache>
                <c:ptCount val="5"/>
                <c:pt idx="0">
                  <c:v>    Asian</c:v>
                </c:pt>
                <c:pt idx="1">
                  <c:v>    White</c:v>
                </c:pt>
                <c:pt idx="2">
                  <c:v>Median Income</c:v>
                </c:pt>
                <c:pt idx="3">
                  <c:v>    Hispanic or Latino origin (of any race)</c:v>
                </c:pt>
                <c:pt idx="4">
                  <c:v>    Black or African American</c:v>
                </c:pt>
              </c:strCache>
            </c:strRef>
          </c:cat>
          <c:val>
            <c:numRef>
              <c:f>'Data for chart'!$B$19:$B$23</c:f>
              <c:numCache>
                <c:formatCode>"$"#,##0</c:formatCode>
                <c:ptCount val="5"/>
                <c:pt idx="0">
                  <c:v>106898</c:v>
                </c:pt>
                <c:pt idx="1">
                  <c:v>93773</c:v>
                </c:pt>
                <c:pt idx="2">
                  <c:v>85743</c:v>
                </c:pt>
                <c:pt idx="3">
                  <c:v>66728</c:v>
                </c:pt>
                <c:pt idx="4">
                  <c:v>45807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077-45A8-BEC0-5103EFCF88CD}"/>
            </c:ext>
          </c:extLst>
        </c:ser>
        <c:ser>
          <c:idx val="1"/>
          <c:order val="1"/>
          <c:tx>
            <c:strRef>
              <c:f>'Data for chart'!$C$18</c:f>
              <c:strCache>
                <c:ptCount val="1"/>
                <c:pt idx="0">
                  <c:v>Oakland</c:v>
                </c:pt>
              </c:strCache>
            </c:strRef>
          </c:tx>
          <c:spPr>
            <a:pattFill prst="dkHorz">
              <a:fgClr>
                <a:srgbClr val="1158AF"/>
              </a:fgClr>
              <a:bgClr>
                <a:schemeClr val="bg1"/>
              </a:bgClr>
            </a:patt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layout>
                <c:manualLayout>
                  <c:x val="1.282051282051282E-2"/>
                  <c:y val="-7.5973409306742644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077-45A8-BEC0-5103EFCF88CD}"/>
                </c:ext>
              </c:extLst>
            </c:dLbl>
            <c:dLbl>
              <c:idx val="1"/>
              <c:layout>
                <c:manualLayout>
                  <c:x val="2.9914529914529954E-2"/>
                  <c:y val="1.139601139601139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077-45A8-BEC0-5103EFCF88CD}"/>
                </c:ext>
              </c:extLst>
            </c:dLbl>
            <c:dLbl>
              <c:idx val="2"/>
              <c:layout>
                <c:manualLayout>
                  <c:x val="1.9230769230769152E-2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077-45A8-BEC0-5103EFCF88CD}"/>
                </c:ext>
              </c:extLst>
            </c:dLbl>
            <c:dLbl>
              <c:idx val="3"/>
              <c:layout>
                <c:manualLayout>
                  <c:x val="1.0683760683760606E-2"/>
                  <c:y val="-6.964148736010936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077-45A8-BEC0-5103EFCF88CD}"/>
                </c:ext>
              </c:extLst>
            </c:dLbl>
            <c:dLbl>
              <c:idx val="4"/>
              <c:layout>
                <c:manualLayout>
                  <c:x val="2.1367521367521212E-2"/>
                  <c:y val="-3.798670465337131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077-45A8-BEC0-5103EFCF88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chart'!$A$19:$A$23</c:f>
              <c:strCache>
                <c:ptCount val="5"/>
                <c:pt idx="0">
                  <c:v>    Asian</c:v>
                </c:pt>
                <c:pt idx="1">
                  <c:v>    White</c:v>
                </c:pt>
                <c:pt idx="2">
                  <c:v>Median Income</c:v>
                </c:pt>
                <c:pt idx="3">
                  <c:v>    Hispanic or Latino origin (of any race)</c:v>
                </c:pt>
                <c:pt idx="4">
                  <c:v>    Black or African American</c:v>
                </c:pt>
              </c:strCache>
            </c:strRef>
          </c:cat>
          <c:val>
            <c:numRef>
              <c:f>'Data for chart'!$C$19:$C$23</c:f>
              <c:numCache>
                <c:formatCode>"$"#,##0</c:formatCode>
                <c:ptCount val="5"/>
                <c:pt idx="0">
                  <c:v>51196</c:v>
                </c:pt>
                <c:pt idx="1">
                  <c:v>91387</c:v>
                </c:pt>
                <c:pt idx="2">
                  <c:v>63251</c:v>
                </c:pt>
                <c:pt idx="3">
                  <c:v>53669</c:v>
                </c:pt>
                <c:pt idx="4">
                  <c:v>38667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077-45A8-BEC0-5103EFCF88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65909168"/>
        <c:axId val="665904904"/>
      </c:barChart>
      <c:catAx>
        <c:axId val="6659091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5904904"/>
        <c:crosses val="autoZero"/>
        <c:auto val="1"/>
        <c:lblAlgn val="ctr"/>
        <c:lblOffset val="100"/>
        <c:noMultiLvlLbl val="0"/>
      </c:catAx>
      <c:valAx>
        <c:axId val="6659049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crossAx val="665909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26463437670759976"/>
          <c:y val="1.8746321456194908E-2"/>
          <c:w val="0.43692189918567881"/>
          <c:h val="5.617560097005704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  <a:ln w="9525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For a Family of Three* .</a:t>
            </a:r>
            <a:r>
              <a:rPr lang="en-US" sz="1400" b="1" baseline="0" dirty="0"/>
              <a:t> . .</a:t>
            </a:r>
            <a:endParaRPr lang="en-US" sz="1400" b="1" dirty="0"/>
          </a:p>
        </c:rich>
      </c:tx>
      <c:layout>
        <c:manualLayout>
          <c:xMode val="edge"/>
          <c:yMode val="edge"/>
          <c:x val="0.25424232043939438"/>
          <c:y val="3.83851375971172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822825504240839"/>
          <c:y val="0.14853661610475546"/>
          <c:w val="0.81111560480921763"/>
          <c:h val="0.6512054284047160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54823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E12-4D55-BA4D-B5DAA1CF52EF}"/>
              </c:ext>
            </c:extLst>
          </c:dPt>
          <c:dPt>
            <c:idx val="1"/>
            <c:invertIfNegative val="0"/>
            <c:bubble3D val="0"/>
            <c:spPr>
              <a:solidFill>
                <a:srgbClr val="70AD47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E12-4D55-BA4D-B5DAA1CF52EF}"/>
              </c:ext>
            </c:extLst>
          </c:dPt>
          <c:dPt>
            <c:idx val="2"/>
            <c:invertIfNegative val="0"/>
            <c:bubble3D val="0"/>
            <c:spPr>
              <a:solidFill>
                <a:srgbClr val="A9D18E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4E12-4D55-BA4D-B5DAA1CF52EF}"/>
              </c:ext>
            </c:extLst>
          </c:dPt>
          <c:dPt>
            <c:idx val="3"/>
            <c:invertIfNegative val="0"/>
            <c:bubble3D val="0"/>
            <c:spPr>
              <a:solidFill>
                <a:srgbClr val="C5E0B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4E12-4D55-BA4D-B5DAA1CF52E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spAutoFit/>
                </a:bodyPr>
                <a:lstStyle/>
                <a:p>
                  <a:pPr algn="ctr">
                    <a:defRPr sz="9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E12-4D55-BA4D-B5DAA1CF52E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0">
                <a:spAutoFit/>
              </a:bodyPr>
              <a:lstStyle/>
              <a:p>
                <a:pPr algn="ctr"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Sheet1!$A$4:$A$7</c:f>
              <c:strCache>
                <c:ptCount val="4"/>
                <c:pt idx="0">
                  <c:v>Federal Poverty Level (@ $10.25/hr)</c:v>
                </c:pt>
                <c:pt idx="1">
                  <c:v>Oakland Minimum Wage (@ 13.80/hr)</c:v>
                </c:pt>
                <c:pt idx="2">
                  <c:v>Self-Suffciciency Standard (@ $40.40/hr)</c:v>
                </c:pt>
                <c:pt idx="3">
                  <c:v>Housing Wage (@ $40.88/hr)</c:v>
                </c:pt>
              </c:strCache>
            </c:strRef>
          </c:cat>
          <c:val>
            <c:numRef>
              <c:f>Sheet1!$B$4:$B$7</c:f>
              <c:numCache>
                <c:formatCode>_("$"* #,##0_);_("$"* \(#,##0\);_("$"* "-"??_);_(@_)</c:formatCode>
                <c:ptCount val="4"/>
                <c:pt idx="0">
                  <c:v>21330</c:v>
                </c:pt>
                <c:pt idx="1">
                  <c:v>28704</c:v>
                </c:pt>
                <c:pt idx="2">
                  <c:v>84032</c:v>
                </c:pt>
                <c:pt idx="3">
                  <c:v>85030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E12-4D55-BA4D-B5DAA1CF52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5"/>
        <c:overlap val="59"/>
        <c:axId val="307677120"/>
        <c:axId val="307681056"/>
      </c:barChart>
      <c:catAx>
        <c:axId val="307677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681056"/>
        <c:crosses val="autoZero"/>
        <c:auto val="1"/>
        <c:lblAlgn val="ctr"/>
        <c:lblOffset val="100"/>
        <c:noMultiLvlLbl val="0"/>
      </c:catAx>
      <c:valAx>
        <c:axId val="307681056"/>
        <c:scaling>
          <c:orientation val="minMax"/>
          <c:max val="100000"/>
        </c:scaling>
        <c:delete val="0"/>
        <c:axPos val="l"/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07677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7638967004124487E-2"/>
          <c:y val="2.7777777777777776E-2"/>
          <c:w val="0.91599198537682791"/>
          <c:h val="0.7611978048198521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'EDD Info'!$E$11</c:f>
              <c:strCache>
                <c:ptCount val="1"/>
                <c:pt idx="0">
                  <c:v>Rate</c:v>
                </c:pt>
              </c:strCache>
            </c:strRef>
          </c:tx>
          <c:spPr>
            <a:solidFill>
              <a:srgbClr val="0066FF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horzBrick">
                <a:fgClr>
                  <a:srgbClr val="0066FF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E77-4E1E-976C-CBBDC0102087}"/>
              </c:ext>
            </c:extLst>
          </c:dPt>
          <c:dPt>
            <c:idx val="3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E77-4E1E-976C-CBBDC0102087}"/>
              </c:ext>
            </c:extLst>
          </c:dPt>
          <c:dPt>
            <c:idx val="6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E77-4E1E-976C-CBBDC0102087}"/>
              </c:ext>
            </c:extLst>
          </c:dPt>
          <c:dPt>
            <c:idx val="11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E77-4E1E-976C-CBBDC0102087}"/>
              </c:ext>
            </c:extLst>
          </c:dPt>
          <c:dPt>
            <c:idx val="14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E77-4E1E-976C-CBBDC0102087}"/>
              </c:ext>
            </c:extLst>
          </c:dPt>
          <c:dPt>
            <c:idx val="17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E77-4E1E-976C-CBBDC0102087}"/>
              </c:ext>
            </c:extLst>
          </c:dPt>
          <c:dPt>
            <c:idx val="18"/>
            <c:invertIfNegative val="0"/>
            <c:bubble3D val="0"/>
            <c:spPr>
              <a:solidFill>
                <a:srgbClr val="FF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E77-4E1E-976C-CBBDC01020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'EDD Info'!$A$12:$A$32</c:f>
              <c:strCache>
                <c:ptCount val="21"/>
                <c:pt idx="0">
                  <c:v>Alameda County</c:v>
                </c:pt>
                <c:pt idx="1">
                  <c:v>Alameda City</c:v>
                </c:pt>
                <c:pt idx="2">
                  <c:v>Albany</c:v>
                </c:pt>
                <c:pt idx="3">
                  <c:v>Ashland CDP</c:v>
                </c:pt>
                <c:pt idx="4">
                  <c:v>Berkeley</c:v>
                </c:pt>
                <c:pt idx="5">
                  <c:v>Castro Valley CDP</c:v>
                </c:pt>
                <c:pt idx="6">
                  <c:v>Cherryland CDP</c:v>
                </c:pt>
                <c:pt idx="7">
                  <c:v>Dublin</c:v>
                </c:pt>
                <c:pt idx="8">
                  <c:v>Emeryville</c:v>
                </c:pt>
                <c:pt idx="9">
                  <c:v>Fairview CDP</c:v>
                </c:pt>
                <c:pt idx="10">
                  <c:v>Fremont</c:v>
                </c:pt>
                <c:pt idx="11">
                  <c:v>Hayward</c:v>
                </c:pt>
                <c:pt idx="12">
                  <c:v>Livermore</c:v>
                </c:pt>
                <c:pt idx="13">
                  <c:v>Newark</c:v>
                </c:pt>
                <c:pt idx="14">
                  <c:v>Oakland</c:v>
                </c:pt>
                <c:pt idx="15">
                  <c:v>Piedmont</c:v>
                </c:pt>
                <c:pt idx="16">
                  <c:v>Pleasanton</c:v>
                </c:pt>
                <c:pt idx="17">
                  <c:v>San Leandro</c:v>
                </c:pt>
                <c:pt idx="18">
                  <c:v>San Lorenzo CDP</c:v>
                </c:pt>
                <c:pt idx="19">
                  <c:v>Sunol CDP</c:v>
                </c:pt>
                <c:pt idx="20">
                  <c:v>Union City</c:v>
                </c:pt>
              </c:strCache>
            </c:strRef>
          </c:cat>
          <c:val>
            <c:numRef>
              <c:f>'EDD Info'!$E$12:$E$32</c:f>
              <c:numCache>
                <c:formatCode>#0.0%</c:formatCode>
                <c:ptCount val="21"/>
                <c:pt idx="0">
                  <c:v>0.03</c:v>
                </c:pt>
                <c:pt idx="1">
                  <c:v>2.8000000000000001E-2</c:v>
                </c:pt>
                <c:pt idx="2">
                  <c:v>2.3E-2</c:v>
                </c:pt>
                <c:pt idx="3">
                  <c:v>4.8000000000000001E-2</c:v>
                </c:pt>
                <c:pt idx="4">
                  <c:v>2.8000000000000001E-2</c:v>
                </c:pt>
                <c:pt idx="5">
                  <c:v>2.8000000000000001E-2</c:v>
                </c:pt>
                <c:pt idx="6">
                  <c:v>4.9000000000000002E-2</c:v>
                </c:pt>
                <c:pt idx="7">
                  <c:v>2.7E-2</c:v>
                </c:pt>
                <c:pt idx="8">
                  <c:v>2.5000000000000001E-2</c:v>
                </c:pt>
                <c:pt idx="9">
                  <c:v>1.6E-2</c:v>
                </c:pt>
                <c:pt idx="10">
                  <c:v>2.5999999999999999E-2</c:v>
                </c:pt>
                <c:pt idx="11">
                  <c:v>3.2000000000000001E-2</c:v>
                </c:pt>
                <c:pt idx="12">
                  <c:v>2.5000000000000001E-2</c:v>
                </c:pt>
                <c:pt idx="13">
                  <c:v>2.8000000000000001E-2</c:v>
                </c:pt>
                <c:pt idx="14">
                  <c:v>3.4000000000000002E-2</c:v>
                </c:pt>
                <c:pt idx="15">
                  <c:v>1.9E-2</c:v>
                </c:pt>
                <c:pt idx="16">
                  <c:v>2.5000000000000001E-2</c:v>
                </c:pt>
                <c:pt idx="17">
                  <c:v>3.1E-2</c:v>
                </c:pt>
                <c:pt idx="18">
                  <c:v>3.1E-2</c:v>
                </c:pt>
                <c:pt idx="19">
                  <c:v>2.4E-2</c:v>
                </c:pt>
                <c:pt idx="2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BE77-4E1E-976C-CBBDC0102087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96877472"/>
        <c:axId val="411953560"/>
      </c:barChart>
      <c:catAx>
        <c:axId val="496877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11953560"/>
        <c:crosses val="autoZero"/>
        <c:auto val="1"/>
        <c:lblAlgn val="ctr"/>
        <c:lblOffset val="100"/>
        <c:noMultiLvlLbl val="0"/>
      </c:catAx>
      <c:valAx>
        <c:axId val="411953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968774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1285520291167672E-2"/>
          <c:y val="3.0710411005565499E-2"/>
          <c:w val="0.94261303113169559"/>
          <c:h val="0.9147930308978946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'Data for Charts'!$B$1</c:f>
              <c:strCache>
                <c:ptCount val="1"/>
                <c:pt idx="0">
                  <c:v>Alameda Cohort Dropout Rate</c:v>
                </c:pt>
              </c:strCache>
            </c:strRef>
          </c:tx>
          <c:spPr>
            <a:solidFill>
              <a:srgbClr val="9966FF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Charts'!$A$2:$A$10</c:f>
              <c:strCache>
                <c:ptCount val="9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</c:strCache>
            </c:strRef>
          </c:cat>
          <c:val>
            <c:numRef>
              <c:f>'Data for Charts'!$B$2:$B$10</c:f>
              <c:numCache>
                <c:formatCode>0.0%</c:formatCode>
                <c:ptCount val="9"/>
                <c:pt idx="0">
                  <c:v>0.17100000000000001</c:v>
                </c:pt>
                <c:pt idx="1">
                  <c:v>0.151</c:v>
                </c:pt>
                <c:pt idx="2">
                  <c:v>0.13100000000000001</c:v>
                </c:pt>
                <c:pt idx="3">
                  <c:v>0.111</c:v>
                </c:pt>
                <c:pt idx="4">
                  <c:v>0.106</c:v>
                </c:pt>
                <c:pt idx="5">
                  <c:v>9.6000000000000002E-2</c:v>
                </c:pt>
                <c:pt idx="6">
                  <c:v>8.5999999999999993E-2</c:v>
                </c:pt>
                <c:pt idx="7">
                  <c:v>0.08</c:v>
                </c:pt>
                <c:pt idx="8">
                  <c:v>7.3999999999999996E-2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08-446C-AE0E-9522FB489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668496896"/>
        <c:axId val="668502472"/>
      </c:barChart>
      <c:lineChart>
        <c:grouping val="standard"/>
        <c:varyColors val="0"/>
        <c:ser>
          <c:idx val="1"/>
          <c:order val="1"/>
          <c:tx>
            <c:strRef>
              <c:f>'Data for Charts'!$C$1</c:f>
              <c:strCache>
                <c:ptCount val="1"/>
                <c:pt idx="0">
                  <c:v>Oakland Cohort Dropout Rate</c:v>
                </c:pt>
              </c:strCache>
            </c:strRef>
          </c:tx>
          <c:spPr>
            <a:ln w="41275" cap="rnd">
              <a:solidFill>
                <a:schemeClr val="accent2"/>
              </a:solidFill>
              <a:round/>
            </a:ln>
            <a:effectLst/>
          </c:spPr>
          <c:marker>
            <c:symbol val="square"/>
            <c:size val="10"/>
            <c:spPr>
              <a:solidFill>
                <a:schemeClr val="accent2"/>
              </a:solidFill>
              <a:ln w="50800">
                <a:solidFill>
                  <a:schemeClr val="accent1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2738091402079651E-2"/>
                  <c:y val="6.26590033883225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E08-446C-AE0E-9522FB48954B}"/>
                </c:ext>
              </c:extLst>
            </c:dLbl>
            <c:dLbl>
              <c:idx val="1"/>
              <c:layout>
                <c:manualLayout>
                  <c:x val="-4.0178566720734124E-2"/>
                  <c:y val="5.263356284619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E08-446C-AE0E-9522FB48954B}"/>
                </c:ext>
              </c:extLst>
            </c:dLbl>
            <c:dLbl>
              <c:idx val="2"/>
              <c:layout>
                <c:manualLayout>
                  <c:x val="-3.8690471657003227E-2"/>
                  <c:y val="5.7646283117256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E08-446C-AE0E-9522FB48954B}"/>
                </c:ext>
              </c:extLst>
            </c:dLbl>
            <c:dLbl>
              <c:idx val="3"/>
              <c:layout>
                <c:manualLayout>
                  <c:x val="-2.6785711147156027E-2"/>
                  <c:y val="6.51653635238555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E08-446C-AE0E-9522FB48954B}"/>
                </c:ext>
              </c:extLst>
            </c:dLbl>
            <c:dLbl>
              <c:idx val="4"/>
              <c:layout>
                <c:manualLayout>
                  <c:x val="-3.1249996338348761E-2"/>
                  <c:y val="4.26081223040593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08-446C-AE0E-9522FB48954B}"/>
                </c:ext>
              </c:extLst>
            </c:dLbl>
            <c:dLbl>
              <c:idx val="5"/>
              <c:layout>
                <c:manualLayout>
                  <c:x val="-2.9761901274617978E-2"/>
                  <c:y val="5.0127202710658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E08-446C-AE0E-9522FB48954B}"/>
                </c:ext>
              </c:extLst>
            </c:dLbl>
            <c:dLbl>
              <c:idx val="6"/>
              <c:layout>
                <c:manualLayout>
                  <c:x val="-3.7202376593272336E-2"/>
                  <c:y val="5.01272027106580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08-446C-AE0E-9522FB48954B}"/>
                </c:ext>
              </c:extLst>
            </c:dLbl>
            <c:dLbl>
              <c:idx val="7"/>
              <c:layout>
                <c:manualLayout>
                  <c:x val="-2.5297616083425296E-2"/>
                  <c:y val="-5.51399229817238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E08-446C-AE0E-9522FB48954B}"/>
                </c:ext>
              </c:extLst>
            </c:dLbl>
            <c:dLbl>
              <c:idx val="8"/>
              <c:layout>
                <c:manualLayout>
                  <c:x val="-3.1249996338348868E-2"/>
                  <c:y val="-6.0152643252789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08-446C-AE0E-9522FB4895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Charts'!$A$2:$A$10</c:f>
              <c:strCache>
                <c:ptCount val="9"/>
                <c:pt idx="0">
                  <c:v>2009-10</c:v>
                </c:pt>
                <c:pt idx="1">
                  <c:v>2010-11</c:v>
                </c:pt>
                <c:pt idx="2">
                  <c:v>2011-12</c:v>
                </c:pt>
                <c:pt idx="3">
                  <c:v>2012-13</c:v>
                </c:pt>
                <c:pt idx="4">
                  <c:v>2013-14</c:v>
                </c:pt>
                <c:pt idx="5">
                  <c:v>2014-15</c:v>
                </c:pt>
                <c:pt idx="6">
                  <c:v>2015-16</c:v>
                </c:pt>
                <c:pt idx="7">
                  <c:v>2016-17</c:v>
                </c:pt>
                <c:pt idx="8">
                  <c:v>2017-18</c:v>
                </c:pt>
              </c:strCache>
            </c:strRef>
          </c:cat>
          <c:val>
            <c:numRef>
              <c:f>'Data for Charts'!$C$2:$C$10</c:f>
              <c:numCache>
                <c:formatCode>0.0%</c:formatCode>
                <c:ptCount val="9"/>
                <c:pt idx="0">
                  <c:v>0.32100000000000001</c:v>
                </c:pt>
                <c:pt idx="1">
                  <c:v>0.28100000000000003</c:v>
                </c:pt>
                <c:pt idx="2">
                  <c:v>0.254</c:v>
                </c:pt>
                <c:pt idx="3">
                  <c:v>0.217</c:v>
                </c:pt>
                <c:pt idx="4">
                  <c:v>0.23899999999999999</c:v>
                </c:pt>
                <c:pt idx="5">
                  <c:v>0.24099999999999999</c:v>
                </c:pt>
                <c:pt idx="6">
                  <c:v>0.20300000000000001</c:v>
                </c:pt>
                <c:pt idx="7">
                  <c:v>0.153</c:v>
                </c:pt>
                <c:pt idx="8">
                  <c:v>0.129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E08-446C-AE0E-9522FB4895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68496896"/>
        <c:axId val="668502472"/>
      </c:lineChart>
      <c:catAx>
        <c:axId val="668496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8502472"/>
        <c:crosses val="autoZero"/>
        <c:auto val="1"/>
        <c:lblAlgn val="ctr"/>
        <c:lblOffset val="100"/>
        <c:noMultiLvlLbl val="0"/>
      </c:catAx>
      <c:valAx>
        <c:axId val="66850247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668496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11638133713192056"/>
          <c:y val="5.9995946406520957E-2"/>
          <c:w val="0.76723720856331923"/>
          <c:h val="4.130845079810233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Alameda County Uninsured Residents = 111,621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ysClr val="windowText" lastClr="000000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323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12700"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Alameda County Uninsured Residents = 111,621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'Chart Data'!$C$32</c:f>
              <c:strCache>
                <c:ptCount val="1"/>
                <c:pt idx="0">
                  <c:v>Poverty - AC</c:v>
                </c:pt>
              </c:strCache>
            </c:strRef>
          </c:tx>
          <c:spPr>
            <a:ln w="12700">
              <a:solidFill>
                <a:schemeClr val="tx1"/>
              </a:solidFill>
            </a:ln>
          </c:spPr>
          <c:dPt>
            <c:idx val="0"/>
            <c:bubble3D val="0"/>
            <c:spPr>
              <a:pattFill prst="horzBrick">
                <a:fgClr>
                  <a:srgbClr val="FF000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21-4980-9DEA-7B2372814F0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21-4980-9DEA-7B2372814F02}"/>
              </c:ext>
            </c:extLst>
          </c:dPt>
          <c:dPt>
            <c:idx val="2"/>
            <c:bubble3D val="0"/>
            <c:spPr>
              <a:pattFill prst="ltVert">
                <a:fgClr>
                  <a:srgbClr val="FF660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21-4980-9DEA-7B2372814F02}"/>
              </c:ext>
            </c:extLst>
          </c:dPt>
          <c:dPt>
            <c:idx val="3"/>
            <c:bubble3D val="0"/>
            <c:spPr>
              <a:pattFill prst="dkHorz">
                <a:fgClr>
                  <a:srgbClr val="7030A0"/>
                </a:fgClr>
                <a:bgClr>
                  <a:schemeClr val="bg1"/>
                </a:bgClr>
              </a:patt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21-4980-9DEA-7B2372814F02}"/>
              </c:ext>
            </c:extLst>
          </c:dPt>
          <c:dPt>
            <c:idx val="4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21-4980-9DEA-7B2372814F02}"/>
              </c:ext>
            </c:extLst>
          </c:dPt>
          <c:dLbls>
            <c:dLbl>
              <c:idx val="0"/>
              <c:layout>
                <c:manualLayout>
                  <c:x val="-9.6726190476190521E-2"/>
                  <c:y val="2.65699111447178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847B7A-B5C3-4EA3-A712-B48FF5A5EA34}" type="CATEGORYNAME">
                      <a:rPr lang="en-US"/>
                      <a:pPr>
                        <a:defRPr sz="1200" b="1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DB2E04C0-3D5F-4EF0-BC0A-90A162B0991D}" type="VALUE">
                      <a:rPr lang="en-US" baseline="0"/>
                      <a:pPr>
                        <a:defRPr sz="1200" b="1"/>
                      </a:pPr>
                      <a:t>[VALUE]</a:t>
                    </a:fld>
                    <a:r>
                      <a:rPr lang="en-US" baseline="0" dirty="0"/>
                      <a:t>,</a:t>
                    </a:r>
                  </a:p>
                  <a:p>
                    <a:pPr>
                      <a:defRPr sz="1200" b="1"/>
                    </a:pPr>
                    <a:r>
                      <a:rPr lang="en-US" baseline="0" dirty="0"/>
                      <a:t> </a:t>
                    </a:r>
                    <a:fld id="{9D3703C6-DE17-4D09-A5F3-61E2F6EBC7C8}" type="PERCENTAGE">
                      <a:rPr lang="en-US" baseline="0"/>
                      <a:pPr>
                        <a:defRPr sz="1200" b="1"/>
                      </a:pPr>
                      <a:t>[PERCENTAGE]</a:t>
                    </a:fld>
                    <a:endParaRPr lang="en-US" baseline="0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87499999999998"/>
                      <c:h val="0.1351650333194855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2321-4980-9DEA-7B2372814F02}"/>
                </c:ext>
              </c:extLst>
            </c:dLbl>
            <c:dLbl>
              <c:idx val="1"/>
              <c:layout>
                <c:manualLayout>
                  <c:x val="-1.4880366516685415E-3"/>
                  <c:y val="-3.03656127368204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8F3D600-BCA0-4AD8-807F-97CABA6B54E9}" type="CATEGORYNAME">
                      <a:rPr lang="en-US"/>
                      <a:pPr>
                        <a:defRPr sz="1200" b="1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BE7AA903-71ED-4BF2-B84F-5C09BD03758F}" type="VALUE">
                      <a:rPr lang="en-US" baseline="0"/>
                      <a:pPr>
                        <a:defRPr sz="1200" b="1"/>
                      </a:pPr>
                      <a:t>[VALUE]</a:t>
                    </a:fld>
                    <a:r>
                      <a:rPr lang="en-US" baseline="0" dirty="0"/>
                      <a:t>, </a:t>
                    </a:r>
                  </a:p>
                  <a:p>
                    <a:pPr>
                      <a:defRPr sz="1200" b="1"/>
                    </a:pPr>
                    <a:fld id="{3CEC036E-95DC-4141-BD08-49EE1B44C2A7}" type="PERCENTAGE">
                      <a:rPr lang="en-US" baseline="0" smtClean="0"/>
                      <a:pPr>
                        <a:defRPr sz="1200" b="1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8170381046119233"/>
                      <c:h val="0.1154146330771981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2321-4980-9DEA-7B2372814F02}"/>
                </c:ext>
              </c:extLst>
            </c:dLbl>
            <c:dLbl>
              <c:idx val="2"/>
              <c:layout>
                <c:manualLayout>
                  <c:x val="3.125E-2"/>
                  <c:y val="2.5304677280683665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D16EEBA-BAE8-4322-B304-4C582D69CA2C}" type="CATEGORYNAME">
                      <a:rPr lang="en-US"/>
                      <a:pPr>
                        <a:defRPr sz="1200" b="1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E7035483-E400-41F1-8B1B-C9D321E4460E}" type="VALUE">
                      <a:rPr lang="en-US" baseline="0"/>
                      <a:pPr>
                        <a:defRPr sz="1200" b="1"/>
                      </a:pPr>
                      <a:t>[VALUE]</a:t>
                    </a:fld>
                    <a:r>
                      <a:rPr lang="en-US" baseline="0"/>
                      <a:t>, </a:t>
                    </a:r>
                  </a:p>
                  <a:p>
                    <a:pPr>
                      <a:defRPr sz="1200" b="1"/>
                    </a:pPr>
                    <a:fld id="{E993E78A-DE87-4743-B0E5-CF2EABF1F70C}" type="PERCENTAGE">
                      <a:rPr lang="en-US" baseline="0" smtClean="0"/>
                      <a:pPr>
                        <a:defRPr sz="1200" b="1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89738001499811"/>
                      <c:h val="0.13010409786334876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2321-4980-9DEA-7B2372814F02}"/>
                </c:ext>
              </c:extLst>
            </c:dLbl>
            <c:dLbl>
              <c:idx val="3"/>
              <c:layout>
                <c:manualLayout>
                  <c:x val="-9.5238095238095261E-2"/>
                  <c:y val="-6.07312254736407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332DD97A-3B05-4DEB-9253-7A68FC45FCF3}" type="CATEGORYNAME">
                      <a:rPr lang="en-US"/>
                      <a:pPr>
                        <a:defRPr sz="1200" b="1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21A0D6F6-E1DF-413A-A2D9-E9531B40F7F9}" type="VALUE">
                      <a:rPr lang="en-US" baseline="0"/>
                      <a:pPr>
                        <a:defRPr sz="1200" b="1"/>
                      </a:pPr>
                      <a:t>[VALUE]</a:t>
                    </a:fld>
                    <a:r>
                      <a:rPr lang="en-US" baseline="0"/>
                      <a:t>, </a:t>
                    </a:r>
                  </a:p>
                  <a:p>
                    <a:pPr>
                      <a:defRPr sz="1200" b="1"/>
                    </a:pPr>
                    <a:fld id="{521BE920-6A85-497F-8FB5-B42898BCB466}" type="PERCENTAGE">
                      <a:rPr lang="en-US" baseline="0" smtClean="0"/>
                      <a:pPr>
                        <a:defRPr sz="1200" b="1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189738001499811"/>
                      <c:h val="0.11745175922300694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2321-4980-9DEA-7B2372814F02}"/>
                </c:ext>
              </c:extLst>
            </c:dLbl>
            <c:dLbl>
              <c:idx val="4"/>
              <c:layout>
                <c:manualLayout>
                  <c:x val="-5.5059465223097119E-2"/>
                  <c:y val="0.103749176850802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EE42EE4-D827-472B-AD5F-202728F6F4A9}" type="CATEGORYNAME">
                      <a:rPr lang="en-US"/>
                      <a:pPr>
                        <a:defRPr sz="1200" b="1"/>
                      </a:pPr>
                      <a:t>[CATEGORY NAME]</a:t>
                    </a:fld>
                    <a:r>
                      <a:rPr lang="en-US" baseline="0" dirty="0"/>
                      <a:t>, </a:t>
                    </a:r>
                    <a:fld id="{9D4920B0-DEAC-4216-B563-9DF740DCC0CF}" type="VALUE">
                      <a:rPr lang="en-US" baseline="0"/>
                      <a:pPr>
                        <a:defRPr sz="1200" b="1"/>
                      </a:pPr>
                      <a:t>[VALUE]</a:t>
                    </a:fld>
                    <a:r>
                      <a:rPr lang="en-US" baseline="0" dirty="0"/>
                      <a:t>, </a:t>
                    </a:r>
                  </a:p>
                  <a:p>
                    <a:pPr>
                      <a:defRPr sz="1200" b="1"/>
                    </a:pPr>
                    <a:fld id="{D1878676-4302-490C-85A5-F135B8732C40}" type="PERCENTAGE">
                      <a:rPr lang="en-US" baseline="0" smtClean="0"/>
                      <a:pPr>
                        <a:defRPr sz="1200" b="1"/>
                      </a:pPr>
                      <a:t>[PERCENTAGE]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968000093738279"/>
                      <c:h val="0.12757363013528039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2321-4980-9DEA-7B2372814F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'Chart Data'!$A$33:$A$37</c:f>
              <c:strCache>
                <c:ptCount val="5"/>
                <c:pt idx="0">
                  <c:v>    Under 6 years</c:v>
                </c:pt>
                <c:pt idx="1">
                  <c:v>    6 to 18 years</c:v>
                </c:pt>
                <c:pt idx="2">
                  <c:v>    19 to 34 years</c:v>
                </c:pt>
                <c:pt idx="3">
                  <c:v>    35 to 64 years</c:v>
                </c:pt>
                <c:pt idx="4">
                  <c:v>  65 years and older</c:v>
                </c:pt>
              </c:strCache>
            </c:strRef>
          </c:cat>
          <c:val>
            <c:numRef>
              <c:f>'Chart Data'!$C$33:$C$37</c:f>
              <c:numCache>
                <c:formatCode>#,##0</c:formatCode>
                <c:ptCount val="5"/>
                <c:pt idx="0">
                  <c:v>3348.6299999999997</c:v>
                </c:pt>
                <c:pt idx="1">
                  <c:v>8259.9539999999997</c:v>
                </c:pt>
                <c:pt idx="2">
                  <c:v>46434.336000000003</c:v>
                </c:pt>
                <c:pt idx="3">
                  <c:v>51178.228499999997</c:v>
                </c:pt>
                <c:pt idx="4">
                  <c:v>2455.6619999999998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321-4980-9DEA-7B2372814F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9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Place Matters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2139707279455052"/>
          <c:y val="9.3032344953806426E-2"/>
          <c:w val="0.76312692311286368"/>
          <c:h val="0.878510906092607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Life Expectancy (Years)</c:v>
                </c:pt>
              </c:strCache>
            </c:strRef>
          </c:tx>
          <c:spPr>
            <a:solidFill>
              <a:srgbClr val="5B9EEF"/>
            </a:solidFill>
          </c:spPr>
          <c:invertIfNegative val="0"/>
          <c:dPt>
            <c:idx val="11"/>
            <c:invertIfNegative val="0"/>
            <c:bubble3D val="0"/>
            <c:spPr>
              <a:pattFill prst="dkVert">
                <a:fgClr>
                  <a:srgbClr val="5B9EEF"/>
                </a:fgClr>
                <a:bgClr>
                  <a:schemeClr val="bg1"/>
                </a:bgClr>
              </a:pattFill>
              <a:ln w="12700">
                <a:solidFill>
                  <a:srgbClr val="0070C0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94AF-406F-9290-9DF88678AF8E}"/>
              </c:ext>
            </c:extLst>
          </c:dPt>
          <c:dPt>
            <c:idx val="17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9-4F63-4320-B210-2F365AAE4FF4}"/>
              </c:ext>
            </c:extLst>
          </c:dPt>
          <c:dPt>
            <c:idx val="18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8-4F63-4320-B210-2F365AAE4FF4}"/>
              </c:ext>
            </c:extLst>
          </c:dPt>
          <c:dPt>
            <c:idx val="19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3-94AF-406F-9290-9DF88678AF8E}"/>
              </c:ext>
            </c:extLst>
          </c:dPt>
          <c:dPt>
            <c:idx val="20"/>
            <c:invertIfNegative val="0"/>
            <c:bubble3D val="0"/>
            <c:spPr>
              <a:solidFill>
                <a:srgbClr val="C00000"/>
              </a:solidFill>
            </c:spPr>
            <c:extLst>
              <c:ext xmlns:c16="http://schemas.microsoft.com/office/drawing/2014/chart" uri="{C3380CC4-5D6E-409C-BE32-E72D297353CC}">
                <c16:uniqueId val="{00000005-94AF-406F-9290-9DF88678AF8E}"/>
              </c:ext>
            </c:extLst>
          </c:dPt>
          <c:dPt>
            <c:idx val="2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94AF-406F-9290-9DF88678AF8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Sheet1!$A$2:$A$23</c:f>
              <c:strCache>
                <c:ptCount val="21"/>
                <c:pt idx="0">
                  <c:v>Piedmont</c:v>
                </c:pt>
                <c:pt idx="1">
                  <c:v>Albany</c:v>
                </c:pt>
                <c:pt idx="2">
                  <c:v>Berkeley</c:v>
                </c:pt>
                <c:pt idx="3">
                  <c:v>Dublin</c:v>
                </c:pt>
                <c:pt idx="4">
                  <c:v>Pleasanton</c:v>
                </c:pt>
                <c:pt idx="5">
                  <c:v>Fremont</c:v>
                </c:pt>
                <c:pt idx="6">
                  <c:v>Union City</c:v>
                </c:pt>
                <c:pt idx="7">
                  <c:v>Newark</c:v>
                </c:pt>
                <c:pt idx="8">
                  <c:v>Alameda </c:v>
                </c:pt>
                <c:pt idx="9">
                  <c:v>Livermore</c:v>
                </c:pt>
                <c:pt idx="10">
                  <c:v>Castro Valley</c:v>
                </c:pt>
                <c:pt idx="11">
                  <c:v>Alameda County</c:v>
                </c:pt>
                <c:pt idx="12">
                  <c:v>San Lorenzo</c:v>
                </c:pt>
                <c:pt idx="13">
                  <c:v>San Leandro</c:v>
                </c:pt>
                <c:pt idx="14">
                  <c:v>Emeryville</c:v>
                </c:pt>
                <c:pt idx="15">
                  <c:v>Fairview</c:v>
                </c:pt>
                <c:pt idx="16">
                  <c:v>Hayward</c:v>
                </c:pt>
                <c:pt idx="17">
                  <c:v>Oakland</c:v>
                </c:pt>
                <c:pt idx="18">
                  <c:v>Ashland</c:v>
                </c:pt>
                <c:pt idx="19">
                  <c:v>Sunol</c:v>
                </c:pt>
                <c:pt idx="20">
                  <c:v>Cherryland</c:v>
                </c:pt>
              </c:strCache>
            </c:strRef>
          </c:cat>
          <c:val>
            <c:numRef>
              <c:f>Sheet1!$B$2:$B$23</c:f>
              <c:numCache>
                <c:formatCode>General</c:formatCode>
                <c:ptCount val="22"/>
                <c:pt idx="0">
                  <c:v>86.9</c:v>
                </c:pt>
                <c:pt idx="1">
                  <c:v>85.9</c:v>
                </c:pt>
                <c:pt idx="2">
                  <c:v>84.5</c:v>
                </c:pt>
                <c:pt idx="3">
                  <c:v>84.1</c:v>
                </c:pt>
                <c:pt idx="4">
                  <c:v>84.1</c:v>
                </c:pt>
                <c:pt idx="5">
                  <c:v>83.9</c:v>
                </c:pt>
                <c:pt idx="6">
                  <c:v>83.2</c:v>
                </c:pt>
                <c:pt idx="7">
                  <c:v>82.7</c:v>
                </c:pt>
                <c:pt idx="8">
                  <c:v>82.5</c:v>
                </c:pt>
                <c:pt idx="9">
                  <c:v>82.4</c:v>
                </c:pt>
                <c:pt idx="10">
                  <c:v>82</c:v>
                </c:pt>
                <c:pt idx="11">
                  <c:v>81.900000000000006</c:v>
                </c:pt>
                <c:pt idx="12">
                  <c:v>81.900000000000006</c:v>
                </c:pt>
                <c:pt idx="13">
                  <c:v>81.8</c:v>
                </c:pt>
                <c:pt idx="14">
                  <c:v>81</c:v>
                </c:pt>
                <c:pt idx="15">
                  <c:v>80.5</c:v>
                </c:pt>
                <c:pt idx="16">
                  <c:v>80</c:v>
                </c:pt>
                <c:pt idx="17">
                  <c:v>79.900000000000006</c:v>
                </c:pt>
                <c:pt idx="18">
                  <c:v>79.3</c:v>
                </c:pt>
                <c:pt idx="19">
                  <c:v>78.599999999999994</c:v>
                </c:pt>
                <c:pt idx="20">
                  <c:v>77.099999999999994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4AF-406F-9290-9DF88678AF8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201750784"/>
        <c:axId val="201773056"/>
      </c:barChart>
      <c:catAx>
        <c:axId val="20175078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/>
            </a:pPr>
            <a:endParaRPr lang="en-US"/>
          </a:p>
        </c:txPr>
        <c:crossAx val="201773056"/>
        <c:crosses val="autoZero"/>
        <c:auto val="1"/>
        <c:lblAlgn val="ctr"/>
        <c:lblOffset val="100"/>
        <c:noMultiLvlLbl val="0"/>
      </c:catAx>
      <c:valAx>
        <c:axId val="201773056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201750784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tx1"/>
      </a:solidFill>
    </a:ln>
  </c:sp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</a:rPr>
              <a:t>Alameda County – 2BR FM Rent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4789101910350136"/>
          <c:y val="5.0755254971260988E-2"/>
          <c:w val="0.81796721853147414"/>
          <c:h val="0.82579001640533933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Rent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Sheet1!$A$3:$A$7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Sheet1!$B$3:$B$7</c:f>
              <c:numCache>
                <c:formatCode>"$"#,##0</c:formatCode>
                <c:ptCount val="5"/>
                <c:pt idx="0">
                  <c:v>1578</c:v>
                </c:pt>
                <c:pt idx="1">
                  <c:v>1585</c:v>
                </c:pt>
                <c:pt idx="2">
                  <c:v>2103</c:v>
                </c:pt>
                <c:pt idx="3">
                  <c:v>2173</c:v>
                </c:pt>
                <c:pt idx="4">
                  <c:v>2329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16-48FC-A1B7-90C36A2BFC6D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30368304"/>
        <c:axId val="430368632"/>
        <c:axId val="334378848"/>
      </c:bar3DChart>
      <c:catAx>
        <c:axId val="430368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368632"/>
        <c:crosses val="autoZero"/>
        <c:auto val="1"/>
        <c:lblAlgn val="ctr"/>
        <c:lblOffset val="100"/>
        <c:noMultiLvlLbl val="0"/>
      </c:catAx>
      <c:valAx>
        <c:axId val="430368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0368304"/>
        <c:crosses val="autoZero"/>
        <c:crossBetween val="between"/>
      </c:valAx>
      <c:serAx>
        <c:axId val="334378848"/>
        <c:scaling>
          <c:orientation val="minMax"/>
        </c:scaling>
        <c:delete val="1"/>
        <c:axPos val="b"/>
        <c:majorTickMark val="none"/>
        <c:minorTickMark val="none"/>
        <c:tickLblPos val="nextTo"/>
        <c:crossAx val="43036863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>
                <a:solidFill>
                  <a:sysClr val="windowText" lastClr="000000"/>
                </a:solidFill>
              </a:rPr>
              <a:t>Household Income Needed to Afford a 2 BR Apartment in Alameda County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6877488867792373"/>
          <c:y val="0.13055555555555556"/>
          <c:w val="0.79854318622801923"/>
          <c:h val="0.7596679060950714"/>
        </c:manualLayout>
      </c:layout>
      <c:bar3DChart>
        <c:barDir val="col"/>
        <c:grouping val="standard"/>
        <c:varyColors val="0"/>
        <c:ser>
          <c:idx val="0"/>
          <c:order val="0"/>
          <c:spPr>
            <a:solidFill>
              <a:srgbClr val="0070C0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1.1884336397838922E-2"/>
                  <c:y val="-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26-49BB-B4C6-24F358EB83FB}"/>
                </c:ext>
              </c:extLst>
            </c:dLbl>
            <c:dLbl>
              <c:idx val="1"/>
              <c:layout>
                <c:manualLayout>
                  <c:x val="2.9710840994596763E-3"/>
                  <c:y val="-2.77777777777777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426-49BB-B4C6-24F358EB83FB}"/>
                </c:ext>
              </c:extLst>
            </c:dLbl>
            <c:dLbl>
              <c:idx val="2"/>
              <c:layout>
                <c:manualLayout>
                  <c:x val="-5.4469245923384777E-17"/>
                  <c:y val="4.2437781360066642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26-49BB-B4C6-24F358EB83FB}"/>
                </c:ext>
              </c:extLst>
            </c:dLbl>
            <c:dLbl>
              <c:idx val="3"/>
              <c:layout>
                <c:manualLayout>
                  <c:x val="5.942168198919461E-3"/>
                  <c:y val="-2.77777777777778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426-49BB-B4C6-24F358EB83FB}"/>
                </c:ext>
              </c:extLst>
            </c:dLbl>
            <c:dLbl>
              <c:idx val="4"/>
              <c:layout>
                <c:manualLayout>
                  <c:x val="1.4855420497298653E-2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426-49BB-B4C6-24F358EB83F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Sheet1!$A$23:$A$27</c:f>
              <c:numCache>
                <c:formatCode>General</c:formatCode>
                <c:ptCount val="5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</c:numCache>
            </c:numRef>
          </c:cat>
          <c:val>
            <c:numRef>
              <c:f>Sheet1!$B$23:$B$27</c:f>
              <c:numCache>
                <c:formatCode>"$"#,##0</c:formatCode>
                <c:ptCount val="5"/>
                <c:pt idx="0">
                  <c:v>63120</c:v>
                </c:pt>
                <c:pt idx="1">
                  <c:v>63400</c:v>
                </c:pt>
                <c:pt idx="2">
                  <c:v>84120</c:v>
                </c:pt>
                <c:pt idx="3">
                  <c:v>86923</c:v>
                </c:pt>
                <c:pt idx="4">
                  <c:v>93163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26-49BB-B4C6-24F358EB83F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468011176"/>
        <c:axId val="468011832"/>
        <c:axId val="564034440"/>
      </c:bar3DChart>
      <c:catAx>
        <c:axId val="468011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68011832"/>
        <c:crosses val="autoZero"/>
        <c:auto val="1"/>
        <c:lblAlgn val="ctr"/>
        <c:lblOffset val="100"/>
        <c:noMultiLvlLbl val="0"/>
      </c:catAx>
      <c:valAx>
        <c:axId val="468011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ysClr val="windowText" lastClr="0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468011176"/>
        <c:crosses val="autoZero"/>
        <c:crossBetween val="between"/>
      </c:valAx>
      <c:serAx>
        <c:axId val="564034440"/>
        <c:scaling>
          <c:orientation val="minMax"/>
        </c:scaling>
        <c:delete val="1"/>
        <c:axPos val="b"/>
        <c:majorTickMark val="none"/>
        <c:minorTickMark val="none"/>
        <c:tickLblPos val="nextTo"/>
        <c:crossAx val="468011832"/>
        <c:crosses val="autoZero"/>
      </c:ser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Alameda County: Race/Ethnicity</a:t>
            </a:r>
          </a:p>
        </c:rich>
      </c:tx>
      <c:overlay val="0"/>
    </c:title>
    <c:autoTitleDeleted val="0"/>
    <c:plotArea>
      <c:layout/>
      <c:pieChart>
        <c:varyColors val="1"/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327527050896034E-2"/>
          <c:y val="8.7489211884768187E-2"/>
          <c:w val="0.89060129670717258"/>
          <c:h val="0.82358855294145616"/>
        </c:manualLayout>
      </c:layout>
      <c:lineChart>
        <c:grouping val="standard"/>
        <c:varyColors val="0"/>
        <c:ser>
          <c:idx val="0"/>
          <c:order val="0"/>
          <c:tx>
            <c:strRef>
              <c:f>'Population Data'!$B$121:$C$121</c:f>
              <c:strCache>
                <c:ptCount val="2"/>
              </c:strCache>
            </c:strRef>
          </c:tx>
          <c:spPr>
            <a:ln w="38100">
              <a:solidFill>
                <a:srgbClr val="9966FF"/>
              </a:solidFill>
            </a:ln>
          </c:spPr>
          <c:marker>
            <c:spPr>
              <a:solidFill>
                <a:schemeClr val="accent6">
                  <a:lumMod val="75000"/>
                </a:schemeClr>
              </a:solidFill>
              <a:ln w="38100">
                <a:solidFill>
                  <a:srgbClr val="9966FF"/>
                </a:solidFill>
              </a:ln>
            </c:spPr>
          </c:marker>
          <c:dLbls>
            <c:dLbl>
              <c:idx val="1"/>
              <c:layout>
                <c:manualLayout>
                  <c:x val="-2.0355920450652831E-2"/>
                  <c:y val="-4.663456945888850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1C2-43A4-99D8-F1E2EDDFBDF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'Population Data'!$E$120:$J$120</c:f>
              <c:numCache>
                <c:formatCode>0</c:formatCode>
                <c:ptCount val="6"/>
                <c:pt idx="0">
                  <c:v>2009</c:v>
                </c:pt>
                <c:pt idx="1">
                  <c:v>2011</c:v>
                </c:pt>
                <c:pt idx="2">
                  <c:v>2013</c:v>
                </c:pt>
                <c:pt idx="3">
                  <c:v>2015</c:v>
                </c:pt>
                <c:pt idx="4">
                  <c:v>2017</c:v>
                </c:pt>
                <c:pt idx="5">
                  <c:v>2019</c:v>
                </c:pt>
              </c:numCache>
            </c:numRef>
          </c:cat>
          <c:val>
            <c:numRef>
              <c:f>'Population Data'!$E$121:$J$121</c:f>
              <c:numCache>
                <c:formatCode>#,##0</c:formatCode>
                <c:ptCount val="6"/>
                <c:pt idx="0">
                  <c:v>4341</c:v>
                </c:pt>
                <c:pt idx="1">
                  <c:v>4178</c:v>
                </c:pt>
                <c:pt idx="2">
                  <c:v>4264</c:v>
                </c:pt>
                <c:pt idx="3">
                  <c:v>4040</c:v>
                </c:pt>
                <c:pt idx="4">
                  <c:v>5629</c:v>
                </c:pt>
                <c:pt idx="5">
                  <c:v>8022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E1C2-43A4-99D8-F1E2EDDFBDFE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14999808"/>
        <c:axId val="215002496"/>
      </c:lineChart>
      <c:catAx>
        <c:axId val="214999808"/>
        <c:scaling>
          <c:orientation val="minMax"/>
        </c:scaling>
        <c:delete val="0"/>
        <c:axPos val="b"/>
        <c:numFmt formatCode="0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5002496"/>
        <c:crosses val="autoZero"/>
        <c:auto val="1"/>
        <c:lblAlgn val="ctr"/>
        <c:lblOffset val="100"/>
        <c:noMultiLvlLbl val="0"/>
      </c:catAx>
      <c:valAx>
        <c:axId val="215002496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49998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CSBG Clients who identify as </a:t>
            </a:r>
            <a:r>
              <a:rPr lang="en-US" sz="1000" b="1" i="0" cap="all" baseline="0" dirty="0" err="1">
                <a:solidFill>
                  <a:schemeClr val="tx1"/>
                </a:solidFill>
                <a:effectLst/>
              </a:rPr>
              <a:t>hispanic</a:t>
            </a: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, </a:t>
            </a:r>
            <a:r>
              <a:rPr lang="en-US" sz="1000" b="1" i="0" cap="all" baseline="0" dirty="0" err="1">
                <a:solidFill>
                  <a:schemeClr val="tx1"/>
                </a:solidFill>
                <a:effectLst/>
              </a:rPr>
              <a:t>latino</a:t>
            </a: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, or of </a:t>
            </a:r>
            <a:r>
              <a:rPr lang="en-US" sz="1000" b="1" i="0" cap="all" baseline="0" dirty="0" err="1">
                <a:solidFill>
                  <a:schemeClr val="tx1"/>
                </a:solidFill>
                <a:effectLst/>
              </a:rPr>
              <a:t>spanish</a:t>
            </a: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 origin (any Ethnicity): </a:t>
            </a:r>
          </a:p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cap="all" baseline="0" dirty="0" err="1">
                <a:solidFill>
                  <a:schemeClr val="tx1"/>
                </a:solidFill>
                <a:effectLst/>
              </a:rPr>
              <a:t>jANUARY</a:t>
            </a: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 - December 2018</a:t>
            </a:r>
          </a:p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="0" i="0" cap="all" baseline="0" dirty="0">
                <a:solidFill>
                  <a:schemeClr val="tx1"/>
                </a:solidFill>
                <a:effectLst/>
              </a:rPr>
              <a:t>(</a:t>
            </a:r>
            <a:r>
              <a:rPr lang="en-US" sz="1000" b="0" i="0" cap="all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en-US" sz="1000" b="0" i="0" cap="all" baseline="0" dirty="0">
                <a:solidFill>
                  <a:schemeClr val="tx1"/>
                </a:solidFill>
                <a:effectLst/>
              </a:rPr>
              <a:t> THOSE REPORTING ON ETHNICITY)</a:t>
            </a:r>
            <a:endParaRPr lang="en-US" sz="1000" b="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0556741928813146"/>
          <c:y val="6.2896887889013875E-2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solidFill>
              <a:schemeClr val="tx1"/>
            </a:solidFill>
            <a:ln w="3175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pattFill prst="pct30">
                <a:fgClr>
                  <a:srgbClr val="92D050"/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5C5F-45ED-9065-E76E9550BF5B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C5F-45ED-9065-E76E9550BF5B}"/>
              </c:ext>
            </c:extLst>
          </c:dPt>
          <c:dLbls>
            <c:dLbl>
              <c:idx val="0"/>
              <c:layout>
                <c:manualLayout>
                  <c:x val="6.8644219209094248E-2"/>
                  <c:y val="0.1238095238095238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562220400974254"/>
                      <c:h val="0.211333333333333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C5F-45ED-9065-E76E9550BF5B}"/>
                </c:ext>
              </c:extLst>
            </c:dLbl>
            <c:dLbl>
              <c:idx val="1"/>
              <c:layout>
                <c:manualLayout>
                  <c:x val="-7.0267777949800742E-2"/>
                  <c:y val="-7.619062243508227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16361377093998"/>
                      <c:h val="0.2013288338957630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5C5F-45ED-9065-E76E9550BF5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Ethnicity!$B$3:$B$4</c:f>
              <c:strCache>
                <c:ptCount val="2"/>
                <c:pt idx="0">
                  <c:v>Hispanic, Latino or Spanish Origins</c:v>
                </c:pt>
                <c:pt idx="1">
                  <c:v>Not Hispanic, Latino or Spanish Origins</c:v>
                </c:pt>
              </c:strCache>
            </c:strRef>
          </c:cat>
          <c:val>
            <c:numRef>
              <c:f>Ethnicity!$C$3:$C$4</c:f>
              <c:numCache>
                <c:formatCode>0%</c:formatCode>
                <c:ptCount val="2"/>
                <c:pt idx="0">
                  <c:v>0.20838420838420837</c:v>
                </c:pt>
                <c:pt idx="1">
                  <c:v>0.79161579161579165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C5F-45ED-9065-E76E9550BF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Ethnicity of </a:t>
            </a:r>
            <a:r>
              <a:rPr lang="en-US" sz="1000" b="1" i="0" cap="all" baseline="0" dirty="0" err="1">
                <a:solidFill>
                  <a:schemeClr val="tx1"/>
                </a:solidFill>
                <a:effectLst/>
              </a:rPr>
              <a:t>csbg</a:t>
            </a: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 clients: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pPr>
            <a:r>
              <a:rPr lang="en-US" sz="1000" b="1" i="0" cap="all" baseline="0" dirty="0" err="1">
                <a:solidFill>
                  <a:schemeClr val="tx1"/>
                </a:solidFill>
                <a:effectLst/>
              </a:rPr>
              <a:t>january</a:t>
            </a: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 - DECEMBER  2018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/>
                </a:solidFill>
              </a:defRPr>
            </a:pPr>
            <a:r>
              <a:rPr lang="en-US" sz="1000" b="0" i="0" cap="all" baseline="0" dirty="0">
                <a:solidFill>
                  <a:schemeClr val="tx1"/>
                </a:solidFill>
                <a:effectLst/>
              </a:rPr>
              <a:t>(</a:t>
            </a:r>
            <a:r>
              <a:rPr lang="en-US" sz="1000" b="0" i="0" cap="all" baseline="0" dirty="0" err="1">
                <a:solidFill>
                  <a:schemeClr val="tx1"/>
                </a:solidFill>
                <a:effectLst/>
              </a:rPr>
              <a:t>oF</a:t>
            </a:r>
            <a:r>
              <a:rPr lang="en-US" sz="1000" b="0" i="0" cap="all" baseline="0" dirty="0">
                <a:solidFill>
                  <a:schemeClr val="tx1"/>
                </a:solidFill>
                <a:effectLst/>
              </a:rPr>
              <a:t> THOSE REPORTING ON race)</a:t>
            </a:r>
            <a:endParaRPr lang="en-US" sz="1000" dirty="0">
              <a:solidFill>
                <a:schemeClr val="tx1"/>
              </a:solidFill>
              <a:effectLst/>
            </a:endParaRPr>
          </a:p>
        </c:rich>
      </c:tx>
      <c:layout>
        <c:manualLayout>
          <c:xMode val="edge"/>
          <c:yMode val="edge"/>
          <c:x val="0.1650148242471694"/>
          <c:y val="6.55965504311961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3175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800000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316-407D-AE64-EB001D923F25}"/>
              </c:ext>
            </c:extLst>
          </c:dPt>
          <c:dPt>
            <c:idx val="1"/>
            <c:bubble3D val="0"/>
            <c:spPr>
              <a:pattFill prst="pct30">
                <a:fgClr>
                  <a:srgbClr val="A50021"/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316-407D-AE64-EB001D923F25}"/>
              </c:ext>
            </c:extLst>
          </c:dPt>
          <c:dPt>
            <c:idx val="2"/>
            <c:bubble3D val="0"/>
            <c:spPr>
              <a:solidFill>
                <a:srgbClr val="FF4F4F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316-407D-AE64-EB001D923F25}"/>
              </c:ext>
            </c:extLst>
          </c:dPt>
          <c:dPt>
            <c:idx val="3"/>
            <c:bubble3D val="0"/>
            <c:spPr>
              <a:pattFill prst="wdDnDiag">
                <a:fgClr>
                  <a:srgbClr val="C00000"/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316-407D-AE64-EB001D923F25}"/>
              </c:ext>
            </c:extLst>
          </c:dPt>
          <c:dPt>
            <c:idx val="4"/>
            <c:bubble3D val="0"/>
            <c:spPr>
              <a:solidFill>
                <a:srgbClr val="C00000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316-407D-AE64-EB001D923F25}"/>
              </c:ext>
            </c:extLst>
          </c:dPt>
          <c:dPt>
            <c:idx val="5"/>
            <c:bubble3D val="0"/>
            <c:spPr>
              <a:pattFill prst="ltVert">
                <a:fgClr>
                  <a:srgbClr val="FF4F4F"/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2316-407D-AE64-EB001D923F25}"/>
              </c:ext>
            </c:extLst>
          </c:dPt>
          <c:dPt>
            <c:idx val="6"/>
            <c:bubble3D val="0"/>
            <c:spPr>
              <a:solidFill>
                <a:srgbClr val="FFC1C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2316-407D-AE64-EB001D923F25}"/>
              </c:ext>
            </c:extLst>
          </c:dPt>
          <c:dLbls>
            <c:dLbl>
              <c:idx val="0"/>
              <c:layout>
                <c:manualLayout>
                  <c:x val="0.27235611662931591"/>
                  <c:y val="8.80950506186726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919839684133901"/>
                      <c:h val="0.142679790026246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316-407D-AE64-EB001D923F25}"/>
                </c:ext>
              </c:extLst>
            </c:dLbl>
            <c:dLbl>
              <c:idx val="1"/>
              <c:layout>
                <c:manualLayout>
                  <c:x val="0.15736117415645332"/>
                  <c:y val="0.16666666666666666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316-407D-AE64-EB001D923F25}"/>
                </c:ext>
              </c:extLst>
            </c:dLbl>
            <c:dLbl>
              <c:idx val="2"/>
              <c:layout>
                <c:manualLayout>
                  <c:x val="0.13120452544430583"/>
                  <c:y val="-8.09523809523809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78417762464211"/>
                      <c:h val="0.163714285714285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316-407D-AE64-EB001D923F25}"/>
                </c:ext>
              </c:extLst>
            </c:dLbl>
            <c:dLbl>
              <c:idx val="3"/>
              <c:layout>
                <c:manualLayout>
                  <c:x val="-4.6064927015614814E-2"/>
                  <c:y val="-9.5238095238096981E-3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7091868282692536"/>
                      <c:h val="0.159854143232095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316-407D-AE64-EB001D923F25}"/>
                </c:ext>
              </c:extLst>
            </c:dLbl>
            <c:dLbl>
              <c:idx val="4"/>
              <c:layout>
                <c:manualLayout>
                  <c:x val="-5.1444999243455906E-2"/>
                  <c:y val="-8.0952380952380956E-2"/>
                </c:manualLayout>
              </c:layout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316-407D-AE64-EB001D923F25}"/>
                </c:ext>
              </c:extLst>
            </c:dLbl>
            <c:dLbl>
              <c:idx val="5"/>
              <c:layout>
                <c:manualLayout>
                  <c:x val="-0.11499470419125436"/>
                  <c:y val="6.1904761904761907E-2"/>
                </c:manualLayout>
              </c:layout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316-407D-AE64-EB001D923F25}"/>
                </c:ext>
              </c:extLst>
            </c:dLbl>
            <c:dLbl>
              <c:idx val="6"/>
              <c:layout>
                <c:manualLayout>
                  <c:x val="-0.20275382054773794"/>
                  <c:y val="7.1428571428571425E-2"/>
                </c:manualLayout>
              </c:layout>
              <c:spPr>
                <a:solidFill>
                  <a:schemeClr val="bg1">
                    <a:lumMod val="95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316-407D-AE64-EB001D923F2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Race!$B$2:$B$8</c:f>
              <c:strCache>
                <c:ptCount val="7"/>
                <c:pt idx="0">
                  <c:v>American Indian or Alaska Native</c:v>
                </c:pt>
                <c:pt idx="1">
                  <c:v>Asian</c:v>
                </c:pt>
                <c:pt idx="2">
                  <c:v>Black or African American</c:v>
                </c:pt>
                <c:pt idx="3">
                  <c:v>Native Hawaiian and Other Pacific Islander </c:v>
                </c:pt>
                <c:pt idx="4">
                  <c:v>White</c:v>
                </c:pt>
                <c:pt idx="5">
                  <c:v>Other</c:v>
                </c:pt>
                <c:pt idx="6">
                  <c:v>Multi-race</c:v>
                </c:pt>
              </c:strCache>
            </c:strRef>
          </c:cat>
          <c:val>
            <c:numRef>
              <c:f>Race!$C$2:$C$8</c:f>
              <c:numCache>
                <c:formatCode>0%</c:formatCode>
                <c:ptCount val="7"/>
                <c:pt idx="0">
                  <c:v>2.3742454728370221E-2</c:v>
                </c:pt>
                <c:pt idx="1">
                  <c:v>0.16257545271629778</c:v>
                </c:pt>
                <c:pt idx="2">
                  <c:v>0.36619718309859156</c:v>
                </c:pt>
                <c:pt idx="3">
                  <c:v>2.7364185110663984E-2</c:v>
                </c:pt>
                <c:pt idx="4">
                  <c:v>0.21327967806841047</c:v>
                </c:pt>
                <c:pt idx="5">
                  <c:v>8.128772635814889E-2</c:v>
                </c:pt>
                <c:pt idx="6">
                  <c:v>0.1255533199195171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2316-407D-AE64-EB001D923F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="1" dirty="0">
                <a:solidFill>
                  <a:schemeClr val="tx1"/>
                </a:solidFill>
              </a:rPr>
              <a:t>AGE</a:t>
            </a:r>
            <a:r>
              <a:rPr lang="en-US" sz="1000" b="1" baseline="0" dirty="0">
                <a:solidFill>
                  <a:schemeClr val="tx1"/>
                </a:solidFill>
              </a:rPr>
              <a:t> GROUP OF CSBG CLIENTS: </a:t>
            </a:r>
          </a:p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="1" baseline="0" dirty="0">
                <a:solidFill>
                  <a:schemeClr val="tx1"/>
                </a:solidFill>
              </a:rPr>
              <a:t>JANUARY - DECEMBER 2018</a:t>
            </a:r>
          </a:p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aseline="0" dirty="0">
                <a:solidFill>
                  <a:schemeClr val="tx1"/>
                </a:solidFill>
              </a:rPr>
              <a:t>(OF THOSE REPORTING ON AGE)</a:t>
            </a:r>
            <a:endParaRPr lang="en-US" sz="1000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25178107677251804"/>
          <c:y val="6.1089259942416069E-3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pieChart>
        <c:varyColors val="1"/>
        <c:ser>
          <c:idx val="0"/>
          <c:order val="0"/>
          <c:spPr>
            <a:ln w="3175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solidFill>
                <a:srgbClr val="0070C0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5-4F5F-B84B-6507A577AF68}"/>
              </c:ext>
            </c:extLst>
          </c:dPt>
          <c:dPt>
            <c:idx val="1"/>
            <c:bubble3D val="0"/>
            <c:spPr>
              <a:pattFill prst="pct5">
                <a:fgClr>
                  <a:srgbClr val="5B9EEF"/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55-4F5F-B84B-6507A577AF68}"/>
              </c:ext>
            </c:extLst>
          </c:dPt>
          <c:dPt>
            <c:idx val="2"/>
            <c:bubble3D val="0"/>
            <c:spPr>
              <a:solidFill>
                <a:srgbClr val="5B9EEF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55-4F5F-B84B-6507A577AF68}"/>
              </c:ext>
            </c:extLst>
          </c:dPt>
          <c:dPt>
            <c:idx val="3"/>
            <c:bubble3D val="0"/>
            <c:spPr>
              <a:pattFill prst="pct30">
                <a:fgClr>
                  <a:srgbClr val="1158AF"/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55-4F5F-B84B-6507A577AF68}"/>
              </c:ext>
            </c:extLst>
          </c:dPt>
          <c:dLbls>
            <c:dLbl>
              <c:idx val="0"/>
              <c:layout>
                <c:manualLayout>
                  <c:x val="-2.0494687834639907E-2"/>
                  <c:y val="2.6315798561886504E-2"/>
                </c:manualLayout>
              </c:layout>
              <c:tx>
                <c:rich>
                  <a:bodyPr/>
                  <a:lstStyle/>
                  <a:p>
                    <a:r>
                      <a:rPr lang="en-US" b="0"/>
                      <a:t>Children</a:t>
                    </a:r>
                    <a:r>
                      <a:rPr lang="en-US" b="0" baseline="0"/>
                      <a:t> (0-13), </a:t>
                    </a:r>
                    <a:fld id="{55EB18AE-5FC8-4920-B501-78D9D87F2B9B}" type="VALUE">
                      <a:rPr lang="en-US" b="0"/>
                      <a:pPr/>
                      <a:t>[VALUE]</a:t>
                    </a:fld>
                    <a:endParaRPr lang="en-US" b="0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45234958278436"/>
                      <c:h val="0.103903544655181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A55-4F5F-B84B-6507A577AF68}"/>
                </c:ext>
              </c:extLst>
            </c:dLbl>
            <c:dLbl>
              <c:idx val="1"/>
              <c:layout>
                <c:manualLayout>
                  <c:x val="2.0494918372357604E-2"/>
                  <c:y val="4.38596642698107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/>
                      <a:t>Youth (14-24)</a:t>
                    </a:r>
                    <a:r>
                      <a:rPr lang="en-US" b="0" baseline="0"/>
                      <a:t>, </a:t>
                    </a:r>
                    <a:fld id="{7B459CF2-716C-4F75-B692-A7418F0302C2}" type="VALUE">
                      <a:rPr lang="en-US" b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="0" baseline="0"/>
                  </a:p>
                </c:rich>
              </c:tx>
              <c:spPr>
                <a:solidFill>
                  <a:schemeClr val="bg1"/>
                </a:solidFill>
                <a:ln w="12700"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  <c15:layout>
                    <c:manualLayout>
                      <c:w val="0.2972479559949604"/>
                      <c:h val="0.103903544655181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A55-4F5F-B84B-6507A577AF68}"/>
                </c:ext>
              </c:extLst>
            </c:dLbl>
            <c:dLbl>
              <c:idx val="2"/>
              <c:layout>
                <c:manualLayout>
                  <c:x val="-0.16835016835016836"/>
                  <c:y val="-8.771932853962168E-3"/>
                </c:manualLayout>
              </c:layout>
              <c:tx>
                <c:rich>
                  <a:bodyPr/>
                  <a:lstStyle/>
                  <a:p>
                    <a:r>
                      <a:rPr lang="en-US" b="0" dirty="0"/>
                      <a:t>Adults</a:t>
                    </a:r>
                    <a:r>
                      <a:rPr lang="en-US" b="0" baseline="0" dirty="0"/>
                      <a:t> (25-54), </a:t>
                    </a:r>
                    <a:fld id="{6044448D-85DD-4E5C-9FB3-E21C5B95408A}" type="VALUE">
                      <a:rPr lang="en-US" b="0"/>
                      <a:pPr/>
                      <a:t>[VALUE]</a:t>
                    </a:fld>
                    <a:endParaRPr lang="en-US" b="0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94188259405651"/>
                      <c:h val="0.103903544655181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A55-4F5F-B84B-6507A577AF68}"/>
                </c:ext>
              </c:extLst>
            </c:dLbl>
            <c:dLbl>
              <c:idx val="3"/>
              <c:layout>
                <c:manualLayout>
                  <c:x val="-1.4639145073927676E-2"/>
                  <c:y val="1.754386570792429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/>
                      <a:t>Seniors</a:t>
                    </a:r>
                    <a:r>
                      <a:rPr lang="en-US" b="0" baseline="0"/>
                      <a:t> (55+), </a:t>
                    </a:r>
                    <a:fld id="{E6A58198-A9F4-40D7-ABD8-D208C1F4ACE2}" type="VALUE">
                      <a:rPr lang="en-US" b="0"/>
                      <a:pPr>
                        <a:defRPr sz="900" b="0" i="0" u="none" strike="noStrike" kern="1200" baseline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t>[VALUE]</a:t>
                    </a:fld>
                    <a:endParaRPr lang="en-US" b="0" baseline="0"/>
                  </a:p>
                </c:rich>
              </c:tx>
              <c:spPr>
                <a:solidFill>
                  <a:schemeClr val="bg1"/>
                </a:solidFill>
                <a:ln w="12700">
                  <a:noFill/>
                </a:ln>
                <a:effectLst/>
              </c:sp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161469770165425"/>
                      <c:h val="0.103903544655181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3A55-4F5F-B84B-6507A577AF68}"/>
                </c:ext>
              </c:extLst>
            </c:dLbl>
            <c:spPr>
              <a:noFill/>
              <a:ln w="12700"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'Age Range'!$A$14:$A$17</c:f>
              <c:strCache>
                <c:ptCount val="4"/>
                <c:pt idx="0">
                  <c:v>Children (0-13)</c:v>
                </c:pt>
                <c:pt idx="1">
                  <c:v>Youth (14-24)</c:v>
                </c:pt>
                <c:pt idx="2">
                  <c:v>Adults ( 25-54)</c:v>
                </c:pt>
                <c:pt idx="3">
                  <c:v>Seniors (55+)</c:v>
                </c:pt>
              </c:strCache>
            </c:strRef>
          </c:cat>
          <c:val>
            <c:numRef>
              <c:f>'Age Range'!$B$14:$B$17</c:f>
              <c:numCache>
                <c:formatCode>0%</c:formatCode>
                <c:ptCount val="4"/>
                <c:pt idx="0">
                  <c:v>6.9466882067851371E-2</c:v>
                </c:pt>
                <c:pt idx="1">
                  <c:v>0.14499192245557352</c:v>
                </c:pt>
                <c:pt idx="2">
                  <c:v>0.48546042003231016</c:v>
                </c:pt>
                <c:pt idx="3">
                  <c:v>0.30008077544426492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55-4F5F-B84B-6507A577AF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12700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Gender of </a:t>
            </a:r>
            <a:r>
              <a:rPr lang="en-US" sz="1000" b="1" i="0" cap="all" baseline="0" dirty="0" err="1">
                <a:solidFill>
                  <a:schemeClr val="tx1"/>
                </a:solidFill>
                <a:effectLst/>
              </a:rPr>
              <a:t>csbg</a:t>
            </a: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 clients: </a:t>
            </a:r>
          </a:p>
          <a:p>
            <a:pPr>
              <a:defRPr sz="1000">
                <a:solidFill>
                  <a:schemeClr val="tx1"/>
                </a:solidFill>
              </a:defRPr>
            </a:pPr>
            <a:r>
              <a:rPr lang="en-US" sz="1000" b="1" i="0" cap="all" baseline="0" dirty="0" err="1">
                <a:solidFill>
                  <a:schemeClr val="tx1"/>
                </a:solidFill>
                <a:effectLst/>
              </a:rPr>
              <a:t>january</a:t>
            </a:r>
            <a:r>
              <a:rPr lang="en-US" sz="1000" b="1" i="0" cap="all" baseline="0" dirty="0">
                <a:solidFill>
                  <a:schemeClr val="tx1"/>
                </a:solidFill>
                <a:effectLst/>
              </a:rPr>
              <a:t> - December 2018</a:t>
            </a:r>
          </a:p>
          <a:p>
            <a:pPr>
              <a:defRPr sz="1000">
                <a:solidFill>
                  <a:schemeClr val="tx1"/>
                </a:solidFill>
              </a:defRPr>
            </a:pPr>
            <a:r>
              <a:rPr lang="en-US" sz="1000" b="0" dirty="0">
                <a:solidFill>
                  <a:schemeClr val="tx1"/>
                </a:solidFill>
                <a:effectLst/>
              </a:rPr>
              <a:t>(OF THOSE REPORTING ON GENDER)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spPr>
            <a:ln w="3175">
              <a:solidFill>
                <a:schemeClr val="bg1">
                  <a:lumMod val="50000"/>
                </a:schemeClr>
              </a:solidFill>
            </a:ln>
          </c:spPr>
          <c:dPt>
            <c:idx val="0"/>
            <c:bubble3D val="0"/>
            <c:spPr>
              <a:pattFill prst="pct30">
                <a:fgClr>
                  <a:srgbClr val="FF6600"/>
                </a:fgClr>
                <a:bgClr>
                  <a:schemeClr val="bg1"/>
                </a:bgClr>
              </a:patt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F24-44A6-BDF2-BA786F711F54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F24-44A6-BDF2-BA786F711F54}"/>
              </c:ext>
            </c:extLst>
          </c:dPt>
          <c:dPt>
            <c:idx val="2"/>
            <c:bubble3D val="0"/>
            <c:spPr>
              <a:solidFill>
                <a:schemeClr val="tx1"/>
              </a:solidFill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F24-44A6-BDF2-BA786F711F54}"/>
              </c:ext>
            </c:extLst>
          </c:dPt>
          <c:dLbls>
            <c:dLbl>
              <c:idx val="0"/>
              <c:layout>
                <c:manualLayout>
                  <c:x val="-0.20101444520521891"/>
                  <c:y val="3.526690693514049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/>
                      <a:t>Male, </a:t>
                    </a:r>
                    <a:fld id="{08A36206-280C-4F53-8E37-BCCC8BD48FAD}" type="VALUE">
                      <a:rPr lang="en-US" b="0"/>
                      <a:pPr>
                        <a:defRPr/>
                      </a:pPr>
                      <a:t>[VALUE]</a:t>
                    </a:fld>
                    <a:endParaRPr lang="en-US" b="0"/>
                  </a:p>
                </c:rich>
              </c:tx>
              <c:spPr>
                <a:solidFill>
                  <a:schemeClr val="bg1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F24-44A6-BDF2-BA786F711F54}"/>
                </c:ext>
              </c:extLst>
            </c:dLbl>
            <c:dLbl>
              <c:idx val="1"/>
              <c:layout>
                <c:manualLayout>
                  <c:x val="0.20618626711606575"/>
                  <c:y val="-0.1035730430905661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b="0">
                        <a:solidFill>
                          <a:schemeClr val="bg1"/>
                        </a:solidFill>
                      </a:rPr>
                      <a:t>Female, </a:t>
                    </a:r>
                    <a:fld id="{9166D68D-B788-494D-B0AA-DF3B53A4041D}" type="VALUE">
                      <a:rPr lang="en-US" b="0">
                        <a:solidFill>
                          <a:schemeClr val="bg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endParaRPr lang="en-US" b="0">
                      <a:solidFill>
                        <a:schemeClr val="bg1"/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19307005598426"/>
                      <c:h val="0.1039035446551818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F24-44A6-BDF2-BA786F711F54}"/>
                </c:ext>
              </c:extLst>
            </c:dLbl>
            <c:dLbl>
              <c:idx val="2"/>
              <c:layout>
                <c:manualLayout>
                  <c:x val="9.6280560674596533E-2"/>
                  <c:y val="-5.3569553805774281E-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Other, </a:t>
                    </a:r>
                    <a:fld id="{0DABB4D1-68C4-404C-AE8B-7C65C7548A84}" type="VALUE">
                      <a:rPr lang="en-US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F24-44A6-BDF2-BA786F711F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Gender!$A$2:$A$4</c:f>
              <c:strCache>
                <c:ptCount val="3"/>
                <c:pt idx="0">
                  <c:v>Male</c:v>
                </c:pt>
                <c:pt idx="1">
                  <c:v>Female</c:v>
                </c:pt>
                <c:pt idx="2">
                  <c:v>Other</c:v>
                </c:pt>
              </c:strCache>
            </c:strRef>
          </c:cat>
          <c:val>
            <c:numRef>
              <c:f>Gender!$B$2:$B$4</c:f>
              <c:numCache>
                <c:formatCode>0.00%</c:formatCode>
                <c:ptCount val="3"/>
                <c:pt idx="0">
                  <c:v>0.40463917525773196</c:v>
                </c:pt>
                <c:pt idx="1">
                  <c:v>0.59428694158075601</c:v>
                </c:pt>
                <c:pt idx="2">
                  <c:v>1.0738831615120276E-3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6F24-44A6-BDF2-BA786F711F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bg1">
          <a:lumMod val="85000"/>
        </a:schemeClr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Respondents'</a:t>
            </a:r>
            <a:r>
              <a:rPr lang="en-US" baseline="0"/>
              <a:t> Annual Household Income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620-4B2B-BDCC-7616B045226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'Annual Income'!$A$1:$A$6</c:f>
              <c:strCache>
                <c:ptCount val="6"/>
                <c:pt idx="0">
                  <c:v>$0 - 20,000</c:v>
                </c:pt>
                <c:pt idx="1">
                  <c:v>$20,001 - 40,000</c:v>
                </c:pt>
                <c:pt idx="2">
                  <c:v>$40,001 - 60,000</c:v>
                </c:pt>
                <c:pt idx="3">
                  <c:v>$60,001 - 80,000</c:v>
                </c:pt>
                <c:pt idx="4">
                  <c:v>$80,001 and over</c:v>
                </c:pt>
                <c:pt idx="5">
                  <c:v>No Response</c:v>
                </c:pt>
              </c:strCache>
            </c:strRef>
          </c:cat>
          <c:val>
            <c:numRef>
              <c:f>'Annual Income'!$B$1:$B$6</c:f>
              <c:numCache>
                <c:formatCode>General</c:formatCode>
                <c:ptCount val="6"/>
                <c:pt idx="0">
                  <c:v>51</c:v>
                </c:pt>
                <c:pt idx="1">
                  <c:v>44</c:v>
                </c:pt>
                <c:pt idx="2">
                  <c:v>44</c:v>
                </c:pt>
                <c:pt idx="3">
                  <c:v>38</c:v>
                </c:pt>
                <c:pt idx="4">
                  <c:v>86</c:v>
                </c:pt>
                <c:pt idx="5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20-4B2B-BDCC-7616B0452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1492280"/>
        <c:axId val="691493920"/>
      </c:barChart>
      <c:catAx>
        <c:axId val="691492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493920"/>
        <c:crosses val="autoZero"/>
        <c:auto val="1"/>
        <c:lblAlgn val="ctr"/>
        <c:lblOffset val="100"/>
        <c:noMultiLvlLbl val="0"/>
      </c:catAx>
      <c:valAx>
        <c:axId val="6914939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14922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Respondents'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6699"/>
            </a:solidFill>
            <a:ln>
              <a:noFill/>
            </a:ln>
            <a:effectLst/>
          </c:spPr>
          <c:invertIfNegative val="0"/>
          <c:dPt>
            <c:idx val="8"/>
            <c:invertIfNegative val="0"/>
            <c:bubble3D val="0"/>
            <c:spPr>
              <a:solidFill>
                <a:schemeClr val="bg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9B9D-4576-8266-E3DF372EBC8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Ethnicity!$A$5:$A$13</c:f>
              <c:strCache>
                <c:ptCount val="9"/>
                <c:pt idx="0">
                  <c:v>American Indian &amp; Alaskan Native</c:v>
                </c:pt>
                <c:pt idx="1">
                  <c:v>Asian</c:v>
                </c:pt>
                <c:pt idx="2">
                  <c:v>Black</c:v>
                </c:pt>
                <c:pt idx="3">
                  <c:v>Native Hawaiian &amp; Other Pacific Islander</c:v>
                </c:pt>
                <c:pt idx="4">
                  <c:v>White</c:v>
                </c:pt>
                <c:pt idx="5">
                  <c:v>Multi-Race</c:v>
                </c:pt>
                <c:pt idx="6">
                  <c:v>Other</c:v>
                </c:pt>
                <c:pt idx="7">
                  <c:v>Hispanic / Latino of Any Race</c:v>
                </c:pt>
                <c:pt idx="8">
                  <c:v>No Response</c:v>
                </c:pt>
              </c:strCache>
            </c:strRef>
          </c:cat>
          <c:val>
            <c:numRef>
              <c:f>Ethnicity!$B$5:$B$13</c:f>
              <c:numCache>
                <c:formatCode>General</c:formatCode>
                <c:ptCount val="9"/>
                <c:pt idx="0">
                  <c:v>7</c:v>
                </c:pt>
                <c:pt idx="1">
                  <c:v>33</c:v>
                </c:pt>
                <c:pt idx="2">
                  <c:v>111</c:v>
                </c:pt>
                <c:pt idx="3">
                  <c:v>3</c:v>
                </c:pt>
                <c:pt idx="4">
                  <c:v>46</c:v>
                </c:pt>
                <c:pt idx="5">
                  <c:v>19</c:v>
                </c:pt>
                <c:pt idx="6">
                  <c:v>8</c:v>
                </c:pt>
                <c:pt idx="7">
                  <c:v>59</c:v>
                </c:pt>
                <c:pt idx="8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24-4A4E-892F-B787CCDC15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692080728"/>
        <c:axId val="692073184"/>
      </c:barChart>
      <c:catAx>
        <c:axId val="692080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073184"/>
        <c:crosses val="autoZero"/>
        <c:auto val="1"/>
        <c:lblAlgn val="ctr"/>
        <c:lblOffset val="100"/>
        <c:noMultiLvlLbl val="0"/>
      </c:catAx>
      <c:valAx>
        <c:axId val="6920731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92080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Respondents' Place of Residence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3DF-4E02-992D-B0E340C1A837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3DF-4E02-992D-B0E340C1A837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3DF-4E02-992D-B0E340C1A837}"/>
              </c:ext>
            </c:extLst>
          </c:dPt>
          <c:dPt>
            <c:idx val="3"/>
            <c:bubble3D val="0"/>
            <c:spPr>
              <a:solidFill>
                <a:srgbClr val="FFCC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3DF-4E02-992D-B0E340C1A837}"/>
              </c:ext>
            </c:extLst>
          </c:dPt>
          <c:dPt>
            <c:idx val="4"/>
            <c:bubble3D val="0"/>
            <c:spPr>
              <a:solidFill>
                <a:srgbClr val="00CC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3DF-4E02-992D-B0E340C1A837}"/>
              </c:ext>
            </c:extLst>
          </c:dPt>
          <c:dPt>
            <c:idx val="5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3DF-4E02-992D-B0E340C1A837}"/>
              </c:ext>
            </c:extLst>
          </c:dPt>
          <c:dPt>
            <c:idx val="6"/>
            <c:bubble3D val="0"/>
            <c:spPr>
              <a:solidFill>
                <a:srgbClr val="003399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3DF-4E02-992D-B0E340C1A837}"/>
              </c:ext>
            </c:extLst>
          </c:dPt>
          <c:dPt>
            <c:idx val="7"/>
            <c:bubble3D val="0"/>
            <c:spPr>
              <a:solidFill>
                <a:srgbClr val="FF993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3DF-4E02-992D-B0E340C1A837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13DF-4E02-992D-B0E340C1A837}"/>
              </c:ext>
            </c:extLst>
          </c:dPt>
          <c:dPt>
            <c:idx val="9"/>
            <c:bubble3D val="0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13DF-4E02-992D-B0E340C1A837}"/>
              </c:ext>
            </c:extLst>
          </c:dPt>
          <c:dPt>
            <c:idx val="10"/>
            <c:bubble3D val="0"/>
            <c:spPr>
              <a:solidFill>
                <a:srgbClr val="0070C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13DF-4E02-992D-B0E340C1A83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BAC6E828-9A37-4037-A89A-AAD0E8184D2B}" type="VALUE">
                      <a:rPr lang="en-US">
                        <a:solidFill>
                          <a:schemeClr val="bg1"/>
                        </a:solidFill>
                      </a:rPr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13DF-4E02-992D-B0E340C1A837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0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11-13DF-4E02-992D-B0E340C1A8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Residence!$A$25:$A$35</c:f>
              <c:strCache>
                <c:ptCount val="11"/>
                <c:pt idx="0">
                  <c:v>Alameda (8)</c:v>
                </c:pt>
                <c:pt idx="1">
                  <c:v>Dublin (4)</c:v>
                </c:pt>
                <c:pt idx="2">
                  <c:v>Fremont (5)</c:v>
                </c:pt>
                <c:pt idx="3">
                  <c:v>Hayward (14)</c:v>
                </c:pt>
                <c:pt idx="4">
                  <c:v>Livermore (8)</c:v>
                </c:pt>
                <c:pt idx="5">
                  <c:v>Oakland (186)</c:v>
                </c:pt>
                <c:pt idx="6">
                  <c:v>Other Alameda County (4)*</c:v>
                </c:pt>
                <c:pt idx="7">
                  <c:v>Pleasanton (7)</c:v>
                </c:pt>
                <c:pt idx="8">
                  <c:v>San Leandro (17)</c:v>
                </c:pt>
                <c:pt idx="9">
                  <c:v>Unincorp. Alameda County (12)**</c:v>
                </c:pt>
                <c:pt idx="10">
                  <c:v>Union City (5)</c:v>
                </c:pt>
              </c:strCache>
            </c:strRef>
          </c:cat>
          <c:val>
            <c:numRef>
              <c:f>Residence!$B$25:$B$35</c:f>
              <c:numCache>
                <c:formatCode>0.00%</c:formatCode>
                <c:ptCount val="11"/>
                <c:pt idx="0" formatCode="0%">
                  <c:v>0.03</c:v>
                </c:pt>
                <c:pt idx="1">
                  <c:v>1.4999999999999999E-2</c:v>
                </c:pt>
                <c:pt idx="2">
                  <c:v>1.7999999999999999E-2</c:v>
                </c:pt>
                <c:pt idx="3">
                  <c:v>5.1999999999999998E-2</c:v>
                </c:pt>
                <c:pt idx="4" formatCode="0%">
                  <c:v>0.03</c:v>
                </c:pt>
                <c:pt idx="5" formatCode="0%">
                  <c:v>0.69</c:v>
                </c:pt>
                <c:pt idx="6">
                  <c:v>1.4999999999999999E-2</c:v>
                </c:pt>
                <c:pt idx="7">
                  <c:v>2.5000000000000001E-2</c:v>
                </c:pt>
                <c:pt idx="8">
                  <c:v>6.3E-2</c:v>
                </c:pt>
                <c:pt idx="9">
                  <c:v>4.3999999999999997E-2</c:v>
                </c:pt>
                <c:pt idx="10">
                  <c:v>1.7999999999999999E-2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6-13DF-4E02-992D-B0E340C1A8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5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>
        <c:manualLayout>
          <c:xMode val="edge"/>
          <c:yMode val="edge"/>
          <c:x val="0.70552458286464192"/>
          <c:y val="0.26973541301377774"/>
          <c:w val="0.28554684570678668"/>
          <c:h val="0.5316211757012989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Leading Areas of Concern for Alameda County Residents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'Leading Areas of Concern'!$B$26</c:f>
              <c:strCache>
                <c:ptCount val="1"/>
                <c:pt idx="0">
                  <c:v>% of All Responses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'Leading Areas of Concern'!$A$27:$A$36</c:f>
              <c:strCache>
                <c:ptCount val="10"/>
                <c:pt idx="0">
                  <c:v>Affordable Housing</c:v>
                </c:pt>
                <c:pt idx="1">
                  <c:v>Child Care</c:v>
                </c:pt>
                <c:pt idx="2">
                  <c:v>Education</c:v>
                </c:pt>
                <c:pt idx="3">
                  <c:v>Energy &amp; Other Utility Costs</c:v>
                </c:pt>
                <c:pt idx="4">
                  <c:v>Healthy Food Access</c:v>
                </c:pt>
                <c:pt idx="5">
                  <c:v>Homelessness</c:v>
                </c:pt>
                <c:pt idx="6">
                  <c:v>Job Training &amp; Employment</c:v>
                </c:pt>
                <c:pt idx="7">
                  <c:v>Medical &amp; Dental Care</c:v>
                </c:pt>
                <c:pt idx="8">
                  <c:v>Programs for Youth</c:v>
                </c:pt>
                <c:pt idx="9">
                  <c:v>Public Safety</c:v>
                </c:pt>
              </c:strCache>
            </c:strRef>
          </c:cat>
          <c:val>
            <c:numRef>
              <c:f>'Leading Areas of Concern'!$B$27:$B$36</c:f>
              <c:numCache>
                <c:formatCode>0%</c:formatCode>
                <c:ptCount val="10"/>
                <c:pt idx="0">
                  <c:v>0.69</c:v>
                </c:pt>
                <c:pt idx="1">
                  <c:v>0.21</c:v>
                </c:pt>
                <c:pt idx="2">
                  <c:v>0.39</c:v>
                </c:pt>
                <c:pt idx="3">
                  <c:v>0.15</c:v>
                </c:pt>
                <c:pt idx="4">
                  <c:v>0.15</c:v>
                </c:pt>
                <c:pt idx="5">
                  <c:v>0.31</c:v>
                </c:pt>
                <c:pt idx="6">
                  <c:v>0.16</c:v>
                </c:pt>
                <c:pt idx="7">
                  <c:v>0.18</c:v>
                </c:pt>
                <c:pt idx="8">
                  <c:v>0.23</c:v>
                </c:pt>
                <c:pt idx="9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D3-4331-8887-69F8BA5225DB}"/>
            </c:ext>
          </c:extLst>
        </c:ser>
        <c:ser>
          <c:idx val="1"/>
          <c:order val="1"/>
          <c:tx>
            <c:strRef>
              <c:f>'Leading Areas of Concern'!$C$26</c:f>
              <c:strCache>
                <c:ptCount val="1"/>
                <c:pt idx="0">
                  <c:v>% of Responses from Households Making Under $40K Annually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'Leading Areas of Concern'!$A$27:$A$36</c:f>
              <c:strCache>
                <c:ptCount val="10"/>
                <c:pt idx="0">
                  <c:v>Affordable Housing</c:v>
                </c:pt>
                <c:pt idx="1">
                  <c:v>Child Care</c:v>
                </c:pt>
                <c:pt idx="2">
                  <c:v>Education</c:v>
                </c:pt>
                <c:pt idx="3">
                  <c:v>Energy &amp; Other Utility Costs</c:v>
                </c:pt>
                <c:pt idx="4">
                  <c:v>Healthy Food Access</c:v>
                </c:pt>
                <c:pt idx="5">
                  <c:v>Homelessness</c:v>
                </c:pt>
                <c:pt idx="6">
                  <c:v>Job Training &amp; Employment</c:v>
                </c:pt>
                <c:pt idx="7">
                  <c:v>Medical &amp; Dental Care</c:v>
                </c:pt>
                <c:pt idx="8">
                  <c:v>Programs for Youth</c:v>
                </c:pt>
                <c:pt idx="9">
                  <c:v>Public Safety</c:v>
                </c:pt>
              </c:strCache>
            </c:strRef>
          </c:cat>
          <c:val>
            <c:numRef>
              <c:f>'Leading Areas of Concern'!$C$27:$C$36</c:f>
              <c:numCache>
                <c:formatCode>0%</c:formatCode>
                <c:ptCount val="10"/>
                <c:pt idx="0">
                  <c:v>0.76</c:v>
                </c:pt>
                <c:pt idx="1">
                  <c:v>0.3</c:v>
                </c:pt>
                <c:pt idx="2">
                  <c:v>0.41</c:v>
                </c:pt>
                <c:pt idx="3">
                  <c:v>0.21</c:v>
                </c:pt>
                <c:pt idx="4">
                  <c:v>0.22</c:v>
                </c:pt>
                <c:pt idx="5">
                  <c:v>0.18</c:v>
                </c:pt>
                <c:pt idx="6">
                  <c:v>0.19</c:v>
                </c:pt>
                <c:pt idx="7">
                  <c:v>0.24</c:v>
                </c:pt>
                <c:pt idx="8">
                  <c:v>0.18</c:v>
                </c:pt>
                <c:pt idx="9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D3-4331-8887-69F8BA5225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895513616"/>
        <c:axId val="895513288"/>
      </c:barChart>
      <c:catAx>
        <c:axId val="89551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513288"/>
        <c:crosses val="autoZero"/>
        <c:auto val="1"/>
        <c:lblAlgn val="ctr"/>
        <c:lblOffset val="100"/>
        <c:noMultiLvlLbl val="0"/>
      </c:catAx>
      <c:valAx>
        <c:axId val="895513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955136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200" b="1"/>
              <a:t>Services that are Considered Inadequate by the Community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Inadequate!$B$26</c:f>
              <c:strCache>
                <c:ptCount val="1"/>
                <c:pt idx="0">
                  <c:v>% of All Responses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Inadequate!$A$27:$A$33</c:f>
              <c:strCache>
                <c:ptCount val="7"/>
                <c:pt idx="0">
                  <c:v>Affordable Housing</c:v>
                </c:pt>
                <c:pt idx="1">
                  <c:v>Education</c:v>
                </c:pt>
                <c:pt idx="2">
                  <c:v>Eviction Prevention</c:v>
                </c:pt>
                <c:pt idx="3">
                  <c:v>Homelessness</c:v>
                </c:pt>
                <c:pt idx="4">
                  <c:v>Immigration &amp; Citizenship</c:v>
                </c:pt>
                <c:pt idx="5">
                  <c:v>Mental Health Services</c:v>
                </c:pt>
                <c:pt idx="6">
                  <c:v>Public Safety</c:v>
                </c:pt>
              </c:strCache>
            </c:strRef>
          </c:cat>
          <c:val>
            <c:numRef>
              <c:f>Inadequate!$B$27:$B$33</c:f>
              <c:numCache>
                <c:formatCode>0%</c:formatCode>
                <c:ptCount val="7"/>
                <c:pt idx="0">
                  <c:v>0.64</c:v>
                </c:pt>
                <c:pt idx="1">
                  <c:v>0.34</c:v>
                </c:pt>
                <c:pt idx="2">
                  <c:v>0.37</c:v>
                </c:pt>
                <c:pt idx="3">
                  <c:v>0.6</c:v>
                </c:pt>
                <c:pt idx="4">
                  <c:v>0.28999999999999998</c:v>
                </c:pt>
                <c:pt idx="5">
                  <c:v>0.37</c:v>
                </c:pt>
                <c:pt idx="6">
                  <c:v>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EE-41C6-A574-4459D1974A65}"/>
            </c:ext>
          </c:extLst>
        </c:ser>
        <c:ser>
          <c:idx val="1"/>
          <c:order val="1"/>
          <c:tx>
            <c:strRef>
              <c:f>Inadequate!$C$26</c:f>
              <c:strCache>
                <c:ptCount val="1"/>
                <c:pt idx="0">
                  <c:v>% of Responses from Households Making Under $40K Annually</c:v>
                </c:pt>
              </c:strCache>
            </c:strRef>
          </c:tx>
          <c:spPr>
            <a:pattFill prst="pct30">
              <a:fgClr>
                <a:srgbClr val="C00000"/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Inadequate!$A$27:$A$33</c:f>
              <c:strCache>
                <c:ptCount val="7"/>
                <c:pt idx="0">
                  <c:v>Affordable Housing</c:v>
                </c:pt>
                <c:pt idx="1">
                  <c:v>Education</c:v>
                </c:pt>
                <c:pt idx="2">
                  <c:v>Eviction Prevention</c:v>
                </c:pt>
                <c:pt idx="3">
                  <c:v>Homelessness</c:v>
                </c:pt>
                <c:pt idx="4">
                  <c:v>Immigration &amp; Citizenship</c:v>
                </c:pt>
                <c:pt idx="5">
                  <c:v>Mental Health Services</c:v>
                </c:pt>
                <c:pt idx="6">
                  <c:v>Public Safety</c:v>
                </c:pt>
              </c:strCache>
            </c:strRef>
          </c:cat>
          <c:val>
            <c:numRef>
              <c:f>Inadequate!$C$27:$C$33</c:f>
              <c:numCache>
                <c:formatCode>0%</c:formatCode>
                <c:ptCount val="7"/>
                <c:pt idx="0">
                  <c:v>0.56999999999999995</c:v>
                </c:pt>
                <c:pt idx="1">
                  <c:v>0.27</c:v>
                </c:pt>
                <c:pt idx="2">
                  <c:v>0.32</c:v>
                </c:pt>
                <c:pt idx="3">
                  <c:v>0.53</c:v>
                </c:pt>
                <c:pt idx="4">
                  <c:v>0.34</c:v>
                </c:pt>
                <c:pt idx="5">
                  <c:v>0.26</c:v>
                </c:pt>
                <c:pt idx="6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EE-41C6-A574-4459D1974A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02498744"/>
        <c:axId val="902497432"/>
      </c:barChart>
      <c:catAx>
        <c:axId val="9024987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497432"/>
        <c:crosses val="autoZero"/>
        <c:auto val="1"/>
        <c:lblAlgn val="ctr"/>
        <c:lblOffset val="100"/>
        <c:noMultiLvlLbl val="0"/>
      </c:catAx>
      <c:valAx>
        <c:axId val="902497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024987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 sz="2000"/>
            </a:pPr>
            <a:r>
              <a:rPr lang="en-US" sz="2000"/>
              <a:t>Race and Ethnicity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42374805064581444"/>
          <c:y val="0.13115811729229521"/>
          <c:w val="0.55133391687002731"/>
          <c:h val="0.78607959643411685"/>
        </c:manualLayout>
      </c:layout>
      <c:barChart>
        <c:barDir val="bar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42297728"/>
        <c:axId val="142310016"/>
      </c:barChart>
      <c:catAx>
        <c:axId val="142297728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crossAx val="142310016"/>
        <c:crosses val="autoZero"/>
        <c:auto val="1"/>
        <c:lblAlgn val="ctr"/>
        <c:lblOffset val="100"/>
        <c:noMultiLvlLbl val="0"/>
      </c:catAx>
      <c:valAx>
        <c:axId val="142310016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crossAx val="142297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1600" b="1">
                <a:latin typeface="Arial" panose="020B0604020202020204" pitchFamily="34" charset="0"/>
                <a:cs typeface="Arial" panose="020B0604020202020204" pitchFamily="34" charset="0"/>
              </a:rPr>
              <a:t>Race and Ethnicity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1.9345238095238096E-2"/>
                  <c:y val="-4.644787229465169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7BE-4C6A-A950-7EB0618CFB91}"/>
                </c:ext>
              </c:extLst>
            </c:dLbl>
            <c:dLbl>
              <c:idx val="1"/>
              <c:layout>
                <c:manualLayout>
                  <c:x val="1.488095238095238E-2"/>
                  <c:y val="5.0090496031554069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7BE-4C6A-A950-7EB0618CFB91}"/>
                </c:ext>
              </c:extLst>
            </c:dLbl>
            <c:dLbl>
              <c:idx val="2"/>
              <c:layout>
                <c:manualLayout>
                  <c:x val="-3.273809523809524E-2"/>
                  <c:y val="-4.9180327868852507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BE-4C6A-A950-7EB0618CFB9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'Population Data'!$B$19:$B$26</c:f>
              <c:strCache>
                <c:ptCount val="8"/>
                <c:pt idx="0">
                  <c:v>White Alone</c:v>
                </c:pt>
                <c:pt idx="1">
                  <c:v>Asian Alone</c:v>
                </c:pt>
                <c:pt idx="2">
                  <c:v>Hispanic or Latino</c:v>
                </c:pt>
                <c:pt idx="3">
                  <c:v>Black or African American</c:v>
                </c:pt>
                <c:pt idx="4">
                  <c:v>Some other Race</c:v>
                </c:pt>
                <c:pt idx="5">
                  <c:v>Two or More Races</c:v>
                </c:pt>
                <c:pt idx="6">
                  <c:v>Native Hawaiian &amp; Other Pacific Islander</c:v>
                </c:pt>
                <c:pt idx="7">
                  <c:v>American Indian &amp; Alaska Native</c:v>
                </c:pt>
              </c:strCache>
            </c:strRef>
          </c:cat>
          <c:val>
            <c:numRef>
              <c:f>'Population Data'!$M$19:$M$26</c:f>
              <c:numCache>
                <c:formatCode>0.0%</c:formatCode>
                <c:ptCount val="8"/>
                <c:pt idx="0">
                  <c:v>0.42630928164014198</c:v>
                </c:pt>
                <c:pt idx="1">
                  <c:v>0.2892308919591437</c:v>
                </c:pt>
                <c:pt idx="2">
                  <c:v>0.22523172651209028</c:v>
                </c:pt>
                <c:pt idx="3">
                  <c:v>0.11072922131914593</c:v>
                </c:pt>
                <c:pt idx="4">
                  <c:v>9.526667341672726E-2</c:v>
                </c:pt>
                <c:pt idx="5">
                  <c:v>6.3856800532641145E-2</c:v>
                </c:pt>
                <c:pt idx="6">
                  <c:v>8.3774388429168848E-3</c:v>
                </c:pt>
                <c:pt idx="7">
                  <c:v>6.2296922892830517E-3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BE-4C6A-A950-7EB0618CFB9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339508848"/>
        <c:axId val="339502944"/>
      </c:barChart>
      <c:catAx>
        <c:axId val="339508848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39502944"/>
        <c:crossesAt val="0"/>
        <c:auto val="1"/>
        <c:lblAlgn val="ctr"/>
        <c:lblOffset val="100"/>
        <c:noMultiLvlLbl val="0"/>
      </c:catAx>
      <c:valAx>
        <c:axId val="3395029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9508848"/>
        <c:crosses val="max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7897273535585E-2"/>
          <c:y val="0.14130146436954036"/>
          <c:w val="0.89975483610651763"/>
          <c:h val="0.6481800164761639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3"/>
        <c:axId val="153676416"/>
        <c:axId val="170881408"/>
      </c:barChart>
      <c:catAx>
        <c:axId val="15367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70881408"/>
        <c:crosses val="autoZero"/>
        <c:auto val="1"/>
        <c:lblAlgn val="ctr"/>
        <c:lblOffset val="100"/>
        <c:noMultiLvlLbl val="0"/>
      </c:catAx>
      <c:valAx>
        <c:axId val="1708814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3676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6282691226096724E-2"/>
          <c:y val="4.3281256509602968E-2"/>
          <c:w val="0.91189245875515557"/>
          <c:h val="0.70994146565012717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5B9EEF"/>
            </a:solidFill>
            <a:ln w="12700">
              <a:solidFill>
                <a:sysClr val="windowText" lastClr="00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pattFill prst="ltDnDiag">
                <a:fgClr>
                  <a:schemeClr val="bg1">
                    <a:lumMod val="50000"/>
                  </a:schemeClr>
                </a:fgClr>
                <a:bgClr>
                  <a:schemeClr val="bg1"/>
                </a:bgClr>
              </a:patt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F02-4BE9-BDFF-5D8C29B03C50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F02-4BE9-BDFF-5D8C29B03C50}"/>
              </c:ext>
            </c:extLst>
          </c:dPt>
          <c:dPt>
            <c:idx val="4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F02-4BE9-BDFF-5D8C29B03C50}"/>
              </c:ext>
            </c:extLst>
          </c:dPt>
          <c:dPt>
            <c:idx val="6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F02-4BE9-BDFF-5D8C29B03C50}"/>
              </c:ext>
            </c:extLst>
          </c:dPt>
          <c:dPt>
            <c:idx val="8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A-678D-4692-8EE4-B1517218CC9F}"/>
              </c:ext>
            </c:extLst>
          </c:dPt>
          <c:dPt>
            <c:idx val="14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ysClr val="windowText" lastClr="00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F02-4BE9-BDFF-5D8C29B03C50}"/>
              </c:ext>
            </c:extLst>
          </c:dPt>
          <c:dLbls>
            <c:dLbl>
              <c:idx val="1"/>
              <c:layout>
                <c:manualLayout>
                  <c:x val="1.4632479357258416E-3"/>
                  <c:y val="-1.8135594269152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02-4BE9-BDFF-5D8C29B03C50}"/>
                </c:ext>
              </c:extLst>
            </c:dLbl>
            <c:dLbl>
              <c:idx val="2"/>
              <c:layout>
                <c:manualLayout>
                  <c:x val="0"/>
                  <c:y val="-5.172827195727176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02-4BE9-BDFF-5D8C29B03C50}"/>
                </c:ext>
              </c:extLst>
            </c:dLbl>
            <c:dLbl>
              <c:idx val="3"/>
              <c:layout>
                <c:manualLayout>
                  <c:x val="0"/>
                  <c:y val="-2.01506602990580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02-4BE9-BDFF-5D8C29B03C50}"/>
                </c:ext>
              </c:extLst>
            </c:dLbl>
            <c:dLbl>
              <c:idx val="4"/>
              <c:layout>
                <c:manualLayout>
                  <c:x val="9.5821050654857423E-3"/>
                  <c:y val="-4.299464750312326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02-4BE9-BDFF-5D8C29B03C50}"/>
                </c:ext>
              </c:extLst>
            </c:dLbl>
            <c:dLbl>
              <c:idx val="7"/>
              <c:layout>
                <c:manualLayout>
                  <c:x val="2.2185246810870773E-3"/>
                  <c:y val="5.822416302765648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F02-4BE9-BDFF-5D8C29B03C50}"/>
                </c:ext>
              </c:extLst>
            </c:dLbl>
            <c:dLbl>
              <c:idx val="9"/>
              <c:layout>
                <c:manualLayout>
                  <c:x val="5.3651804519723918E-17"/>
                  <c:y val="-1.612052823924640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02-4BE9-BDFF-5D8C29B03C50}"/>
                </c:ext>
              </c:extLst>
            </c:dLbl>
            <c:dLbl>
              <c:idx val="14"/>
              <c:layout>
                <c:manualLayout>
                  <c:x val="0"/>
                  <c:y val="1.16448326055312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02-4BE9-BDFF-5D8C29B03C50}"/>
                </c:ext>
              </c:extLst>
            </c:dLbl>
            <c:dLbl>
              <c:idx val="15"/>
              <c:layout>
                <c:manualLayout>
                  <c:x val="-4.4370493621742352E-3"/>
                  <c:y val="-2.911208151382823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02-4BE9-BDFF-5D8C29B03C50}"/>
                </c:ext>
              </c:extLst>
            </c:dLbl>
            <c:dLbl>
              <c:idx val="16"/>
              <c:layout>
                <c:manualLayout>
                  <c:x val="1.4632479357258551E-3"/>
                  <c:y val="-1.813559426915221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02-4BE9-BDFF-5D8C29B03C50}"/>
                </c:ext>
              </c:extLst>
            </c:dLbl>
            <c:dLbl>
              <c:idx val="18"/>
              <c:layout>
                <c:manualLayout>
                  <c:x val="0"/>
                  <c:y val="1.164483260553129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F02-4BE9-BDFF-5D8C29B03C50}"/>
                </c:ext>
              </c:extLst>
            </c:dLbl>
            <c:dLbl>
              <c:idx val="19"/>
              <c:layout>
                <c:manualLayout>
                  <c:x val="0"/>
                  <c:y val="-3.784570596797676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02-4BE9-BDFF-5D8C29B03C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Charts'!$A$5:$A$25</c:f>
              <c:strCache>
                <c:ptCount val="21"/>
                <c:pt idx="0">
                  <c:v>Alameda County</c:v>
                </c:pt>
                <c:pt idx="1">
                  <c:v>City of Alameda</c:v>
                </c:pt>
                <c:pt idx="2">
                  <c:v>Albany</c:v>
                </c:pt>
                <c:pt idx="3">
                  <c:v>Ashland</c:v>
                </c:pt>
                <c:pt idx="4">
                  <c:v>Berkeley **</c:v>
                </c:pt>
                <c:pt idx="5">
                  <c:v>Castro Valley</c:v>
                </c:pt>
                <c:pt idx="6">
                  <c:v>Cherryland</c:v>
                </c:pt>
                <c:pt idx="7">
                  <c:v>Dublin</c:v>
                </c:pt>
                <c:pt idx="8">
                  <c:v>Emeryville</c:v>
                </c:pt>
                <c:pt idx="9">
                  <c:v>Fairview</c:v>
                </c:pt>
                <c:pt idx="10">
                  <c:v>Fremont</c:v>
                </c:pt>
                <c:pt idx="11">
                  <c:v>Hayward</c:v>
                </c:pt>
                <c:pt idx="12">
                  <c:v>Livermore</c:v>
                </c:pt>
                <c:pt idx="13">
                  <c:v>Newark</c:v>
                </c:pt>
                <c:pt idx="14">
                  <c:v>Oakland</c:v>
                </c:pt>
                <c:pt idx="15">
                  <c:v>Piedmont</c:v>
                </c:pt>
                <c:pt idx="16">
                  <c:v>Pleasanton</c:v>
                </c:pt>
                <c:pt idx="17">
                  <c:v>San Leandro</c:v>
                </c:pt>
                <c:pt idx="18">
                  <c:v>San Lorenzo</c:v>
                </c:pt>
                <c:pt idx="19">
                  <c:v>Sunol</c:v>
                </c:pt>
                <c:pt idx="20">
                  <c:v>Union City</c:v>
                </c:pt>
              </c:strCache>
            </c:strRef>
          </c:cat>
          <c:val>
            <c:numRef>
              <c:f>'Data for Charts'!$B$5:$B$25</c:f>
              <c:numCache>
                <c:formatCode>0.0%</c:formatCode>
                <c:ptCount val="21"/>
                <c:pt idx="0">
                  <c:v>0.113</c:v>
                </c:pt>
                <c:pt idx="1">
                  <c:v>9.1999999999999998E-2</c:v>
                </c:pt>
                <c:pt idx="2">
                  <c:v>9.6000000000000002E-2</c:v>
                </c:pt>
                <c:pt idx="3">
                  <c:v>0.193</c:v>
                </c:pt>
                <c:pt idx="4">
                  <c:v>0.19800000000000001</c:v>
                </c:pt>
                <c:pt idx="5">
                  <c:v>6.5000000000000002E-2</c:v>
                </c:pt>
                <c:pt idx="6">
                  <c:v>0.22800000000000001</c:v>
                </c:pt>
                <c:pt idx="7">
                  <c:v>3.5999999999999997E-2</c:v>
                </c:pt>
                <c:pt idx="8">
                  <c:v>0.11700000000000001</c:v>
                </c:pt>
                <c:pt idx="9">
                  <c:v>9.2999999999999999E-2</c:v>
                </c:pt>
                <c:pt idx="10">
                  <c:v>4.9000000000000002E-2</c:v>
                </c:pt>
                <c:pt idx="11">
                  <c:v>0.105</c:v>
                </c:pt>
                <c:pt idx="12">
                  <c:v>4.8000000000000001E-2</c:v>
                </c:pt>
                <c:pt idx="13">
                  <c:v>6.3E-2</c:v>
                </c:pt>
                <c:pt idx="14">
                  <c:v>0.187</c:v>
                </c:pt>
                <c:pt idx="15">
                  <c:v>4.9000000000000002E-2</c:v>
                </c:pt>
                <c:pt idx="16">
                  <c:v>4.2999999999999997E-2</c:v>
                </c:pt>
                <c:pt idx="17">
                  <c:v>0.111</c:v>
                </c:pt>
                <c:pt idx="18">
                  <c:v>8.8999999999999996E-2</c:v>
                </c:pt>
                <c:pt idx="19">
                  <c:v>0.09</c:v>
                </c:pt>
                <c:pt idx="20">
                  <c:v>7.0999999999999994E-2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EF02-4BE9-BDFF-5D8C29B03C50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47892288"/>
        <c:axId val="447888680"/>
      </c:barChart>
      <c:catAx>
        <c:axId val="44789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888680"/>
        <c:crosses val="autoZero"/>
        <c:auto val="1"/>
        <c:lblAlgn val="ctr"/>
        <c:lblOffset val="100"/>
        <c:noMultiLvlLbl val="0"/>
      </c:catAx>
      <c:valAx>
        <c:axId val="447888680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dk1"/>
              </a:solidFill>
              <a:prstDash val="solid"/>
              <a:miter lim="800000"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4789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12700" cap="flat" cmpd="sng" algn="ctr">
      <a:solidFill>
        <a:schemeClr val="tx1"/>
      </a:solidFill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7897273535585E-2"/>
          <c:y val="0.14130146436954036"/>
          <c:w val="0.89975483610651763"/>
          <c:h val="0.6481800164761639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3"/>
        <c:axId val="153676416"/>
        <c:axId val="170881408"/>
      </c:barChart>
      <c:catAx>
        <c:axId val="15367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70881408"/>
        <c:crosses val="autoZero"/>
        <c:auto val="1"/>
        <c:lblAlgn val="ctr"/>
        <c:lblOffset val="100"/>
        <c:noMultiLvlLbl val="0"/>
      </c:catAx>
      <c:valAx>
        <c:axId val="1708814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3676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FD-4B9D-B356-2D819F8C40DC}"/>
              </c:ext>
            </c:extLst>
          </c:dPt>
          <c:dPt>
            <c:idx val="1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FD-4B9D-B356-2D819F8C40DC}"/>
              </c:ext>
            </c:extLst>
          </c:dPt>
          <c:dPt>
            <c:idx val="2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FD-4B9D-B356-2D819F8C40DC}"/>
              </c:ext>
            </c:extLst>
          </c:dPt>
          <c:dPt>
            <c:idx val="3"/>
            <c:invertIfNegative val="0"/>
            <c:bubble3D val="0"/>
            <c:spPr>
              <a:solidFill>
                <a:srgbClr val="C0000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FFD-4B9D-B356-2D819F8C40DC}"/>
              </c:ext>
            </c:extLst>
          </c:dPt>
          <c:dPt>
            <c:idx val="4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FFD-4B9D-B356-2D819F8C40DC}"/>
              </c:ext>
            </c:extLst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C-BFFD-4B9D-B356-2D819F8C40DC}"/>
              </c:ext>
            </c:extLst>
          </c:dPt>
          <c:dPt>
            <c:idx val="6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FFD-4B9D-B356-2D819F8C40DC}"/>
              </c:ext>
            </c:extLst>
          </c:dPt>
          <c:dPt>
            <c:idx val="7"/>
            <c:invertIfNegative val="0"/>
            <c:bubble3D val="0"/>
            <c:spPr>
              <a:solidFill>
                <a:srgbClr val="00B050"/>
              </a:solidFill>
              <a:ln w="12700"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E-BFFD-4B9D-B356-2D819F8C40D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'Data for Charts'!$B$31:$I$31</c:f>
              <c:strCache>
                <c:ptCount val="8"/>
                <c:pt idx="0">
                  <c:v>Black</c:v>
                </c:pt>
                <c:pt idx="1">
                  <c:v>AI/AH</c:v>
                </c:pt>
                <c:pt idx="2">
                  <c:v>Some other race</c:v>
                </c:pt>
                <c:pt idx="3">
                  <c:v>Hispanic or Latino origin (of any race)</c:v>
                </c:pt>
                <c:pt idx="4">
                  <c:v>2 or more races</c:v>
                </c:pt>
                <c:pt idx="5">
                  <c:v>Pacific Islanders (NHPI)</c:v>
                </c:pt>
                <c:pt idx="6">
                  <c:v>White</c:v>
                </c:pt>
                <c:pt idx="7">
                  <c:v>Asian</c:v>
                </c:pt>
              </c:strCache>
            </c:strRef>
          </c:cat>
          <c:val>
            <c:numRef>
              <c:f>'Data for Charts'!$B$32:$I$32</c:f>
              <c:numCache>
                <c:formatCode>0.0%</c:formatCode>
                <c:ptCount val="8"/>
                <c:pt idx="0">
                  <c:v>0.22384399284079839</c:v>
                </c:pt>
                <c:pt idx="1">
                  <c:v>0.19665861513687602</c:v>
                </c:pt>
                <c:pt idx="2">
                  <c:v>0.1520222602852099</c:v>
                </c:pt>
                <c:pt idx="3">
                  <c:v>0.14722487189156813</c:v>
                </c:pt>
                <c:pt idx="4">
                  <c:v>0.11349207899517512</c:v>
                </c:pt>
                <c:pt idx="5">
                  <c:v>9.9762117157300031E-2</c:v>
                </c:pt>
                <c:pt idx="6">
                  <c:v>9.1549089546032247E-2</c:v>
                </c:pt>
                <c:pt idx="7">
                  <c:v>8.837681733277096E-2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FFD-4B9D-B356-2D819F8C40D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335105128"/>
        <c:axId val="335106112"/>
      </c:barChart>
      <c:catAx>
        <c:axId val="335105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106112"/>
        <c:crosses val="autoZero"/>
        <c:auto val="1"/>
        <c:lblAlgn val="ctr"/>
        <c:lblOffset val="100"/>
        <c:noMultiLvlLbl val="0"/>
      </c:catAx>
      <c:valAx>
        <c:axId val="335106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5105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tx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357897273535585E-2"/>
          <c:y val="0.14130146436954036"/>
          <c:w val="0.89975483610651763"/>
          <c:h val="0.64818001647616397"/>
        </c:manualLayout>
      </c:layout>
      <c:barChart>
        <c:barDir val="col"/>
        <c:grouping val="clustered"/>
        <c:varyColors val="0"/>
        <c:dLbls>
          <c:showLegendKey val="0"/>
          <c:showVal val="1"/>
          <c:showCatName val="0"/>
          <c:showSerName val="0"/>
          <c:showPercent val="0"/>
          <c:showBubbleSize val="0"/>
        </c:dLbls>
        <c:gapWidth val="101"/>
        <c:overlap val="-23"/>
        <c:axId val="153676416"/>
        <c:axId val="170881408"/>
      </c:barChart>
      <c:catAx>
        <c:axId val="15367641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400" b="1" i="0" baseline="0"/>
            </a:pPr>
            <a:endParaRPr lang="en-US"/>
          </a:p>
        </c:txPr>
        <c:crossAx val="170881408"/>
        <c:crosses val="autoZero"/>
        <c:auto val="1"/>
        <c:lblAlgn val="ctr"/>
        <c:lblOffset val="100"/>
        <c:noMultiLvlLbl val="0"/>
      </c:catAx>
      <c:valAx>
        <c:axId val="170881408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153676416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0.02023</cdr:x>
      <cdr:y>0.94711</cdr:y>
    </cdr:from>
    <cdr:to>
      <cdr:x>0.86353</cdr:x>
      <cdr:y>0.99326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71893" y="3631309"/>
          <a:ext cx="7166826" cy="17694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000" dirty="0"/>
            <a:t>Source: US Census Bureau, 2013-2017 ACS 5-Year Estimates – B02001 - Race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0.09836</cdr:x>
      <cdr:y>0</cdr:y>
    </cdr:from>
    <cdr:to>
      <cdr:x>0.90164</cdr:x>
      <cdr:y>0.15344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1968" y="-457200"/>
          <a:ext cx="6549464" cy="911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4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0.20548</cdr:y>
    </cdr:to>
    <cdr:sp macro="" textlink="">
      <cdr:nvSpPr>
        <cdr:cNvPr id="3" name="Rectangle 2"/>
        <cdr:cNvSpPr>
          <a:spLocks xmlns:a="http://schemas.openxmlformats.org/drawingml/2006/main" noGrp="1" noChangeArrowheads="1"/>
        </cdr:cNvSpPr>
      </cdr:nvSpPr>
      <cdr:spPr bwMode="auto">
        <a:xfrm xmlns:a="http://schemas.openxmlformats.org/drawingml/2006/main">
          <a:off x="0" y="0"/>
          <a:ext cx="8534400" cy="1143000"/>
        </a:xfrm>
        <a:prstGeom xmlns:a="http://schemas.openxmlformats.org/drawingml/2006/main" prst="rect">
          <a:avLst/>
        </a:prstGeom>
        <a:solidFill xmlns:a="http://schemas.openxmlformats.org/drawingml/2006/main">
          <a:srgbClr val="800000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  <a:lvl2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2pPr>
          <a:lvl3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3pPr>
          <a:lvl4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4pPr>
          <a:lvl5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5pPr>
          <a:lvl6pPr marL="4572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6pPr>
          <a:lvl7pPr marL="9144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7pPr>
          <a:lvl8pPr marL="13716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8pPr>
          <a:lvl9pPr marL="18288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r>
            <a:rPr lang="en-US" sz="2800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Residents Living in Poverty in Alameda County</a:t>
          </a:r>
        </a:p>
        <a:p xmlns:a="http://schemas.openxmlformats.org/drawingml/2006/main">
          <a:r>
            <a:rPr lang="en-US" sz="2800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by City </a:t>
          </a:r>
        </a:p>
        <a:p xmlns:a="http://schemas.openxmlformats.org/drawingml/2006/main">
          <a:endParaRPr lang="en-US" sz="2600" dirty="0">
            <a:solidFill>
              <a:schemeClr val="bg1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0.09836</cdr:x>
      <cdr:y>0</cdr:y>
    </cdr:from>
    <cdr:to>
      <cdr:x>0.90164</cdr:x>
      <cdr:y>0.15344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1968" y="-457200"/>
          <a:ext cx="6549464" cy="911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4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0.20548</cdr:y>
    </cdr:to>
    <cdr:sp macro="" textlink="">
      <cdr:nvSpPr>
        <cdr:cNvPr id="3" name="Rectangle 2"/>
        <cdr:cNvSpPr>
          <a:spLocks xmlns:a="http://schemas.openxmlformats.org/drawingml/2006/main" noGrp="1" noChangeArrowheads="1"/>
        </cdr:cNvSpPr>
      </cdr:nvSpPr>
      <cdr:spPr bwMode="auto">
        <a:xfrm xmlns:a="http://schemas.openxmlformats.org/drawingml/2006/main">
          <a:off x="0" y="0"/>
          <a:ext cx="8534400" cy="1143000"/>
        </a:xfrm>
        <a:prstGeom xmlns:a="http://schemas.openxmlformats.org/drawingml/2006/main" prst="rect">
          <a:avLst/>
        </a:prstGeom>
        <a:solidFill xmlns:a="http://schemas.openxmlformats.org/drawingml/2006/main">
          <a:srgbClr val="800000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  <a:lvl2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2pPr>
          <a:lvl3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3pPr>
          <a:lvl4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4pPr>
          <a:lvl5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5pPr>
          <a:lvl6pPr marL="4572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6pPr>
          <a:lvl7pPr marL="9144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7pPr>
          <a:lvl8pPr marL="13716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8pPr>
          <a:lvl9pPr marL="18288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r>
            <a:rPr lang="en-US" sz="2800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Residents Living in Poverty in Alameda County </a:t>
          </a:r>
        </a:p>
        <a:p xmlns:a="http://schemas.openxmlformats.org/drawingml/2006/main">
          <a:r>
            <a:rPr lang="en-US" sz="2800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by Race &amp; Ethnicity </a:t>
          </a:r>
        </a:p>
        <a:p xmlns:a="http://schemas.openxmlformats.org/drawingml/2006/main">
          <a:endParaRPr lang="en-US" sz="2600" dirty="0">
            <a:solidFill>
              <a:schemeClr val="bg1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0.09821</cdr:x>
      <cdr:y>0.4898</cdr:y>
    </cdr:from>
    <cdr:to>
      <cdr:x>0.96972</cdr:x>
      <cdr:y>0.4898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id="{0197715D-441E-4FAB-8966-54C2E447D4F0}"/>
            </a:ext>
          </a:extLst>
        </cdr:cNvPr>
        <cdr:cNvCxnSpPr/>
      </cdr:nvCxnSpPr>
      <cdr:spPr>
        <a:xfrm xmlns:a="http://schemas.openxmlformats.org/drawingml/2006/main">
          <a:off x="838199" y="2286000"/>
          <a:ext cx="7437782" cy="0"/>
        </a:xfrm>
        <a:prstGeom xmlns:a="http://schemas.openxmlformats.org/drawingml/2006/main" prst="line">
          <a:avLst/>
        </a:prstGeom>
        <a:ln xmlns:a="http://schemas.openxmlformats.org/drawingml/2006/main" w="28575">
          <a:solidFill>
            <a:srgbClr val="1158AF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0.65179</cdr:x>
      <cdr:y>0.26312</cdr:y>
    </cdr:from>
    <cdr:to>
      <cdr:x>0.84821</cdr:x>
      <cdr:y>0.3588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5562599" y="1228060"/>
          <a:ext cx="1676400" cy="4465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100" dirty="0"/>
            <a:t>Alameda County Poverty Rate = 11.3%</a:t>
          </a:r>
        </a:p>
      </cdr:txBody>
    </cdr:sp>
  </cdr:relSizeAnchor>
  <cdr:relSizeAnchor xmlns:cdr="http://schemas.openxmlformats.org/drawingml/2006/chartDrawing">
    <cdr:from>
      <cdr:x>0.75</cdr:x>
      <cdr:y>0.35918</cdr:y>
    </cdr:from>
    <cdr:to>
      <cdr:x>0.75</cdr:x>
      <cdr:y>0.47347</cdr:y>
    </cdr:to>
    <cdr:cxnSp macro="">
      <cdr:nvCxnSpPr>
        <cdr:cNvPr id="9" name="Straight Arrow Connector 8">
          <a:extLst xmlns:a="http://schemas.openxmlformats.org/drawingml/2006/main">
            <a:ext uri="{FF2B5EF4-FFF2-40B4-BE49-F238E27FC236}">
              <a16:creationId xmlns:a16="http://schemas.microsoft.com/office/drawing/2014/main" id="{FB67F977-5B0B-44ED-AA39-74021E6603CC}"/>
            </a:ext>
          </a:extLst>
        </cdr:cNvPr>
        <cdr:cNvCxnSpPr/>
      </cdr:nvCxnSpPr>
      <cdr:spPr>
        <a:xfrm xmlns:a="http://schemas.openxmlformats.org/drawingml/2006/main">
          <a:off x="6400799" y="1676400"/>
          <a:ext cx="0" cy="533400"/>
        </a:xfrm>
        <a:prstGeom xmlns:a="http://schemas.openxmlformats.org/drawingml/2006/main" prst="straightConnector1">
          <a:avLst/>
        </a:prstGeom>
        <a:ln xmlns:a="http://schemas.openxmlformats.org/drawingml/2006/main" w="28575">
          <a:solidFill>
            <a:srgbClr val="1158AF"/>
          </a:solidFill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0.09836</cdr:x>
      <cdr:y>0</cdr:y>
    </cdr:from>
    <cdr:to>
      <cdr:x>0.90164</cdr:x>
      <cdr:y>0.15344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01968" y="-457200"/>
          <a:ext cx="6549464" cy="91198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endParaRPr lang="en-US" sz="2400" b="1" dirty="0">
            <a:latin typeface="Arial Black" panose="020B0A04020102020204" pitchFamily="34" charset="0"/>
          </a:endParaRPr>
        </a:p>
      </cdr:txBody>
    </cdr:sp>
  </cdr:relSizeAnchor>
  <cdr:relSizeAnchor xmlns:cdr="http://schemas.openxmlformats.org/drawingml/2006/chartDrawing">
    <cdr:from>
      <cdr:x>0</cdr:x>
      <cdr:y>0</cdr:y>
    </cdr:from>
    <cdr:to>
      <cdr:x>1</cdr:x>
      <cdr:y>0.19672</cdr:y>
    </cdr:to>
    <cdr:sp macro="" textlink="">
      <cdr:nvSpPr>
        <cdr:cNvPr id="3" name="Rectangle 2"/>
        <cdr:cNvSpPr>
          <a:spLocks xmlns:a="http://schemas.openxmlformats.org/drawingml/2006/main" noGrp="1" noChangeArrowheads="1"/>
        </cdr:cNvSpPr>
      </cdr:nvSpPr>
      <cdr:spPr bwMode="auto">
        <a:xfrm xmlns:a="http://schemas.openxmlformats.org/drawingml/2006/main">
          <a:off x="0" y="-304800"/>
          <a:ext cx="8534400" cy="1143000"/>
        </a:xfrm>
        <a:prstGeom xmlns:a="http://schemas.openxmlformats.org/drawingml/2006/main" prst="rect">
          <a:avLst/>
        </a:prstGeom>
        <a:solidFill xmlns:a="http://schemas.openxmlformats.org/drawingml/2006/main">
          <a:srgbClr val="800000"/>
        </a:solidFill>
        <a:ln xmlns:a="http://schemas.openxmlformats.org/drawingml/2006/main" w="9525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ctr" anchorCtr="0" compatLnSpc="1">
          <a:prstTxWarp prst="textNoShape">
            <a:avLst/>
          </a:prstTxWarp>
        </a:bodyPr>
        <a:lstStyle xmlns:a="http://schemas.openxmlformats.org/drawingml/2006/main">
          <a:lvl1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+mj-lt"/>
              <a:ea typeface="+mj-ea"/>
              <a:cs typeface="+mj-cs"/>
            </a:defRPr>
          </a:lvl1pPr>
          <a:lvl2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2pPr>
          <a:lvl3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3pPr>
          <a:lvl4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4pPr>
          <a:lvl5pPr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5pPr>
          <a:lvl6pPr marL="4572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6pPr>
          <a:lvl7pPr marL="9144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7pPr>
          <a:lvl8pPr marL="13716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8pPr>
          <a:lvl9pPr marL="1828800" algn="ctr" rtl="0" fontAlgn="base">
            <a:spcBef>
              <a:spcPct val="0"/>
            </a:spcBef>
            <a:spcAft>
              <a:spcPct val="0"/>
            </a:spcAft>
            <a:defRPr sz="4400">
              <a:solidFill>
                <a:schemeClr val="tx2"/>
              </a:solidFill>
              <a:latin typeface="Arial" charset="0"/>
            </a:defRPr>
          </a:lvl9pPr>
        </a:lstStyle>
        <a:p xmlns:a="http://schemas.openxmlformats.org/drawingml/2006/main">
          <a:pPr algn="l"/>
          <a:r>
            <a:rPr lang="en-US" sz="2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</a:p>
        <a:p xmlns:a="http://schemas.openxmlformats.org/drawingml/2006/main">
          <a:r>
            <a:rPr lang="en-US" sz="2800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Residents Living in Poverty in Alameda County </a:t>
          </a:r>
        </a:p>
        <a:p xmlns:a="http://schemas.openxmlformats.org/drawingml/2006/main">
          <a:r>
            <a:rPr lang="en-US" sz="2800" kern="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by Age</a:t>
          </a:r>
        </a:p>
        <a:p xmlns:a="http://schemas.openxmlformats.org/drawingml/2006/main">
          <a:endParaRPr lang="en-US" sz="2600" dirty="0">
            <a:solidFill>
              <a:schemeClr val="bg1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0.04272</cdr:x>
      <cdr:y>0.9571</cdr:y>
    </cdr:from>
    <cdr:to>
      <cdr:x>0.82076</cdr:x>
      <cdr:y>1</cdr:y>
    </cdr:to>
    <cdr:sp macro="" textlink="">
      <cdr:nvSpPr>
        <cdr:cNvPr id="3" name="TextBox 1">
          <a:extLst xmlns:a="http://schemas.openxmlformats.org/drawingml/2006/main">
            <a:ext uri="{FF2B5EF4-FFF2-40B4-BE49-F238E27FC236}">
              <a16:creationId xmlns:a16="http://schemas.microsoft.com/office/drawing/2014/main" id="{EDFBB503-EB91-47BF-8BDB-E02D40DF52E0}"/>
            </a:ext>
          </a:extLst>
        </cdr:cNvPr>
        <cdr:cNvSpPr txBox="1"/>
      </cdr:nvSpPr>
      <cdr:spPr>
        <a:xfrm xmlns:a="http://schemas.openxmlformats.org/drawingml/2006/main">
          <a:off x="370211" y="5029202"/>
          <a:ext cx="6741888" cy="225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050" dirty="0"/>
            <a:t>Source: Alameda County 2017 Everyone Counts: Homeless Point-in-Time Count and Survey</a:t>
          </a:r>
        </a:p>
      </cdr:txBody>
    </cdr:sp>
  </cdr:relSizeAnchor>
  <cdr:relSizeAnchor xmlns:cdr="http://schemas.openxmlformats.org/drawingml/2006/chartDrawing">
    <cdr:from>
      <cdr:x>0.12187</cdr:x>
      <cdr:y>0.11601</cdr:y>
    </cdr:from>
    <cdr:to>
      <cdr:x>0.29344</cdr:x>
      <cdr:y>0.36227</cdr:y>
    </cdr:to>
    <cdr:pic>
      <cdr:nvPicPr>
        <cdr:cNvPr id="4" name="chart">
          <a:extLst xmlns:a="http://schemas.openxmlformats.org/drawingml/2006/main">
            <a:ext uri="{FF2B5EF4-FFF2-40B4-BE49-F238E27FC236}">
              <a16:creationId xmlns:a16="http://schemas.microsoft.com/office/drawing/2014/main" id="{A1B9C367-D2E0-438D-9CEF-E1CD4A0F46C6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1056011" y="609600"/>
          <a:ext cx="1486723" cy="1293978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0.53518</cdr:x>
      <cdr:y>0.62936</cdr:y>
    </cdr:from>
    <cdr:to>
      <cdr:x>0.86598</cdr:x>
      <cdr:y>0.87974</cdr:y>
    </cdr:to>
    <cdr:pic>
      <cdr:nvPicPr>
        <cdr:cNvPr id="6" name="chart">
          <a:extLst xmlns:a="http://schemas.openxmlformats.org/drawingml/2006/main">
            <a:ext uri="{FF2B5EF4-FFF2-40B4-BE49-F238E27FC236}">
              <a16:creationId xmlns:a16="http://schemas.microsoft.com/office/drawing/2014/main" id="{943C1F2C-A3C1-4852-9D99-90FD6A741EED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4637411" y="3307053"/>
          <a:ext cx="2866455" cy="131565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5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D780ACFB-BC27-4422-9FBD-96CBEC9A39A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658480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513" y="0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endParaRPr lang="en-US" dirty="0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17600" y="696913"/>
            <a:ext cx="4646613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8805" y="4416434"/>
            <a:ext cx="5504204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5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/>
            </a:lvl1pPr>
          </a:lstStyle>
          <a:p>
            <a:endParaRPr lang="en-US" dirty="0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513" y="8829675"/>
            <a:ext cx="2982742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/>
            </a:lvl1pPr>
          </a:lstStyle>
          <a:p>
            <a:fld id="{8D07CAD9-B120-4F44-AF5E-94D6AFF0390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730748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708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34673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7087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8575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51331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Note: Compared to 3.8% for 2016</a:t>
            </a: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7565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7.4</a:t>
            </a:r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% of Alameda County high school students did not graduate</a:t>
            </a:r>
          </a:p>
          <a:p>
            <a:pPr algn="ctr"/>
            <a:r>
              <a:rPr lang="en-US" sz="1200" b="0" dirty="0">
                <a:latin typeface="Arial" panose="020B0604020202020204" pitchFamily="34" charset="0"/>
                <a:cs typeface="Arial" panose="020B0604020202020204" pitchFamily="34" charset="0"/>
              </a:rPr>
              <a:t>12.9% of Oakland</a:t>
            </a:r>
            <a:r>
              <a:rPr lang="en-US" sz="1200" b="0" baseline="0" dirty="0">
                <a:latin typeface="Arial" panose="020B0604020202020204" pitchFamily="34" charset="0"/>
                <a:cs typeface="Arial" panose="020B0604020202020204" pitchFamily="34" charset="0"/>
              </a:rPr>
              <a:t> high school students did not graduate</a:t>
            </a:r>
            <a:endParaRPr lang="en-US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84187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This is</a:t>
            </a:r>
            <a:r>
              <a:rPr lang="en-US" baseline="0" dirty="0"/>
              <a:t> the most current dataset that shows Alameda County cities. In 2009, there were 11,189 violent crimes. </a:t>
            </a:r>
            <a:r>
              <a:rPr lang="en-US" sz="1200" kern="1200" dirty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City of Oakland’s crime statistics are remarkably high compared to other jurisdictions in Alameda County, constituting 60% of the violent crimes in the entire county.  The Oakland Police Department report that in 2012, there were 131 homicides. Of these homicides, 60% are age 30 and  under, and mostly male (86%). </a:t>
            </a:r>
          </a:p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5652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4944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7922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0439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71752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26403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07CAD9-B120-4F44-AF5E-94D6AFF0390D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9287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76280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09137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9850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76240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17600" y="696913"/>
            <a:ext cx="4646613" cy="3486150"/>
          </a:xfrm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The poverty level is based on the number of those below poverty divided by the population</a:t>
            </a:r>
            <a:r>
              <a:rPr lang="en-US" baseline="0" dirty="0"/>
              <a:t> whom poverty status is determined. Not necessarily the entire population.  </a:t>
            </a:r>
            <a:r>
              <a:rPr lang="en-US" sz="1200" dirty="0"/>
              <a:t>2019 HHS Poverty Guidelines for an individual is </a:t>
            </a:r>
            <a:r>
              <a:rPr lang="en-US" sz="1200" b="1" dirty="0"/>
              <a:t>$12,060 </a:t>
            </a:r>
            <a:r>
              <a:rPr lang="en-US" sz="1200" dirty="0"/>
              <a:t>(around $5.80 per hr.); </a:t>
            </a:r>
            <a:r>
              <a:rPr lang="en-US" sz="1200" b="1" dirty="0"/>
              <a:t>$20,420</a:t>
            </a:r>
            <a:r>
              <a:rPr lang="en-US" sz="1200" dirty="0"/>
              <a:t> for a family of 3 (around $9.82 per hr.)</a:t>
            </a:r>
          </a:p>
          <a:p>
            <a:endParaRPr lang="en-US" dirty="0"/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Oakland Community Action Partnership / 2020 - 2021 CAP Plan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D912F-59B6-46DE-90E7-FB31397E23B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FAF93A-01B4-4E1B-B1C4-F21FE7F27BD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D6931F-7926-4D3C-BF2A-30B2D1F76F8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659862-EB14-41BE-8C46-3F0A119ED11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0C1617-8539-4667-ACDC-A3467599747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1083E2-B1F7-4513-8241-7710EC499E4D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F6A281-211A-4731-BE19-35E04696B54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E8752-F74A-434D-8D15-0B17A3A80183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175B5-B351-42D4-BBBB-006BBFB5F5C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B3A19B-A03F-48D6-AFD5-858F0551BBD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C587E5-9793-4105-BA13-F69F89B30C28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r>
              <a:rPr lang="en-US"/>
              <a:t>Oakland Community Action Partnership: 2012 - 2013 CAP Plan</a:t>
            </a:r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DDAA603-9EA7-4B09-935A-7F72D1A9FE85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95288" indent="-39528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971550" indent="-168275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31445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5735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.jpe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microsoft.com/office/2007/relationships/hdphoto" Target="../media/hdphoto1.wdp"/><Relationship Id="rId4" Type="http://schemas.openxmlformats.org/officeDocument/2006/relationships/image" Target="../media/image2.jpe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ensus.gov/programs-surveys/acs" TargetMode="External"/><Relationship Id="rId3" Type="http://schemas.openxmlformats.org/officeDocument/2006/relationships/image" Target="../media/image5.jpeg"/><Relationship Id="rId7" Type="http://schemas.openxmlformats.org/officeDocument/2006/relationships/hyperlink" Target="https://aspe.hhs.gov/poverty-guideline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2.xml"/><Relationship Id="rId5" Type="http://schemas.openxmlformats.org/officeDocument/2006/relationships/image" Target="../media/image7.jpeg"/><Relationship Id="rId10" Type="http://schemas.openxmlformats.org/officeDocument/2006/relationships/hyperlink" Target="http://nlihc.org/oor/california" TargetMode="External"/><Relationship Id="rId4" Type="http://schemas.openxmlformats.org/officeDocument/2006/relationships/image" Target="../media/image6.jpeg"/><Relationship Id="rId9" Type="http://schemas.openxmlformats.org/officeDocument/2006/relationships/hyperlink" Target="https://insightcced.org/2018-self-sufficiency-standard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24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jpeg"/><Relationship Id="rId5" Type="http://schemas.openxmlformats.org/officeDocument/2006/relationships/image" Target="../media/image19.jpg"/><Relationship Id="rId4" Type="http://schemas.openxmlformats.org/officeDocument/2006/relationships/image" Target="../media/image18.jpeg"/><Relationship Id="rId9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spe.hhs.gov/poverty-guideline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2954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4000" dirty="0">
                <a:solidFill>
                  <a:schemeClr val="bg1"/>
                </a:solidFill>
              </a:rPr>
              <a:t>Alameda County-Oakland</a:t>
            </a:r>
            <a:br>
              <a:rPr lang="en-US" sz="40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Community Action Partnership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5344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pic>
        <p:nvPicPr>
          <p:cNvPr id="3074" name="Picture 2" descr="Z:\Policy &amp; Planning\CAP\Pictures\2014 Grantees\Carmen big_FirstPlac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2103886"/>
            <a:ext cx="1636712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Z:\Policy &amp; Planning\CAP\Pictures\2014 Grantees\CalFresh Screening 2_Fremon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890"/>
          <a:stretch/>
        </p:blipFill>
        <p:spPr bwMode="auto">
          <a:xfrm>
            <a:off x="5562600" y="2103886"/>
            <a:ext cx="3200400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29" y="4975990"/>
            <a:ext cx="2243171" cy="1345902"/>
          </a:xfrm>
          <a:prstGeom prst="rect">
            <a:avLst/>
          </a:prstGeom>
        </p:spPr>
      </p:pic>
      <p:pic>
        <p:nvPicPr>
          <p:cNvPr id="3078" name="Picture 6" descr="Z:\Policy &amp; Planning\CAP\Pictures\2014 Grantees\Johnny Yee  client smiling_Fremont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6" y="2103886"/>
            <a:ext cx="3273424" cy="245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10000" y="24337"/>
            <a:ext cx="1752600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200" b="1" dirty="0"/>
              <a:t>      Appendix I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Alameda County &amp; Oakland’s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Low-Income Community Profile</a:t>
            </a:r>
          </a:p>
        </p:txBody>
      </p:sp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762000" y="3200400"/>
            <a:ext cx="7848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dirty="0"/>
              <a:t>  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000" dirty="0"/>
              <a:t>   </a:t>
            </a:r>
            <a:r>
              <a:rPr lang="en-US" sz="1400" dirty="0"/>
              <a:t> </a:t>
            </a:r>
            <a:endParaRPr lang="en-US" sz="20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372057"/>
              </p:ext>
            </p:extLst>
          </p:nvPr>
        </p:nvGraphicFramePr>
        <p:xfrm>
          <a:off x="304800" y="1447801"/>
          <a:ext cx="8534400" cy="464819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4477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98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03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4000778644"/>
                    </a:ext>
                  </a:extLst>
                </a:gridCol>
              </a:tblGrid>
              <a:tr h="107479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2000 Below Poverty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of total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2010 Below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Poverty</a:t>
                      </a:r>
                      <a:r>
                        <a:rPr lang="en-US" sz="1400" baseline="0" dirty="0"/>
                        <a:t> Level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of total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2013-2017 </a:t>
                      </a:r>
                    </a:p>
                    <a:p>
                      <a:pPr algn="ctr"/>
                      <a:r>
                        <a:rPr lang="en-US" sz="1400" b="1" dirty="0"/>
                        <a:t>ACS  Poverty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% of total pop.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# Change from 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4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Alameda County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156,804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172,348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11.7%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181,194</a:t>
                      </a:r>
                    </a:p>
                    <a:p>
                      <a:pPr algn="ctr"/>
                      <a:endParaRPr lang="en-US" sz="12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11.3%</a:t>
                      </a:r>
                      <a:endParaRPr lang="en-US" sz="16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8,846</a:t>
                      </a:r>
                      <a:endParaRPr lang="en-US" sz="1600" b="1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9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Oakland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76,489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19.4%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74,335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19.3%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77,347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18.7%</a:t>
                      </a:r>
                      <a:endParaRPr lang="en-US" sz="1600" b="1" u="sng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3,012</a:t>
                      </a:r>
                      <a:endParaRPr lang="en-US" sz="1600" b="1" u="sng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1325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 w/o Oakland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dirty="0"/>
                        <a:t>or Berkeley</a:t>
                      </a:r>
                      <a:r>
                        <a:rPr lang="en-US" sz="1400" baseline="0" dirty="0"/>
                        <a:t> 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60,820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6.4%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79,543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8.1%</a:t>
                      </a:r>
                      <a:endParaRPr lang="en-US" sz="1400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82,425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7.6%</a:t>
                      </a:r>
                      <a:endParaRPr lang="en-US" sz="1600" b="1" u="sng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2,882</a:t>
                      </a:r>
                      <a:endParaRPr lang="en-US" sz="1600" b="1" u="sng" dirty="0">
                        <a:solidFill>
                          <a:srgbClr val="990000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9403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AC-OCAP Served Areas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137,309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9.6%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153,878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10.4%</a:t>
                      </a:r>
                      <a:endParaRPr lang="en-US" sz="1400" b="1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159,772</a:t>
                      </a: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9.9%</a:t>
                      </a:r>
                      <a:endParaRPr lang="en-US" sz="1600" b="1" u="sng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5,894</a:t>
                      </a:r>
                      <a:endParaRPr lang="en-US" sz="1600" b="1" u="sng" dirty="0"/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78981884"/>
                  </a:ext>
                </a:extLst>
              </a:tr>
              <a:tr h="589403">
                <a:tc>
                  <a:txBody>
                    <a:bodyPr/>
                    <a:lstStyle/>
                    <a:p>
                      <a:pPr algn="l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AC-OCAP</a:t>
                      </a:r>
                      <a:r>
                        <a:rPr lang="en-US" sz="1400" baseline="0" dirty="0"/>
                        <a:t> serves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88.2%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6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66.7%</a:t>
                      </a:r>
                      <a:endParaRPr lang="en-US" sz="1600" b="1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43158706"/>
                  </a:ext>
                </a:extLst>
              </a:tr>
              <a:tr h="516936"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Berkeley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19,495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20.0%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18,470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18.4%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u="sng" dirty="0"/>
                        <a:t>21,422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19.8%</a:t>
                      </a:r>
                      <a:endParaRPr lang="en-US" sz="1600" b="1" u="sng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u="sng" dirty="0"/>
                        <a:t>2,952</a:t>
                      </a:r>
                      <a:endParaRPr lang="en-US" sz="1600" b="1" u="sng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0869036"/>
                  </a:ext>
                </a:extLst>
              </a:tr>
            </a:tbl>
          </a:graphicData>
        </a:graphic>
      </p:graphicFrame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6223506"/>
            <a:ext cx="4971233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US Census 2000, 2008-2010 3 Year Estimates, and 2013-2017 ACS 5 Year Estimates – S1701 </a:t>
            </a: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3601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04800" y="26670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000" dirty="0"/>
              <a:t>   </a:t>
            </a:r>
            <a:r>
              <a:rPr lang="en-US" sz="1400" dirty="0"/>
              <a:t> </a:t>
            </a:r>
            <a:endParaRPr lang="en-US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791026099"/>
              </p:ext>
            </p:extLst>
          </p:nvPr>
        </p:nvGraphicFramePr>
        <p:xfrm>
          <a:off x="304800" y="3048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11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96AB6D68-D985-4D1B-A141-84409B4823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24483485"/>
              </p:ext>
            </p:extLst>
          </p:nvPr>
        </p:nvGraphicFramePr>
        <p:xfrm>
          <a:off x="304800" y="1447800"/>
          <a:ext cx="85344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extBox 3"/>
          <p:cNvSpPr txBox="1"/>
          <p:nvPr/>
        </p:nvSpPr>
        <p:spPr>
          <a:xfrm>
            <a:off x="306571" y="6115050"/>
            <a:ext cx="5238750" cy="36195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Source: US Census Bureau, 2013-2017 </a:t>
            </a: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American Community Survey 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5-Year Estimates - S1701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** - Note: Berkeley poverty is overstated due to the number of college students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40532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341789669"/>
              </p:ext>
            </p:extLst>
          </p:nvPr>
        </p:nvGraphicFramePr>
        <p:xfrm>
          <a:off x="304800" y="304800"/>
          <a:ext cx="8534400" cy="5562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13" name="TextBox 3"/>
          <p:cNvSpPr txBox="1"/>
          <p:nvPr/>
        </p:nvSpPr>
        <p:spPr>
          <a:xfrm>
            <a:off x="306571" y="6115050"/>
            <a:ext cx="5238750" cy="36195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Source: US Census Bureau, 2013-2017 </a:t>
            </a: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American Community Survey 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5-Year Estimates - S1701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A74A30CE-4F9F-4158-AF3B-4354C79645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1049892"/>
              </p:ext>
            </p:extLst>
          </p:nvPr>
        </p:nvGraphicFramePr>
        <p:xfrm>
          <a:off x="304801" y="1447800"/>
          <a:ext cx="8534400" cy="4667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673144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304800" y="2667000"/>
            <a:ext cx="86106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006699"/>
              </a:buClr>
              <a:buSzPct val="120000"/>
            </a:pPr>
            <a:r>
              <a:rPr lang="en-US" sz="2000" dirty="0"/>
              <a:t>   </a:t>
            </a:r>
            <a:r>
              <a:rPr lang="en-US" sz="1400" dirty="0"/>
              <a:t> </a:t>
            </a:r>
            <a:endParaRPr lang="en-US" sz="2000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3674735425"/>
              </p:ext>
            </p:extLst>
          </p:nvPr>
        </p:nvGraphicFramePr>
        <p:xfrm>
          <a:off x="304800" y="304800"/>
          <a:ext cx="8534400" cy="5810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13" name="TextBox 3"/>
          <p:cNvSpPr txBox="1"/>
          <p:nvPr/>
        </p:nvSpPr>
        <p:spPr>
          <a:xfrm>
            <a:off x="304800" y="6189477"/>
            <a:ext cx="5238750" cy="209550"/>
          </a:xfrm>
          <a:prstGeom prst="rect">
            <a:avLst/>
          </a:prstGeom>
        </p:spPr>
        <p:txBody>
          <a:bodyPr wrap="square" rtlCol="0"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Source: US Census Bureau, 2013-2017 </a:t>
            </a:r>
            <a:r>
              <a:rPr lang="en-US" sz="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American Community Survey </a:t>
            </a:r>
            <a:r>
              <a:rPr lang="en-US" sz="8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5-Year Estimates - S1701 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169A9303-4D86-4513-855D-D323FBD6695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882554"/>
              </p:ext>
            </p:extLst>
          </p:nvPr>
        </p:nvGraphicFramePr>
        <p:xfrm>
          <a:off x="304800" y="1447800"/>
          <a:ext cx="8534400" cy="47416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1434451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 Alameda County’s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Indicators</a:t>
            </a:r>
          </a:p>
        </p:txBody>
      </p:sp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533400" y="1447800"/>
            <a:ext cx="8305800" cy="11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500" b="1" dirty="0"/>
              <a:t>	  </a:t>
            </a:r>
            <a:endParaRPr lang="en-US" sz="1500" b="1" i="1" dirty="0"/>
          </a:p>
          <a:p>
            <a:endParaRPr lang="en-US" sz="1500" b="1" i="1" dirty="0"/>
          </a:p>
          <a:p>
            <a:endParaRPr lang="en-US" sz="1500" b="1" dirty="0"/>
          </a:p>
          <a:p>
            <a:r>
              <a:rPr lang="en-US" sz="2400" dirty="0"/>
              <a:t>	</a:t>
            </a:r>
            <a:endParaRPr lang="en-US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90600" y="1596141"/>
            <a:ext cx="22860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1158AF"/>
                </a:solidFill>
              </a:rPr>
              <a:t>Income 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1158A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1158AF"/>
                </a:solidFill>
              </a:rPr>
              <a:t>Employment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1158A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1158AF"/>
                </a:solidFill>
              </a:rPr>
              <a:t>Education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1158A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1158AF"/>
                </a:solidFill>
              </a:rPr>
              <a:t>Health</a:t>
            </a:r>
          </a:p>
          <a:p>
            <a:endParaRPr lang="en-US" sz="2000" b="1" dirty="0">
              <a:solidFill>
                <a:srgbClr val="1158A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1158AF"/>
                </a:solidFill>
              </a:rPr>
              <a:t>Food Security</a:t>
            </a:r>
          </a:p>
          <a:p>
            <a:endParaRPr lang="en-US" sz="2000" b="1" dirty="0">
              <a:solidFill>
                <a:srgbClr val="1158A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1158AF"/>
                </a:solidFill>
              </a:rPr>
              <a:t>Housing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1158A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1158AF"/>
                </a:solidFill>
              </a:rPr>
              <a:t>Homelessness</a:t>
            </a:r>
          </a:p>
          <a:p>
            <a:pPr>
              <a:buFont typeface="Arial" pitchFamily="34" charset="0"/>
              <a:buChar char="•"/>
            </a:pPr>
            <a:endParaRPr lang="en-US" sz="2000" b="1" dirty="0">
              <a:solidFill>
                <a:srgbClr val="1158A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b="1" dirty="0">
                <a:solidFill>
                  <a:srgbClr val="1158AF"/>
                </a:solidFill>
              </a:rPr>
              <a:t>Public Safety</a:t>
            </a:r>
          </a:p>
          <a:p>
            <a:endParaRPr lang="en-US" sz="2000" dirty="0">
              <a:solidFill>
                <a:srgbClr val="0066FF"/>
              </a:solidFill>
            </a:endParaRPr>
          </a:p>
          <a:p>
            <a:endParaRPr lang="en-US" sz="2000" dirty="0">
              <a:solidFill>
                <a:srgbClr val="0066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53239" y="6477000"/>
            <a:ext cx="8227543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www.AC-OCAP.com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33400" y="6170428"/>
            <a:ext cx="560639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Source: US Census Bureau, 2013-2017 American Community Survey 5-Year Estimates – S1903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3239" y="302478"/>
            <a:ext cx="8485961" cy="60125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 Household Median Income by Race</a:t>
            </a:r>
          </a:p>
        </p:txBody>
      </p:sp>
      <p:sp>
        <p:nvSpPr>
          <p:cNvPr id="1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15</a:t>
            </a:fld>
            <a:endParaRPr lang="en-US" dirty="0"/>
          </a:p>
        </p:txBody>
      </p:sp>
      <p:graphicFrame>
        <p:nvGraphicFramePr>
          <p:cNvPr id="13" name="Chart 12">
            <a:extLst>
              <a:ext uri="{FF2B5EF4-FFF2-40B4-BE49-F238E27FC236}">
                <a16:creationId xmlns:a16="http://schemas.microsoft.com/office/drawing/2014/main" id="{959D77DD-9B56-4D13-8F27-2009DA4EF4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2087227"/>
              </p:ext>
            </p:extLst>
          </p:nvPr>
        </p:nvGraphicFramePr>
        <p:xfrm>
          <a:off x="353239" y="903728"/>
          <a:ext cx="8485961" cy="5192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733800" y="1828800"/>
            <a:ext cx="1600200" cy="4191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6868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Income - Family Thresholds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" name="Content Placeholder 7">
            <a:extLst>
              <a:ext uri="{FF2B5EF4-FFF2-40B4-BE49-F238E27FC236}">
                <a16:creationId xmlns:a16="http://schemas.microsoft.com/office/drawing/2014/main" id="{2A7C3E2E-47AD-4D21-B367-4A5325BF26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7382" y="3337584"/>
            <a:ext cx="389546" cy="6534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Content Placeholder 8">
            <a:extLst>
              <a:ext uri="{FF2B5EF4-FFF2-40B4-BE49-F238E27FC236}">
                <a16:creationId xmlns:a16="http://schemas.microsoft.com/office/drawing/2014/main" id="{8F4262C9-4F7E-45B7-90A2-3B402BCC18D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261" y="2456450"/>
            <a:ext cx="841791" cy="688278"/>
          </a:xfrm>
          <a:prstGeom prst="rect">
            <a:avLst/>
          </a:prstGeom>
        </p:spPr>
      </p:pic>
      <p:sp>
        <p:nvSpPr>
          <p:cNvPr id="13" name="Arrow: Right 12">
            <a:extLst>
              <a:ext uri="{FF2B5EF4-FFF2-40B4-BE49-F238E27FC236}">
                <a16:creationId xmlns:a16="http://schemas.microsoft.com/office/drawing/2014/main" id="{0B6C3006-77D0-457F-B11F-3241705F0348}"/>
              </a:ext>
            </a:extLst>
          </p:cNvPr>
          <p:cNvSpPr/>
          <p:nvPr/>
        </p:nvSpPr>
        <p:spPr>
          <a:xfrm>
            <a:off x="301262" y="1298042"/>
            <a:ext cx="3957064" cy="919555"/>
          </a:xfrm>
          <a:prstGeom prst="rightArrow">
            <a:avLst/>
          </a:prstGeom>
          <a:solidFill>
            <a:srgbClr val="0066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2019 U.S. Department of Health &amp; Human Services Federal Poverty Guidelines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BA13AEE-C948-47EC-A25D-C4C47493D84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3587" y="4237245"/>
            <a:ext cx="237137" cy="59056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7DCA6AD-5A63-4DC3-AF2C-B888213400AD}"/>
              </a:ext>
            </a:extLst>
          </p:cNvPr>
          <p:cNvSpPr/>
          <p:nvPr/>
        </p:nvSpPr>
        <p:spPr>
          <a:xfrm>
            <a:off x="301262" y="4954325"/>
            <a:ext cx="3957063" cy="103700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600" dirty="0">
                <a:solidFill>
                  <a:schemeClr val="tx1"/>
                </a:solidFill>
              </a:rPr>
              <a:t>In 2018, 9.2% of Alameda County residents (150,895) and 15.3% of Oakland residents (64,305) were living below the federal poverty level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003E494-3F7E-430F-99F9-4DE200834172}"/>
              </a:ext>
            </a:extLst>
          </p:cNvPr>
          <p:cNvSpPr/>
          <p:nvPr/>
        </p:nvSpPr>
        <p:spPr>
          <a:xfrm>
            <a:off x="1143279" y="4390490"/>
            <a:ext cx="1579084" cy="30553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$12,490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3F67BE-C847-45B7-A18D-12C4483352DA}"/>
              </a:ext>
            </a:extLst>
          </p:cNvPr>
          <p:cNvSpPr/>
          <p:nvPr/>
        </p:nvSpPr>
        <p:spPr>
          <a:xfrm>
            <a:off x="1143050" y="2647824"/>
            <a:ext cx="3115275" cy="305531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$25,750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FDF1-9E17-4F3A-9D0F-2401DD0BD9D8}"/>
              </a:ext>
            </a:extLst>
          </p:cNvPr>
          <p:cNvSpPr/>
          <p:nvPr/>
        </p:nvSpPr>
        <p:spPr>
          <a:xfrm>
            <a:off x="1143050" y="3568009"/>
            <a:ext cx="2779235" cy="305530"/>
          </a:xfrm>
          <a:prstGeom prst="rect">
            <a:avLst/>
          </a:prstGeom>
          <a:solidFill>
            <a:srgbClr val="70AD47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1600" dirty="0">
                <a:solidFill>
                  <a:schemeClr val="tx1"/>
                </a:solidFill>
              </a:rPr>
              <a:t>$21,330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D627FE1-C091-49E3-96B9-E6B79E58AA27}"/>
              </a:ext>
            </a:extLst>
          </p:cNvPr>
          <p:cNvSpPr/>
          <p:nvPr/>
        </p:nvSpPr>
        <p:spPr>
          <a:xfrm>
            <a:off x="4516375" y="1245026"/>
            <a:ext cx="4322825" cy="18029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In Alameda County, the federal poverty level falls short of what it takes for a family to make ends meet. The Self-Sufficiency Standard shows how much a family needs to meet basic needs. The Housing Wage shows the annual income needed to afford a 2 bedroom house or apartment.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9C60590C-F2EF-4413-B6F0-C771408F909B}"/>
              </a:ext>
            </a:extLst>
          </p:cNvPr>
          <p:cNvCxnSpPr>
            <a:cxnSpLocks/>
          </p:cNvCxnSpPr>
          <p:nvPr/>
        </p:nvCxnSpPr>
        <p:spPr>
          <a:xfrm flipV="1">
            <a:off x="4385070" y="1186022"/>
            <a:ext cx="0" cy="4768616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DF0C2484-5AD0-420E-9EFA-F6CA5647A359}"/>
              </a:ext>
            </a:extLst>
          </p:cNvPr>
          <p:cNvSpPr txBox="1"/>
          <p:nvPr/>
        </p:nvSpPr>
        <p:spPr>
          <a:xfrm>
            <a:off x="4526507" y="5801656"/>
            <a:ext cx="43025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bg2">
                    <a:lumMod val="50000"/>
                  </a:schemeClr>
                </a:solidFill>
              </a:rPr>
              <a:t>*A family of three for the purposes of this table consists of one adult working full-time and two school-age children</a:t>
            </a:r>
          </a:p>
        </p:txBody>
      </p:sp>
      <p:graphicFrame>
        <p:nvGraphicFramePr>
          <p:cNvPr id="24" name="Chart 23">
            <a:extLst>
              <a:ext uri="{FF2B5EF4-FFF2-40B4-BE49-F238E27FC236}">
                <a16:creationId xmlns:a16="http://schemas.microsoft.com/office/drawing/2014/main" id="{8E34921F-D887-453D-8F64-744A31ED343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51338087"/>
              </p:ext>
            </p:extLst>
          </p:nvPr>
        </p:nvGraphicFramePr>
        <p:xfrm>
          <a:off x="4399285" y="2953355"/>
          <a:ext cx="4556999" cy="2930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0A90224-98AE-4288-9F6E-7E11967E5BA5}"/>
              </a:ext>
            </a:extLst>
          </p:cNvPr>
          <p:cNvSpPr txBox="1"/>
          <p:nvPr/>
        </p:nvSpPr>
        <p:spPr>
          <a:xfrm>
            <a:off x="301262" y="6146370"/>
            <a:ext cx="8275981" cy="33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88" i="1" dirty="0"/>
              <a:t>Sources: Federal Poverty Guidelines – </a:t>
            </a:r>
            <a:r>
              <a:rPr lang="en-US" sz="788" i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https://aspe.hhs.gov/poverty-guidelines</a:t>
            </a:r>
            <a:r>
              <a:rPr lang="en-US" sz="788" i="1" dirty="0"/>
              <a:t>; 2017 American Community Survey – </a:t>
            </a:r>
            <a:r>
              <a:rPr lang="en-US" sz="788" i="1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https://www.census.gov/programs-surveys/acs</a:t>
            </a:r>
            <a:r>
              <a:rPr lang="en-US" sz="788" i="1" dirty="0"/>
              <a:t>; </a:t>
            </a:r>
          </a:p>
          <a:p>
            <a:pPr algn="ctr"/>
            <a:r>
              <a:rPr lang="en-US" sz="788" i="1" dirty="0"/>
              <a:t>Self-Sufficiency Standard – </a:t>
            </a:r>
            <a:r>
              <a:rPr lang="en-US" sz="788" i="1" dirty="0"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https://insightcced.org/2018-self-sufficiency-standard</a:t>
            </a:r>
            <a:r>
              <a:rPr lang="en-US" sz="788" i="1" dirty="0"/>
              <a:t>; Housing Wage – </a:t>
            </a:r>
            <a:r>
              <a:rPr lang="en-US" sz="788" i="1" dirty="0"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http://nlihc.org/oor/california</a:t>
            </a:r>
            <a:r>
              <a:rPr lang="en-US" sz="788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386724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Employment – </a:t>
            </a:r>
            <a:r>
              <a:rPr lang="en-US" sz="2800" b="1" dirty="0">
                <a:solidFill>
                  <a:schemeClr val="bg1"/>
                </a:solidFill>
              </a:rPr>
              <a:t>Unemployment Rates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17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9013D19-F870-4603-B18E-936AB5D39C3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90688426"/>
              </p:ext>
            </p:extLst>
          </p:nvPr>
        </p:nvGraphicFramePr>
        <p:xfrm>
          <a:off x="304800" y="11430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Rectangle 1"/>
          <p:cNvSpPr/>
          <p:nvPr/>
        </p:nvSpPr>
        <p:spPr>
          <a:xfrm>
            <a:off x="304800" y="6172200"/>
            <a:ext cx="4572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800" dirty="0"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Source: Employment Development Department March 2018 Benchmark</a:t>
            </a:r>
            <a:endParaRPr lang="en-US" sz="10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986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Education – </a:t>
            </a:r>
            <a:r>
              <a:rPr lang="en-US" sz="2800" b="1" dirty="0">
                <a:solidFill>
                  <a:schemeClr val="bg1"/>
                </a:solidFill>
              </a:rPr>
              <a:t>High School Drop Out Rates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533400" y="6242315"/>
            <a:ext cx="4608746" cy="202478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Source: California Department of Education Data Reporting Office</a:t>
            </a:r>
            <a:r>
              <a:rPr lang="en-US" sz="800" baseline="0" dirty="0"/>
              <a:t> </a:t>
            </a:r>
            <a:r>
              <a:rPr lang="en-US" sz="800" dirty="0"/>
              <a:t>2017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06DDA365-B778-4AF8-A98B-3C1F5A4B8B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483171"/>
              </p:ext>
            </p:extLst>
          </p:nvPr>
        </p:nvGraphicFramePr>
        <p:xfrm>
          <a:off x="304799" y="1143000"/>
          <a:ext cx="8534401" cy="50671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337746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1"/>
          <p:cNvSpPr txBox="1"/>
          <p:nvPr/>
        </p:nvSpPr>
        <p:spPr>
          <a:xfrm>
            <a:off x="533400" y="6248400"/>
            <a:ext cx="5606391" cy="2286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Source: US Census Bureau, 2013-2017 ACS 5-Year Estimates – S1501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bg1"/>
                </a:solidFill>
              </a:rPr>
              <a:t>Health – </a:t>
            </a:r>
            <a:r>
              <a:rPr lang="en-US" sz="2800" b="1" kern="0" dirty="0">
                <a:solidFill>
                  <a:schemeClr val="bg1"/>
                </a:solidFill>
              </a:rPr>
              <a:t>Uninsured Residents</a:t>
            </a:r>
            <a:endParaRPr lang="en-US" sz="3200" b="1" kern="0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2B682B10-1AC1-428D-88B1-FB8A823A0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1197249"/>
              </p:ext>
            </p:extLst>
          </p:nvPr>
        </p:nvGraphicFramePr>
        <p:xfrm>
          <a:off x="304800" y="1143000"/>
          <a:ext cx="85344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349E3867-D437-4BD2-98CA-C3B133162B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8825840"/>
              </p:ext>
            </p:extLst>
          </p:nvPr>
        </p:nvGraphicFramePr>
        <p:xfrm>
          <a:off x="304800" y="1153364"/>
          <a:ext cx="8534400" cy="501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476759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What is the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Services Block Grant (CSBG)?</a:t>
            </a:r>
          </a:p>
        </p:txBody>
      </p:sp>
      <p:sp>
        <p:nvSpPr>
          <p:cNvPr id="32773" name="Rectangle 5"/>
          <p:cNvSpPr>
            <a:spLocks noChangeArrowheads="1"/>
          </p:cNvSpPr>
          <p:nvPr/>
        </p:nvSpPr>
        <p:spPr bwMode="auto">
          <a:xfrm>
            <a:off x="304801" y="1600200"/>
            <a:ext cx="8531086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 Federal funding to support local Community Action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 Agencies which are governed by the principle of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 community self help</a:t>
            </a:r>
          </a:p>
          <a:p>
            <a:pPr>
              <a:buClr>
                <a:srgbClr val="006699"/>
              </a:buClr>
              <a:buSzPct val="120000"/>
            </a:pPr>
            <a:endParaRPr lang="en-US" sz="2400" dirty="0"/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2400" dirty="0"/>
              <a:t>  Funding is based on a calendar year (Jan-Dec)</a:t>
            </a:r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 Funds are block granted to the States for oversight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 and administration</a:t>
            </a:r>
          </a:p>
          <a:p>
            <a:pPr>
              <a:buClr>
                <a:srgbClr val="006699"/>
              </a:buClr>
              <a:buSzPct val="120000"/>
            </a:pPr>
            <a:endParaRPr lang="en-US" sz="2400" dirty="0"/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dirty="0"/>
              <a:t>  States calculate and distribute funds to local Community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 Action Agencies based on the number of people 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400" dirty="0"/>
              <a:t>    documented in the US Census as living in poverty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600" dirty="0"/>
              <a:t>       (Governed by State Government Code Section 12725-12729)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6" name="Slide Number Placeholder 1"/>
          <p:cNvSpPr txBox="1">
            <a:spLocks/>
          </p:cNvSpPr>
          <p:nvPr/>
        </p:nvSpPr>
        <p:spPr bwMode="auto">
          <a:xfrm>
            <a:off x="8580782" y="6477000"/>
            <a:ext cx="304800" cy="294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r>
              <a:rPr lang="en-US" dirty="0"/>
              <a:t>2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9828" y="6179583"/>
            <a:ext cx="274947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Source: Alameda County Vital Statistic Files, 2010-2012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68785312"/>
              </p:ext>
            </p:extLst>
          </p:nvPr>
        </p:nvGraphicFramePr>
        <p:xfrm>
          <a:off x="304800" y="1143000"/>
          <a:ext cx="8534400" cy="49688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3820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Health – </a:t>
            </a:r>
            <a:r>
              <a:rPr lang="en-US" sz="2400" b="1" dirty="0">
                <a:solidFill>
                  <a:schemeClr val="bg1"/>
                </a:solidFill>
              </a:rPr>
              <a:t>Life Expectancy by City in Alameda County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20</a:t>
            </a:fld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88758" y="1335505"/>
            <a:ext cx="8534400" cy="438581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dirty="0"/>
              <a:t>The USDA’s Low Income 2015 food access map shows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dirty="0"/>
              <a:t>That West Oakland, Hayward, Union City, and Eden are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dirty="0"/>
              <a:t>considered food deserts since they </a:t>
            </a:r>
            <a:r>
              <a:rPr lang="en-US" b="1" dirty="0"/>
              <a:t>are more than one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b="1" dirty="0"/>
              <a:t>Mile or 10 rural miles </a:t>
            </a:r>
            <a:r>
              <a:rPr lang="en-US" dirty="0"/>
              <a:t>from a supermarket.  </a:t>
            </a:r>
            <a:endParaRPr lang="en-US" b="1" dirty="0"/>
          </a:p>
          <a:p>
            <a:pPr>
              <a:buClr>
                <a:srgbClr val="006699"/>
              </a:buClr>
              <a:buSzPct val="120000"/>
            </a:pPr>
            <a:r>
              <a:rPr lang="en-US" sz="900" dirty="0"/>
              <a:t>(Source: USDA Economic Research Service, ERSI, 2015) </a:t>
            </a:r>
          </a:p>
          <a:p>
            <a:pPr>
              <a:buClr>
                <a:srgbClr val="006699"/>
              </a:buClr>
              <a:buSzPct val="120000"/>
            </a:pPr>
            <a:endParaRPr lang="en-US" sz="1400" b="1" dirty="0"/>
          </a:p>
          <a:p>
            <a:pPr>
              <a:buClr>
                <a:srgbClr val="006699"/>
              </a:buClr>
              <a:buSzPct val="120000"/>
            </a:pPr>
            <a:r>
              <a:rPr lang="en-US" sz="2000" dirty="0"/>
              <a:t>In Alameda County, </a:t>
            </a:r>
            <a:r>
              <a:rPr lang="en-US" sz="2000" b="1" dirty="0"/>
              <a:t>100,280</a:t>
            </a:r>
            <a:r>
              <a:rPr lang="en-US" sz="2000" dirty="0"/>
              <a:t> individuals (45% are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000" dirty="0"/>
              <a:t>children) received CalFresh in the County, however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000" b="1" dirty="0"/>
              <a:t>only 59% </a:t>
            </a:r>
            <a:r>
              <a:rPr lang="en-US" sz="2000" dirty="0"/>
              <a:t>of those who are eligible actually receive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000" dirty="0"/>
              <a:t>food assistance.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900" dirty="0"/>
              <a:t>(Source: Alameda County Social Services Agency, 2016)</a:t>
            </a:r>
          </a:p>
          <a:p>
            <a:pPr>
              <a:buClr>
                <a:srgbClr val="006699"/>
              </a:buClr>
              <a:buSzPct val="120000"/>
            </a:pPr>
            <a:endParaRPr lang="en-US" sz="1200" dirty="0"/>
          </a:p>
          <a:p>
            <a:pPr>
              <a:buClr>
                <a:srgbClr val="006699"/>
              </a:buClr>
              <a:buSzPct val="120000"/>
            </a:pPr>
            <a:r>
              <a:rPr lang="en-US" dirty="0"/>
              <a:t>In Alameda County – 43.9% students qualify for free/reduced cost school meals.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900" dirty="0"/>
              <a:t>(Source: California Dept. of Education, Year 2017-18)</a:t>
            </a:r>
          </a:p>
          <a:p>
            <a:pPr>
              <a:buClr>
                <a:srgbClr val="006699"/>
              </a:buClr>
              <a:buSzPct val="120000"/>
            </a:pPr>
            <a:endParaRPr lang="en-US" sz="1100" dirty="0"/>
          </a:p>
          <a:p>
            <a:pPr>
              <a:buClr>
                <a:srgbClr val="006699"/>
              </a:buClr>
              <a:buSzPct val="120000"/>
            </a:pPr>
            <a:r>
              <a:rPr lang="en-US" dirty="0"/>
              <a:t>In Oakland – 74.4% of OUSD students qualify for free/reduced cost school meals.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900" dirty="0"/>
              <a:t>(Source: California Dept. of Education, Year 2017-18)</a:t>
            </a:r>
          </a:p>
          <a:p>
            <a:pPr>
              <a:buClr>
                <a:srgbClr val="006699"/>
              </a:buClr>
              <a:buSzPct val="120000"/>
            </a:pPr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pic>
        <p:nvPicPr>
          <p:cNvPr id="9" name="Picture 8" descr="farm-fresh-produce-jean-plou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84758" y="1335505"/>
            <a:ext cx="2438400" cy="2351314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847060"/>
          </a:xfrm>
          <a:solidFill>
            <a:srgbClr val="800000"/>
          </a:solidFill>
          <a:ln/>
        </p:spPr>
        <p:txBody>
          <a:bodyPr/>
          <a:lstStyle/>
          <a:p>
            <a:pPr algn="l"/>
            <a:r>
              <a:rPr lang="en-US" sz="3200" dirty="0">
                <a:solidFill>
                  <a:schemeClr val="bg1"/>
                </a:solidFill>
              </a:rPr>
              <a:t>Food Security</a:t>
            </a:r>
            <a:endParaRPr lang="en-US" sz="3200" dirty="0">
              <a:solidFill>
                <a:srgbClr val="0066FF"/>
              </a:solidFill>
            </a:endParaRPr>
          </a:p>
        </p:txBody>
      </p:sp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21</a:t>
            </a:fld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72" y="1180883"/>
            <a:ext cx="3823512" cy="1404330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4449322"/>
              </p:ext>
            </p:extLst>
          </p:nvPr>
        </p:nvGraphicFramePr>
        <p:xfrm>
          <a:off x="304800" y="2684827"/>
          <a:ext cx="3882656" cy="345376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826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56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u="none" strike="noStrike" dirty="0">
                          <a:effectLst/>
                        </a:rPr>
                        <a:t>  </a:t>
                      </a:r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Income Before Taxes for Full-time Worker @$15/hr = $2,400/</a:t>
                      </a:r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mo</a:t>
                      </a:r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Average Social Security Retirement Income              = $1,461/</a:t>
                      </a:r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mo</a:t>
                      </a:r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u="none" strike="noStrike" dirty="0">
                          <a:effectLst/>
                          <a:latin typeface="+mn-lt"/>
                        </a:rPr>
                        <a:t> Maximum CalWORKs Aid for a Family of 4                    = $936/</a:t>
                      </a:r>
                      <a:r>
                        <a:rPr lang="en-US" sz="1400" b="1" u="none" strike="noStrike" dirty="0" err="1">
                          <a:effectLst/>
                          <a:latin typeface="+mn-lt"/>
                        </a:rPr>
                        <a:t>mo</a:t>
                      </a:r>
                      <a:endParaRPr lang="en-US" sz="1400" b="1" u="none" strike="noStrike" dirty="0"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Supplemental Security Income (SSI) in California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=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$771/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General Assistance (GA) Grant in </a:t>
                      </a:r>
                    </a:p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Alameda County = $336/</a:t>
                      </a:r>
                      <a:r>
                        <a:rPr lang="en-US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mo</a:t>
                      </a:r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b"/>
                      <a:endParaRPr lang="en-US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2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bg1"/>
                </a:solidFill>
              </a:rPr>
              <a:t>Housing</a:t>
            </a:r>
            <a:endParaRPr lang="en-US" sz="3200" kern="0" dirty="0">
              <a:solidFill>
                <a:srgbClr val="0066FF"/>
              </a:solidFill>
            </a:endParaRPr>
          </a:p>
        </p:txBody>
      </p:sp>
      <p:sp>
        <p:nvSpPr>
          <p:cNvPr id="13" name="TextBox 1"/>
          <p:cNvSpPr txBox="1"/>
          <p:nvPr/>
        </p:nvSpPr>
        <p:spPr>
          <a:xfrm>
            <a:off x="353414" y="6241346"/>
            <a:ext cx="5606391" cy="30480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" dirty="0"/>
              <a:t>Source: National Low Income Housing Coalition, HUDUser.gov 2018</a:t>
            </a:r>
          </a:p>
        </p:txBody>
      </p:sp>
      <p:sp>
        <p:nvSpPr>
          <p:cNvPr id="15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14" name="Chart 13">
            <a:extLst>
              <a:ext uri="{FF2B5EF4-FFF2-40B4-BE49-F238E27FC236}">
                <a16:creationId xmlns:a16="http://schemas.microsoft.com/office/drawing/2014/main" id="{386DED44-B443-4700-B730-81C2DC8CA8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70591078"/>
              </p:ext>
            </p:extLst>
          </p:nvPr>
        </p:nvGraphicFramePr>
        <p:xfrm>
          <a:off x="4724400" y="1197767"/>
          <a:ext cx="4091763" cy="25272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7F937D42-8C99-4C6B-A07D-D372CCEA30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8605539"/>
              </p:ext>
            </p:extLst>
          </p:nvPr>
        </p:nvGraphicFramePr>
        <p:xfrm>
          <a:off x="4564666" y="3488560"/>
          <a:ext cx="4274534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693510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228600" y="914400"/>
            <a:ext cx="8458200" cy="6801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sz="2000" b="1" dirty="0"/>
          </a:p>
          <a:p>
            <a:r>
              <a:rPr lang="en-US" sz="2000" b="1" dirty="0"/>
              <a:t>	</a:t>
            </a:r>
          </a:p>
          <a:p>
            <a:endParaRPr lang="en-US" sz="4000" b="1" dirty="0">
              <a:solidFill>
                <a:srgbClr val="006699"/>
              </a:solidFill>
            </a:endParaRPr>
          </a:p>
          <a:p>
            <a:r>
              <a:rPr lang="en-US" sz="4000" b="1" dirty="0">
                <a:solidFill>
                  <a:srgbClr val="006699"/>
                </a:solidFill>
              </a:rPr>
              <a:t>	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2000" b="1" dirty="0"/>
              <a:t>	</a:t>
            </a:r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pPr>
              <a:buClr>
                <a:srgbClr val="006699"/>
              </a:buClr>
              <a:buSzPct val="120000"/>
            </a:pPr>
            <a:endParaRPr lang="en-US" sz="2000" b="1" dirty="0"/>
          </a:p>
          <a:p>
            <a:endParaRPr lang="en-US" sz="1600" i="1" dirty="0"/>
          </a:p>
          <a:p>
            <a:endParaRPr lang="en-US" sz="1600" i="1" dirty="0"/>
          </a:p>
          <a:p>
            <a:r>
              <a:rPr lang="en-US" sz="2000" b="1" dirty="0"/>
              <a:t>	  </a:t>
            </a:r>
            <a:endParaRPr lang="en-US" sz="2000" b="1" i="1" dirty="0"/>
          </a:p>
          <a:p>
            <a:r>
              <a:rPr lang="en-US" sz="2000" dirty="0"/>
              <a:t>  </a:t>
            </a:r>
          </a:p>
          <a:p>
            <a:endParaRPr lang="en-US" sz="1500" dirty="0"/>
          </a:p>
          <a:p>
            <a:r>
              <a:rPr lang="en-US" sz="1500" b="1" dirty="0"/>
              <a:t>	  </a:t>
            </a:r>
            <a:endParaRPr lang="en-US" sz="1500" b="1" i="1" dirty="0"/>
          </a:p>
          <a:p>
            <a:endParaRPr lang="en-US" sz="1500" b="1" i="1" dirty="0"/>
          </a:p>
          <a:p>
            <a:endParaRPr lang="en-US" sz="1500" b="1" dirty="0"/>
          </a:p>
          <a:p>
            <a:r>
              <a:rPr lang="en-US" sz="2400" dirty="0"/>
              <a:t>	</a:t>
            </a:r>
            <a:endParaRPr lang="en-US" sz="1600" dirty="0"/>
          </a:p>
        </p:txBody>
      </p:sp>
      <p:sp>
        <p:nvSpPr>
          <p:cNvPr id="1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00000000-0008-0000-0A00-0000020000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8764661"/>
              </p:ext>
            </p:extLst>
          </p:nvPr>
        </p:nvGraphicFramePr>
        <p:xfrm>
          <a:off x="239389" y="990600"/>
          <a:ext cx="8665221" cy="5254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bg1"/>
                </a:solidFill>
              </a:rPr>
              <a:t>Homelessness</a:t>
            </a:r>
            <a:endParaRPr lang="en-US" sz="3200" kern="0" dirty="0">
              <a:solidFill>
                <a:srgbClr val="0066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51" name="Rectangle 7"/>
          <p:cNvSpPr>
            <a:spLocks noChangeArrowheads="1"/>
          </p:cNvSpPr>
          <p:nvPr/>
        </p:nvSpPr>
        <p:spPr bwMode="auto">
          <a:xfrm>
            <a:off x="304800" y="1408445"/>
            <a:ext cx="8610600" cy="5186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Alameda County had </a:t>
            </a:r>
            <a:r>
              <a:rPr lang="en-US" sz="2400" b="1" dirty="0">
                <a:solidFill>
                  <a:srgbClr val="990000"/>
                </a:solidFill>
              </a:rPr>
              <a:t>9,923</a:t>
            </a:r>
            <a:r>
              <a:rPr lang="en-US" sz="2400" b="1" dirty="0"/>
              <a:t> </a:t>
            </a:r>
            <a:r>
              <a:rPr lang="en-US" sz="2400" dirty="0"/>
              <a:t>violent offenses in 2017, a </a:t>
            </a:r>
            <a:r>
              <a:rPr lang="en-US" sz="2400" b="1" i="1" dirty="0"/>
              <a:t>2.5%</a:t>
            </a:r>
            <a:r>
              <a:rPr lang="en-US" sz="2400" dirty="0"/>
              <a:t> </a:t>
            </a:r>
            <a:r>
              <a:rPr lang="en-US" sz="2400" b="1" i="1" dirty="0"/>
              <a:t>increase</a:t>
            </a:r>
            <a:r>
              <a:rPr lang="en-US" sz="2400" dirty="0"/>
              <a:t> from 2015</a:t>
            </a:r>
            <a:endParaRPr lang="en-US" sz="1200" dirty="0"/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        </a:t>
            </a:r>
            <a:r>
              <a:rPr lang="en-US" sz="900" dirty="0"/>
              <a:t>(CA Dept. of Justice, Crime &amp; Clearances Data 2006-2015, 2017)</a:t>
            </a:r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There were </a:t>
            </a:r>
            <a:r>
              <a:rPr lang="en-US" sz="2400" b="1" dirty="0">
                <a:solidFill>
                  <a:srgbClr val="800000"/>
                </a:solidFill>
              </a:rPr>
              <a:t>1,684</a:t>
            </a:r>
            <a:r>
              <a:rPr lang="en-US" sz="2400" dirty="0"/>
              <a:t> juvenile arrests in Alameda County in 2017, a </a:t>
            </a:r>
            <a:r>
              <a:rPr lang="en-US" sz="2400" b="1" i="1" dirty="0"/>
              <a:t>25.9%</a:t>
            </a:r>
            <a:r>
              <a:rPr lang="en-US" sz="2400" dirty="0"/>
              <a:t> </a:t>
            </a:r>
            <a:r>
              <a:rPr lang="en-US" sz="2400" b="1" i="1" dirty="0"/>
              <a:t>decrease</a:t>
            </a:r>
            <a:r>
              <a:rPr lang="en-US" sz="2400" dirty="0"/>
              <a:t> from 2014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         </a:t>
            </a:r>
            <a:r>
              <a:rPr lang="en-US" sz="900" dirty="0"/>
              <a:t>(CA Dept. of Justice, Arrest Dispositions 2005-2014, 2017)</a:t>
            </a:r>
          </a:p>
          <a:p>
            <a:pPr>
              <a:buClr>
                <a:srgbClr val="006699"/>
              </a:buClr>
              <a:buSzPct val="120000"/>
            </a:pPr>
            <a:endParaRPr lang="en-US" sz="2400" dirty="0"/>
          </a:p>
          <a:p>
            <a:pPr marL="342900" indent="-3429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There were </a:t>
            </a:r>
            <a:r>
              <a:rPr lang="en-US" sz="2400" b="1" dirty="0">
                <a:solidFill>
                  <a:srgbClr val="800000"/>
                </a:solidFill>
              </a:rPr>
              <a:t>12,096 </a:t>
            </a:r>
            <a:r>
              <a:rPr lang="en-US" sz="2400" dirty="0"/>
              <a:t>individuals on probation in Alameda County in 2016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200" dirty="0"/>
              <a:t>         (Public Safety Realignment in Alameda County, October 2016)</a:t>
            </a:r>
          </a:p>
          <a:p>
            <a:pPr>
              <a:buClr>
                <a:srgbClr val="006699"/>
              </a:buClr>
              <a:buSzPct val="120000"/>
            </a:pPr>
            <a:endParaRPr lang="en-US" sz="2400" dirty="0"/>
          </a:p>
          <a:p>
            <a:pPr marL="285750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400" dirty="0"/>
              <a:t>In 2015, adult recidivism rate in Alameda County = 20.3%</a:t>
            </a:r>
          </a:p>
          <a:p>
            <a:pPr lvl="1">
              <a:buClr>
                <a:srgbClr val="006699"/>
              </a:buClr>
              <a:buSzPct val="120000"/>
            </a:pPr>
            <a:r>
              <a:rPr lang="en-US" sz="1200" dirty="0"/>
              <a:t>(Public Safety Realignment in Alameda County, October 2016)</a:t>
            </a:r>
          </a:p>
          <a:p>
            <a:pPr marL="285750" indent="-28575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1200" dirty="0"/>
          </a:p>
          <a:p>
            <a:pPr>
              <a:buClr>
                <a:srgbClr val="006699"/>
              </a:buClr>
              <a:buSzPct val="120000"/>
            </a:pPr>
            <a:endParaRPr lang="en-US" sz="1500" b="1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8382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/>
            <a:r>
              <a:rPr lang="en-US" sz="3200" kern="0" dirty="0">
                <a:solidFill>
                  <a:schemeClr val="bg1"/>
                </a:solidFill>
              </a:rPr>
              <a:t>Public Safety</a:t>
            </a:r>
            <a:endParaRPr lang="en-US" sz="3200" kern="0" dirty="0">
              <a:solidFill>
                <a:srgbClr val="0066FF"/>
              </a:solidFill>
            </a:endParaRP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5445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15E4FB-3F5C-4FE9-9293-6184440A87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396" y="407204"/>
            <a:ext cx="8501880" cy="56782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EDD5DA1-7469-40C7-9FF8-DF0F19E7FBAF}"/>
              </a:ext>
            </a:extLst>
          </p:cNvPr>
          <p:cNvSpPr txBox="1"/>
          <p:nvPr/>
        </p:nvSpPr>
        <p:spPr>
          <a:xfrm>
            <a:off x="2248967" y="76988"/>
            <a:ext cx="40672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 AC-OCAP Grantee Service Sites &amp; </a:t>
            </a:r>
          </a:p>
          <a:p>
            <a:pPr algn="ctr"/>
            <a:r>
              <a:rPr lang="en-US" b="1" dirty="0"/>
              <a:t>Unduplicated Individuals Served in 2018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C5B55C5C-CE72-4F08-8EA0-C6E590A69F07}"/>
              </a:ext>
            </a:extLst>
          </p:cNvPr>
          <p:cNvGrpSpPr/>
          <p:nvPr/>
        </p:nvGrpSpPr>
        <p:grpSpPr>
          <a:xfrm>
            <a:off x="107128" y="5114596"/>
            <a:ext cx="2940871" cy="1621848"/>
            <a:chOff x="4045613" y="805720"/>
            <a:chExt cx="3042608" cy="1621848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930BA85-5EDB-41A5-B589-8217C2CF2CDE}"/>
                </a:ext>
              </a:extLst>
            </p:cNvPr>
            <p:cNvSpPr/>
            <p:nvPr/>
          </p:nvSpPr>
          <p:spPr>
            <a:xfrm>
              <a:off x="4336985" y="924885"/>
              <a:ext cx="1357047" cy="138351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1100" kern="0" dirty="0">
                  <a:solidFill>
                    <a:sysClr val="windowText" lastClr="000000"/>
                  </a:solidFill>
                </a:rPr>
                <a:t>Below 6.9%</a:t>
              </a:r>
              <a:r>
                <a:rPr lang="en-US" sz="1200" kern="0" dirty="0">
                  <a:solidFill>
                    <a:sysClr val="windowText" lastClr="000000"/>
                  </a:solidFill>
                </a:rPr>
                <a:t> </a:t>
              </a:r>
              <a:endParaRPr lang="en-US" sz="100" kern="0" dirty="0">
                <a:solidFill>
                  <a:sysClr val="windowText" lastClr="000000"/>
                </a:solidFill>
              </a:endParaRPr>
            </a:p>
            <a:p>
              <a:endParaRPr lang="en-US" sz="400" kern="0" dirty="0">
                <a:solidFill>
                  <a:sysClr val="windowText" lastClr="000000"/>
                </a:solidFill>
              </a:endParaRPr>
            </a:p>
            <a:p>
              <a:r>
                <a:rPr lang="en-US" sz="1100" kern="0" dirty="0">
                  <a:solidFill>
                    <a:sysClr val="windowText" lastClr="000000"/>
                  </a:solidFill>
                </a:rPr>
                <a:t>6.9% - 14.6%</a:t>
              </a:r>
            </a:p>
            <a:p>
              <a:endParaRPr lang="en-US" sz="400" kern="0" dirty="0">
                <a:solidFill>
                  <a:sysClr val="windowText" lastClr="000000"/>
                </a:solidFill>
              </a:endParaRPr>
            </a:p>
            <a:p>
              <a:r>
                <a:rPr lang="en-US" sz="1100" kern="0" dirty="0">
                  <a:solidFill>
                    <a:sysClr val="windowText" lastClr="000000"/>
                  </a:solidFill>
                </a:rPr>
                <a:t>4.6% - 25%</a:t>
              </a:r>
            </a:p>
            <a:p>
              <a:endParaRPr lang="en-US" sz="400" kern="0" dirty="0">
                <a:solidFill>
                  <a:sysClr val="windowText" lastClr="000000"/>
                </a:solidFill>
              </a:endParaRPr>
            </a:p>
            <a:p>
              <a:r>
                <a:rPr lang="en-US" sz="1100" kern="0" dirty="0">
                  <a:solidFill>
                    <a:sysClr val="windowText" lastClr="000000"/>
                  </a:solidFill>
                </a:rPr>
                <a:t>25% - 39.3%</a:t>
              </a:r>
            </a:p>
            <a:p>
              <a:endParaRPr lang="en-US" sz="400" kern="0" dirty="0">
                <a:solidFill>
                  <a:sysClr val="windowText" lastClr="000000"/>
                </a:solidFill>
              </a:endParaRPr>
            </a:p>
            <a:p>
              <a:r>
                <a:rPr lang="en-US" sz="1100" kern="0" dirty="0">
                  <a:solidFill>
                    <a:sysClr val="windowText" lastClr="000000"/>
                  </a:solidFill>
                </a:rPr>
                <a:t>Above 39.3%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2E19491B-49D5-42B5-A9D8-D25398384794}"/>
                </a:ext>
              </a:extLst>
            </p:cNvPr>
            <p:cNvSpPr txBox="1"/>
            <p:nvPr/>
          </p:nvSpPr>
          <p:spPr>
            <a:xfrm>
              <a:off x="4045614" y="805720"/>
              <a:ext cx="2750771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kern="0" dirty="0">
                  <a:solidFill>
                    <a:sysClr val="windowText" lastClr="000000"/>
                  </a:solidFill>
                </a:rPr>
                <a:t>Percent of Population Below Poverty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39EE5ED9-720F-4DED-A260-73907728866B}"/>
                </a:ext>
              </a:extLst>
            </p:cNvPr>
            <p:cNvSpPr txBox="1"/>
            <p:nvPr/>
          </p:nvSpPr>
          <p:spPr>
            <a:xfrm>
              <a:off x="4045613" y="2189270"/>
              <a:ext cx="3042608" cy="2382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i="1" kern="0" dirty="0">
                  <a:solidFill>
                    <a:sysClr val="windowText" lastClr="000000"/>
                  </a:solidFill>
                </a:rPr>
                <a:t>Source: 2013-2017 American Community Survey</a:t>
              </a:r>
            </a:p>
          </p:txBody>
        </p:sp>
        <p:pic>
          <p:nvPicPr>
            <p:cNvPr id="57" name="Picture 56">
              <a:extLst>
                <a:ext uri="{FF2B5EF4-FFF2-40B4-BE49-F238E27FC236}">
                  <a16:creationId xmlns:a16="http://schemas.microsoft.com/office/drawing/2014/main" id="{82A8EC7B-C975-4E1F-ABE8-DF536EEC164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142362" y="1048660"/>
              <a:ext cx="252426" cy="1139742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A78C9415-4225-4ECD-9C61-E545AD596D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6280" y="228074"/>
            <a:ext cx="1358241" cy="729524"/>
          </a:xfrm>
          <a:prstGeom prst="rect">
            <a:avLst/>
          </a:prstGeom>
        </p:spPr>
      </p:pic>
      <p:grpSp>
        <p:nvGrpSpPr>
          <p:cNvPr id="59" name="Group 58">
            <a:extLst>
              <a:ext uri="{FF2B5EF4-FFF2-40B4-BE49-F238E27FC236}">
                <a16:creationId xmlns:a16="http://schemas.microsoft.com/office/drawing/2014/main" id="{3D2E6AFB-5F7F-4CE3-8D97-CB987362DBD8}"/>
              </a:ext>
            </a:extLst>
          </p:cNvPr>
          <p:cNvGrpSpPr/>
          <p:nvPr/>
        </p:nvGrpSpPr>
        <p:grpSpPr>
          <a:xfrm>
            <a:off x="5960009" y="5821610"/>
            <a:ext cx="3032440" cy="911635"/>
            <a:chOff x="5081586" y="786383"/>
            <a:chExt cx="2673444" cy="1111976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584091DD-962F-4DB3-B186-1C2F7CDA7829}"/>
                </a:ext>
              </a:extLst>
            </p:cNvPr>
            <p:cNvSpPr txBox="1"/>
            <p:nvPr/>
          </p:nvSpPr>
          <p:spPr>
            <a:xfrm>
              <a:off x="5210171" y="1063382"/>
              <a:ext cx="2544859" cy="8349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100" kern="0" dirty="0">
                  <a:solidFill>
                    <a:sysClr val="windowText" lastClr="000000"/>
                  </a:solidFill>
                </a:rPr>
                <a:t>Housing &amp; Community Development</a:t>
              </a:r>
            </a:p>
            <a:p>
              <a:r>
                <a:rPr lang="en-US" sz="1100" kern="0" dirty="0">
                  <a:solidFill>
                    <a:sysClr val="windowText" lastClr="000000"/>
                  </a:solidFill>
                </a:rPr>
                <a:t>Legal Assistance</a:t>
              </a:r>
            </a:p>
            <a:p>
              <a:r>
                <a:rPr lang="en-US" sz="1100" kern="0" dirty="0">
                  <a:solidFill>
                    <a:sysClr val="windowText" lastClr="000000"/>
                  </a:solidFill>
                </a:rPr>
                <a:t>Job Training &amp; Employment Placement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CBF11903-0780-4D5C-9D90-BD1CDBA8B8E1}"/>
                </a:ext>
              </a:extLst>
            </p:cNvPr>
            <p:cNvSpPr txBox="1"/>
            <p:nvPr/>
          </p:nvSpPr>
          <p:spPr>
            <a:xfrm>
              <a:off x="5081586" y="786383"/>
              <a:ext cx="251460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200" b="1" kern="0" dirty="0">
                  <a:solidFill>
                    <a:sysClr val="windowText" lastClr="000000"/>
                  </a:solidFill>
                </a:rPr>
                <a:t>Program Service Type</a:t>
              </a:r>
            </a:p>
          </p:txBody>
        </p:sp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2E87BF1D-0617-46E7-A178-7703D4D7B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125898" y="1134516"/>
              <a:ext cx="168547" cy="511885"/>
            </a:xfrm>
            <a:prstGeom prst="rect">
              <a:avLst/>
            </a:prstGeom>
          </p:spPr>
        </p:pic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5DC39B7B-CEBB-4753-9DD7-7FDBD46696E3}"/>
              </a:ext>
            </a:extLst>
          </p:cNvPr>
          <p:cNvSpPr txBox="1"/>
          <p:nvPr/>
        </p:nvSpPr>
        <p:spPr>
          <a:xfrm>
            <a:off x="100431" y="609942"/>
            <a:ext cx="55496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Albany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1CFE2D48-C90E-4315-B7BB-0E0FF4545CC8}"/>
              </a:ext>
            </a:extLst>
          </p:cNvPr>
          <p:cNvSpPr txBox="1"/>
          <p:nvPr/>
        </p:nvSpPr>
        <p:spPr>
          <a:xfrm>
            <a:off x="42070" y="780641"/>
            <a:ext cx="64793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i="1" dirty="0">
                <a:solidFill>
                  <a:schemeClr val="bg2">
                    <a:lumMod val="50000"/>
                  </a:schemeClr>
                </a:solidFill>
              </a:rPr>
              <a:t>Berkeley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85555252-7862-4938-887F-032D26E4569F}"/>
              </a:ext>
            </a:extLst>
          </p:cNvPr>
          <p:cNvSpPr txBox="1"/>
          <p:nvPr/>
        </p:nvSpPr>
        <p:spPr>
          <a:xfrm>
            <a:off x="64988" y="1138561"/>
            <a:ext cx="74251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Emeryville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3E77D308-56D7-4CBA-A01A-31AFABE284CF}"/>
              </a:ext>
            </a:extLst>
          </p:cNvPr>
          <p:cNvSpPr txBox="1"/>
          <p:nvPr/>
        </p:nvSpPr>
        <p:spPr>
          <a:xfrm>
            <a:off x="151550" y="2055629"/>
            <a:ext cx="6559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Alameda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6B05B682-342A-4DE7-BBB6-A491428BEFD4}"/>
              </a:ext>
            </a:extLst>
          </p:cNvPr>
          <p:cNvSpPr txBox="1"/>
          <p:nvPr/>
        </p:nvSpPr>
        <p:spPr>
          <a:xfrm>
            <a:off x="1255383" y="3000086"/>
            <a:ext cx="8386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San Leandro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83F4668-1A75-4D99-BDF0-199343D60CA5}"/>
              </a:ext>
            </a:extLst>
          </p:cNvPr>
          <p:cNvSpPr txBox="1"/>
          <p:nvPr/>
        </p:nvSpPr>
        <p:spPr>
          <a:xfrm>
            <a:off x="1763695" y="3611694"/>
            <a:ext cx="66075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Hayward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25A0E6D-28DE-4C43-B20E-33733C896624}"/>
              </a:ext>
            </a:extLst>
          </p:cNvPr>
          <p:cNvSpPr txBox="1"/>
          <p:nvPr/>
        </p:nvSpPr>
        <p:spPr>
          <a:xfrm>
            <a:off x="2609191" y="5291902"/>
            <a:ext cx="59824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Newark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9D4C9D0C-3C25-4E0E-8DB6-A0F72B85A976}"/>
              </a:ext>
            </a:extLst>
          </p:cNvPr>
          <p:cNvSpPr/>
          <p:nvPr/>
        </p:nvSpPr>
        <p:spPr>
          <a:xfrm>
            <a:off x="1652091" y="713562"/>
            <a:ext cx="883965" cy="300901"/>
          </a:xfrm>
          <a:prstGeom prst="rect">
            <a:avLst/>
          </a:prstGeom>
          <a:solidFill>
            <a:srgbClr val="015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North County</a:t>
            </a:r>
          </a:p>
          <a:p>
            <a:pPr algn="ctr"/>
            <a:r>
              <a:rPr lang="en-US" sz="900" dirty="0"/>
              <a:t>286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7F51048-9214-47CE-BC59-6A8E1759885D}"/>
              </a:ext>
            </a:extLst>
          </p:cNvPr>
          <p:cNvSpPr txBox="1"/>
          <p:nvPr/>
        </p:nvSpPr>
        <p:spPr>
          <a:xfrm>
            <a:off x="2928477" y="4288736"/>
            <a:ext cx="74090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Union City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58AE94A-0A4A-472D-B504-FD93D7D25C78}"/>
              </a:ext>
            </a:extLst>
          </p:cNvPr>
          <p:cNvSpPr/>
          <p:nvPr/>
        </p:nvSpPr>
        <p:spPr>
          <a:xfrm>
            <a:off x="2373682" y="1213518"/>
            <a:ext cx="2045918" cy="893144"/>
          </a:xfrm>
          <a:prstGeom prst="rect">
            <a:avLst/>
          </a:prstGeom>
          <a:solidFill>
            <a:srgbClr val="C606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/>
              <a:t>Oakland</a:t>
            </a:r>
            <a:r>
              <a:rPr lang="en-US" sz="900" dirty="0"/>
              <a:t> </a:t>
            </a:r>
          </a:p>
          <a:p>
            <a:pPr algn="ctr"/>
            <a:r>
              <a:rPr lang="en-US" sz="900" dirty="0"/>
              <a:t>Service Providers – 2,503</a:t>
            </a:r>
          </a:p>
          <a:p>
            <a:pPr algn="ctr"/>
            <a:r>
              <a:rPr lang="en-US" sz="900" dirty="0"/>
              <a:t>Free Tax Prep Assistance – 7,749</a:t>
            </a:r>
          </a:p>
          <a:p>
            <a:pPr algn="ctr"/>
            <a:r>
              <a:rPr lang="en-US" sz="900" dirty="0"/>
              <a:t>Information &amp; Referral Calls – 11,134</a:t>
            </a:r>
          </a:p>
          <a:p>
            <a:pPr algn="ctr"/>
            <a:r>
              <a:rPr lang="en-US" sz="900" dirty="0"/>
              <a:t>Hunger Programs – 12,120 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6EE5AE87-C1C1-4721-88FE-F0F89E77EA6C}"/>
              </a:ext>
            </a:extLst>
          </p:cNvPr>
          <p:cNvSpPr txBox="1"/>
          <p:nvPr/>
        </p:nvSpPr>
        <p:spPr>
          <a:xfrm>
            <a:off x="4252040" y="5002612"/>
            <a:ext cx="63991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Fremont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57B00B1F-52BB-4FF2-A248-CB86CEE516A8}"/>
              </a:ext>
            </a:extLst>
          </p:cNvPr>
          <p:cNvSpPr txBox="1"/>
          <p:nvPr/>
        </p:nvSpPr>
        <p:spPr>
          <a:xfrm>
            <a:off x="4717073" y="3182779"/>
            <a:ext cx="77777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Pleasanton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8FC6FB66-EE20-4851-9121-E6F4F107B929}"/>
              </a:ext>
            </a:extLst>
          </p:cNvPr>
          <p:cNvSpPr txBox="1"/>
          <p:nvPr/>
        </p:nvSpPr>
        <p:spPr>
          <a:xfrm>
            <a:off x="4717073" y="2647454"/>
            <a:ext cx="5357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Dublin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ECA88A8-69C6-4496-B55C-BA0E8ADBCC8B}"/>
              </a:ext>
            </a:extLst>
          </p:cNvPr>
          <p:cNvSpPr txBox="1"/>
          <p:nvPr/>
        </p:nvSpPr>
        <p:spPr>
          <a:xfrm>
            <a:off x="6281592" y="2936558"/>
            <a:ext cx="72327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Livermore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2BE988D6-5BB6-448D-93C5-D055204B442D}"/>
              </a:ext>
            </a:extLst>
          </p:cNvPr>
          <p:cNvSpPr txBox="1"/>
          <p:nvPr/>
        </p:nvSpPr>
        <p:spPr>
          <a:xfrm>
            <a:off x="5684473" y="4273785"/>
            <a:ext cx="1917512" cy="538609"/>
          </a:xfrm>
          <a:prstGeom prst="rect">
            <a:avLst/>
          </a:prstGeom>
          <a:solidFill>
            <a:srgbClr val="015289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</a:rPr>
              <a:t>Alameda County</a:t>
            </a:r>
            <a:r>
              <a:rPr lang="en-US" sz="900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Free Tax Prep Assistance – 15,954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</a:rPr>
              <a:t>Information &amp; Referral Calls – 13,040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5F515153-AE9E-4C87-8770-9806A1779A6D}"/>
              </a:ext>
            </a:extLst>
          </p:cNvPr>
          <p:cNvSpPr/>
          <p:nvPr/>
        </p:nvSpPr>
        <p:spPr>
          <a:xfrm>
            <a:off x="677144" y="3297204"/>
            <a:ext cx="974947" cy="288684"/>
          </a:xfrm>
          <a:prstGeom prst="rect">
            <a:avLst/>
          </a:prstGeom>
          <a:solidFill>
            <a:srgbClr val="015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Central County</a:t>
            </a:r>
          </a:p>
          <a:p>
            <a:pPr algn="ctr"/>
            <a:r>
              <a:rPr lang="en-US" sz="900" dirty="0"/>
              <a:t>1,131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CF884BDB-029B-4674-967A-4A89DC99DEED}"/>
              </a:ext>
            </a:extLst>
          </p:cNvPr>
          <p:cNvSpPr/>
          <p:nvPr/>
        </p:nvSpPr>
        <p:spPr>
          <a:xfrm>
            <a:off x="6021808" y="2354210"/>
            <a:ext cx="883965" cy="288684"/>
          </a:xfrm>
          <a:prstGeom prst="rect">
            <a:avLst/>
          </a:prstGeom>
          <a:solidFill>
            <a:srgbClr val="015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East County</a:t>
            </a:r>
          </a:p>
          <a:p>
            <a:pPr algn="ctr"/>
            <a:r>
              <a:rPr lang="en-US" sz="900" dirty="0"/>
              <a:t>397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616F880-0C49-42B1-BF88-9FAA6CCD6955}"/>
              </a:ext>
            </a:extLst>
          </p:cNvPr>
          <p:cNvSpPr/>
          <p:nvPr/>
        </p:nvSpPr>
        <p:spPr>
          <a:xfrm>
            <a:off x="3377868" y="6039989"/>
            <a:ext cx="904701" cy="300698"/>
          </a:xfrm>
          <a:prstGeom prst="rect">
            <a:avLst/>
          </a:prstGeom>
          <a:solidFill>
            <a:srgbClr val="01528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/>
              <a:t>South County</a:t>
            </a:r>
          </a:p>
          <a:p>
            <a:pPr algn="ctr"/>
            <a:r>
              <a:rPr lang="en-US" sz="900" dirty="0"/>
              <a:t>368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2434B92E-23B2-4887-8D1C-AF7F82055054}"/>
              </a:ext>
            </a:extLst>
          </p:cNvPr>
          <p:cNvSpPr txBox="1"/>
          <p:nvPr/>
        </p:nvSpPr>
        <p:spPr>
          <a:xfrm>
            <a:off x="1255383" y="1287411"/>
            <a:ext cx="70564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Piedmont</a:t>
            </a:r>
          </a:p>
        </p:txBody>
      </p:sp>
    </p:spTree>
    <p:extLst>
      <p:ext uri="{BB962C8B-B14F-4D97-AF65-F5344CB8AC3E}">
        <p14:creationId xmlns:p14="http://schemas.microsoft.com/office/powerpoint/2010/main" val="23125814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rol 24"/>
          <p:cNvSpPr>
            <a:spLocks noChangeArrowheads="1" noChangeShapeType="1"/>
          </p:cNvSpPr>
          <p:nvPr/>
        </p:nvSpPr>
        <p:spPr bwMode="auto">
          <a:xfrm>
            <a:off x="1588" y="9266238"/>
            <a:ext cx="7413625" cy="2778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Source: 2011-2015 American Community Survey, AC-OCAP 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0564" y="304800"/>
            <a:ext cx="8534400" cy="6096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2018 Program Participant Demographics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26</a:t>
            </a:fld>
            <a:endParaRPr lang="en-US" dirty="0"/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70A14853-2FED-48CF-A520-45EA00920F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7801834"/>
              </p:ext>
            </p:extLst>
          </p:nvPr>
        </p:nvGraphicFramePr>
        <p:xfrm>
          <a:off x="304801" y="914401"/>
          <a:ext cx="4337683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AC40EB1A-5A56-4528-AC20-1AB61EE31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98745"/>
              </p:ext>
            </p:extLst>
          </p:nvPr>
        </p:nvGraphicFramePr>
        <p:xfrm>
          <a:off x="4642485" y="914400"/>
          <a:ext cx="4204598" cy="2667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5D475743-19A9-424A-8FB3-B51F3E0166D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2471981"/>
              </p:ext>
            </p:extLst>
          </p:nvPr>
        </p:nvGraphicFramePr>
        <p:xfrm>
          <a:off x="304800" y="3581401"/>
          <a:ext cx="4337685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883DD387-E4E3-4900-BB5B-1E3AB341B7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00823373"/>
              </p:ext>
            </p:extLst>
          </p:nvPr>
        </p:nvGraphicFramePr>
        <p:xfrm>
          <a:off x="4642484" y="3581400"/>
          <a:ext cx="4204597" cy="2895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43933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ontrol 24"/>
          <p:cNvSpPr>
            <a:spLocks noChangeArrowheads="1" noChangeShapeType="1"/>
          </p:cNvSpPr>
          <p:nvPr/>
        </p:nvSpPr>
        <p:spPr bwMode="auto">
          <a:xfrm>
            <a:off x="1588" y="9266238"/>
            <a:ext cx="7413625" cy="277812"/>
          </a:xfrm>
          <a:prstGeom prst="rect">
            <a:avLst/>
          </a:prstGeom>
          <a:noFill/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in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0" u="none" strike="noStrike" cap="none" normalizeH="0" baseline="0">
                <a:ln>
                  <a:noFill/>
                </a:ln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 Source: 2011-2015 American Community Survey, AC-OCAP Plan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04800" y="304800"/>
            <a:ext cx="8534400" cy="6096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chemeClr val="bg1"/>
                </a:solidFill>
              </a:rPr>
              <a:t>Alameda County Factsheet 2018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27</a:t>
            </a:fld>
            <a:endParaRPr lang="en-US" dirty="0"/>
          </a:p>
        </p:txBody>
      </p:sp>
      <p:pic>
        <p:nvPicPr>
          <p:cNvPr id="9" name="Content Placeholder 10">
            <a:extLst>
              <a:ext uri="{FF2B5EF4-FFF2-40B4-BE49-F238E27FC236}">
                <a16:creationId xmlns:a16="http://schemas.microsoft.com/office/drawing/2014/main" id="{64481B57-457B-4593-9EB6-B82B645E560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17" y="1341557"/>
            <a:ext cx="540016" cy="747522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E574733-3D5C-48E1-80E9-A97EEDACA77D}"/>
              </a:ext>
            </a:extLst>
          </p:cNvPr>
          <p:cNvSpPr txBox="1"/>
          <p:nvPr/>
        </p:nvSpPr>
        <p:spPr>
          <a:xfrm>
            <a:off x="5330282" y="1432051"/>
            <a:ext cx="307500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en-US" sz="1500" b="1" dirty="0"/>
              <a:t>170</a:t>
            </a:r>
            <a:r>
              <a:rPr lang="en-US" sz="1350" dirty="0"/>
              <a:t> Obtained Employment</a:t>
            </a:r>
          </a:p>
          <a:p>
            <a:pPr lvl="0"/>
            <a:r>
              <a:rPr lang="en-US" sz="1500" b="1" dirty="0"/>
              <a:t>20</a:t>
            </a:r>
            <a:r>
              <a:rPr lang="en-US" sz="1350" dirty="0"/>
              <a:t> Received High School Diploma or GED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CB6B593-6468-4FA1-B434-05F17E31245F}"/>
              </a:ext>
            </a:extLst>
          </p:cNvPr>
          <p:cNvGrpSpPr/>
          <p:nvPr/>
        </p:nvGrpSpPr>
        <p:grpSpPr>
          <a:xfrm>
            <a:off x="309824" y="1326920"/>
            <a:ext cx="4304710" cy="778521"/>
            <a:chOff x="309824" y="1326920"/>
            <a:chExt cx="4304710" cy="7785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F1CF485A-2F3D-4D18-99A2-7E54B556D1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9824" y="1326920"/>
              <a:ext cx="656897" cy="750151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8256DEE-8804-4DC9-9FC9-012BCE21824D}"/>
                </a:ext>
              </a:extLst>
            </p:cNvPr>
            <p:cNvSpPr txBox="1"/>
            <p:nvPr/>
          </p:nvSpPr>
          <p:spPr>
            <a:xfrm>
              <a:off x="951624" y="1343694"/>
              <a:ext cx="3662910" cy="76174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268</a:t>
              </a:r>
              <a:r>
                <a:rPr lang="en-US" sz="1350" dirty="0"/>
                <a:t> received transitional housing / emergency shelter</a:t>
              </a:r>
            </a:p>
            <a:p>
              <a:r>
                <a:rPr lang="en-US" sz="1500" b="1" dirty="0"/>
                <a:t>258</a:t>
              </a:r>
              <a:r>
                <a:rPr lang="en-US" sz="1350" dirty="0"/>
                <a:t> obtained/maintained permanent housing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86ACC74-728C-41D8-B9A7-DBA8058F42D4}"/>
              </a:ext>
            </a:extLst>
          </p:cNvPr>
          <p:cNvGrpSpPr/>
          <p:nvPr/>
        </p:nvGrpSpPr>
        <p:grpSpPr>
          <a:xfrm>
            <a:off x="337605" y="3862380"/>
            <a:ext cx="4377127" cy="969496"/>
            <a:chOff x="337605" y="3862380"/>
            <a:chExt cx="4377127" cy="96949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D60A35DE-2866-4B3C-82BF-F3F48E9467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05" y="4001033"/>
              <a:ext cx="536318" cy="747522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FF94DE3-A440-4224-8BFE-9E8EB5DBA2B3}"/>
                </a:ext>
              </a:extLst>
            </p:cNvPr>
            <p:cNvSpPr txBox="1"/>
            <p:nvPr/>
          </p:nvSpPr>
          <p:spPr>
            <a:xfrm>
              <a:off x="873923" y="3862380"/>
              <a:ext cx="3840809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$11.1 </a:t>
              </a:r>
              <a:r>
                <a:rPr lang="en-US" sz="1350" dirty="0"/>
                <a:t>million in Earned Income Tax Credits brought back to low-wage earners</a:t>
              </a:r>
            </a:p>
            <a:p>
              <a:r>
                <a:rPr lang="en-US" sz="1500" b="1" dirty="0"/>
                <a:t>$31.9 </a:t>
              </a:r>
              <a:r>
                <a:rPr lang="en-US" sz="1350" dirty="0"/>
                <a:t>million total tax refunds returned to the community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E1BF6A1-B4A3-48FD-B220-1DDF25B09587}"/>
              </a:ext>
            </a:extLst>
          </p:cNvPr>
          <p:cNvGrpSpPr/>
          <p:nvPr/>
        </p:nvGrpSpPr>
        <p:grpSpPr>
          <a:xfrm>
            <a:off x="312521" y="2591508"/>
            <a:ext cx="3395879" cy="650142"/>
            <a:chOff x="312521" y="2591508"/>
            <a:chExt cx="3395879" cy="650142"/>
          </a:xfrm>
        </p:grpSpPr>
        <p:pic>
          <p:nvPicPr>
            <p:cNvPr id="10" name="Content Placeholder 11">
              <a:extLst>
                <a:ext uri="{FF2B5EF4-FFF2-40B4-BE49-F238E27FC236}">
                  <a16:creationId xmlns:a16="http://schemas.microsoft.com/office/drawing/2014/main" id="{8C38B014-AA39-4286-A586-35D76194FD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2521" y="2591508"/>
              <a:ext cx="1180627" cy="650142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16663BE2-944E-43D1-A7DB-AF065A37C025}"/>
                </a:ext>
              </a:extLst>
            </p:cNvPr>
            <p:cNvSpPr txBox="1"/>
            <p:nvPr/>
          </p:nvSpPr>
          <p:spPr>
            <a:xfrm>
              <a:off x="1324414" y="2749915"/>
              <a:ext cx="2383986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500" b="1" dirty="0"/>
                <a:t>3,776</a:t>
              </a:r>
              <a:r>
                <a:rPr lang="en-US" sz="1350" dirty="0"/>
                <a:t> received legal assistance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C0955E03-E469-4EE5-AE13-A3E0796CE611}"/>
              </a:ext>
            </a:extLst>
          </p:cNvPr>
          <p:cNvSpPr txBox="1"/>
          <p:nvPr/>
        </p:nvSpPr>
        <p:spPr>
          <a:xfrm>
            <a:off x="5540171" y="4011301"/>
            <a:ext cx="2991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dirty="0"/>
              <a:t>9,000</a:t>
            </a:r>
            <a:r>
              <a:rPr lang="en-US" sz="1350" dirty="0"/>
              <a:t> children and youth served 60,214 lunches and 59,791 snacks at 45 sites during the summer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3510F5F-7567-41ED-824E-3CC4A994D818}"/>
              </a:ext>
            </a:extLst>
          </p:cNvPr>
          <p:cNvGrpSpPr/>
          <p:nvPr/>
        </p:nvGrpSpPr>
        <p:grpSpPr>
          <a:xfrm>
            <a:off x="337605" y="5406907"/>
            <a:ext cx="3158488" cy="747522"/>
            <a:chOff x="337605" y="5406907"/>
            <a:chExt cx="3158488" cy="747522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2BDAABCA-8474-4077-89F4-48B67335A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7605" y="5406907"/>
              <a:ext cx="591915" cy="747522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DFAA2AA-387D-4AB0-B393-C17C78EB043E}"/>
                </a:ext>
              </a:extLst>
            </p:cNvPr>
            <p:cNvSpPr txBox="1"/>
            <p:nvPr/>
          </p:nvSpPr>
          <p:spPr>
            <a:xfrm>
              <a:off x="888606" y="5557518"/>
              <a:ext cx="2607487" cy="5309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10,020</a:t>
              </a:r>
              <a:r>
                <a:rPr lang="en-US" sz="1350" dirty="0"/>
                <a:t> residents received 62,254 food bags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80E2C7E4-3D10-4E04-B3F0-5C25D422F2B2}"/>
              </a:ext>
            </a:extLst>
          </p:cNvPr>
          <p:cNvGrpSpPr/>
          <p:nvPr/>
        </p:nvGrpSpPr>
        <p:grpSpPr>
          <a:xfrm>
            <a:off x="3968808" y="5274417"/>
            <a:ext cx="4866770" cy="1008299"/>
            <a:chOff x="3962399" y="5276519"/>
            <a:chExt cx="4866770" cy="1008299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05823E42-95E6-4F46-9BCE-25DA861E9A0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7918" y="5625318"/>
              <a:ext cx="1980203" cy="561816"/>
            </a:xfrm>
            <a:prstGeom prst="rect">
              <a:avLst/>
            </a:prstGeom>
          </p:spPr>
        </p:pic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348B0A6-28D1-4D80-884A-A3D0D414C3BA}"/>
                </a:ext>
              </a:extLst>
            </p:cNvPr>
            <p:cNvSpPr txBox="1"/>
            <p:nvPr/>
          </p:nvSpPr>
          <p:spPr>
            <a:xfrm>
              <a:off x="3962399" y="5286764"/>
              <a:ext cx="486676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/>
                <a:t>64,698</a:t>
              </a:r>
              <a:r>
                <a:rPr lang="en-US" sz="1400" dirty="0"/>
                <a:t> total low-income Alameda County residents served</a:t>
              </a: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id="{4CDB486E-0620-425D-9941-3E27C9909B2A}"/>
                </a:ext>
              </a:extLst>
            </p:cNvPr>
            <p:cNvSpPr/>
            <p:nvPr/>
          </p:nvSpPr>
          <p:spPr>
            <a:xfrm>
              <a:off x="3962399" y="5276519"/>
              <a:ext cx="4866770" cy="1008299"/>
            </a:xfrm>
            <a:prstGeom prst="roundRect">
              <a:avLst/>
            </a:prstGeom>
            <a:noFill/>
            <a:ln w="28575">
              <a:solidFill>
                <a:srgbClr val="70AD4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51B97B3E-9F91-4CC2-84EA-A96D9AECEFD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417" y="4039407"/>
            <a:ext cx="708385" cy="737103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29003070-82A0-42DF-B268-0CD31DA3276A}"/>
              </a:ext>
            </a:extLst>
          </p:cNvPr>
          <p:cNvGrpSpPr/>
          <p:nvPr/>
        </p:nvGrpSpPr>
        <p:grpSpPr>
          <a:xfrm>
            <a:off x="4793441" y="2531206"/>
            <a:ext cx="4061396" cy="969496"/>
            <a:chOff x="4793441" y="2531206"/>
            <a:chExt cx="4061396" cy="969496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39DA4E-4959-4FC2-B895-805C43E67D8E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93441" y="2611381"/>
              <a:ext cx="612257" cy="747522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87FEDFD7-4965-4E11-BE7F-2D9A6B27DB83}"/>
                </a:ext>
              </a:extLst>
            </p:cNvPr>
            <p:cNvSpPr txBox="1"/>
            <p:nvPr/>
          </p:nvSpPr>
          <p:spPr>
            <a:xfrm>
              <a:off x="5436125" y="2531206"/>
              <a:ext cx="3418712" cy="9694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b="1" dirty="0"/>
                <a:t>24,174</a:t>
              </a:r>
              <a:r>
                <a:rPr lang="en-US" sz="1350" dirty="0"/>
                <a:t> unduplicated information &amp; referral calls answered </a:t>
              </a:r>
            </a:p>
            <a:p>
              <a:r>
                <a:rPr lang="en-US" sz="1500" b="1" dirty="0"/>
                <a:t>88,628</a:t>
              </a:r>
              <a:r>
                <a:rPr lang="en-US" sz="1350" dirty="0"/>
                <a:t> health, housing, and human services referrals provided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64492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015454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2019 Funded Programs</a:t>
            </a:r>
          </a:p>
        </p:txBody>
      </p:sp>
      <p:sp>
        <p:nvSpPr>
          <p:cNvPr id="59399" name="Rectangle 7"/>
          <p:cNvSpPr>
            <a:spLocks noChangeArrowheads="1"/>
          </p:cNvSpPr>
          <p:nvPr/>
        </p:nvSpPr>
        <p:spPr bwMode="auto">
          <a:xfrm>
            <a:off x="228600" y="1447800"/>
            <a:ext cx="8610600" cy="63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2000" dirty="0"/>
          </a:p>
          <a:p>
            <a:pPr>
              <a:buClr>
                <a:srgbClr val="006699"/>
              </a:buClr>
              <a:buSzPct val="120000"/>
            </a:pPr>
            <a:endParaRPr lang="en-US" sz="1500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495800" y="1709922"/>
            <a:ext cx="44196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sz="1600" b="1" u="sng" dirty="0">
                <a:solidFill>
                  <a:srgbClr val="1158AF"/>
                </a:solidFill>
              </a:rPr>
              <a:t>Housing &amp; Community Development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AnewAmerica Community Corporation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St. Mary’s Center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Eden Information and Referral, Inc.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Family Emergency Shelter Coalition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Satellite Affordable Housing Associates 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Unity Council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4294077"/>
            <a:ext cx="41910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sz="1600" b="1" u="sng" dirty="0">
                <a:solidFill>
                  <a:srgbClr val="1158AF"/>
                </a:solidFill>
              </a:rPr>
              <a:t>Asset Building &amp; Financial Education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Housing and Economic Rights 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600" b="1" dirty="0"/>
              <a:t>   Advocates (HERA)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Earned Income Tax Credit (EITC)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endParaRPr lang="en-US" sz="1600" b="1" dirty="0"/>
          </a:p>
          <a:p>
            <a:pPr>
              <a:buClr>
                <a:srgbClr val="006699"/>
              </a:buClr>
              <a:buSzPct val="120000"/>
            </a:pPr>
            <a:r>
              <a:rPr lang="en-US" sz="1600" b="1" u="sng" dirty="0">
                <a:solidFill>
                  <a:srgbClr val="1158AF"/>
                </a:solidFill>
              </a:rPr>
              <a:t>Legal Assistance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Bay Area Legal Aid</a:t>
            </a:r>
          </a:p>
          <a:p>
            <a:pPr>
              <a:buClr>
                <a:srgbClr val="006699"/>
              </a:buClr>
              <a:buSzPct val="120000"/>
            </a:pPr>
            <a:endParaRPr lang="en-US" sz="1600" b="1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81000" y="1709923"/>
            <a:ext cx="4191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numCol="1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sz="1600" b="1" u="sng" dirty="0">
                <a:solidFill>
                  <a:srgbClr val="1158AF"/>
                </a:solidFill>
              </a:rPr>
              <a:t>Job Training &amp; Employment Placement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Hack the Hood</a:t>
            </a:r>
            <a:endParaRPr lang="en-US" sz="1600" dirty="0"/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Civicorps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Downtown Streets, Inc.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Roots Community Health Center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Rubicon Programs, Inc.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La Familia Counseling Service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Youth Employment Partnership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endParaRPr lang="en-US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95800" y="4294077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sz="1600" b="1" u="sng" dirty="0">
                <a:solidFill>
                  <a:srgbClr val="1158AF"/>
                </a:solidFill>
              </a:rPr>
              <a:t>Hunger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Oakland Community Housing Services’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600" b="1" dirty="0"/>
              <a:t>   Annual Holiday Dinner</a:t>
            </a:r>
          </a:p>
          <a:p>
            <a:pPr marL="169863" indent="-169863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1600" b="1" dirty="0"/>
              <a:t>Brown Bag</a:t>
            </a:r>
          </a:p>
          <a:p>
            <a:pPr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1600" b="1" dirty="0"/>
              <a:t> Oakland Fund for Children &amp; Youth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1600" b="1" dirty="0"/>
              <a:t>   Summer Lunch Program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93558" y="3898415"/>
            <a:ext cx="256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b="1" u="sng" dirty="0">
                <a:solidFill>
                  <a:srgbClr val="1158AF"/>
                </a:solidFill>
              </a:rPr>
              <a:t>AC-OCAP Programs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393557" y="1358335"/>
            <a:ext cx="2562225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006699"/>
              </a:buClr>
              <a:buSzPct val="120000"/>
            </a:pPr>
            <a:r>
              <a:rPr lang="en-US" b="1" u="sng" dirty="0">
                <a:solidFill>
                  <a:srgbClr val="1158AF"/>
                </a:solidFill>
              </a:rPr>
              <a:t>AC-OCAP Grantees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28</a:t>
            </a:fld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914400"/>
          </a:xfrm>
          <a:solidFill>
            <a:srgbClr val="800000"/>
          </a:solidFill>
          <a:ln/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2019 Community Survey Highlights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542239"/>
            <a:ext cx="91440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www.AC-OCAP.com</a:t>
            </a:r>
          </a:p>
        </p:txBody>
      </p:sp>
      <p:pic>
        <p:nvPicPr>
          <p:cNvPr id="8" name="Picture 7" descr="AC-OCAP_lgo.png">
            <a:extLst>
              <a:ext uri="{FF2B5EF4-FFF2-40B4-BE49-F238E27FC236}">
                <a16:creationId xmlns:a16="http://schemas.microsoft.com/office/drawing/2014/main" id="{386C8C8D-E190-4998-AAFD-409DFF49509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008353"/>
            <a:ext cx="1066800" cy="487848"/>
          </a:xfrm>
          <a:prstGeom prst="rect">
            <a:avLst/>
          </a:prstGeom>
        </p:spPr>
      </p:pic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BBE6B191-02E3-43DD-9F7F-E3971C6A4755}"/>
              </a:ext>
            </a:extLst>
          </p:cNvPr>
          <p:cNvSpPr txBox="1">
            <a:spLocks/>
          </p:cNvSpPr>
          <p:nvPr/>
        </p:nvSpPr>
        <p:spPr bwMode="auto">
          <a:xfrm>
            <a:off x="228600" y="1436839"/>
            <a:ext cx="8686800" cy="354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270 individuals participated in the survey, with an average household size of 2.95 (ranging from 1-8), including:</a:t>
            </a:r>
            <a:endParaRPr lang="en-US" sz="4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 individuals at the Fatherhood Summit, with an average household size of 3 (ranging from 1-7)</a:t>
            </a:r>
            <a:endParaRPr lang="en-US" sz="500" kern="0" dirty="0">
              <a:solidFill>
                <a:sysClr val="windowText" lastClr="0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l" fontAlgn="auto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ü"/>
              <a:defRPr/>
            </a:pPr>
            <a:r>
              <a:rPr lang="en-US" sz="2400" kern="0" dirty="0">
                <a:solidFill>
                  <a:sysClr val="windowText" lastClr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63 individuals at the Head Start Resource Fair, with an average household size of 4 (ranging from 1-8)</a:t>
            </a:r>
          </a:p>
        </p:txBody>
      </p:sp>
    </p:spTree>
    <p:extLst>
      <p:ext uri="{BB962C8B-B14F-4D97-AF65-F5344CB8AC3E}">
        <p14:creationId xmlns:p14="http://schemas.microsoft.com/office/powerpoint/2010/main" val="36499578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 Brief History of Community Action</a:t>
            </a:r>
            <a:endParaRPr lang="en-US" sz="3200" i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20-21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4326" y="6477000"/>
            <a:ext cx="304800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61A9C5D-D2A6-453E-A2BA-93C6E3DCE953}"/>
              </a:ext>
            </a:extLst>
          </p:cNvPr>
          <p:cNvSpPr txBox="1"/>
          <p:nvPr/>
        </p:nvSpPr>
        <p:spPr>
          <a:xfrm>
            <a:off x="158877" y="1524000"/>
            <a:ext cx="88262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Community Action Agencies (CAAs) are local private and public non-profit organizations that fight poverty by empowering the poor as a part of the War on Poverty</a:t>
            </a:r>
          </a:p>
        </p:txBody>
      </p:sp>
      <p:grpSp>
        <p:nvGrpSpPr>
          <p:cNvPr id="36864" name="Group 36863">
            <a:extLst>
              <a:ext uri="{FF2B5EF4-FFF2-40B4-BE49-F238E27FC236}">
                <a16:creationId xmlns:a16="http://schemas.microsoft.com/office/drawing/2014/main" id="{1CBCE5DF-133D-41A0-B990-250CE8116634}"/>
              </a:ext>
            </a:extLst>
          </p:cNvPr>
          <p:cNvGrpSpPr/>
          <p:nvPr/>
        </p:nvGrpSpPr>
        <p:grpSpPr>
          <a:xfrm>
            <a:off x="158877" y="2234492"/>
            <a:ext cx="8730249" cy="3660541"/>
            <a:chOff x="158877" y="2114036"/>
            <a:chExt cx="8730249" cy="3660541"/>
          </a:xfrm>
        </p:grpSpPr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84DDAFE8-8C94-41E0-B901-8F44DDF2FA64}"/>
                </a:ext>
              </a:extLst>
            </p:cNvPr>
            <p:cNvCxnSpPr>
              <a:cxnSpLocks/>
            </p:cNvCxnSpPr>
            <p:nvPr/>
          </p:nvCxnSpPr>
          <p:spPr>
            <a:xfrm>
              <a:off x="228600" y="4111369"/>
              <a:ext cx="8660526" cy="0"/>
            </a:xfrm>
            <a:prstGeom prst="line">
              <a:avLst/>
            </a:prstGeom>
            <a:ln w="38100" cap="flat" cmpd="sng" algn="ctr">
              <a:solidFill>
                <a:schemeClr val="bg1">
                  <a:lumMod val="65000"/>
                </a:schemeClr>
              </a:solidFill>
              <a:prstDash val="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AA54C47-CF21-419F-A20C-B5D53ECEACC5}"/>
                </a:ext>
              </a:extLst>
            </p:cNvPr>
            <p:cNvSpPr txBox="1"/>
            <p:nvPr/>
          </p:nvSpPr>
          <p:spPr>
            <a:xfrm>
              <a:off x="158877" y="2659112"/>
              <a:ext cx="1146543" cy="12695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350" b="1" dirty="0">
                  <a:solidFill>
                    <a:srgbClr val="7030A0"/>
                  </a:solidFill>
                </a:rPr>
                <a:t>1964</a:t>
              </a:r>
              <a:r>
                <a:rPr lang="en-US" sz="1350" dirty="0">
                  <a:solidFill>
                    <a:srgbClr val="7030A0"/>
                  </a:solidFill>
                </a:rPr>
                <a:t> </a:t>
              </a:r>
              <a:endParaRPr lang="en-US" sz="1050" dirty="0">
                <a:solidFill>
                  <a:schemeClr val="bg2">
                    <a:lumMod val="50000"/>
                  </a:schemeClr>
                </a:solidFill>
              </a:endParaRPr>
            </a:p>
            <a:p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</a:rPr>
                <a:t>President Johnson signs the </a:t>
              </a:r>
              <a:r>
                <a:rPr lang="en-US" sz="1050" b="1" dirty="0">
                  <a:solidFill>
                    <a:srgbClr val="7030A0"/>
                  </a:solidFill>
                </a:rPr>
                <a:t>Economic Opportunity Act</a:t>
              </a:r>
              <a:r>
                <a:rPr lang="en-US" sz="1050" dirty="0">
                  <a:solidFill>
                    <a:srgbClr val="7030A0"/>
                  </a:solidFill>
                </a:rPr>
                <a:t> </a:t>
              </a:r>
              <a:r>
                <a:rPr lang="en-US" sz="1050" dirty="0">
                  <a:solidFill>
                    <a:schemeClr val="bg2">
                      <a:lumMod val="50000"/>
                    </a:schemeClr>
                  </a:solidFill>
                </a:rPr>
                <a:t>of 1964, creating the CAAs </a:t>
              </a:r>
              <a:endParaRPr lang="en-US" sz="1350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12" name="Flowchart: Connector 111">
              <a:extLst>
                <a:ext uri="{FF2B5EF4-FFF2-40B4-BE49-F238E27FC236}">
                  <a16:creationId xmlns:a16="http://schemas.microsoft.com/office/drawing/2014/main" id="{1A9ADA2B-E647-4615-A7D1-1E7D94373972}"/>
                </a:ext>
              </a:extLst>
            </p:cNvPr>
            <p:cNvSpPr/>
            <p:nvPr/>
          </p:nvSpPr>
          <p:spPr>
            <a:xfrm>
              <a:off x="244078" y="4050647"/>
              <a:ext cx="121444" cy="121444"/>
            </a:xfrm>
            <a:prstGeom prst="flowChartConnector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100"/>
            </a:p>
          </p:txBody>
        </p:sp>
        <p:grpSp>
          <p:nvGrpSpPr>
            <p:cNvPr id="113" name="Group 112">
              <a:extLst>
                <a:ext uri="{FF2B5EF4-FFF2-40B4-BE49-F238E27FC236}">
                  <a16:creationId xmlns:a16="http://schemas.microsoft.com/office/drawing/2014/main" id="{1B5AE1D7-12D3-44D5-9442-CF879C4C229B}"/>
                </a:ext>
              </a:extLst>
            </p:cNvPr>
            <p:cNvGrpSpPr/>
            <p:nvPr/>
          </p:nvGrpSpPr>
          <p:grpSpPr>
            <a:xfrm>
              <a:off x="535878" y="4038018"/>
              <a:ext cx="1085017" cy="1238642"/>
              <a:chOff x="900395" y="3797155"/>
              <a:chExt cx="1446689" cy="1651524"/>
            </a:xfrm>
          </p:grpSpPr>
          <p:sp>
            <p:nvSpPr>
              <p:cNvPr id="114" name="Flowchart: Connector 113">
                <a:extLst>
                  <a:ext uri="{FF2B5EF4-FFF2-40B4-BE49-F238E27FC236}">
                    <a16:creationId xmlns:a16="http://schemas.microsoft.com/office/drawing/2014/main" id="{41F962B6-44EE-4F29-833D-B14EFDB87AD5}"/>
                  </a:ext>
                </a:extLst>
              </p:cNvPr>
              <p:cNvSpPr/>
              <p:nvPr/>
            </p:nvSpPr>
            <p:spPr>
              <a:xfrm>
                <a:off x="1542778" y="3797155"/>
                <a:ext cx="161925" cy="161925"/>
              </a:xfrm>
              <a:prstGeom prst="flowChartConnector">
                <a:avLst/>
              </a:prstGeom>
              <a:solidFill>
                <a:srgbClr val="70AD47"/>
              </a:solidFill>
              <a:ln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/>
              </a:p>
            </p:txBody>
          </p:sp>
          <p:sp>
            <p:nvSpPr>
              <p:cNvPr id="115" name="TextBox 114">
                <a:extLst>
                  <a:ext uri="{FF2B5EF4-FFF2-40B4-BE49-F238E27FC236}">
                    <a16:creationId xmlns:a16="http://schemas.microsoft.com/office/drawing/2014/main" id="{954A2713-2E06-400E-89CC-57F7A536F38E}"/>
                  </a:ext>
                </a:extLst>
              </p:cNvPr>
              <p:cNvSpPr txBox="1"/>
              <p:nvPr/>
            </p:nvSpPr>
            <p:spPr>
              <a:xfrm>
                <a:off x="900395" y="3971351"/>
                <a:ext cx="144668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70AD47"/>
                    </a:solidFill>
                  </a:rPr>
                  <a:t>1971</a:t>
                </a:r>
                <a:r>
                  <a:rPr lang="en-US" sz="1350" dirty="0">
                    <a:solidFill>
                      <a:srgbClr val="7030A0"/>
                    </a:solidFill>
                  </a:rPr>
                  <a:t> </a:t>
                </a:r>
                <a:endParaRPr lang="en-US" sz="105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Community Action brought </a:t>
                </a:r>
                <a:r>
                  <a:rPr lang="en-US" sz="1050" b="1" dirty="0">
                    <a:solidFill>
                      <a:srgbClr val="70AD47"/>
                    </a:solidFill>
                  </a:rPr>
                  <a:t>Head Start</a:t>
                </a:r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 to the City of Oakland</a:t>
                </a:r>
                <a:endParaRPr lang="en-US" sz="135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CC998F64-E114-4012-9D79-5533A6A42D5C}"/>
                </a:ext>
              </a:extLst>
            </p:cNvPr>
            <p:cNvGrpSpPr/>
            <p:nvPr/>
          </p:nvGrpSpPr>
          <p:grpSpPr>
            <a:xfrm>
              <a:off x="1272594" y="2766285"/>
              <a:ext cx="1154840" cy="1392329"/>
              <a:chOff x="1898625" y="2145412"/>
              <a:chExt cx="1539787" cy="1856438"/>
            </a:xfrm>
          </p:grpSpPr>
          <p:sp>
            <p:nvSpPr>
              <p:cNvPr id="120" name="Flowchart: Connector 119">
                <a:extLst>
                  <a:ext uri="{FF2B5EF4-FFF2-40B4-BE49-F238E27FC236}">
                    <a16:creationId xmlns:a16="http://schemas.microsoft.com/office/drawing/2014/main" id="{5D9F8ED2-544D-4507-B9C1-F27107866C38}"/>
                  </a:ext>
                </a:extLst>
              </p:cNvPr>
              <p:cNvSpPr/>
              <p:nvPr/>
            </p:nvSpPr>
            <p:spPr>
              <a:xfrm>
                <a:off x="2587556" y="3839925"/>
                <a:ext cx="161925" cy="161925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/>
              </a:p>
            </p:txBody>
          </p:sp>
          <p:sp>
            <p:nvSpPr>
              <p:cNvPr id="121" name="TextBox 120">
                <a:extLst>
                  <a:ext uri="{FF2B5EF4-FFF2-40B4-BE49-F238E27FC236}">
                    <a16:creationId xmlns:a16="http://schemas.microsoft.com/office/drawing/2014/main" id="{BA21E5F1-7B1B-4D87-A0CC-AD18F219AB42}"/>
                  </a:ext>
                </a:extLst>
              </p:cNvPr>
              <p:cNvSpPr txBox="1"/>
              <p:nvPr/>
            </p:nvSpPr>
            <p:spPr>
              <a:xfrm>
                <a:off x="1898625" y="2145412"/>
                <a:ext cx="1539787" cy="16927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7030A0"/>
                    </a:solidFill>
                  </a:rPr>
                  <a:t>1977</a:t>
                </a:r>
                <a:r>
                  <a:rPr lang="en-US" sz="1350" dirty="0">
                    <a:solidFill>
                      <a:srgbClr val="7030A0"/>
                    </a:solidFill>
                  </a:rPr>
                  <a:t> </a:t>
                </a:r>
                <a:endParaRPr lang="en-US" sz="105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Community Action helped start </a:t>
                </a:r>
                <a:r>
                  <a:rPr lang="en-US" sz="1050" b="1" dirty="0">
                    <a:solidFill>
                      <a:srgbClr val="7030A0"/>
                    </a:solidFill>
                  </a:rPr>
                  <a:t>Oakland Paratransit for the Elderly (OPED)</a:t>
                </a:r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 </a:t>
                </a:r>
                <a:endParaRPr lang="en-US" sz="135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2" name="Group 121">
              <a:extLst>
                <a:ext uri="{FF2B5EF4-FFF2-40B4-BE49-F238E27FC236}">
                  <a16:creationId xmlns:a16="http://schemas.microsoft.com/office/drawing/2014/main" id="{CD81F501-59E7-47DA-9DDE-DB589294CEA7}"/>
                </a:ext>
              </a:extLst>
            </p:cNvPr>
            <p:cNvGrpSpPr/>
            <p:nvPr/>
          </p:nvGrpSpPr>
          <p:grpSpPr>
            <a:xfrm>
              <a:off x="1901494" y="4039497"/>
              <a:ext cx="1178793" cy="1735080"/>
              <a:chOff x="2469319" y="3638814"/>
              <a:chExt cx="1571724" cy="2313440"/>
            </a:xfrm>
          </p:grpSpPr>
          <p:sp>
            <p:nvSpPr>
              <p:cNvPr id="123" name="Flowchart: Connector 122">
                <a:extLst>
                  <a:ext uri="{FF2B5EF4-FFF2-40B4-BE49-F238E27FC236}">
                    <a16:creationId xmlns:a16="http://schemas.microsoft.com/office/drawing/2014/main" id="{D977D18D-6C8F-437B-B049-EE315A62F438}"/>
                  </a:ext>
                </a:extLst>
              </p:cNvPr>
              <p:cNvSpPr/>
              <p:nvPr/>
            </p:nvSpPr>
            <p:spPr>
              <a:xfrm>
                <a:off x="3180282" y="3638814"/>
                <a:ext cx="161925" cy="161925"/>
              </a:xfrm>
              <a:prstGeom prst="flowChartConnector">
                <a:avLst/>
              </a:prstGeom>
              <a:solidFill>
                <a:srgbClr val="70AD47"/>
              </a:solidFill>
              <a:ln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73DFE82-66C5-436A-B8FD-12C992A66F7D}"/>
                  </a:ext>
                </a:extLst>
              </p:cNvPr>
              <p:cNvSpPr txBox="1"/>
              <p:nvPr/>
            </p:nvSpPr>
            <p:spPr>
              <a:xfrm>
                <a:off x="2469319" y="3828595"/>
                <a:ext cx="1571724" cy="2123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70AD47"/>
                    </a:solidFill>
                  </a:rPr>
                  <a:t>1979</a:t>
                </a:r>
                <a:endParaRPr lang="en-US" sz="105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Community Action served as an advocate to start the City’s </a:t>
                </a:r>
                <a:r>
                  <a:rPr lang="en-US" sz="1050" b="1" dirty="0">
                    <a:solidFill>
                      <a:srgbClr val="70AD47"/>
                    </a:solidFill>
                  </a:rPr>
                  <a:t>Multi-Senior Service Program (MSSP)</a:t>
                </a:r>
                <a:endParaRPr lang="en-US" sz="135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5" name="Group 124">
              <a:extLst>
                <a:ext uri="{FF2B5EF4-FFF2-40B4-BE49-F238E27FC236}">
                  <a16:creationId xmlns:a16="http://schemas.microsoft.com/office/drawing/2014/main" id="{A44A31CA-6F36-4C6C-BC9A-3F930CA928E5}"/>
                </a:ext>
              </a:extLst>
            </p:cNvPr>
            <p:cNvGrpSpPr/>
            <p:nvPr/>
          </p:nvGrpSpPr>
          <p:grpSpPr>
            <a:xfrm>
              <a:off x="3214855" y="2746864"/>
              <a:ext cx="1316772" cy="1404845"/>
              <a:chOff x="3732234" y="1944744"/>
              <a:chExt cx="1755696" cy="1873126"/>
            </a:xfrm>
          </p:grpSpPr>
          <p:sp>
            <p:nvSpPr>
              <p:cNvPr id="126" name="Flowchart: Connector 125">
                <a:extLst>
                  <a:ext uri="{FF2B5EF4-FFF2-40B4-BE49-F238E27FC236}">
                    <a16:creationId xmlns:a16="http://schemas.microsoft.com/office/drawing/2014/main" id="{1F65E768-8588-4729-9E55-CC7D55F183B6}"/>
                  </a:ext>
                </a:extLst>
              </p:cNvPr>
              <p:cNvSpPr/>
              <p:nvPr/>
            </p:nvSpPr>
            <p:spPr>
              <a:xfrm>
                <a:off x="4529119" y="3655945"/>
                <a:ext cx="161925" cy="161925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8C8F060A-0BAE-41D5-90DE-3974A9280426}"/>
                  </a:ext>
                </a:extLst>
              </p:cNvPr>
              <p:cNvSpPr txBox="1"/>
              <p:nvPr/>
            </p:nvSpPr>
            <p:spPr>
              <a:xfrm>
                <a:off x="3732234" y="1944744"/>
                <a:ext cx="1755696" cy="14773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7030A0"/>
                    </a:solidFill>
                  </a:rPr>
                  <a:t>1998</a:t>
                </a:r>
                <a:r>
                  <a:rPr lang="en-US" sz="1350" dirty="0">
                    <a:solidFill>
                      <a:srgbClr val="7030A0"/>
                    </a:solidFill>
                  </a:rPr>
                  <a:t> </a:t>
                </a:r>
                <a:endParaRPr lang="en-US" sz="105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Community Action received </a:t>
                </a:r>
                <a:r>
                  <a:rPr lang="en-US" sz="1050" b="1" dirty="0">
                    <a:solidFill>
                      <a:srgbClr val="7030A0"/>
                    </a:solidFill>
                  </a:rPr>
                  <a:t>$2 million </a:t>
                </a:r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to implement a </a:t>
                </a:r>
                <a:r>
                  <a:rPr lang="en-US" sz="1050" b="1" dirty="0">
                    <a:solidFill>
                      <a:srgbClr val="7030A0"/>
                    </a:solidFill>
                  </a:rPr>
                  <a:t>Welfare-to-Work </a:t>
                </a:r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program</a:t>
                </a:r>
                <a:endParaRPr lang="en-US" sz="135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E4EDE5D-661F-4942-A2C9-094D84A537A4}"/>
                </a:ext>
              </a:extLst>
            </p:cNvPr>
            <p:cNvGrpSpPr/>
            <p:nvPr/>
          </p:nvGrpSpPr>
          <p:grpSpPr>
            <a:xfrm>
              <a:off x="4186509" y="4046865"/>
              <a:ext cx="1076086" cy="1267490"/>
              <a:chOff x="4853282" y="3658612"/>
              <a:chExt cx="1434781" cy="1689987"/>
            </a:xfrm>
          </p:grpSpPr>
          <p:sp>
            <p:nvSpPr>
              <p:cNvPr id="129" name="Flowchart: Connector 128">
                <a:extLst>
                  <a:ext uri="{FF2B5EF4-FFF2-40B4-BE49-F238E27FC236}">
                    <a16:creationId xmlns:a16="http://schemas.microsoft.com/office/drawing/2014/main" id="{EAA32502-1370-4A0F-9BD8-33841E229A05}"/>
                  </a:ext>
                </a:extLst>
              </p:cNvPr>
              <p:cNvSpPr/>
              <p:nvPr/>
            </p:nvSpPr>
            <p:spPr>
              <a:xfrm>
                <a:off x="5489711" y="3658612"/>
                <a:ext cx="161925" cy="161925"/>
              </a:xfrm>
              <a:prstGeom prst="flowChartConnector">
                <a:avLst/>
              </a:prstGeom>
              <a:solidFill>
                <a:srgbClr val="70AD47"/>
              </a:solidFill>
              <a:ln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 dirty="0"/>
              </a:p>
            </p:txBody>
          </p:sp>
          <p:sp>
            <p:nvSpPr>
              <p:cNvPr id="130" name="TextBox 129">
                <a:extLst>
                  <a:ext uri="{FF2B5EF4-FFF2-40B4-BE49-F238E27FC236}">
                    <a16:creationId xmlns:a16="http://schemas.microsoft.com/office/drawing/2014/main" id="{BDE39C9D-7F2C-4B9E-9E87-8F123A872AED}"/>
                  </a:ext>
                </a:extLst>
              </p:cNvPr>
              <p:cNvSpPr txBox="1"/>
              <p:nvPr/>
            </p:nvSpPr>
            <p:spPr>
              <a:xfrm>
                <a:off x="4853282" y="3871271"/>
                <a:ext cx="143478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70AD47"/>
                    </a:solidFill>
                  </a:rPr>
                  <a:t>2003</a:t>
                </a:r>
                <a:endParaRPr lang="en-US" sz="105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Community Action helped secure a </a:t>
                </a:r>
                <a:r>
                  <a:rPr lang="en-US" sz="1050" b="1" dirty="0">
                    <a:solidFill>
                      <a:srgbClr val="70AD47"/>
                    </a:solidFill>
                  </a:rPr>
                  <a:t>$1 million</a:t>
                </a:r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 grant for</a:t>
                </a:r>
                <a:r>
                  <a:rPr lang="en-US" sz="1050" b="1" dirty="0">
                    <a:solidFill>
                      <a:srgbClr val="70AD47"/>
                    </a:solidFill>
                  </a:rPr>
                  <a:t> Project Choice</a:t>
                </a:r>
                <a:endParaRPr lang="en-US" sz="135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4" name="Group 133">
              <a:extLst>
                <a:ext uri="{FF2B5EF4-FFF2-40B4-BE49-F238E27FC236}">
                  <a16:creationId xmlns:a16="http://schemas.microsoft.com/office/drawing/2014/main" id="{BF87B531-5CB9-4364-8AD3-D0AA638DEDA1}"/>
                </a:ext>
              </a:extLst>
            </p:cNvPr>
            <p:cNvGrpSpPr/>
            <p:nvPr/>
          </p:nvGrpSpPr>
          <p:grpSpPr>
            <a:xfrm>
              <a:off x="4730232" y="2747161"/>
              <a:ext cx="1187074" cy="1413780"/>
              <a:chOff x="5223407" y="2697003"/>
              <a:chExt cx="1582765" cy="1885040"/>
            </a:xfrm>
          </p:grpSpPr>
          <p:sp>
            <p:nvSpPr>
              <p:cNvPr id="135" name="Flowchart: Connector 134">
                <a:extLst>
                  <a:ext uri="{FF2B5EF4-FFF2-40B4-BE49-F238E27FC236}">
                    <a16:creationId xmlns:a16="http://schemas.microsoft.com/office/drawing/2014/main" id="{41478A65-4209-4BA8-ADBF-1AAE768E2A77}"/>
                  </a:ext>
                </a:extLst>
              </p:cNvPr>
              <p:cNvSpPr/>
              <p:nvPr/>
            </p:nvSpPr>
            <p:spPr>
              <a:xfrm>
                <a:off x="5926293" y="4420118"/>
                <a:ext cx="161925" cy="161925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136" name="TextBox 135">
                <a:extLst>
                  <a:ext uri="{FF2B5EF4-FFF2-40B4-BE49-F238E27FC236}">
                    <a16:creationId xmlns:a16="http://schemas.microsoft.com/office/drawing/2014/main" id="{1EB55035-F60F-4814-8288-5D899A2CE2E1}"/>
                  </a:ext>
                </a:extLst>
              </p:cNvPr>
              <p:cNvSpPr txBox="1"/>
              <p:nvPr/>
            </p:nvSpPr>
            <p:spPr>
              <a:xfrm>
                <a:off x="5223407" y="2697003"/>
                <a:ext cx="1582765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7030A0"/>
                    </a:solidFill>
                  </a:rPr>
                  <a:t>2005</a:t>
                </a:r>
                <a:r>
                  <a:rPr lang="en-US" sz="1350" dirty="0">
                    <a:solidFill>
                      <a:srgbClr val="7030A0"/>
                    </a:solidFill>
                  </a:rPr>
                  <a:t> </a:t>
                </a:r>
                <a:endParaRPr lang="en-US" sz="105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Community Action secured </a:t>
                </a:r>
                <a:r>
                  <a:rPr lang="en-US" sz="1050" b="1" dirty="0">
                    <a:solidFill>
                      <a:srgbClr val="7030A0"/>
                    </a:solidFill>
                  </a:rPr>
                  <a:t>$250,000 </a:t>
                </a:r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from USDA for </a:t>
                </a:r>
                <a:r>
                  <a:rPr lang="en-US" sz="1050" b="1" dirty="0">
                    <a:solidFill>
                      <a:srgbClr val="7030A0"/>
                    </a:solidFill>
                  </a:rPr>
                  <a:t>Food Stamp Outreach</a:t>
                </a:r>
                <a:endParaRPr lang="en-US" sz="135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38" name="Group 137">
              <a:extLst>
                <a:ext uri="{FF2B5EF4-FFF2-40B4-BE49-F238E27FC236}">
                  <a16:creationId xmlns:a16="http://schemas.microsoft.com/office/drawing/2014/main" id="{94B540FE-4DFC-4DAA-93BC-752090C236D8}"/>
                </a:ext>
              </a:extLst>
            </p:cNvPr>
            <p:cNvGrpSpPr/>
            <p:nvPr/>
          </p:nvGrpSpPr>
          <p:grpSpPr>
            <a:xfrm>
              <a:off x="5725736" y="4038928"/>
              <a:ext cx="966981" cy="1434771"/>
              <a:chOff x="6833047" y="3658614"/>
              <a:chExt cx="1289308" cy="1913028"/>
            </a:xfrm>
          </p:grpSpPr>
          <p:sp>
            <p:nvSpPr>
              <p:cNvPr id="139" name="Flowchart: Connector 138">
                <a:extLst>
                  <a:ext uri="{FF2B5EF4-FFF2-40B4-BE49-F238E27FC236}">
                    <a16:creationId xmlns:a16="http://schemas.microsoft.com/office/drawing/2014/main" id="{E16DC6C8-89A9-49FD-97E3-0172397104EE}"/>
                  </a:ext>
                </a:extLst>
              </p:cNvPr>
              <p:cNvSpPr/>
              <p:nvPr/>
            </p:nvSpPr>
            <p:spPr>
              <a:xfrm>
                <a:off x="7396739" y="3658614"/>
                <a:ext cx="161925" cy="161925"/>
              </a:xfrm>
              <a:prstGeom prst="flowChartConnector">
                <a:avLst/>
              </a:prstGeom>
              <a:solidFill>
                <a:srgbClr val="70AD47"/>
              </a:solidFill>
              <a:ln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140" name="TextBox 139">
                <a:extLst>
                  <a:ext uri="{FF2B5EF4-FFF2-40B4-BE49-F238E27FC236}">
                    <a16:creationId xmlns:a16="http://schemas.microsoft.com/office/drawing/2014/main" id="{B7D6C352-7D32-4829-A14A-924EAFC15B3E}"/>
                  </a:ext>
                </a:extLst>
              </p:cNvPr>
              <p:cNvSpPr txBox="1"/>
              <p:nvPr/>
            </p:nvSpPr>
            <p:spPr>
              <a:xfrm>
                <a:off x="6833047" y="3878871"/>
                <a:ext cx="1289308" cy="1692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70AD47"/>
                    </a:solidFill>
                  </a:rPr>
                  <a:t>2007</a:t>
                </a:r>
                <a:endParaRPr lang="en-US" sz="105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Community Action secured </a:t>
                </a:r>
                <a:r>
                  <a:rPr lang="en-US" sz="1050" b="1" dirty="0">
                    <a:solidFill>
                      <a:srgbClr val="70AD47"/>
                    </a:solidFill>
                  </a:rPr>
                  <a:t>$250,000</a:t>
                </a:r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 from HHS for </a:t>
                </a:r>
                <a:r>
                  <a:rPr lang="en-US" sz="1050" b="1" dirty="0">
                    <a:solidFill>
                      <a:srgbClr val="70AD47"/>
                    </a:solidFill>
                  </a:rPr>
                  <a:t>106 IDAs</a:t>
                </a:r>
                <a:endParaRPr lang="en-US" sz="135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66E648C1-8DD0-4679-AAE5-653D27F4207A}"/>
                </a:ext>
              </a:extLst>
            </p:cNvPr>
            <p:cNvGrpSpPr/>
            <p:nvPr/>
          </p:nvGrpSpPr>
          <p:grpSpPr>
            <a:xfrm>
              <a:off x="6325403" y="2736591"/>
              <a:ext cx="1293182" cy="1417760"/>
              <a:chOff x="4824454" y="2608989"/>
              <a:chExt cx="1293182" cy="1417760"/>
            </a:xfrm>
          </p:grpSpPr>
          <p:sp>
            <p:nvSpPr>
              <p:cNvPr id="144" name="Flowchart: Connector 143">
                <a:extLst>
                  <a:ext uri="{FF2B5EF4-FFF2-40B4-BE49-F238E27FC236}">
                    <a16:creationId xmlns:a16="http://schemas.microsoft.com/office/drawing/2014/main" id="{216392FA-6F54-4DEE-900C-F8386B33C8FB}"/>
                  </a:ext>
                </a:extLst>
              </p:cNvPr>
              <p:cNvSpPr/>
              <p:nvPr/>
            </p:nvSpPr>
            <p:spPr>
              <a:xfrm>
                <a:off x="5410323" y="3905305"/>
                <a:ext cx="121444" cy="121444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145" name="TextBox 144">
                <a:extLst>
                  <a:ext uri="{FF2B5EF4-FFF2-40B4-BE49-F238E27FC236}">
                    <a16:creationId xmlns:a16="http://schemas.microsoft.com/office/drawing/2014/main" id="{E0452100-6613-46C2-8121-57C2A6D142C5}"/>
                  </a:ext>
                </a:extLst>
              </p:cNvPr>
              <p:cNvSpPr txBox="1"/>
              <p:nvPr/>
            </p:nvSpPr>
            <p:spPr>
              <a:xfrm>
                <a:off x="4824454" y="2608989"/>
                <a:ext cx="1293182" cy="11079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7030A0"/>
                    </a:solidFill>
                  </a:rPr>
                  <a:t>2009</a:t>
                </a:r>
                <a:r>
                  <a:rPr lang="en-US" sz="1350" dirty="0">
                    <a:solidFill>
                      <a:srgbClr val="7030A0"/>
                    </a:solidFill>
                  </a:rPr>
                  <a:t> </a:t>
                </a:r>
                <a:endParaRPr lang="en-US" sz="105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OCAP received </a:t>
                </a:r>
                <a:r>
                  <a:rPr lang="en-US" sz="1050" b="1" dirty="0">
                    <a:solidFill>
                      <a:srgbClr val="7030A0"/>
                    </a:solidFill>
                  </a:rPr>
                  <a:t>$1.2 million</a:t>
                </a:r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 in </a:t>
                </a:r>
                <a:r>
                  <a:rPr lang="en-US" sz="1050" b="1" dirty="0">
                    <a:solidFill>
                      <a:srgbClr val="7030A0"/>
                    </a:solidFill>
                  </a:rPr>
                  <a:t>American Recovery &amp; Reinvestment Act </a:t>
                </a:r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funding</a:t>
                </a:r>
                <a:endParaRPr lang="en-US" sz="135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47" name="Group 146">
              <a:extLst>
                <a:ext uri="{FF2B5EF4-FFF2-40B4-BE49-F238E27FC236}">
                  <a16:creationId xmlns:a16="http://schemas.microsoft.com/office/drawing/2014/main" id="{16FD5979-26D4-4263-B48F-246BE3BD50D6}"/>
                </a:ext>
              </a:extLst>
            </p:cNvPr>
            <p:cNvGrpSpPr/>
            <p:nvPr/>
          </p:nvGrpSpPr>
          <p:grpSpPr>
            <a:xfrm>
              <a:off x="7147979" y="4037170"/>
              <a:ext cx="1213289" cy="1119371"/>
              <a:chOff x="8843744" y="3670837"/>
              <a:chExt cx="1617719" cy="1492495"/>
            </a:xfrm>
          </p:grpSpPr>
          <p:sp>
            <p:nvSpPr>
              <p:cNvPr id="148" name="Flowchart: Connector 147">
                <a:extLst>
                  <a:ext uri="{FF2B5EF4-FFF2-40B4-BE49-F238E27FC236}">
                    <a16:creationId xmlns:a16="http://schemas.microsoft.com/office/drawing/2014/main" id="{F550B358-5BFE-41F9-9205-7C14B4647AB4}"/>
                  </a:ext>
                </a:extLst>
              </p:cNvPr>
              <p:cNvSpPr/>
              <p:nvPr/>
            </p:nvSpPr>
            <p:spPr>
              <a:xfrm>
                <a:off x="9571642" y="3670837"/>
                <a:ext cx="161925" cy="161925"/>
              </a:xfrm>
              <a:prstGeom prst="flowChartConnector">
                <a:avLst/>
              </a:prstGeom>
              <a:solidFill>
                <a:srgbClr val="70AD47"/>
              </a:solidFill>
              <a:ln>
                <a:solidFill>
                  <a:srgbClr val="70AD47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149" name="TextBox 148">
                <a:extLst>
                  <a:ext uri="{FF2B5EF4-FFF2-40B4-BE49-F238E27FC236}">
                    <a16:creationId xmlns:a16="http://schemas.microsoft.com/office/drawing/2014/main" id="{9074297E-6BE8-49EA-8C22-6005AAD11DCD}"/>
                  </a:ext>
                </a:extLst>
              </p:cNvPr>
              <p:cNvSpPr txBox="1"/>
              <p:nvPr/>
            </p:nvSpPr>
            <p:spPr>
              <a:xfrm>
                <a:off x="8843744" y="3901448"/>
                <a:ext cx="1617719" cy="12618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350" b="1" dirty="0">
                    <a:solidFill>
                      <a:srgbClr val="70AD47"/>
                    </a:solidFill>
                  </a:rPr>
                  <a:t>2011</a:t>
                </a:r>
                <a:endParaRPr lang="en-US" sz="105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ctr"/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OCAP expanded throughout Alameda County creating </a:t>
                </a:r>
                <a:r>
                  <a:rPr lang="en-US" sz="1050" b="1" dirty="0">
                    <a:solidFill>
                      <a:srgbClr val="70AD47"/>
                    </a:solidFill>
                  </a:rPr>
                  <a:t>AC-OCAP</a:t>
                </a:r>
                <a:endParaRPr lang="en-US" sz="135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  <p:grpSp>
          <p:nvGrpSpPr>
            <p:cNvPr id="150" name="Group 149">
              <a:extLst>
                <a:ext uri="{FF2B5EF4-FFF2-40B4-BE49-F238E27FC236}">
                  <a16:creationId xmlns:a16="http://schemas.microsoft.com/office/drawing/2014/main" id="{8159F000-70C5-4421-874F-896A81B8E365}"/>
                </a:ext>
              </a:extLst>
            </p:cNvPr>
            <p:cNvGrpSpPr/>
            <p:nvPr/>
          </p:nvGrpSpPr>
          <p:grpSpPr>
            <a:xfrm>
              <a:off x="7489359" y="2114036"/>
              <a:ext cx="1293182" cy="2058871"/>
              <a:chOff x="9932613" y="1555504"/>
              <a:chExt cx="1724243" cy="2745159"/>
            </a:xfrm>
          </p:grpSpPr>
          <p:sp>
            <p:nvSpPr>
              <p:cNvPr id="151" name="Flowchart: Connector 150">
                <a:extLst>
                  <a:ext uri="{FF2B5EF4-FFF2-40B4-BE49-F238E27FC236}">
                    <a16:creationId xmlns:a16="http://schemas.microsoft.com/office/drawing/2014/main" id="{A0BF7E3E-CE93-444F-8D87-8EF903EC36D2}"/>
                  </a:ext>
                </a:extLst>
              </p:cNvPr>
              <p:cNvSpPr/>
              <p:nvPr/>
            </p:nvSpPr>
            <p:spPr>
              <a:xfrm>
                <a:off x="11345637" y="4138738"/>
                <a:ext cx="161925" cy="161925"/>
              </a:xfrm>
              <a:prstGeom prst="flowChartConnector">
                <a:avLst/>
              </a:prstGeom>
              <a:solidFill>
                <a:srgbClr val="7030A0"/>
              </a:solidFill>
              <a:ln>
                <a:solidFill>
                  <a:srgbClr val="7030A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100"/>
              </a:p>
            </p:txBody>
          </p:sp>
          <p:sp>
            <p:nvSpPr>
              <p:cNvPr id="152" name="TextBox 151">
                <a:extLst>
                  <a:ext uri="{FF2B5EF4-FFF2-40B4-BE49-F238E27FC236}">
                    <a16:creationId xmlns:a16="http://schemas.microsoft.com/office/drawing/2014/main" id="{6D51323D-D156-4A13-93A3-F99BAC2087E4}"/>
                  </a:ext>
                </a:extLst>
              </p:cNvPr>
              <p:cNvSpPr txBox="1"/>
              <p:nvPr/>
            </p:nvSpPr>
            <p:spPr>
              <a:xfrm>
                <a:off x="9932613" y="1555504"/>
                <a:ext cx="1724243" cy="2554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350" b="1" dirty="0">
                    <a:solidFill>
                      <a:srgbClr val="7030A0"/>
                    </a:solidFill>
                  </a:rPr>
                  <a:t>2018</a:t>
                </a:r>
                <a:endParaRPr lang="en-US" sz="1050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pPr algn="r"/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AC-OCAP served over </a:t>
                </a:r>
                <a:r>
                  <a:rPr lang="en-US" sz="1050" b="1" dirty="0">
                    <a:solidFill>
                      <a:srgbClr val="7030A0"/>
                    </a:solidFill>
                  </a:rPr>
                  <a:t>64,698 low-income Alameda County residents </a:t>
                </a:r>
                <a:r>
                  <a:rPr lang="en-US" sz="1050" dirty="0">
                    <a:solidFill>
                      <a:schemeClr val="bg2">
                        <a:lumMod val="50000"/>
                      </a:schemeClr>
                    </a:solidFill>
                  </a:rPr>
                  <a:t>with housing, employment, legal, food, and wrap-around supportive services</a:t>
                </a:r>
                <a:endParaRPr lang="en-US" sz="1350" dirty="0">
                  <a:solidFill>
                    <a:schemeClr val="bg2">
                      <a:lumMod val="50000"/>
                    </a:schemeClr>
                  </a:solidFill>
                </a:endParaRPr>
              </a:p>
            </p:txBody>
          </p:sp>
        </p:grpSp>
      </p:grp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03FC996-40CF-47FA-95A3-E8AA8D3E206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317" y="647700"/>
            <a:ext cx="4200683" cy="55625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5C279B9-CEBA-4AA2-9E2D-F56099F88DB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647700"/>
            <a:ext cx="4200682" cy="5562599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5153102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544" y="6542239"/>
            <a:ext cx="2133600" cy="304800"/>
          </a:xfrm>
        </p:spPr>
        <p:txBody>
          <a:bodyPr/>
          <a:lstStyle/>
          <a:p>
            <a:pPr algn="l"/>
            <a:fld id="{B91083E2-B1F7-4513-8241-7710EC499E4D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 algn="l"/>
              <a:t>31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AC-OCAP_l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008353"/>
            <a:ext cx="1066800" cy="48784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6542239"/>
            <a:ext cx="91440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www.AC-OCAP.com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27E189C-9E7C-405C-9AF3-694EAFEC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</a:rPr>
              <a:t>2019 Community Survey Results</a:t>
            </a:r>
          </a:p>
        </p:txBody>
      </p: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F914E90B-2A5E-42A5-B116-4E5B749C7EBA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" y="1371600"/>
          <a:ext cx="8534400" cy="39445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DF2A755E-EBA9-4948-A5B8-4B07CD4CC312}"/>
              </a:ext>
            </a:extLst>
          </p:cNvPr>
          <p:cNvSpPr txBox="1"/>
          <p:nvPr/>
        </p:nvSpPr>
        <p:spPr>
          <a:xfrm>
            <a:off x="304800" y="5362154"/>
            <a:ext cx="80650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51% of respondents (139) have annual household incomes below $60,000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35% of respondents (95) have incomes below $40,000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19% of respondents (51) have incomes below $20,000</a:t>
            </a:r>
          </a:p>
        </p:txBody>
      </p:sp>
    </p:spTree>
    <p:extLst>
      <p:ext uri="{BB962C8B-B14F-4D97-AF65-F5344CB8AC3E}">
        <p14:creationId xmlns:p14="http://schemas.microsoft.com/office/powerpoint/2010/main" val="296985249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914400"/>
          </a:xfrm>
          <a:solidFill>
            <a:srgbClr val="800000"/>
          </a:solidFill>
          <a:ln/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2019 Community Survey Results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6542239"/>
            <a:ext cx="91440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www.AC-OCAP.com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8DBE434-62B9-4E5D-B1C4-C0262194DBE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" y="1382562"/>
          <a:ext cx="8534400" cy="371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 descr="AC-OCAP_lgo.png">
            <a:extLst>
              <a:ext uri="{FF2B5EF4-FFF2-40B4-BE49-F238E27FC236}">
                <a16:creationId xmlns:a16="http://schemas.microsoft.com/office/drawing/2014/main" id="{386C8C8D-E190-4998-AAFD-409DFF49509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848600" y="6008353"/>
            <a:ext cx="1066800" cy="4878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2BFC2A7-AD9C-4378-B758-279AB423E390}"/>
              </a:ext>
            </a:extLst>
          </p:cNvPr>
          <p:cNvSpPr txBox="1"/>
          <p:nvPr/>
        </p:nvSpPr>
        <p:spPr>
          <a:xfrm>
            <a:off x="304800" y="5105247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83% (224) respondents identified themselves as an ethnicity other than White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kern="0" dirty="0">
                <a:solidFill>
                  <a:sysClr val="windowText" lastClr="000000"/>
                </a:solidFill>
              </a:rPr>
              <a:t>22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% (59) identified themselves as Hispanic or Latino of any race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The largest single racial group was the 41% of individuals who identified as Black (111 individuals)</a:t>
            </a:r>
          </a:p>
        </p:txBody>
      </p:sp>
    </p:spTree>
    <p:extLst>
      <p:ext uri="{BB962C8B-B14F-4D97-AF65-F5344CB8AC3E}">
        <p14:creationId xmlns:p14="http://schemas.microsoft.com/office/powerpoint/2010/main" val="10030427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544" y="6542239"/>
            <a:ext cx="2133600" cy="304800"/>
          </a:xfrm>
        </p:spPr>
        <p:txBody>
          <a:bodyPr/>
          <a:lstStyle/>
          <a:p>
            <a:pPr algn="l"/>
            <a:fld id="{B91083E2-B1F7-4513-8241-7710EC499E4D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 algn="l"/>
              <a:t>33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AC-OCAP_l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008353"/>
            <a:ext cx="1066800" cy="48784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6542239"/>
            <a:ext cx="91440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www.AC-OCAP.com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27E189C-9E7C-405C-9AF3-694EAFEC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</a:rPr>
              <a:t>2019 Community Survey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762242DD-3030-4584-9A96-9CF5F022266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" y="1371600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6273BEF4-9B09-4E32-99F5-D4792C0B4012}"/>
              </a:ext>
            </a:extLst>
          </p:cNvPr>
          <p:cNvSpPr txBox="1"/>
          <p:nvPr/>
        </p:nvSpPr>
        <p:spPr>
          <a:xfrm>
            <a:off x="297873" y="5808298"/>
            <a:ext cx="701666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Other includes 2 Newark (0.74%), 1 Albany (0.37%), 1 Emeryville (0.37%)</a:t>
            </a:r>
          </a:p>
          <a:p>
            <a:r>
              <a:rPr lang="en-US" sz="1000" dirty="0"/>
              <a:t>Unincorporated includes 1 Ashland (0.37%), 6 Castro Valley (2.22%), 4 San Lorenzo (1.48%), 1 “Unincorporated” (0.37%)</a:t>
            </a:r>
          </a:p>
        </p:txBody>
      </p:sp>
    </p:spTree>
    <p:extLst>
      <p:ext uri="{BB962C8B-B14F-4D97-AF65-F5344CB8AC3E}">
        <p14:creationId xmlns:p14="http://schemas.microsoft.com/office/powerpoint/2010/main" val="49413872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E79510-E363-4E09-B11D-BC91E61F3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659862-EB14-41BE-8C46-3F0A119ED115}" type="slidenum">
              <a:rPr lang="en-US" smtClean="0"/>
              <a:pPr/>
              <a:t>34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497BD6D5-7704-4841-8731-74231168D5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57200" y="333196"/>
          <a:ext cx="8153397" cy="59120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2997">
                  <a:extLst>
                    <a:ext uri="{9D8B030D-6E8A-4147-A177-3AD203B41FA5}">
                      <a16:colId xmlns:a16="http://schemas.microsoft.com/office/drawing/2014/main" val="2689317804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392948307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06986795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141302336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2050103679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4246089675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08273301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563104180"/>
                    </a:ext>
                  </a:extLst>
                </a:gridCol>
                <a:gridCol w="876300">
                  <a:extLst>
                    <a:ext uri="{9D8B030D-6E8A-4147-A177-3AD203B41FA5}">
                      <a16:colId xmlns:a16="http://schemas.microsoft.com/office/drawing/2014/main" val="35992668"/>
                    </a:ext>
                  </a:extLst>
                </a:gridCol>
              </a:tblGrid>
              <a:tr h="368091">
                <a:tc gridSpan="9"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Respondents’ Place of Residence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9065509"/>
                  </a:ext>
                </a:extLst>
              </a:tr>
              <a:tr h="408351">
                <a:tc rowSpan="2">
                  <a:txBody>
                    <a:bodyPr/>
                    <a:lstStyle/>
                    <a:p>
                      <a:r>
                        <a:rPr lang="en-US" sz="1300" b="1" dirty="0"/>
                        <a:t>Location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Fatherhood Summit Responses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Head Start Responses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Other Responses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Responses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5201894"/>
                  </a:ext>
                </a:extLst>
              </a:tr>
              <a:tr h="306743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Percent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4354426"/>
                  </a:ext>
                </a:extLst>
              </a:tr>
              <a:tr h="26648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Alameda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4.69%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5895328"/>
                  </a:ext>
                </a:extLst>
              </a:tr>
              <a:tr h="306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Albany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3067683"/>
                  </a:ext>
                </a:extLst>
              </a:tr>
              <a:tr h="306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Ashland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0233328"/>
                  </a:ext>
                </a:extLst>
              </a:tr>
              <a:tr h="29715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Castro Valley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2.22%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377888"/>
                  </a:ext>
                </a:extLst>
              </a:tr>
              <a:tr h="316328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Dublin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081257"/>
                  </a:ext>
                </a:extLst>
              </a:tr>
              <a:tr h="306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Emeryville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0312754"/>
                  </a:ext>
                </a:extLst>
              </a:tr>
              <a:tr h="306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Fremont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3.13%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3151966"/>
                  </a:ext>
                </a:extLst>
              </a:tr>
              <a:tr h="306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Hayward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5.19%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471133"/>
                  </a:ext>
                </a:extLst>
              </a:tr>
              <a:tr h="306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Livermore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2.96%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247249"/>
                  </a:ext>
                </a:extLst>
              </a:tr>
              <a:tr h="306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Newark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4625899"/>
                  </a:ext>
                </a:extLst>
              </a:tr>
              <a:tr h="306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Oakland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92.06%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59.38%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68.89%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704717"/>
                  </a:ext>
                </a:extLst>
              </a:tr>
              <a:tr h="30674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Pleasanton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5.47%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2.59%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2671252"/>
                  </a:ext>
                </a:extLst>
              </a:tr>
              <a:tr h="30536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Leandro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6.25%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6.30%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777945"/>
                  </a:ext>
                </a:extLst>
              </a:tr>
              <a:tr h="28182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Lorenzo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1.59%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1.48%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6524713"/>
                  </a:ext>
                </a:extLst>
              </a:tr>
              <a:tr h="29620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Union City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1.85%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955322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"Unincorporated"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37.00%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327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25730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544" y="6542239"/>
            <a:ext cx="2133600" cy="304800"/>
          </a:xfrm>
        </p:spPr>
        <p:txBody>
          <a:bodyPr/>
          <a:lstStyle/>
          <a:p>
            <a:pPr algn="l"/>
            <a:fld id="{B91083E2-B1F7-4513-8241-7710EC499E4D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 algn="l"/>
              <a:t>35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AC-OCAP_l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008353"/>
            <a:ext cx="1066800" cy="48784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6542239"/>
            <a:ext cx="91440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www.AC-OCAP.com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27E189C-9E7C-405C-9AF3-694EAFEC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</a:rPr>
              <a:t>2019 Community Survey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41AD7ADC-CC90-4A70-847A-E1142D11D33F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" y="1371600"/>
          <a:ext cx="8534400" cy="44195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01982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-3544" y="6542239"/>
            <a:ext cx="2133600" cy="304800"/>
          </a:xfrm>
        </p:spPr>
        <p:txBody>
          <a:bodyPr/>
          <a:lstStyle/>
          <a:p>
            <a:pPr algn="l"/>
            <a:fld id="{B91083E2-B1F7-4513-8241-7710EC499E4D}" type="slidenum">
              <a:rPr lang="en-US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pPr algn="l"/>
              <a:t>36</a:t>
            </a:fld>
            <a:endParaRPr 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6" name="Picture 5" descr="AC-OCAP_lg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848600" y="6008353"/>
            <a:ext cx="1066800" cy="487848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0" y="6542239"/>
            <a:ext cx="9144000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www.AC-OCAP.com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627E189C-9E7C-405C-9AF3-694EAFEC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04800"/>
            <a:ext cx="8534400" cy="914400"/>
          </a:xfrm>
          <a:prstGeom prst="rect">
            <a:avLst/>
          </a:prstGeom>
          <a:solidFill>
            <a:srgbClr val="8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600" kern="0" dirty="0">
                <a:solidFill>
                  <a:schemeClr val="bg1"/>
                </a:solidFill>
              </a:rPr>
              <a:t>2019 Community Survey Results</a:t>
            </a:r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5449D773-DE00-4708-8604-E1A8C3971962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304800" y="1371601"/>
          <a:ext cx="8534400" cy="4343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7338902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The Promise of Community Action</a:t>
            </a:r>
          </a:p>
        </p:txBody>
      </p:sp>
      <p:sp>
        <p:nvSpPr>
          <p:cNvPr id="67589" name="Rectangle 5"/>
          <p:cNvSpPr>
            <a:spLocks noChangeArrowheads="1"/>
          </p:cNvSpPr>
          <p:nvPr/>
        </p:nvSpPr>
        <p:spPr bwMode="auto">
          <a:xfrm>
            <a:off x="533400" y="1981201"/>
            <a:ext cx="8153400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20000"/>
              </a:spcBef>
              <a:buClr>
                <a:schemeClr val="bg2"/>
              </a:buClr>
              <a:buSzPct val="70000"/>
              <a:buFont typeface="Wingdings" pitchFamily="2" charset="2"/>
              <a:buNone/>
            </a:pPr>
            <a:r>
              <a:rPr lang="en-US" sz="2800" b="1" i="1" dirty="0">
                <a:solidFill>
                  <a:srgbClr val="006699"/>
                </a:solidFill>
              </a:rPr>
              <a:t>“</a:t>
            </a:r>
            <a:r>
              <a:rPr lang="en-US" sz="3200" b="1" i="1" dirty="0">
                <a:solidFill>
                  <a:srgbClr val="006699"/>
                </a:solidFill>
              </a:rPr>
              <a:t>Community Action</a:t>
            </a:r>
            <a:r>
              <a:rPr lang="en-US" sz="3200" b="1" dirty="0">
                <a:solidFill>
                  <a:srgbClr val="006699"/>
                </a:solidFill>
              </a:rPr>
              <a:t> changes people’s lives, embodies the spirit of hope, improves communities, and makes Oakland and Alameda County a better place to live. We care about the entire community, and we are dedicated to helping people help themselves and each other</a:t>
            </a:r>
            <a:r>
              <a:rPr lang="en-US" sz="2800" b="1" dirty="0">
                <a:solidFill>
                  <a:srgbClr val="006699"/>
                </a:solidFill>
              </a:rPr>
              <a:t>”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2020-21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37</a:t>
            </a:fld>
            <a:endParaRPr lang="en-US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Future CSBG Funding</a:t>
            </a: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381000" y="1905000"/>
            <a:ext cx="8458200" cy="4093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CSBG Reauthorization/Legislation</a:t>
            </a:r>
          </a:p>
          <a:p>
            <a:pPr marL="457200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 2019 CSBG Funding: $1.347 million</a:t>
            </a:r>
          </a:p>
          <a:p>
            <a:pPr marL="457200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Challenges</a:t>
            </a:r>
          </a:p>
          <a:p>
            <a:pPr marL="914400" lvl="1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Lack of Funding for Safety Net</a:t>
            </a:r>
            <a:r>
              <a:rPr lang="en-US" sz="1600" dirty="0"/>
              <a:t> (ACA, HUD, Immigration)</a:t>
            </a:r>
            <a:r>
              <a:rPr lang="en-US" sz="2800" dirty="0"/>
              <a:t> </a:t>
            </a:r>
          </a:p>
          <a:p>
            <a:pPr marL="914400" lvl="1" indent="-457200">
              <a:buClr>
                <a:srgbClr val="006699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800" dirty="0"/>
              <a:t>Provides $7.43 per person  </a:t>
            </a:r>
          </a:p>
          <a:p>
            <a:pPr>
              <a:buClr>
                <a:srgbClr val="006699"/>
              </a:buClr>
              <a:buSzPct val="120000"/>
            </a:pPr>
            <a:r>
              <a:rPr lang="en-US" sz="3600" dirty="0"/>
              <a:t>     </a:t>
            </a:r>
            <a:r>
              <a:rPr lang="en-US" sz="2400" dirty="0"/>
              <a:t>($1.347mil/181,194 individuals in poverty)</a:t>
            </a:r>
          </a:p>
          <a:p>
            <a:pPr>
              <a:buClr>
                <a:srgbClr val="006699"/>
              </a:buClr>
              <a:buSzPct val="120000"/>
            </a:pPr>
            <a:endParaRPr lang="en-US" sz="28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38</a:t>
            </a:fld>
            <a:endParaRPr lang="en-US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Alameda County - Oakland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Action Partnership (AC-OCAP)</a:t>
            </a: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20-21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330968"/>
              </p:ext>
            </p:extLst>
          </p:nvPr>
        </p:nvGraphicFramePr>
        <p:xfrm>
          <a:off x="304800" y="1447799"/>
          <a:ext cx="8534400" cy="502920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7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581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841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 gridSpan="2">
                  <a:txBody>
                    <a:bodyPr/>
                    <a:lstStyle/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AC-OCAP’s 2020-2023 Strategic Focus Areas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53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>
                          <a:solidFill>
                            <a:schemeClr val="tx1"/>
                          </a:solidFill>
                          <a:effectLst/>
                        </a:rPr>
                        <a:t>Family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200" dirty="0">
                          <a:effectLst/>
                        </a:rPr>
                        <a:t>Entrepreneurship/Job Training &amp; Employment Placement  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>
                  <a:txBody>
                    <a:bodyPr/>
                    <a:lstStyle/>
                    <a:p>
                      <a:pPr marL="461963" indent="0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employment-focused programs and services that provide </a:t>
                      </a:r>
                      <a:r>
                        <a:rPr lang="en-US" sz="12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entrepreneurship/job training and employment placement opportunities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which include education/GED and internships or micro-enterprise/self employment opportunities for adults, youth 16 and older, foster youth, seniors, re-entry population, veterans, and the homeless;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wraparound/bundle services that assist low-income individuals and families with support in the areas such as Behavioral Health/Covered CA, Food Security/Cal Fresh, Banking/Financial Services, Earned Income Tax Credit, and other income support services as it relates to entrepreneurship/job training &amp; employment placement.</a:t>
                      </a:r>
                      <a:endParaRPr lang="en-US" sz="9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5396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Family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Housing &amp;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Community Development</a:t>
                      </a:r>
                      <a:endParaRPr lang="en-US" sz="12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>
                  <a:txBody>
                    <a:bodyPr/>
                    <a:lstStyle/>
                    <a:p>
                      <a:pPr marL="461963" indent="0"/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programs and services that provide </a:t>
                      </a:r>
                      <a:r>
                        <a:rPr lang="en-US" sz="12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safe temporary shelter (including emergency/transitional, or hotel/motel vouchers), or safe and affordable housing (including permanent or stable housing) or home ownership opportunities for adults, youth 16 and older, foster youth, seniors, re-entry population, veterans, and the homeless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endParaRPr lang="en-US" sz="12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1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Provide wraparound/bundle services that assist low-income individuals and families with support in the areas such as Behavioral Health/Covered CA, Food Security/Cal Fresh, Banking/Financial Services, Earned Income Tax Credit, and other income support services as it relates to low-income housing.</a:t>
                      </a:r>
                      <a:endParaRPr lang="en-US" sz="900" dirty="0">
                        <a:effectLst/>
                      </a:endParaRPr>
                    </a:p>
                  </a:txBody>
                  <a:tcPr marL="56332" marR="5633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37527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Alameda County - Oakland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Action Partnership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(AC-OCAP)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dirty="0"/>
              <a:t> </a:t>
            </a:r>
          </a:p>
        </p:txBody>
      </p:sp>
      <p:sp>
        <p:nvSpPr>
          <p:cNvPr id="49157" name="Rectangle 5"/>
          <p:cNvSpPr>
            <a:spLocks noChangeArrowheads="1"/>
          </p:cNvSpPr>
          <p:nvPr/>
        </p:nvSpPr>
        <p:spPr bwMode="auto">
          <a:xfrm>
            <a:off x="762000" y="1524001"/>
            <a:ext cx="7772400" cy="477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006699"/>
                </a:solidFill>
              </a:rPr>
              <a:t>VISION STATEMENT</a:t>
            </a:r>
            <a:endParaRPr lang="en-US" sz="2000" i="1" dirty="0">
              <a:solidFill>
                <a:srgbClr val="006699"/>
              </a:solidFill>
            </a:endParaRPr>
          </a:p>
          <a:p>
            <a:pPr algn="ctr"/>
            <a:r>
              <a:rPr lang="en-US" b="1" i="1" dirty="0"/>
              <a:t>To </a:t>
            </a:r>
            <a:r>
              <a:rPr lang="en-US" sz="2400" b="1" i="1" dirty="0"/>
              <a:t>end poverty </a:t>
            </a:r>
            <a:r>
              <a:rPr lang="en-US" b="1" i="1" dirty="0"/>
              <a:t>within the City of Oakland and throughout Alameda County</a:t>
            </a:r>
          </a:p>
          <a:p>
            <a:pPr algn="ctr"/>
            <a:endParaRPr lang="en-US" sz="2000" b="1" dirty="0"/>
          </a:p>
          <a:p>
            <a:pPr algn="ctr"/>
            <a:r>
              <a:rPr lang="en-US" sz="2000" b="1" dirty="0">
                <a:solidFill>
                  <a:srgbClr val="006699"/>
                </a:solidFill>
              </a:rPr>
              <a:t>MISSION STATEMENT</a:t>
            </a:r>
            <a:endParaRPr lang="en-US" sz="2000" i="1" dirty="0">
              <a:solidFill>
                <a:srgbClr val="006699"/>
              </a:solidFill>
            </a:endParaRPr>
          </a:p>
          <a:p>
            <a:pPr algn="ctr"/>
            <a:r>
              <a:rPr lang="en-US" b="1" i="1" dirty="0"/>
              <a:t>To improve our community by creating pathways that lead to economic empowerment and prosperity </a:t>
            </a:r>
          </a:p>
          <a:p>
            <a:pPr algn="ctr"/>
            <a:endParaRPr lang="en-US" b="1" dirty="0"/>
          </a:p>
          <a:p>
            <a:pPr algn="ctr"/>
            <a:r>
              <a:rPr lang="en-US" sz="2000" b="1" dirty="0">
                <a:solidFill>
                  <a:srgbClr val="006699"/>
                </a:solidFill>
              </a:rPr>
              <a:t>PURPOSE</a:t>
            </a:r>
            <a:endParaRPr lang="en-US" sz="2000" i="1" dirty="0">
              <a:solidFill>
                <a:srgbClr val="006699"/>
              </a:solidFill>
            </a:endParaRPr>
          </a:p>
          <a:p>
            <a:pPr algn="ctr"/>
            <a:r>
              <a:rPr lang="en-US" b="1" i="1" dirty="0"/>
              <a:t>The Community Action Partnership has the responsibility to plan, </a:t>
            </a:r>
          </a:p>
          <a:p>
            <a:pPr algn="ctr"/>
            <a:r>
              <a:rPr lang="en-US" b="1" i="1" dirty="0"/>
              <a:t>develop, and execute efforts to alleviate poverty and work toward systemic change to enhance the opportunities for families of low-income throughout Alameda County to achieve self-sufficiency</a:t>
            </a:r>
          </a:p>
          <a:p>
            <a:pPr algn="ctr"/>
            <a:endParaRPr lang="en-US" sz="2000" b="1" i="1" dirty="0"/>
          </a:p>
          <a:p>
            <a:pPr algn="ctr"/>
            <a:r>
              <a:rPr lang="en-US" sz="2000" b="1" i="1" dirty="0">
                <a:solidFill>
                  <a:srgbClr val="006699"/>
                </a:solidFill>
              </a:rPr>
              <a:t>AC-OCAP’s Self-Sufficiency Definition</a:t>
            </a:r>
          </a:p>
          <a:p>
            <a:pPr algn="ctr"/>
            <a:r>
              <a:rPr lang="en-US" sz="1600" b="1" i="1" dirty="0"/>
              <a:t>Having the means and opportunity to meet a range of individual needs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20-21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4326" y="6477000"/>
            <a:ext cx="304800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4</a:t>
            </a:fld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Alameda County - Oakland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Action Partnership</a:t>
            </a:r>
            <a:r>
              <a:rPr lang="en-US" sz="3600" dirty="0">
                <a:solidFill>
                  <a:schemeClr val="bg1"/>
                </a:solidFill>
              </a:rPr>
              <a:t> </a:t>
            </a:r>
            <a:r>
              <a:rPr lang="en-US" sz="3200" dirty="0">
                <a:solidFill>
                  <a:schemeClr val="bg1"/>
                </a:solidFill>
              </a:rPr>
              <a:t>(AC-OCAP)</a:t>
            </a: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9156" name="Rectangle 4"/>
          <p:cNvSpPr>
            <a:spLocks noChangeArrowheads="1"/>
          </p:cNvSpPr>
          <p:nvPr/>
        </p:nvSpPr>
        <p:spPr bwMode="auto">
          <a:xfrm>
            <a:off x="685800" y="16002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lnSpc>
                <a:spcPct val="80000"/>
              </a:lnSpc>
              <a:spcBef>
                <a:spcPct val="20000"/>
              </a:spcBef>
            </a:pPr>
            <a:r>
              <a:rPr lang="en-US" sz="2200" dirty="0"/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20-21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9143816"/>
              </p:ext>
            </p:extLst>
          </p:nvPr>
        </p:nvGraphicFramePr>
        <p:xfrm>
          <a:off x="304800" y="1458165"/>
          <a:ext cx="8534400" cy="47902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47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107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2758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08844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/>
                </a:tc>
                <a:tc gridSpan="2">
                  <a:txBody>
                    <a:bodyPr/>
                    <a:lstStyle/>
                    <a:p>
                      <a:pPr marL="45720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600" dirty="0">
                          <a:solidFill>
                            <a:schemeClr val="tx1"/>
                          </a:solidFill>
                          <a:effectLst/>
                        </a:rPr>
                        <a:t>AC-OCAP’s 2020-2023 Strategic Focus Areas</a:t>
                      </a:r>
                      <a:endParaRPr lang="en-US" sz="1600" dirty="0">
                        <a:solidFill>
                          <a:schemeClr val="tx1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56332" marR="56332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61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/>
                          <a:cs typeface="Arial"/>
                        </a:rPr>
                        <a:t>Community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200"/>
                        </a:spcAft>
                      </a:pPr>
                      <a:r>
                        <a:rPr lang="en-US" sz="1300" dirty="0">
                          <a:effectLst/>
                          <a:latin typeface="Segoe UI Semibold"/>
                          <a:ea typeface="Arial Unicode MS"/>
                          <a:cs typeface="Arial"/>
                        </a:rPr>
                        <a:t>Civic Engagement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egoe UI Semibold"/>
                          <a:ea typeface="Times New Roman"/>
                          <a:cs typeface="Arial"/>
                        </a:rPr>
                        <a:t> 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75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programs and services </a:t>
                      </a:r>
                      <a:r>
                        <a:rPr lang="en-US" sz="12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that increase public awareness and expand partnerships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with small businesses, Chambers of Commerce, as well as engaging non-profit and public agencies in the issue of  poverty and other issues that affect Alameda County’s low-income population.</a:t>
                      </a:r>
                      <a:r>
                        <a:rPr lang="en-US" sz="1200" dirty="0">
                          <a:effectLst/>
                          <a:latin typeface="+mn-lt"/>
                          <a:ea typeface="Times New Roman"/>
                          <a:cs typeface="Arial"/>
                        </a:rPr>
                        <a:t> </a:t>
                      </a:r>
                      <a:endParaRPr lang="en-US" sz="120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3399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/>
                          <a:cs typeface="Arial"/>
                        </a:rPr>
                        <a:t>Community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egoe UI Semibold"/>
                          <a:ea typeface="Arial Unicode MS"/>
                          <a:cs typeface="Arial"/>
                        </a:rPr>
                        <a:t>Advocacy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75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Support programs and services that </a:t>
                      </a:r>
                      <a:r>
                        <a:rPr lang="en-US" sz="1200" b="1" kern="1200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mobilize, empower and promote low-income individuals and the community to take action </a:t>
                      </a:r>
                      <a:r>
                        <a:rPr lang="en-US" sz="12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 the areas of housing, transportation, seniors, education, employment, veterans, immigration, and other areas that impact low-income families.</a:t>
                      </a:r>
                      <a:endParaRPr lang="en-US" sz="105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1250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Arial Unicode MS"/>
                          <a:cs typeface="Arial"/>
                        </a:rPr>
                        <a:t>Agency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  <a:latin typeface="Segoe UI Semibold"/>
                          <a:ea typeface="Arial Unicode MS"/>
                          <a:cs typeface="Arial"/>
                        </a:rPr>
                        <a:t>Capacity Building</a:t>
                      </a:r>
                      <a:endParaRPr lang="en-US" sz="13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37515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Support programs and services that </a:t>
                      </a:r>
                      <a:r>
                        <a:rPr lang="en-US" sz="1200" b="1" dirty="0">
                          <a:solidFill>
                            <a:srgbClr val="8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foster agency capacity-building in the areas of fund development, board development, social media outreach, and community building. </a:t>
                      </a:r>
                      <a:endParaRPr lang="en-US" sz="1200" b="1" dirty="0">
                        <a:solidFill>
                          <a:srgbClr val="80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831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04800" y="1547454"/>
            <a:ext cx="8534400" cy="3147190"/>
          </a:xfrm>
          <a:prstGeom prst="rect">
            <a:avLst/>
          </a:prstGeom>
          <a:solidFill>
            <a:schemeClr val="accent5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5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600" dirty="0">
                <a:solidFill>
                  <a:schemeClr val="bg1"/>
                </a:solidFill>
              </a:rPr>
              <a:t>Community Needs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2018-19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457200" y="1602908"/>
            <a:ext cx="83820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lvl="0"/>
            <a:r>
              <a:rPr lang="en-US" sz="2000" dirty="0"/>
              <a:t>1. What are some of the </a:t>
            </a:r>
            <a:r>
              <a:rPr lang="en-US" sz="2000" b="1" dirty="0"/>
              <a:t>challenges</a:t>
            </a:r>
            <a:r>
              <a:rPr lang="en-US" sz="2000" dirty="0"/>
              <a:t> in providing for your family?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dirty="0"/>
              <a:t>2. What’s </a:t>
            </a:r>
            <a:r>
              <a:rPr lang="en-US" sz="2000" b="1" dirty="0"/>
              <a:t>missing</a:t>
            </a:r>
            <a:r>
              <a:rPr lang="en-US" sz="2000" dirty="0"/>
              <a:t> from existing services that you would like to see </a:t>
            </a:r>
          </a:p>
          <a:p>
            <a:pPr lvl="0"/>
            <a:r>
              <a:rPr lang="en-US" sz="2000" dirty="0"/>
              <a:t>    added or improved?</a:t>
            </a:r>
          </a:p>
          <a:p>
            <a:r>
              <a:rPr lang="en-US" sz="2000" dirty="0"/>
              <a:t> </a:t>
            </a:r>
          </a:p>
          <a:p>
            <a:pPr lvl="0"/>
            <a:r>
              <a:rPr lang="en-US" sz="2000" dirty="0"/>
              <a:t>3. Lastly, in your opinion, what do we need to do to work towards </a:t>
            </a:r>
            <a:r>
              <a:rPr lang="en-US" sz="2000" b="1" dirty="0"/>
              <a:t>ending  </a:t>
            </a:r>
          </a:p>
          <a:p>
            <a:pPr lvl="0"/>
            <a:r>
              <a:rPr lang="en-US" sz="2000" b="1" dirty="0"/>
              <a:t>    poverty</a:t>
            </a:r>
            <a:r>
              <a:rPr lang="en-US" sz="2000" dirty="0"/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5629" y="4975990"/>
            <a:ext cx="2243171" cy="1345902"/>
          </a:xfrm>
          <a:prstGeom prst="rect">
            <a:avLst/>
          </a:prstGeom>
        </p:spPr>
      </p:pic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41</a:t>
            </a:fld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Governance of 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en-US" sz="3600" dirty="0">
                <a:solidFill>
                  <a:schemeClr val="bg1"/>
                </a:solidFill>
              </a:rPr>
              <a:t>Community Action Partnership (CAP)</a:t>
            </a:r>
          </a:p>
        </p:txBody>
      </p:sp>
      <p:sp>
        <p:nvSpPr>
          <p:cNvPr id="43013" name="Rectangle 5"/>
          <p:cNvSpPr>
            <a:spLocks noChangeArrowheads="1"/>
          </p:cNvSpPr>
          <p:nvPr/>
        </p:nvSpPr>
        <p:spPr bwMode="auto">
          <a:xfrm>
            <a:off x="533400" y="1447800"/>
            <a:ext cx="7848600" cy="49552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Clr>
                <a:srgbClr val="006699"/>
              </a:buClr>
              <a:buSzPct val="120000"/>
            </a:pPr>
            <a:r>
              <a:rPr lang="en-US" sz="2400" b="1" dirty="0">
                <a:solidFill>
                  <a:srgbClr val="006699"/>
                </a:solidFill>
              </a:rPr>
              <a:t>Mandated Three Part Administering Board Structure </a:t>
            </a:r>
          </a:p>
          <a:p>
            <a:pPr algn="ctr">
              <a:buClr>
                <a:srgbClr val="006699"/>
              </a:buClr>
              <a:buSzPct val="120000"/>
            </a:pPr>
            <a:r>
              <a:rPr lang="en-US" sz="2400" b="1" dirty="0">
                <a:solidFill>
                  <a:srgbClr val="006699"/>
                </a:solidFill>
              </a:rPr>
              <a:t>   (18 members)</a:t>
            </a:r>
            <a:r>
              <a:rPr lang="en-US" sz="2400" b="1" u="sng" dirty="0">
                <a:solidFill>
                  <a:srgbClr val="006699"/>
                </a:solidFill>
              </a:rPr>
              <a:t> </a:t>
            </a:r>
          </a:p>
          <a:p>
            <a:pPr>
              <a:buClr>
                <a:srgbClr val="006699"/>
              </a:buClr>
              <a:buSzPct val="120000"/>
            </a:pPr>
            <a:endParaRPr lang="en-US" sz="800" b="1" u="sng" dirty="0">
              <a:solidFill>
                <a:srgbClr val="006699"/>
              </a:solidFill>
            </a:endParaRPr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b="1" dirty="0"/>
              <a:t>  1. Public Official Representatives (6)</a:t>
            </a:r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endParaRPr lang="en-US" dirty="0"/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Oakland City Council Members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Councilmember Lynette McElhaney (District 3)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Councilmember Noel Gallo  (District 5)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Councilmember Larry Reid (District 7)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endParaRPr lang="en-US" dirty="0"/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City of Oakland Mayor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Mayor Libby Schaaf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endParaRPr lang="en-US" sz="2000" dirty="0"/>
          </a:p>
          <a:p>
            <a:pPr marL="457200" lvl="3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Alameda County Board of Supervisors</a:t>
            </a:r>
          </a:p>
          <a:p>
            <a:pPr marL="914400" lvl="4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Supervisor Wilma Chan (District 3)</a:t>
            </a:r>
          </a:p>
          <a:p>
            <a:pPr lvl="2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Supervisor Nate Miley (District 4)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20-21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4326" y="6477000"/>
            <a:ext cx="304800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5</a:t>
            </a:fld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Governance of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Action Partnership (CAP)  cont’d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45061" name="Rectangle 5"/>
          <p:cNvSpPr>
            <a:spLocks noChangeArrowheads="1"/>
          </p:cNvSpPr>
          <p:nvPr/>
        </p:nvSpPr>
        <p:spPr bwMode="auto">
          <a:xfrm>
            <a:off x="457200" y="2286000"/>
            <a:ext cx="82296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b="1" dirty="0"/>
              <a:t> 2. Representatives of private groups and interests (3)</a:t>
            </a:r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 Oakland Rotary</a:t>
            </a:r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 Alameda County Social Services</a:t>
            </a:r>
          </a:p>
          <a:p>
            <a:pPr lvl="1">
              <a:buClr>
                <a:srgbClr val="006699"/>
              </a:buClr>
              <a:buSzPct val="120000"/>
              <a:buFontTx/>
              <a:buChar char="•"/>
            </a:pPr>
            <a:r>
              <a:rPr lang="en-US" sz="2000" dirty="0"/>
              <a:t> United Seniors</a:t>
            </a:r>
          </a:p>
          <a:p>
            <a:pPr>
              <a:buClr>
                <a:srgbClr val="006699"/>
              </a:buClr>
              <a:buSzPct val="120000"/>
              <a:buFontTx/>
              <a:buChar char="•"/>
            </a:pPr>
            <a:endParaRPr lang="en-US" sz="2400" dirty="0"/>
          </a:p>
          <a:p>
            <a:pPr marL="225425" indent="-225425">
              <a:buClr>
                <a:srgbClr val="006699"/>
              </a:buClr>
              <a:buSzPct val="120000"/>
              <a:buFontTx/>
              <a:buChar char="•"/>
            </a:pPr>
            <a:r>
              <a:rPr lang="en-US" sz="2400" b="1" dirty="0"/>
              <a:t>3.“Not fewer” than 1/3 are democratically elected/ selected from the low-income community (9)</a:t>
            </a:r>
          </a:p>
          <a:p>
            <a:pPr lvl="1"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 (7) Low-income residents from Oakland</a:t>
            </a:r>
          </a:p>
          <a:p>
            <a:pPr lvl="1">
              <a:buClr>
                <a:srgbClr val="006699"/>
              </a:buClr>
              <a:buSzPct val="120000"/>
              <a:buFont typeface="Arial" pitchFamily="34" charset="0"/>
              <a:buChar char="•"/>
            </a:pPr>
            <a:r>
              <a:rPr lang="en-US" sz="2000" dirty="0"/>
              <a:t> (2) Low-income Alameda County residents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8600" y="1455003"/>
            <a:ext cx="8458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006699"/>
              </a:buClr>
              <a:buSzPct val="120000"/>
            </a:pPr>
            <a:r>
              <a:rPr lang="en-US" sz="2400" b="1" dirty="0">
                <a:solidFill>
                  <a:srgbClr val="006699"/>
                </a:solidFill>
              </a:rPr>
              <a:t>Mandated Three Part Administering Board Structure </a:t>
            </a:r>
          </a:p>
          <a:p>
            <a:pPr algn="ctr">
              <a:buClr>
                <a:srgbClr val="006699"/>
              </a:buClr>
              <a:buSzPct val="120000"/>
            </a:pPr>
            <a:r>
              <a:rPr lang="en-US" sz="2400" b="1" dirty="0">
                <a:solidFill>
                  <a:srgbClr val="006699"/>
                </a:solidFill>
              </a:rPr>
              <a:t>   (18 members)</a:t>
            </a:r>
            <a:r>
              <a:rPr lang="en-US" sz="2400" b="1" u="sng" dirty="0">
                <a:solidFill>
                  <a:srgbClr val="006699"/>
                </a:solidFill>
              </a:rPr>
              <a:t> 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20-21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4326" y="6477000"/>
            <a:ext cx="304800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Alameda County’s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Demographics 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57200" y="1828801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1600" b="1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20-21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34400" y="6477000"/>
            <a:ext cx="381000" cy="327024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04800" y="5994857"/>
            <a:ext cx="8054109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US Census 2000 and 2010; ACS 5-Year Estimates - 2008-2012, 2009-2013, 2010-2014, 2011-2015, 2012-2016, and 2013-2017 – B01003 Total Population</a:t>
            </a: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64DF115-E2D6-418F-94C6-16B72C9FD07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15282217"/>
              </p:ext>
            </p:extLst>
          </p:nvPr>
        </p:nvGraphicFramePr>
        <p:xfrm>
          <a:off x="304800" y="1447800"/>
          <a:ext cx="85344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135105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Alameda County’s </a:t>
            </a: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Community Demographics </a:t>
            </a:r>
          </a:p>
        </p:txBody>
      </p:sp>
      <p:sp>
        <p:nvSpPr>
          <p:cNvPr id="51208" name="Rectangle 8"/>
          <p:cNvSpPr>
            <a:spLocks noChangeArrowheads="1"/>
          </p:cNvSpPr>
          <p:nvPr/>
        </p:nvSpPr>
        <p:spPr bwMode="auto">
          <a:xfrm>
            <a:off x="457200" y="1828801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buClr>
                <a:srgbClr val="006699"/>
              </a:buClr>
              <a:buSzPct val="120000"/>
            </a:pPr>
            <a:endParaRPr lang="en-US" sz="1600" b="1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  <a:p>
            <a:pPr>
              <a:buClr>
                <a:srgbClr val="006699"/>
              </a:buClr>
              <a:buSzPct val="120000"/>
            </a:pPr>
            <a:endParaRPr lang="en-US" sz="16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20-21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/>
          </p:nvPr>
        </p:nvGraphicFramePr>
        <p:xfrm>
          <a:off x="4267200" y="1600201"/>
          <a:ext cx="4876800" cy="48438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498472"/>
              </p:ext>
            </p:extLst>
          </p:nvPr>
        </p:nvGraphicFramePr>
        <p:xfrm>
          <a:off x="457200" y="1981200"/>
          <a:ext cx="8498548" cy="38340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20531" y="6487365"/>
            <a:ext cx="407274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8</a:t>
            </a:fld>
            <a:endParaRPr lang="en-US" dirty="0"/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C943E4CB-2CEC-4A07-BA47-A4FB953975C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89471368"/>
              </p:ext>
            </p:extLst>
          </p:nvPr>
        </p:nvGraphicFramePr>
        <p:xfrm>
          <a:off x="304800" y="1447801"/>
          <a:ext cx="8534400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04800" y="6121419"/>
            <a:ext cx="70866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Source: US Census Bureau, 2013-2017 ACS 5-Year Estimates – B02001 - Race</a:t>
            </a:r>
          </a:p>
        </p:txBody>
      </p:sp>
    </p:spTree>
    <p:extLst>
      <p:ext uri="{BB962C8B-B14F-4D97-AF65-F5344CB8AC3E}">
        <p14:creationId xmlns:p14="http://schemas.microsoft.com/office/powerpoint/2010/main" val="23587008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4800"/>
            <a:ext cx="8534400" cy="1143000"/>
          </a:xfrm>
          <a:solidFill>
            <a:srgbClr val="800000"/>
          </a:solidFill>
          <a:ln/>
        </p:spPr>
        <p:txBody>
          <a:bodyPr/>
          <a:lstStyle/>
          <a:p>
            <a:r>
              <a:rPr lang="en-US" sz="3200" dirty="0">
                <a:solidFill>
                  <a:schemeClr val="bg1"/>
                </a:solidFill>
              </a:rPr>
              <a:t>2019 Federal Poverty Guidelines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8285684"/>
              </p:ext>
            </p:extLst>
          </p:nvPr>
        </p:nvGraphicFramePr>
        <p:xfrm>
          <a:off x="304800" y="1818863"/>
          <a:ext cx="8534400" cy="43212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7907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734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9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2692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r>
                        <a:rPr lang="en-US" sz="1400" dirty="0"/>
                        <a:t>Size of Family Unit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100%</a:t>
                      </a:r>
                      <a:r>
                        <a:rPr lang="en-US" sz="1400" baseline="0" dirty="0"/>
                        <a:t> of Federal Poverty Level Monthly Income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100%</a:t>
                      </a:r>
                      <a:r>
                        <a:rPr lang="en-US" sz="1400" baseline="0" dirty="0"/>
                        <a:t> of Federal Poverty Level Annual Income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$1,041.00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$12,490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58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$1,409.00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$16,910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428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3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$1,778.00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$21,330</a:t>
                      </a:r>
                      <a:endParaRPr lang="en-US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58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$2,146.00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$25,750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58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5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$2,514.00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$30,170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58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$2,833.00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$34,590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58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7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$3,251.00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$39,010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5894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$3,619.00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$43,430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04355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For</a:t>
                      </a:r>
                      <a:r>
                        <a:rPr lang="en-US" sz="1200" baseline="0" dirty="0"/>
                        <a:t> Families/households with more than 8 persons, add $4,180 for each additional person. 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b="1" dirty="0">
                        <a:solidFill>
                          <a:schemeClr val="accent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1449533"/>
            <a:ext cx="8534400" cy="338554"/>
          </a:xfrm>
          <a:prstGeom prst="rect">
            <a:avLst/>
          </a:prstGeom>
          <a:noFill/>
          <a:ln w="952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48 Contiguous States &amp; the District of Colombia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04800" y="6477000"/>
            <a:ext cx="8275982" cy="304800"/>
          </a:xfrm>
          <a:prstGeom prst="rect">
            <a:avLst/>
          </a:prstGeom>
          <a:solidFill>
            <a:srgbClr val="006699"/>
          </a:solidFill>
          <a:ln w="9525">
            <a:solidFill>
              <a:srgbClr val="006699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>
              <a:lnSpc>
                <a:spcPct val="90000"/>
              </a:lnSpc>
              <a:spcBef>
                <a:spcPct val="20000"/>
              </a:spcBef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</a:t>
            </a:r>
            <a:r>
              <a:rPr lang="en-US" sz="1400" b="1" kern="0" dirty="0">
                <a:solidFill>
                  <a:schemeClr val="bg1"/>
                </a:solidFill>
              </a:rPr>
              <a:t>20-21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CAP </a:t>
            </a:r>
            <a:r>
              <a:rPr lang="en-US" sz="1400" b="1" kern="0" noProof="0" dirty="0">
                <a:solidFill>
                  <a:schemeClr val="bg1"/>
                </a:solidFill>
                <a:latin typeface="+mn-lt"/>
              </a:rPr>
              <a:t>PLAN Presentation</a:t>
            </a: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www.AC-OCAP.com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584326" y="6477000"/>
            <a:ext cx="304800" cy="294435"/>
          </a:xfrm>
        </p:spPr>
        <p:txBody>
          <a:bodyPr/>
          <a:lstStyle/>
          <a:p>
            <a:fld id="{528D912F-59B6-46DE-90E7-FB31397E23B4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7200" y="6150495"/>
            <a:ext cx="6324600" cy="2339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Source: 2019 U.S. Dept. of Health &amp; Human Services Poverty Guidelines </a:t>
            </a:r>
            <a:r>
              <a:rPr lang="en-US" sz="800" u="sng" dirty="0">
                <a:solidFill>
                  <a:srgbClr val="0000FF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hlinkClick r:id="rId3"/>
              </a:rPr>
              <a:t>https://aspe.hhs.gov/poverty-guidelines</a:t>
            </a:r>
            <a:endParaRPr lang="en-US" sz="1100" dirty="0">
              <a:effectLst/>
              <a:latin typeface="Arial" panose="020B0604020202020204" pitchFamily="34" charset="0"/>
              <a:ea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FB880D4-FFD5-4DFF-B452-B26BC86CEFF6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1A207366-0C61-4F11-A2BC-707D2001F21B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39742B2-43A9-4F75-9DB6-5A0EBF901CCC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A6F4555-18DE-4E49-B21F-DF52B072CEA4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1C75B149-217D-4061-AEEF-4A7868E3F521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EC6F646C-E256-46FC-AE63-60EC253A282E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234ECF0D-CBBF-48B7-A6E2-94FC1501423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8C4727BA-B4CE-4562-9A74-C03F188301CC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4F646F68-A2AA-4532-BBC3-0574523827E5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982F7446-A5C2-4CD3-BFC8-2658EF01CF9A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23218003-17B2-4DB8-AF98-38B32578069F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648F328D-F56C-4919-8A96-78D3F6DF552B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D43697A1-6E27-45F0-8B6F-BFE687689041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A5659464-6107-4A2E-AAB6-E941F646E667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EAD1A98D-393E-4837-B451-45772856874B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DEF340A4-0C56-4DD4-A035-95E8DD92A1D5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3AB9A82C-C460-4742-AFE4-9168A5B70FA8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BD4E7B50-2EDA-4892-A956-2C9A8640C9BA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A94454F-677D-4B61-BFAF-B5E10A698CF9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E85CBD8B-F52F-48C1-813B-AD4247B3C6FD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4F098A6-5C05-49F7-98E9-23F26EC3E81A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15899</TotalTime>
  <Words>3992</Words>
  <Application>Microsoft Office PowerPoint</Application>
  <PresentationFormat>On-screen Show (4:3)</PresentationFormat>
  <Paragraphs>850</Paragraphs>
  <Slides>41</Slides>
  <Notes>36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9" baseType="lpstr">
      <vt:lpstr>Arial</vt:lpstr>
      <vt:lpstr>Arial Black</vt:lpstr>
      <vt:lpstr>Calibri</vt:lpstr>
      <vt:lpstr>Cambria</vt:lpstr>
      <vt:lpstr>Segoe UI Semibold</vt:lpstr>
      <vt:lpstr>Times New Roman</vt:lpstr>
      <vt:lpstr>Wingdings</vt:lpstr>
      <vt:lpstr>Default Design</vt:lpstr>
      <vt:lpstr>Alameda County-Oakland Community Action Partnership</vt:lpstr>
      <vt:lpstr>What is the  Community Services Block Grant (CSBG)?</vt:lpstr>
      <vt:lpstr>A Brief History of Community Action</vt:lpstr>
      <vt:lpstr>Alameda County - Oakland  Community Action Partnership (AC-OCAP)</vt:lpstr>
      <vt:lpstr>Governance of  Community Action Partnership (CAP)</vt:lpstr>
      <vt:lpstr>Governance of  Community Action Partnership (CAP)  cont’d</vt:lpstr>
      <vt:lpstr>Alameda County’s  Community Demographics </vt:lpstr>
      <vt:lpstr>Alameda County’s  Community Demographics </vt:lpstr>
      <vt:lpstr>2019 Federal Poverty Guidelines</vt:lpstr>
      <vt:lpstr>Alameda County &amp; Oakland’s  Low-Income Community Profile</vt:lpstr>
      <vt:lpstr>PowerPoint Presentation</vt:lpstr>
      <vt:lpstr>PowerPoint Presentation</vt:lpstr>
      <vt:lpstr>PowerPoint Presentation</vt:lpstr>
      <vt:lpstr> Alameda County’s  Community Indicators</vt:lpstr>
      <vt:lpstr> Household Median Income by Race</vt:lpstr>
      <vt:lpstr>Income - Family Thresholds</vt:lpstr>
      <vt:lpstr>Employment – Unemployment Rates</vt:lpstr>
      <vt:lpstr>Education – High School Drop Out Rates</vt:lpstr>
      <vt:lpstr>PowerPoint Presentation</vt:lpstr>
      <vt:lpstr>Health – Life Expectancy by City in Alameda County</vt:lpstr>
      <vt:lpstr>Food Security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2019 Funded Programs</vt:lpstr>
      <vt:lpstr>2019 Community Survey Highlights</vt:lpstr>
      <vt:lpstr>PowerPoint Presentation</vt:lpstr>
      <vt:lpstr>PowerPoint Presentation</vt:lpstr>
      <vt:lpstr>2019 Community Survey Results</vt:lpstr>
      <vt:lpstr>PowerPoint Presentation</vt:lpstr>
      <vt:lpstr>PowerPoint Presentation</vt:lpstr>
      <vt:lpstr>PowerPoint Presentation</vt:lpstr>
      <vt:lpstr>PowerPoint Presentation</vt:lpstr>
      <vt:lpstr>The Promise of Community Action</vt:lpstr>
      <vt:lpstr>Future CSBG Funding</vt:lpstr>
      <vt:lpstr>Alameda County - Oakland  Community Action Partnership (AC-OCAP)</vt:lpstr>
      <vt:lpstr>Alameda County - Oakland  Community Action Partnership (AC-OCAP)</vt:lpstr>
      <vt:lpstr>Community Needs</vt:lpstr>
    </vt:vector>
  </TitlesOfParts>
  <Company>City of Oakland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City of Oakland  Community Action Partnership</dc:title>
  <dc:creator>amaro9b</dc:creator>
  <cp:lastModifiedBy>Derenthal, Emily</cp:lastModifiedBy>
  <cp:revision>784</cp:revision>
  <cp:lastPrinted>2019-06-24T19:45:17Z</cp:lastPrinted>
  <dcterms:created xsi:type="dcterms:W3CDTF">2011-06-02T22:06:03Z</dcterms:created>
  <dcterms:modified xsi:type="dcterms:W3CDTF">2019-06-25T00:02:24Z</dcterms:modified>
</cp:coreProperties>
</file>