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5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9" r:id="rId5"/>
    <p:sldId id="270" r:id="rId6"/>
    <p:sldId id="269" r:id="rId7"/>
    <p:sldId id="260" r:id="rId8"/>
    <p:sldId id="262" r:id="rId9"/>
    <p:sldId id="261" r:id="rId10"/>
    <p:sldId id="263" r:id="rId11"/>
    <p:sldId id="264" r:id="rId12"/>
    <p:sldId id="266" r:id="rId13"/>
    <p:sldId id="267" r:id="rId14"/>
    <p:sldId id="268" r:id="rId15"/>
    <p:sldId id="271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66"/>
    <a:srgbClr val="242490"/>
    <a:srgbClr val="1B1B6D"/>
    <a:srgbClr val="0000CC"/>
    <a:srgbClr val="00003E"/>
    <a:srgbClr val="2B2BAB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1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0"/>
    </p:cViewPr>
  </p:sorterViewPr>
  <p:notesViewPr>
    <p:cSldViewPr>
      <p:cViewPr varScale="1">
        <p:scale>
          <a:sx n="45" d="100"/>
          <a:sy n="45" d="100"/>
        </p:scale>
        <p:origin x="-147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dcityfilesvr3\ADA-Department\ADA%20SHARED%20ACTIVE\TRAINING\ADA%20Powerpoint%20Presentations\Bar%20chart%20example%20primary%20colo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'Qtr data (7 years)'!$A$2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years)'!$B$2:$E$2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9C-4CAA-849B-24E754EEA49F}"/>
            </c:ext>
          </c:extLst>
        </c:ser>
        <c:ser>
          <c:idx val="1"/>
          <c:order val="1"/>
          <c:tx>
            <c:strRef>
              <c:f>'Qtr data (7 years)'!$A$3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years)'!$B$3:$E$3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9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9C-4CAA-849B-24E754EEA49F}"/>
            </c:ext>
          </c:extLst>
        </c:ser>
        <c:ser>
          <c:idx val="2"/>
          <c:order val="2"/>
          <c:tx>
            <c:strRef>
              <c:f>'Qtr data (7 years)'!$A$4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years)'!$B$4:$E$4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11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9C-4CAA-849B-24E754EEA49F}"/>
            </c:ext>
          </c:extLst>
        </c:ser>
        <c:ser>
          <c:idx val="3"/>
          <c:order val="3"/>
          <c:tx>
            <c:strRef>
              <c:f>'Qtr data (7 years)'!$A$5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years)'!$B$5:$E$5</c:f>
              <c:numCache>
                <c:formatCode>General</c:formatCode>
                <c:ptCount val="4"/>
                <c:pt idx="0">
                  <c:v>8</c:v>
                </c:pt>
                <c:pt idx="1">
                  <c:v>11</c:v>
                </c:pt>
                <c:pt idx="2">
                  <c:v>13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9C-4CAA-849B-24E754EEA49F}"/>
            </c:ext>
          </c:extLst>
        </c:ser>
        <c:ser>
          <c:idx val="4"/>
          <c:order val="4"/>
          <c:tx>
            <c:strRef>
              <c:f>'Qtr data (7 years)'!$A$6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years)'!$B$6:$E$6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15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9C-4CAA-849B-24E754EEA49F}"/>
            </c:ext>
          </c:extLst>
        </c:ser>
        <c:ser>
          <c:idx val="5"/>
          <c:order val="5"/>
          <c:tx>
            <c:strRef>
              <c:f>'Qtr data (7 years)'!$A$7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years)'!$B$7:$E$7</c:f>
              <c:numCache>
                <c:formatCode>General</c:formatCode>
                <c:ptCount val="4"/>
                <c:pt idx="0">
                  <c:v>12</c:v>
                </c:pt>
                <c:pt idx="1">
                  <c:v>15</c:v>
                </c:pt>
                <c:pt idx="2">
                  <c:v>17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9C-4CAA-849B-24E754EEA49F}"/>
            </c:ext>
          </c:extLst>
        </c:ser>
        <c:ser>
          <c:idx val="6"/>
          <c:order val="6"/>
          <c:tx>
            <c:strRef>
              <c:f>'Qtr data (7 years)'!$A$8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years)'!$B$8:$E$8</c:f>
              <c:numCache>
                <c:formatCode>General</c:formatCode>
                <c:ptCount val="4"/>
                <c:pt idx="0">
                  <c:v>14</c:v>
                </c:pt>
                <c:pt idx="1">
                  <c:v>20</c:v>
                </c:pt>
                <c:pt idx="2">
                  <c:v>19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9C-4CAA-849B-24E754EEA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196728"/>
        <c:axId val="658202632"/>
      </c:barChart>
      <c:catAx>
        <c:axId val="65819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202632"/>
        <c:crosses val="autoZero"/>
        <c:auto val="1"/>
        <c:lblAlgn val="ctr"/>
        <c:lblOffset val="100"/>
        <c:noMultiLvlLbl val="0"/>
      </c:catAx>
      <c:valAx>
        <c:axId val="65820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19672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70000"/>
      </a:schemeClr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'Qtr data (7 years)'!$A$2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years)'!$B$2:$E$2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7-4C4D-84A7-300FE23866C0}"/>
            </c:ext>
          </c:extLst>
        </c:ser>
        <c:ser>
          <c:idx val="1"/>
          <c:order val="1"/>
          <c:tx>
            <c:strRef>
              <c:f>'Qtr data (7 years)'!$A$3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years)'!$B$3:$E$3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9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7-4C4D-84A7-300FE23866C0}"/>
            </c:ext>
          </c:extLst>
        </c:ser>
        <c:ser>
          <c:idx val="2"/>
          <c:order val="2"/>
          <c:tx>
            <c:strRef>
              <c:f>'Qtr data (7 years)'!$A$4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years)'!$B$4:$E$4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11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87-4C4D-84A7-300FE23866C0}"/>
            </c:ext>
          </c:extLst>
        </c:ser>
        <c:ser>
          <c:idx val="3"/>
          <c:order val="3"/>
          <c:tx>
            <c:strRef>
              <c:f>'Qtr data (7 years)'!$A$5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years)'!$B$5:$E$5</c:f>
              <c:numCache>
                <c:formatCode>General</c:formatCode>
                <c:ptCount val="4"/>
                <c:pt idx="0">
                  <c:v>8</c:v>
                </c:pt>
                <c:pt idx="1">
                  <c:v>11</c:v>
                </c:pt>
                <c:pt idx="2">
                  <c:v>13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87-4C4D-84A7-300FE23866C0}"/>
            </c:ext>
          </c:extLst>
        </c:ser>
        <c:ser>
          <c:idx val="4"/>
          <c:order val="4"/>
          <c:tx>
            <c:strRef>
              <c:f>'Qtr data (7 years)'!$A$6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years)'!$B$6:$E$6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15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87-4C4D-84A7-300FE23866C0}"/>
            </c:ext>
          </c:extLst>
        </c:ser>
        <c:ser>
          <c:idx val="5"/>
          <c:order val="5"/>
          <c:tx>
            <c:strRef>
              <c:f>'Qtr data (7 years)'!$A$7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years)'!$B$7:$E$7</c:f>
              <c:numCache>
                <c:formatCode>General</c:formatCode>
                <c:ptCount val="4"/>
                <c:pt idx="0">
                  <c:v>12</c:v>
                </c:pt>
                <c:pt idx="1">
                  <c:v>15</c:v>
                </c:pt>
                <c:pt idx="2">
                  <c:v>17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87-4C4D-84A7-300FE23866C0}"/>
            </c:ext>
          </c:extLst>
        </c:ser>
        <c:ser>
          <c:idx val="6"/>
          <c:order val="6"/>
          <c:tx>
            <c:strRef>
              <c:f>'Qtr data (7 years)'!$A$8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years)'!$B$8:$E$8</c:f>
              <c:numCache>
                <c:formatCode>General</c:formatCode>
                <c:ptCount val="4"/>
                <c:pt idx="0">
                  <c:v>14</c:v>
                </c:pt>
                <c:pt idx="1">
                  <c:v>20</c:v>
                </c:pt>
                <c:pt idx="2">
                  <c:v>19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87-4C4D-84A7-300FE2386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196728"/>
        <c:axId val="658202632"/>
      </c:barChart>
      <c:catAx>
        <c:axId val="65819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202632"/>
        <c:crosses val="autoZero"/>
        <c:auto val="1"/>
        <c:lblAlgn val="ctr"/>
        <c:lblOffset val="100"/>
        <c:noMultiLvlLbl val="0"/>
      </c:catAx>
      <c:valAx>
        <c:axId val="65820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1967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70000"/>
      </a:schemeClr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5F9762-EFDC-44D7-A386-C2C6B7B42A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91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4AAB7-CA21-46CE-BB87-5602F3AA6C87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A006E-9B7A-48A1-837F-CCB821000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8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A006E-9B7A-48A1-837F-CCB8210001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105FED-DD95-4D6E-8C74-0F3186A953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54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54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0A5AE-1DB7-4EB7-9F93-DC3A49C607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752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B369A7-850F-453B-A869-FA79FD5138C8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CFCFE-477A-40B4-8EE6-53EAF1114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14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A8BD4-029F-45DF-9B1F-E45F0160BB8A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B13CC-7ED5-49A7-A44F-63623182C9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100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75404-8D1B-4DD7-90B4-AC25F01B9829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F623-91CB-4C82-938B-D9F3D491B8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184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B528C7-4145-4DA1-B4FE-4E5A6FAFE75B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246E3-1744-411D-AE8E-E9CD973884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14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CE2B7-B243-4EA9-8B85-380ADAEC78CF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A7683-5CAE-4B9D-A46D-07DF50B93D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693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4D6F5-CA7E-4820-A680-C6508099AEB1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5876A-BFB0-46CC-B87F-563A6B1122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37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93AFFF1-C2D0-436B-869F-F3C02102B4B2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EAC6076-91B6-49C8-9852-89EA61D040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55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E4C395-4B63-4581-A58D-30CEFB1F1BEB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D37C9-EC58-4D5D-BFD1-1BB89FE08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89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D02CE3-199B-42C4-8916-E714F80CC574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E53C2-6444-4E69-B6B1-DA78518ADF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72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89649E-EE6B-46BA-A69F-3FF4120387A3}" type="datetime2">
              <a:rPr lang="en-US" smtClean="0"/>
              <a:pPr>
                <a:defRPr/>
              </a:pPr>
              <a:t>Wednesday, January 15,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0385F-52B1-4B63-BFB1-E41D0F69C3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16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2383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2"/>
            <a:endParaRPr lang="en-US" altLang="en-US"/>
          </a:p>
          <a:p>
            <a:pPr lvl="2"/>
            <a:endParaRPr lang="en-US" altLang="en-US"/>
          </a:p>
        </p:txBody>
      </p:sp>
      <p:sp>
        <p:nvSpPr>
          <p:cNvPr id="1028" name="Line 7"/>
          <p:cNvSpPr>
            <a:spLocks noChangeShapeType="1"/>
          </p:cNvSpPr>
          <p:nvPr userDrawn="1"/>
        </p:nvSpPr>
        <p:spPr bwMode="auto">
          <a:xfrm>
            <a:off x="457200" y="1828800"/>
            <a:ext cx="8229600" cy="0"/>
          </a:xfrm>
          <a:prstGeom prst="line">
            <a:avLst/>
          </a:prstGeom>
          <a:noFill/>
          <a:ln w="76200" cmpd="tri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25000"/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Char char="–"/>
        <a:defRPr sz="3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5000"/>
        <a:defRPr sz="36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ne 7"/>
          <p:cNvSpPr>
            <a:spLocks noChangeShapeType="1"/>
          </p:cNvSpPr>
          <p:nvPr userDrawn="1"/>
        </p:nvSpPr>
        <p:spPr bwMode="auto">
          <a:xfrm>
            <a:off x="457200" y="1828800"/>
            <a:ext cx="8229600" cy="0"/>
          </a:xfrm>
          <a:prstGeom prst="line">
            <a:avLst/>
          </a:prstGeom>
          <a:noFill/>
          <a:ln w="76200" cmpd="tri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3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-247650"/>
            <a:ext cx="8229600" cy="20002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>
                <a:ea typeface="Verdana" panose="020B0604030504040204" pitchFamily="34" charset="0"/>
                <a:cs typeface="Verdana" panose="020B0604030504040204" pitchFamily="34" charset="0"/>
              </a:rPr>
              <a:t>Creating Accessible Presentations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495800"/>
            <a:ext cx="6553200" cy="1524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We hope these sample slides will help you create accessible presentations so that all attendees can access </a:t>
            </a:r>
            <a:r>
              <a:rPr lang="en-US" altLang="en-US">
                <a:ea typeface="Verdana" panose="020B0604030504040204" pitchFamily="34" charset="0"/>
                <a:cs typeface="Verdana" panose="020B0604030504040204" pitchFamily="34" charset="0"/>
              </a:rPr>
              <a:t>your contents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-228600"/>
            <a:ext cx="7543800" cy="1981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Presentation Title Here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Presenter Names Here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>
                <a:solidFill>
                  <a:schemeClr val="tx1"/>
                </a:solidFill>
              </a:rPr>
              <a:t>Bar Chart Example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CC3137E-61F2-4D25-9AB1-5139A4850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79508"/>
              </p:ext>
            </p:extLst>
          </p:nvPr>
        </p:nvGraphicFramePr>
        <p:xfrm>
          <a:off x="241101" y="990601"/>
          <a:ext cx="8661797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Text Description for Bar Graph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Reading left to right horizontally across columns: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2011 = 2, 5, 7, 10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2012 = 4, 7, 9, 15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2013 = 6, 9, 11, 20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2014 = 8, 11, 13, 25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2015 = 10, 13, 15, 30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2016 = 12, 15, 17, 31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2017 = 14, 20, 19, 33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>
                <a:solidFill>
                  <a:schemeClr val="tx1"/>
                </a:solidFill>
              </a:rPr>
              <a:t>Alternative Bar Chart Example</a:t>
            </a:r>
          </a:p>
        </p:txBody>
      </p:sp>
      <p:graphicFrame>
        <p:nvGraphicFramePr>
          <p:cNvPr id="6" name="Chart Placeholder 8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513608"/>
              </p:ext>
            </p:extLst>
          </p:nvPr>
        </p:nvGraphicFramePr>
        <p:xfrm>
          <a:off x="457200" y="9906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Thank You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153400" cy="4648200"/>
          </a:xfrm>
        </p:spPr>
        <p:txBody>
          <a:bodyPr>
            <a:normAutofit/>
          </a:bodyPr>
          <a:lstStyle/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2400" dirty="0"/>
              <a:t>This PowerPoint was created by the </a:t>
            </a:r>
          </a:p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2400" dirty="0"/>
              <a:t>ADA Programs</a:t>
            </a:r>
          </a:p>
          <a:p>
            <a:pPr marL="18288" indent="0" algn="ctr">
              <a:spcAft>
                <a:spcPts val="0"/>
              </a:spcAft>
              <a:buNone/>
              <a:defRPr/>
            </a:pPr>
            <a:r>
              <a:rPr lang="en-US" altLang="en-US" sz="2400" dirty="0"/>
              <a:t>(510) 238-5219</a:t>
            </a:r>
          </a:p>
          <a:p>
            <a:pPr marL="18288" indent="0" algn="ctr">
              <a:spcAft>
                <a:spcPts val="0"/>
              </a:spcAft>
              <a:buNone/>
              <a:defRPr/>
            </a:pPr>
            <a:r>
              <a:rPr lang="en-US" altLang="en-US" sz="2400" dirty="0"/>
              <a:t>adaprograms@oaklandca.gov</a:t>
            </a:r>
          </a:p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219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458200" cy="49530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This template is a guide for creating accessible PowerPoint presentations.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This template uses fonts, font sizes and color selections, and color contrasts to improve readability.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Font and Presentation Length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Font size of slide title fonts should be 36 pt. or greater. Text fonts should be 24 pt. or greater. </a:t>
            </a: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Don’t try to cram too many slides into your presentation. Allow your audience time to read slides.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Text Formatting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1910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Place no more than 6 lines of text on a  slide (excluding columns).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Importance of Slide Format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Many people with disabilities use text-based screen reading software and computer devices.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However, graphics cannot be read  with screen readers and other text-based devices.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Graphics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Replace graphics with text whenever possible.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Include a text slide after each picture/graph slide that describes what is seen in the picture/graph.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Multimedia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768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Provide text description of visuals in a multimedia presentation.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Provide captioning of audio for hearing impaired persons.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Ensure that sound is audible from all points in the room.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Avoid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768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Slide transitions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Busy slide backgrounds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Chart filler patterns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Over-crowding text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Color schemes providing low contrast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Charts without text descriptions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Charts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Use contrasting colors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Use the slide title as the chart title.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Font size for chart labels: 20 </a:t>
            </a:r>
            <a:r>
              <a:rPr lang="en-US" altLang="en-US" sz="2400" dirty="0" err="1"/>
              <a:t>pt</a:t>
            </a:r>
            <a:r>
              <a:rPr lang="en-US" altLang="en-US" sz="2400" dirty="0"/>
              <a:t> or greater.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Favor clarity over quantity of content.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Chart description slides.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366</Words>
  <Application>Microsoft Office PowerPoint</Application>
  <PresentationFormat>On-screen Show (4:3)</PresentationFormat>
  <Paragraphs>58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Verdana</vt:lpstr>
      <vt:lpstr>Wingdings</vt:lpstr>
      <vt:lpstr>Default Design</vt:lpstr>
      <vt:lpstr>Retrospect</vt:lpstr>
      <vt:lpstr>Creating Accessible Presentations</vt:lpstr>
      <vt:lpstr>Overview</vt:lpstr>
      <vt:lpstr>Font and Presentation Length</vt:lpstr>
      <vt:lpstr>Text Formatting</vt:lpstr>
      <vt:lpstr>Importance of Slide Format</vt:lpstr>
      <vt:lpstr>Graphics</vt:lpstr>
      <vt:lpstr>Multimedia</vt:lpstr>
      <vt:lpstr>Avoid</vt:lpstr>
      <vt:lpstr>Charts</vt:lpstr>
      <vt:lpstr>Presentation Title Here</vt:lpstr>
      <vt:lpstr>Bar Chart Example</vt:lpstr>
      <vt:lpstr>Text Description for Bar Graph Example</vt:lpstr>
      <vt:lpstr>Alternative Bar Chart Example</vt:lpstr>
      <vt:lpstr>Thank You</vt:lpstr>
    </vt:vector>
  </TitlesOfParts>
  <Company>UIC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dhd-barthr</dc:creator>
  <cp:lastModifiedBy>Banh, Hoang L</cp:lastModifiedBy>
  <cp:revision>73</cp:revision>
  <cp:lastPrinted>2019-12-24T18:05:03Z</cp:lastPrinted>
  <dcterms:created xsi:type="dcterms:W3CDTF">2005-04-05T23:47:31Z</dcterms:created>
  <dcterms:modified xsi:type="dcterms:W3CDTF">2020-01-15T22:19:49Z</dcterms:modified>
</cp:coreProperties>
</file>