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04" r:id="rId2"/>
  </p:sldMasterIdLst>
  <p:notesMasterIdLst>
    <p:notesMasterId r:id="rId7"/>
  </p:notesMasterIdLst>
  <p:handoutMasterIdLst>
    <p:handoutMasterId r:id="rId8"/>
  </p:handoutMasterIdLst>
  <p:sldIdLst>
    <p:sldId id="297" r:id="rId3"/>
    <p:sldId id="303" r:id="rId4"/>
    <p:sldId id="304" r:id="rId5"/>
    <p:sldId id="305" r:id="rId6"/>
  </p:sldIdLst>
  <p:sldSz cx="6858000" cy="9144000" type="letter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 baseline="-25000">
        <a:solidFill>
          <a:srgbClr val="0000FF"/>
        </a:solidFill>
        <a:latin typeface="Arial Unicode MS" panose="020B0604020202020204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 baseline="-25000">
        <a:solidFill>
          <a:srgbClr val="0000FF"/>
        </a:solidFill>
        <a:latin typeface="Arial Unicode MS" panose="020B0604020202020204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 baseline="-25000">
        <a:solidFill>
          <a:srgbClr val="0000FF"/>
        </a:solidFill>
        <a:latin typeface="Arial Unicode MS" panose="020B0604020202020204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 baseline="-25000">
        <a:solidFill>
          <a:srgbClr val="0000FF"/>
        </a:solidFill>
        <a:latin typeface="Arial Unicode MS" panose="020B0604020202020204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 baseline="-25000">
        <a:solidFill>
          <a:srgbClr val="0000FF"/>
        </a:solidFill>
        <a:latin typeface="Arial Unicode MS" panose="020B0604020202020204" pitchFamily="34" charset="-128"/>
        <a:ea typeface="+mn-ea"/>
        <a:cs typeface="+mn-cs"/>
      </a:defRPr>
    </a:lvl5pPr>
    <a:lvl6pPr marL="2286000" algn="l" defTabSz="914400" rtl="0" eaLnBrk="1" latinLnBrk="0" hangingPunct="1">
      <a:defRPr sz="1400" kern="1200" baseline="-25000">
        <a:solidFill>
          <a:srgbClr val="0000FF"/>
        </a:solidFill>
        <a:latin typeface="Arial Unicode MS" panose="020B0604020202020204" pitchFamily="34" charset="-128"/>
        <a:ea typeface="+mn-ea"/>
        <a:cs typeface="+mn-cs"/>
      </a:defRPr>
    </a:lvl6pPr>
    <a:lvl7pPr marL="2743200" algn="l" defTabSz="914400" rtl="0" eaLnBrk="1" latinLnBrk="0" hangingPunct="1">
      <a:defRPr sz="1400" kern="1200" baseline="-25000">
        <a:solidFill>
          <a:srgbClr val="0000FF"/>
        </a:solidFill>
        <a:latin typeface="Arial Unicode MS" panose="020B0604020202020204" pitchFamily="34" charset="-128"/>
        <a:ea typeface="+mn-ea"/>
        <a:cs typeface="+mn-cs"/>
      </a:defRPr>
    </a:lvl7pPr>
    <a:lvl8pPr marL="3200400" algn="l" defTabSz="914400" rtl="0" eaLnBrk="1" latinLnBrk="0" hangingPunct="1">
      <a:defRPr sz="1400" kern="1200" baseline="-25000">
        <a:solidFill>
          <a:srgbClr val="0000FF"/>
        </a:solidFill>
        <a:latin typeface="Arial Unicode MS" panose="020B0604020202020204" pitchFamily="34" charset="-128"/>
        <a:ea typeface="+mn-ea"/>
        <a:cs typeface="+mn-cs"/>
      </a:defRPr>
    </a:lvl8pPr>
    <a:lvl9pPr marL="3657600" algn="l" defTabSz="914400" rtl="0" eaLnBrk="1" latinLnBrk="0" hangingPunct="1">
      <a:defRPr sz="1400" kern="1200" baseline="-25000">
        <a:solidFill>
          <a:srgbClr val="0000FF"/>
        </a:solidFill>
        <a:latin typeface="Arial Unicode MS" panose="020B0604020202020204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4FBC26"/>
    <a:srgbClr val="000000"/>
    <a:srgbClr val="E2547D"/>
    <a:srgbClr val="F16986"/>
    <a:srgbClr val="F06280"/>
    <a:srgbClr val="F4889F"/>
    <a:srgbClr val="EC7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9" autoAdjust="0"/>
    <p:restoredTop sz="95086" autoAdjust="0"/>
  </p:normalViewPr>
  <p:slideViewPr>
    <p:cSldViewPr>
      <p:cViewPr varScale="1">
        <p:scale>
          <a:sx n="84" d="100"/>
          <a:sy n="84" d="100"/>
        </p:scale>
        <p:origin x="3120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9" tIns="45382" rIns="90759" bIns="45382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34" y="0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9" tIns="45382" rIns="90759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9" tIns="45382" rIns="90759" bIns="45382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9" tIns="45382" rIns="90759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2DC5B4-3C22-4B39-964C-591626A76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2" tIns="45374" rIns="90742" bIns="45374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34" y="0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2" tIns="45374" rIns="90742" bIns="453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01863" y="696913"/>
            <a:ext cx="2616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849" y="4416426"/>
            <a:ext cx="560670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2" tIns="45374" rIns="90742" bIns="45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2" tIns="45374" rIns="90742" bIns="45374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2" tIns="45374" rIns="90742" bIns="453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4261B0-0C0B-445E-9991-A78EA71EA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2C7C77-FB80-49FB-83BF-45FCD071AAC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2C7C77-FB80-49FB-83BF-45FCD071AAC8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323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2C7C77-FB80-49FB-83BF-45FCD071AAC8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92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2C7C77-FB80-49FB-83BF-45FCD071AAC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09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6172200" cy="571500"/>
          </a:xfrm>
        </p:spPr>
        <p:txBody>
          <a:bodyPr/>
          <a:lstStyle>
            <a:lvl1pPr algn="l">
              <a:defRPr>
                <a:solidFill>
                  <a:schemeClr val="accent2">
                    <a:lumMod val="50000"/>
                  </a:schemeClr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6134100" cy="7277100"/>
          </a:xfrm>
          <a:prstGeom prst="rect">
            <a:avLst/>
          </a:prstGeom>
        </p:spPr>
        <p:txBody>
          <a:bodyPr/>
          <a:lstStyle>
            <a:lvl1pPr>
              <a:buNone/>
              <a:defRPr b="0">
                <a:solidFill>
                  <a:srgbClr val="E2547D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1pPr>
            <a:lvl2pPr>
              <a:buFont typeface="Arial" pitchFamily="34" charset="0"/>
              <a:buChar char="•"/>
              <a:defRPr>
                <a:solidFill>
                  <a:srgbClr val="000000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2pPr>
            <a:lvl3pPr>
              <a:buFont typeface="Courier New" pitchFamily="49" charset="0"/>
              <a:buChar char="o"/>
              <a:defRPr>
                <a:solidFill>
                  <a:srgbClr val="000000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rgbClr val="000000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rgbClr val="000000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383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14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057400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4648200"/>
            <a:ext cx="61722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4457700" y="4114800"/>
            <a:ext cx="20574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algn="r"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342900" y="4114800"/>
            <a:ext cx="2057400" cy="228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1030" name="Rectangle 11"/>
          <p:cNvSpPr>
            <a:spLocks noChangeArrowheads="1"/>
          </p:cNvSpPr>
          <p:nvPr userDrawn="1"/>
        </p:nvSpPr>
        <p:spPr bwMode="auto">
          <a:xfrm>
            <a:off x="2400300" y="4114800"/>
            <a:ext cx="2057400" cy="228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algn="r" eaLnBrk="1" hangingPunct="1">
              <a:spcBef>
                <a:spcPct val="50000"/>
              </a:spcBef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C3F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C3F7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C3F7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C3F7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C3F7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FF66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FF66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FF66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FF66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C3F7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C3F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C3F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C3F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2C3F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228600"/>
            <a:ext cx="617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Line 7"/>
          <p:cNvSpPr>
            <a:spLocks noChangeShapeType="1"/>
          </p:cNvSpPr>
          <p:nvPr userDrawn="1"/>
        </p:nvSpPr>
        <p:spPr bwMode="auto">
          <a:xfrm>
            <a:off x="342900" y="800100"/>
            <a:ext cx="5486400" cy="0"/>
          </a:xfrm>
          <a:prstGeom prst="line">
            <a:avLst/>
          </a:prstGeom>
          <a:ln>
            <a:solidFill>
              <a:schemeClr val="accent3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8904" tIns="44453" rIns="88904" bIns="44453" anchor="b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76" name="Text Box 10"/>
          <p:cNvSpPr txBox="1">
            <a:spLocks noChangeArrowheads="1"/>
          </p:cNvSpPr>
          <p:nvPr userDrawn="1"/>
        </p:nvSpPr>
        <p:spPr bwMode="auto">
          <a:xfrm rot="16200000">
            <a:off x="3744913" y="6021387"/>
            <a:ext cx="5943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4" tIns="44453" rIns="88904" bIns="44453" anchor="b">
            <a:spAutoFit/>
          </a:bodyPr>
          <a:lstStyle>
            <a:lvl1pPr defTabSz="941388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1pPr>
            <a:lvl2pPr marL="742950" indent="-285750" defTabSz="941388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2pPr>
            <a:lvl3pPr marL="1143000" indent="-228600" defTabSz="941388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3pPr>
            <a:lvl4pPr marL="1600200" indent="-228600" defTabSz="941388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4pPr>
            <a:lvl5pPr marL="2057400" indent="-228600" defTabSz="941388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5pPr>
            <a:lvl6pPr marL="2514600" indent="-228600" algn="r" defTabSz="941388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6pPr>
            <a:lvl7pPr marL="2971800" indent="-228600" algn="r" defTabSz="941388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7pPr>
            <a:lvl8pPr marL="3429000" indent="-228600" algn="r" defTabSz="941388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8pPr>
            <a:lvl9pPr marL="3886200" indent="-228600" algn="r" defTabSz="941388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baseline="0">
                <a:solidFill>
                  <a:schemeClr val="tx1"/>
                </a:solidFill>
                <a:latin typeface="Century Gothic" pitchFamily="34" charset="0"/>
              </a:rPr>
              <a:t>S t r e e t    I m p r o v e m e n t   P r o j e c t s  –  2 0 1 1</a:t>
            </a:r>
          </a:p>
        </p:txBody>
      </p:sp>
      <p:sp>
        <p:nvSpPr>
          <p:cNvPr id="3078" name="Text Box 12"/>
          <p:cNvSpPr txBox="1">
            <a:spLocks noChangeArrowheads="1"/>
          </p:cNvSpPr>
          <p:nvPr userDrawn="1"/>
        </p:nvSpPr>
        <p:spPr bwMode="auto">
          <a:xfrm rot="16200000">
            <a:off x="3752056" y="6019007"/>
            <a:ext cx="5942013" cy="304800"/>
          </a:xfrm>
          <a:prstGeom prst="rect">
            <a:avLst/>
          </a:prstGeom>
          <a:solidFill>
            <a:srgbClr val="4FBC26"/>
          </a:solidFill>
          <a:ln>
            <a:noFill/>
          </a:ln>
          <a:extLst/>
        </p:spPr>
        <p:txBody>
          <a:bodyPr lIns="88904" tIns="44453" rIns="88904" bIns="44453" anchor="b">
            <a:spAutoFit/>
          </a:bodyPr>
          <a:lstStyle>
            <a:lvl1pPr defTabSz="941388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1pPr>
            <a:lvl2pPr marL="742950" indent="-285750" defTabSz="941388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2pPr>
            <a:lvl3pPr marL="1143000" indent="-228600" defTabSz="941388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3pPr>
            <a:lvl4pPr marL="1600200" indent="-228600" defTabSz="941388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4pPr>
            <a:lvl5pPr marL="2057400" indent="-228600" defTabSz="941388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5pPr>
            <a:lvl6pPr marL="2514600" indent="-228600" algn="r" defTabSz="941388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6pPr>
            <a:lvl7pPr marL="2971800" indent="-228600" algn="r" defTabSz="941388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7pPr>
            <a:lvl8pPr marL="3429000" indent="-228600" algn="r" defTabSz="941388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8pPr>
            <a:lvl9pPr marL="3886200" indent="-228600" algn="r" defTabSz="941388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b="1" baseline="0" dirty="0">
              <a:solidFill>
                <a:schemeClr val="bg1"/>
              </a:solidFill>
              <a:latin typeface="Fakt Pro Bln" panose="02000000000000000000" pitchFamily="50" charset="0"/>
            </a:endParaRPr>
          </a:p>
        </p:txBody>
      </p:sp>
      <p:sp>
        <p:nvSpPr>
          <p:cNvPr id="3081" name="Text Box 12"/>
          <p:cNvSpPr txBox="1">
            <a:spLocks noChangeArrowheads="1"/>
          </p:cNvSpPr>
          <p:nvPr userDrawn="1"/>
        </p:nvSpPr>
        <p:spPr bwMode="auto">
          <a:xfrm rot="16200000">
            <a:off x="5122863" y="1447800"/>
            <a:ext cx="3200400" cy="304800"/>
          </a:xfrm>
          <a:prstGeom prst="rect">
            <a:avLst/>
          </a:prstGeom>
          <a:solidFill>
            <a:srgbClr val="636363"/>
          </a:solidFill>
          <a:ln>
            <a:noFill/>
          </a:ln>
          <a:extLst/>
        </p:spPr>
        <p:txBody>
          <a:bodyPr lIns="88904" tIns="44453" rIns="88904" bIns="44453" anchor="b">
            <a:spAutoFit/>
          </a:bodyPr>
          <a:lstStyle>
            <a:lvl1pPr defTabSz="941388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1pPr>
            <a:lvl2pPr marL="742950" indent="-285750" defTabSz="941388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2pPr>
            <a:lvl3pPr marL="1143000" indent="-228600" defTabSz="941388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3pPr>
            <a:lvl4pPr marL="1600200" indent="-228600" defTabSz="941388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4pPr>
            <a:lvl5pPr marL="2057400" indent="-228600" defTabSz="941388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5pPr>
            <a:lvl6pPr marL="2514600" indent="-228600" algn="r" defTabSz="941388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6pPr>
            <a:lvl7pPr marL="2971800" indent="-228600" algn="r" defTabSz="941388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7pPr>
            <a:lvl8pPr marL="3429000" indent="-228600" algn="r" defTabSz="941388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8pPr>
            <a:lvl9pPr marL="3886200" indent="-228600" algn="r" defTabSz="941388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C3F71"/>
          </a:solidFill>
          <a:latin typeface="Fakt Pro Bln" panose="02000000000000000000" pitchFamily="50" charset="0"/>
          <a:ea typeface="Arial Unicode MS" pitchFamily="34" charset="-128"/>
          <a:cs typeface="Arial Unicode MS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C3F71"/>
          </a:solidFill>
          <a:latin typeface="Fakt Pro Bln" panose="02000000000000000000" pitchFamily="50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C3F71"/>
          </a:solidFill>
          <a:latin typeface="Fakt Pro Bln" panose="02000000000000000000" pitchFamily="50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C3F71"/>
          </a:solidFill>
          <a:latin typeface="Fakt Pro Bln" panose="02000000000000000000" pitchFamily="50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C3F71"/>
          </a:solidFill>
          <a:latin typeface="Fakt Pro Bln" panose="02000000000000000000" pitchFamily="50" charset="0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33660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33660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33660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3366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33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33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rgbClr val="33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rgbClr val="33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rgbClr val="3366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.JP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vmlDrawing" Target="../drawings/vmlDrawing1.vml"/><Relationship Id="rId16" Type="http://schemas.openxmlformats.org/officeDocument/2006/relationships/image" Target="../media/image13.png"/><Relationship Id="rId20" Type="http://schemas.openxmlformats.org/officeDocument/2006/relationships/image" Target="../media/image1.emf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3724" y="116566"/>
            <a:ext cx="6131379" cy="622300"/>
          </a:xfrm>
        </p:spPr>
        <p:txBody>
          <a:bodyPr/>
          <a:lstStyle/>
          <a:p>
            <a:pPr marL="704850" indent="-704850" defTabSz="941388" eaLnBrk="1" hangingPunct="1">
              <a:defRPr/>
            </a:pPr>
            <a:r>
              <a:rPr lang="en-US" altLang="en-US" sz="24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Location: 35th Ave HSIP8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18773" y="661228"/>
            <a:ext cx="6359555" cy="3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980" tIns="46992" rIns="93980" bIns="46992" anchor="b">
            <a:spAutoFit/>
          </a:bodyPr>
          <a:lstStyle>
            <a:lvl1pPr defTabSz="941388"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1pPr>
            <a:lvl2pPr marL="742950" indent="-285750" defTabSz="941388"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2pPr>
            <a:lvl3pPr marL="1143000" indent="-228600" defTabSz="941388"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3pPr>
            <a:lvl4pPr marL="1600200" indent="-228600" defTabSz="941388"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4pPr>
            <a:lvl5pPr marL="2057400" indent="-228600" defTabSz="941388"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 baseline="0" dirty="0">
                <a:solidFill>
                  <a:srgbClr val="4FBC2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Project Name: HSIP8 – 35th Ave (from East 12</a:t>
            </a:r>
            <a:r>
              <a:rPr lang="en-US" altLang="en-US" i="1" baseline="30000" dirty="0">
                <a:solidFill>
                  <a:srgbClr val="4FBC2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th</a:t>
            </a:r>
            <a:r>
              <a:rPr lang="en-US" altLang="en-US" i="1" baseline="0" dirty="0">
                <a:solidFill>
                  <a:srgbClr val="4FBC2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St to I-580)</a:t>
            </a: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 bwMode="auto">
          <a:xfrm>
            <a:off x="356624" y="999523"/>
            <a:ext cx="5376676" cy="2441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33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33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33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00">
                <a:solidFill>
                  <a:srgbClr val="3366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500"/>
              </a:spcAft>
              <a:buClr>
                <a:srgbClr val="348471"/>
              </a:buClr>
              <a:buFontTx/>
              <a:buNone/>
              <a:defRPr/>
            </a:pPr>
            <a:r>
              <a:rPr lang="en-US" sz="1200" b="1" kern="0" baseline="0" dirty="0">
                <a:solidFill>
                  <a:srgbClr val="4FBC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  <a:defRPr/>
            </a:pPr>
            <a:r>
              <a:rPr 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Aims to make corridor safer for pedestrians and all users through corridor-wide crossing enhancements 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  <a:defRPr/>
            </a:pPr>
            <a:r>
              <a:rPr 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Community requests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  <a:defRPr/>
            </a:pPr>
            <a:r>
              <a:rPr 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Senior safety area, pedestrian high-injury intersection, high pedestrian demand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  <a:defRPr/>
            </a:pPr>
            <a:r>
              <a:rPr 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Class II bicycle lanes 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  <a:defRPr/>
            </a:pPr>
            <a:r>
              <a:rPr 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Posted speed 25 MPH, critical speed 32 MPH (85</a:t>
            </a:r>
            <a:r>
              <a:rPr lang="en-US" sz="900" kern="0" baseline="3000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th</a:t>
            </a:r>
            <a:r>
              <a:rPr 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percentile)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  <a:defRPr/>
            </a:pPr>
            <a:r>
              <a:rPr 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Improve movement of goods and people to spur economic development and growth 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  <a:defRPr/>
            </a:pPr>
            <a:endParaRPr lang="en-US" sz="1000" kern="0" baseline="0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500"/>
              </a:spcAft>
              <a:buClr>
                <a:srgbClr val="348471"/>
              </a:buClr>
              <a:buNone/>
              <a:defRPr/>
            </a:pPr>
            <a:r>
              <a:rPr lang="en-US" sz="1200" b="1" kern="0" baseline="0" dirty="0">
                <a:solidFill>
                  <a:srgbClr val="4FBC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  <a:defRPr/>
            </a:pPr>
            <a:r>
              <a:rPr 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Land use: residential/commercial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  <a:defRPr/>
            </a:pPr>
            <a:r>
              <a:rPr 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Transportation and access issues: pedestrians/bicyclists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  <a:defRPr/>
            </a:pPr>
            <a:r>
              <a:rPr 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Issues: unsafe vehicular speed, traffic conflicts with pedestrians/bicyclists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  <a:defRPr/>
            </a:pPr>
            <a:r>
              <a:rPr 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Parallel corridor to two major freeways (I-580 and I-880)</a:t>
            </a:r>
          </a:p>
          <a:p>
            <a:pPr eaLnBrk="1" hangingPunct="1">
              <a:buClr>
                <a:srgbClr val="636363"/>
              </a:buClr>
              <a:defRPr/>
            </a:pPr>
            <a:endParaRPr lang="en-US" sz="900" kern="0" baseline="0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eaLnBrk="1" hangingPunct="1">
              <a:buClr>
                <a:srgbClr val="636363"/>
              </a:buClr>
              <a:defRPr/>
            </a:pPr>
            <a:endParaRPr lang="en-US" sz="900" kern="0" baseline="0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5130" name="Picture 4" descr="E:\1 SIP\Areas of Improvement Icons\TrafficCalm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93" y="7979093"/>
            <a:ext cx="549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5" descr="E:\1 SIP\Areas of Improvement Icons\TrafficNetworkChang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27" y="7979093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6" descr="E:\1 SIP\Areas of Improvement Icons\VisionZer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898525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8" descr="E:\1 SIP\Areas of Improvement Icons\Accessibili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06" y="8000262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9" descr="E:\1 SIP\Areas of Improvement Icons\BicycleNetworkDevelopmen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24" y="7990045"/>
            <a:ext cx="5492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0" descr="E:\1 SIP\Areas of Improvement Icons\BicyclesOnBridge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2" y="4206125"/>
            <a:ext cx="5492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1" descr="E:\1 SIP\Areas of Improvement Icons\BikeToFerry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24" y="4777559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2" descr="E:\1 SIP\Areas of Improvement Icons\BusMobility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16" y="5791198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3" descr="E:\1 SIP\Areas of Improvement Icons\FreightMobility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820" y="5295879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4" descr="E:\1 SIP\Areas of Improvement Icons\GreenerStreet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34" y="3114783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5" descr="E:\1 SIP\Areas of Improvement Icons\NewPublicSpac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34" y="2553001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16" descr="E:\1 SIP\Areas of Improvement Icons\ProtectedBicyclePath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21" y="8001850"/>
            <a:ext cx="5492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17" descr="E:\1 SIP\Areas of Improvement Icons\SchoolSafety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74" y="7990045"/>
            <a:ext cx="549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18" descr="E:\1 SIP\Areas of Improvement Icons\SeniorSafety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12" y="8003219"/>
            <a:ext cx="549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3278" y="3255964"/>
            <a:ext cx="215444" cy="5742132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 algn="ctr">
              <a:defRPr/>
            </a:pPr>
            <a:r>
              <a:rPr lang="en-US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Division Name: TRAFFIC CAPITAL PROJECTS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864760"/>
              </p:ext>
            </p:extLst>
          </p:nvPr>
        </p:nvGraphicFramePr>
        <p:xfrm>
          <a:off x="549012" y="7990045"/>
          <a:ext cx="6556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" name="Acrobat Document" r:id="rId19" imgW="3524039" imgH="3447778" progId="Acrobat.Document.11">
                  <p:embed/>
                </p:oleObj>
              </mc:Choice>
              <mc:Fallback>
                <p:oleObj name="Acrobat Document" r:id="rId19" imgW="3524039" imgH="3447778" progId="Acrobat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012" y="7990045"/>
                        <a:ext cx="655638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>
            <a:off x="318195" y="654074"/>
            <a:ext cx="5415105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45" name="Text Box 22"/>
          <p:cNvSpPr txBox="1">
            <a:spLocks noChangeArrowheads="1"/>
          </p:cNvSpPr>
          <p:nvPr/>
        </p:nvSpPr>
        <p:spPr bwMode="auto">
          <a:xfrm>
            <a:off x="282084" y="3668697"/>
            <a:ext cx="1265196" cy="21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4" tIns="44453" rIns="88904" bIns="44453" anchor="b"/>
          <a:lstStyle>
            <a:lvl1pPr defTabSz="941388"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1pPr>
            <a:lvl2pPr marL="742950" indent="-285750" defTabSz="941388"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2pPr>
            <a:lvl3pPr marL="1143000" indent="-228600" defTabSz="941388"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3pPr>
            <a:lvl4pPr marL="1600200" indent="-228600" defTabSz="941388"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4pPr>
            <a:lvl5pPr marL="2057400" indent="-228600" defTabSz="941388"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0" y="3976531"/>
            <a:ext cx="6038479" cy="37372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-2831015" y="1691625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4" tIns="44453" rIns="88904" bIns="44453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413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>
              <a:ln>
                <a:noFill/>
              </a:ln>
              <a:solidFill>
                <a:srgbClr val="0000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40" name="Rectangle 39"/>
          <p:cNvSpPr>
            <a:spLocks noChangeAspect="1"/>
          </p:cNvSpPr>
          <p:nvPr/>
        </p:nvSpPr>
        <p:spPr bwMode="auto">
          <a:xfrm>
            <a:off x="6575128" y="-5732"/>
            <a:ext cx="301752" cy="3200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4" tIns="44453" rIns="88904" bIns="44453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413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 dirty="0">
              <a:ln>
                <a:noFill/>
              </a:ln>
              <a:solidFill>
                <a:srgbClr val="0000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23278" y="1184408"/>
            <a:ext cx="215444" cy="526784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algn="ctr">
              <a:defRPr/>
            </a:pPr>
            <a:r>
              <a:rPr lang="en-US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361324" y="7397129"/>
            <a:ext cx="1005840" cy="36576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4" tIns="44453" rIns="88904" bIns="44453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413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>
              <a:ln>
                <a:noFill/>
              </a:ln>
              <a:solidFill>
                <a:srgbClr val="0000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4978" y="7522763"/>
            <a:ext cx="1005840" cy="2743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4" tIns="44453" rIns="88904" bIns="44453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413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>
              <a:ln>
                <a:noFill/>
              </a:ln>
              <a:solidFill>
                <a:srgbClr val="0000FF"/>
              </a:solidFill>
              <a:effectLst/>
              <a:latin typeface="Arial Unicode MS" pitchFamily="34" charset="-128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23278" y="3255964"/>
            <a:ext cx="215444" cy="5742132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 algn="ctr">
              <a:defRPr/>
            </a:pPr>
            <a:r>
              <a:rPr lang="en-US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Division Name: TRAFFIC CAPITAL PROJECTS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2831015" y="1691625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4" tIns="44453" rIns="88904" bIns="44453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413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>
              <a:ln>
                <a:noFill/>
              </a:ln>
              <a:solidFill>
                <a:srgbClr val="0000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40" name="Rectangle 39"/>
          <p:cNvSpPr>
            <a:spLocks noChangeAspect="1"/>
          </p:cNvSpPr>
          <p:nvPr/>
        </p:nvSpPr>
        <p:spPr bwMode="auto">
          <a:xfrm>
            <a:off x="6575128" y="-5732"/>
            <a:ext cx="301752" cy="3200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4" tIns="44453" rIns="88904" bIns="44453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413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 dirty="0">
              <a:ln>
                <a:noFill/>
              </a:ln>
              <a:solidFill>
                <a:srgbClr val="0000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23278" y="1184408"/>
            <a:ext cx="215444" cy="526784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algn="ctr">
              <a:defRPr/>
            </a:pPr>
            <a:r>
              <a:rPr lang="en-US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79790" y="46718"/>
            <a:ext cx="6269038" cy="498475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C3F71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C3F71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C3F71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C3F71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C3F71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b="1" kern="0" baseline="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Location: 35th Ave </a:t>
            </a:r>
            <a:r>
              <a:rPr lang="en-US" altLang="en-US" sz="1800" kern="0" baseline="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85054" y="4880894"/>
            <a:ext cx="3639442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500"/>
              </a:spcAft>
              <a:buClr>
                <a:srgbClr val="348471"/>
              </a:buClr>
              <a:defRPr/>
            </a:pPr>
            <a:r>
              <a:rPr lang="en-US" sz="1200" b="1" kern="0" baseline="0" dirty="0">
                <a:solidFill>
                  <a:srgbClr val="4FBC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Timeline </a:t>
            </a:r>
          </a:p>
          <a:p>
            <a:pPr marL="171450" indent="-171450" eaLnBrk="1" hangingPunct="1">
              <a:buClr>
                <a:srgbClr val="636363"/>
              </a:buClr>
              <a:buFont typeface="Arial" panose="020B0604020202020204" pitchFamily="34" charset="0"/>
              <a:buChar char="•"/>
              <a:defRPr/>
            </a:pPr>
            <a:r>
              <a:rPr lang="en-US" sz="8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Start date [1/2018] </a:t>
            </a:r>
          </a:p>
          <a:p>
            <a:pPr marL="171450" indent="-171450" eaLnBrk="1" hangingPunct="1">
              <a:buClr>
                <a:srgbClr val="636363"/>
              </a:buClr>
              <a:buFont typeface="Arial" panose="020B0604020202020204" pitchFamily="34" charset="0"/>
              <a:buChar char="•"/>
              <a:defRPr/>
            </a:pPr>
            <a:r>
              <a:rPr lang="en-US" sz="8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Phases that have been completed : PE Authorization in progress</a:t>
            </a:r>
          </a:p>
          <a:p>
            <a:pPr marL="171450" indent="-171450" eaLnBrk="1" hangingPunct="1">
              <a:buClr>
                <a:srgbClr val="636363"/>
              </a:buClr>
              <a:buFont typeface="Arial" panose="020B0604020202020204" pitchFamily="34" charset="0"/>
              <a:buChar char="•"/>
              <a:defRPr/>
            </a:pPr>
            <a:r>
              <a:rPr lang="en-US" sz="8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Construction Completion planned for [5/2021]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1"/>
          <a:stretch>
            <a:fillRect/>
          </a:stretch>
        </p:blipFill>
        <p:spPr bwMode="auto">
          <a:xfrm>
            <a:off x="265123" y="4756914"/>
            <a:ext cx="13096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5" y="1307575"/>
            <a:ext cx="5774990" cy="3400494"/>
          </a:xfrm>
          <a:prstGeom prst="rect">
            <a:avLst/>
          </a:prstGeom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98300" y="1001199"/>
            <a:ext cx="1265196" cy="21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4" tIns="44453" rIns="88904" bIns="44453" anchor="b"/>
          <a:lstStyle>
            <a:lvl1pPr defTabSz="941388"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1pPr>
            <a:lvl2pPr marL="742950" indent="-285750" defTabSz="941388"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2pPr>
            <a:lvl3pPr marL="1143000" indent="-228600" defTabSz="941388"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3pPr>
            <a:lvl4pPr marL="1600200" indent="-228600" defTabSz="941388"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4pPr>
            <a:lvl5pPr marL="2057400" indent="-228600" defTabSz="941388"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Plan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3595" y="4756914"/>
            <a:ext cx="1614545" cy="518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PED – Improvement for pedestrians</a:t>
            </a:r>
          </a:p>
          <a:p>
            <a:r>
              <a:rPr lang="en-US" sz="7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BIKE – Improvement for bicyclists</a:t>
            </a:r>
          </a:p>
          <a:p>
            <a:r>
              <a:rPr lang="en-US" sz="7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VEH – Improvement for Vehicle</a:t>
            </a:r>
          </a:p>
          <a:p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7259122" y="105139"/>
            <a:ext cx="2212465" cy="851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PED – Improvement for pedestrians</a:t>
            </a:r>
          </a:p>
          <a:p>
            <a:r>
              <a:rPr lang="en-US" sz="10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BIKE – Improvement for bicyclists</a:t>
            </a:r>
          </a:p>
          <a:p>
            <a:r>
              <a:rPr lang="en-US" sz="10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VEH – Improvement for Vehicle</a:t>
            </a:r>
          </a:p>
          <a:p>
            <a:r>
              <a:rPr lang="en-US" sz="10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BUS  – Improvement for Transits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395005" y="5647134"/>
            <a:ext cx="2988970" cy="234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33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33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33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00">
                <a:solidFill>
                  <a:srgbClr val="3366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Clr>
                <a:srgbClr val="348471"/>
              </a:buClr>
              <a:buNone/>
            </a:pPr>
            <a:r>
              <a:rPr lang="en-US" altLang="en-US" sz="1200" b="1" kern="0" baseline="0" dirty="0">
                <a:solidFill>
                  <a:srgbClr val="4FBC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 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</a:pPr>
            <a:r>
              <a:rPr lang="en-US" alt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Rectangular Rapid Flashing Beacons 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</a:pPr>
            <a:r>
              <a:rPr lang="en-US" alt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or upgrade crosswalk 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</a:pPr>
            <a:r>
              <a:rPr lang="en-US" alt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High Intensity Activated Crosswalk Beacon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</a:pPr>
            <a:r>
              <a:rPr lang="en-US" alt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pedestrian countdown devices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</a:pPr>
            <a:r>
              <a:rPr lang="en-US" alt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Upgraded traffic signal mast arm and controllers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</a:pPr>
            <a:r>
              <a:rPr lang="en-US" alt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turn signal phase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</a:pPr>
            <a:r>
              <a:rPr lang="en-US" alt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Reallocation of road space 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endParaRPr lang="en-US" altLang="en-US" sz="900" b="1" kern="0" baseline="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Clr>
                <a:srgbClr val="348471"/>
              </a:buClr>
              <a:buNone/>
              <a:defRPr/>
            </a:pPr>
            <a:r>
              <a:rPr lang="en-US" altLang="en-US" sz="1200" b="1" kern="0" baseline="0" dirty="0">
                <a:solidFill>
                  <a:srgbClr val="4FBC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</a:pPr>
            <a:r>
              <a:rPr lang="en-US" alt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Alerts oncoming traffic of pedestrian crossing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</a:pPr>
            <a:r>
              <a:rPr lang="en-US" alt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 pedestrian crossing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</a:pPr>
            <a:r>
              <a:rPr lang="en-US" alt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traffic flow through use of upgraded signal arm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48625" y="4489965"/>
            <a:ext cx="704088" cy="20116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4" tIns="44453" rIns="88904" bIns="44453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413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>
              <a:ln>
                <a:noFill/>
              </a:ln>
              <a:solidFill>
                <a:srgbClr val="0000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5400000">
            <a:off x="5643134" y="4041909"/>
            <a:ext cx="292608" cy="10058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4" tIns="44453" rIns="88904" bIns="44453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413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>
              <a:ln>
                <a:noFill/>
              </a:ln>
              <a:solidFill>
                <a:srgbClr val="0000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3410231" y="7549985"/>
            <a:ext cx="3071298" cy="121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80" tIns="46992" rIns="93980" bIns="46992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33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33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33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00">
                <a:solidFill>
                  <a:srgbClr val="3366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500"/>
              </a:spcAft>
              <a:buClr>
                <a:srgbClr val="348471"/>
              </a:buClr>
              <a:buNone/>
              <a:defRPr/>
            </a:pPr>
            <a:r>
              <a:rPr lang="en-US" altLang="en-US" sz="1200" b="1" kern="0" baseline="0" dirty="0">
                <a:solidFill>
                  <a:srgbClr val="4FBC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</a:pPr>
            <a:r>
              <a:rPr lang="en-US" alt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new or enhanced crosswalks at 11 locations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</a:pPr>
            <a:r>
              <a:rPr lang="en-US" alt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3 HAWK signals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</a:pPr>
            <a:r>
              <a:rPr lang="en-US" alt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7 RRFB’s 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</a:pPr>
            <a:r>
              <a:rPr lang="en-US" alt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Signals- Traffic Control 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</a:pPr>
            <a:r>
              <a:rPr lang="en-US" alt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Buffered bicycle lane </a:t>
            </a:r>
          </a:p>
          <a:p>
            <a:pPr eaLnBrk="1" hangingPunct="1">
              <a:buClr>
                <a:srgbClr val="5D99A1"/>
              </a:buClr>
            </a:pPr>
            <a:endParaRPr lang="en-US" altLang="en-US" sz="1200" kern="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Clr>
                <a:srgbClr val="5D99A1"/>
              </a:buClr>
            </a:pPr>
            <a:endParaRPr lang="en-US" altLang="en-US" sz="1200" kern="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3383975" y="5652558"/>
            <a:ext cx="3033996" cy="18974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80" tIns="46992" rIns="93980" bIns="4699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33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33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33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00">
                <a:solidFill>
                  <a:srgbClr val="3366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336600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500"/>
              </a:spcAft>
              <a:buClr>
                <a:srgbClr val="348471"/>
              </a:buClr>
              <a:buFontTx/>
              <a:buNone/>
              <a:defRPr/>
            </a:pPr>
            <a:r>
              <a:rPr lang="en-US" altLang="en-US" sz="1200" b="1" kern="0" baseline="0" dirty="0">
                <a:solidFill>
                  <a:srgbClr val="4FBC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Signals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  <a:defRPr/>
            </a:pPr>
            <a:r>
              <a:rPr lang="en-US" alt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Control speeding, making right of way clearer and reduce ambiguity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  <a:defRPr/>
            </a:pPr>
            <a:r>
              <a:rPr 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Combine collision-reduction benefits of HAWKs and RRFB’s </a:t>
            </a:r>
          </a:p>
          <a:p>
            <a:pPr eaLnBrk="1" hangingPunct="1">
              <a:spcBef>
                <a:spcPct val="0"/>
              </a:spcBef>
              <a:spcAft>
                <a:spcPts val="500"/>
              </a:spcAft>
              <a:buClr>
                <a:srgbClr val="348471"/>
              </a:buClr>
              <a:buNone/>
              <a:defRPr/>
            </a:pPr>
            <a:r>
              <a:rPr lang="en-US" altLang="en-US" sz="1200" b="1" kern="0" baseline="0" dirty="0">
                <a:solidFill>
                  <a:srgbClr val="4FBC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  <a:defRPr/>
            </a:pPr>
            <a:r>
              <a:rPr 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Protected left turn phase at Foothill Boulevard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  <a:defRPr/>
            </a:pPr>
            <a:r>
              <a:rPr 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Class II bicycle lanes between International and East 12th St</a:t>
            </a:r>
          </a:p>
          <a:p>
            <a:pPr eaLnBrk="1" hangingPunct="1">
              <a:spcBef>
                <a:spcPct val="0"/>
              </a:spcBef>
              <a:spcAft>
                <a:spcPts val="500"/>
              </a:spcAft>
              <a:buClr>
                <a:srgbClr val="348471"/>
              </a:buClr>
              <a:buFontTx/>
              <a:buNone/>
              <a:defRPr/>
            </a:pPr>
            <a:r>
              <a:rPr lang="en-US" sz="1200" b="1" kern="0" baseline="0" dirty="0">
                <a:solidFill>
                  <a:srgbClr val="4FBC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  <a:p>
            <a:pPr eaLnBrk="1" hangingPunct="1">
              <a:spcBef>
                <a:spcPts val="120"/>
              </a:spcBef>
              <a:buClr>
                <a:srgbClr val="636363"/>
              </a:buClr>
              <a:defRPr/>
            </a:pPr>
            <a:r>
              <a:rPr lang="en-US" sz="900" kern="0" baseline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Total Project Cost: $2,903,800.00</a:t>
            </a:r>
            <a:endParaRPr lang="en-US" sz="1050" kern="0" baseline="0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9178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23278" y="3255964"/>
            <a:ext cx="215444" cy="5742132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 algn="ctr">
              <a:defRPr/>
            </a:pPr>
            <a:r>
              <a:rPr lang="en-US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Division Name: TRAFFIC CAPITAL PROJECTS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18195" y="654074"/>
            <a:ext cx="5415105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-2831015" y="1691625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4" tIns="44453" rIns="88904" bIns="44453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413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>
              <a:ln>
                <a:noFill/>
              </a:ln>
              <a:solidFill>
                <a:srgbClr val="0000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40" name="Rectangle 39"/>
          <p:cNvSpPr>
            <a:spLocks noChangeAspect="1"/>
          </p:cNvSpPr>
          <p:nvPr/>
        </p:nvSpPr>
        <p:spPr bwMode="auto">
          <a:xfrm>
            <a:off x="6575128" y="-5732"/>
            <a:ext cx="301752" cy="3200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4" tIns="44453" rIns="88904" bIns="44453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413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 dirty="0">
              <a:ln>
                <a:noFill/>
              </a:ln>
              <a:solidFill>
                <a:srgbClr val="0000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23278" y="1184408"/>
            <a:ext cx="215444" cy="526784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algn="ctr">
              <a:defRPr/>
            </a:pPr>
            <a:r>
              <a:rPr lang="en-US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27196" y="184263"/>
            <a:ext cx="6269038" cy="498475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C3F71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C3F71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C3F71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C3F71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C3F71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b="1" kern="0" baseline="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Location: 35th Ave </a:t>
            </a:r>
            <a:r>
              <a:rPr lang="en-US" altLang="en-US" sz="1800" kern="0" baseline="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1800" kern="0" baseline="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4" y="1017147"/>
            <a:ext cx="4583406" cy="2102935"/>
          </a:xfrm>
          <a:prstGeom prst="rect">
            <a:avLst/>
          </a:prstGeom>
        </p:spPr>
      </p:pic>
      <p:sp>
        <p:nvSpPr>
          <p:cNvPr id="45" name="TextBox 3"/>
          <p:cNvSpPr txBox="1">
            <a:spLocks noChangeArrowheads="1"/>
          </p:cNvSpPr>
          <p:nvPr/>
        </p:nvSpPr>
        <p:spPr bwMode="auto">
          <a:xfrm>
            <a:off x="329165" y="769905"/>
            <a:ext cx="41861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Conditions Photo – 35</a:t>
            </a:r>
            <a:r>
              <a:rPr lang="en-US" sz="1000" b="1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 and E 12</a:t>
            </a:r>
            <a:r>
              <a:rPr lang="en-US" sz="1000" b="1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 (Foothill Blvd)</a:t>
            </a:r>
            <a:endParaRPr lang="en-US" alt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4" y="3481501"/>
            <a:ext cx="4877435" cy="2634154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29165" y="3241051"/>
            <a:ext cx="47667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000FF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Conditions Photo – 35</a:t>
            </a:r>
            <a:r>
              <a:rPr lang="en-US" sz="1000" b="1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 and E 12</a:t>
            </a:r>
            <a:r>
              <a:rPr lang="en-US" sz="1000" b="1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 (Foothill Blvd)</a:t>
            </a:r>
            <a:endParaRPr lang="en-US" alt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5" y="6256182"/>
            <a:ext cx="4877434" cy="26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896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/>
        </p:nvSpPr>
        <p:spPr bwMode="auto">
          <a:xfrm>
            <a:off x="4587875" y="7913688"/>
            <a:ext cx="914400" cy="1216025"/>
          </a:xfrm>
          <a:prstGeom prst="trapezoi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8904" tIns="44453" rIns="88904" bIns="44453" anchor="b">
            <a:spAutoFit/>
          </a:bodyPr>
          <a:lstStyle/>
          <a:p>
            <a:pPr algn="r" defTabSz="941388" eaLnBrk="1" hangingPunct="1"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3278" y="3255964"/>
            <a:ext cx="215444" cy="5742132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 algn="ctr">
              <a:defRPr/>
            </a:pPr>
            <a:r>
              <a:rPr lang="en-US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Division Name: TRAFFIC CAPITAL PROJECTS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18195" y="654074"/>
            <a:ext cx="5415105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-2831015" y="1691625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4" tIns="44453" rIns="88904" bIns="44453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413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>
              <a:ln>
                <a:noFill/>
              </a:ln>
              <a:solidFill>
                <a:srgbClr val="0000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40" name="Rectangle 39"/>
          <p:cNvSpPr>
            <a:spLocks noChangeAspect="1"/>
          </p:cNvSpPr>
          <p:nvPr/>
        </p:nvSpPr>
        <p:spPr bwMode="auto">
          <a:xfrm>
            <a:off x="6575128" y="-5732"/>
            <a:ext cx="301752" cy="3200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4" tIns="44453" rIns="88904" bIns="44453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413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 dirty="0">
              <a:ln>
                <a:noFill/>
              </a:ln>
              <a:solidFill>
                <a:srgbClr val="0000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23278" y="1184408"/>
            <a:ext cx="215444" cy="526784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algn="ctr">
              <a:defRPr/>
            </a:pPr>
            <a:r>
              <a:rPr lang="en-US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23837" y="156399"/>
            <a:ext cx="6269038" cy="498475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C3F71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C3F71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C3F71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C3F71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C3F71"/>
                </a:solidFill>
                <a:latin typeface="Fakt Pro Bln" panose="02000000000000000000" pitchFamily="50" charset="0"/>
                <a:ea typeface="Arial Unicode MS" pitchFamily="34" charset="-128"/>
                <a:cs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b="1" kern="0" baseline="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Location: 35th Ave </a:t>
            </a:r>
            <a:r>
              <a:rPr lang="en-US" altLang="en-US" sz="1800" kern="0" baseline="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1800" kern="0" baseline="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9" y="1184409"/>
            <a:ext cx="6124456" cy="45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7888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2_Custom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Custom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8904" tIns="44453" rIns="88904" bIns="44453" numCol="1" anchor="b" anchorCtr="0" compatLnSpc="1">
        <a:prstTxWarp prst="textNoShape">
          <a:avLst/>
        </a:prstTxWarp>
        <a:spAutoFit/>
      </a:bodyPr>
      <a:lstStyle>
        <a:defPPr marL="0" marR="0" indent="0" algn="r" defTabSz="9413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-25000" smtClean="0">
            <a:ln>
              <a:noFill/>
            </a:ln>
            <a:solidFill>
              <a:srgbClr val="0000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8904" tIns="44453" rIns="88904" bIns="44453" numCol="1" anchor="b" anchorCtr="0" compatLnSpc="1">
        <a:prstTxWarp prst="textNoShape">
          <a:avLst/>
        </a:prstTxWarp>
        <a:spAutoFit/>
      </a:bodyPr>
      <a:lstStyle>
        <a:defPPr marL="0" marR="0" indent="0" algn="r" defTabSz="9413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-25000" smtClean="0">
            <a:ln>
              <a:noFill/>
            </a:ln>
            <a:solidFill>
              <a:srgbClr val="0000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CC6600"/>
        </a:dk1>
        <a:lt1>
          <a:srgbClr val="FFFFFF"/>
        </a:lt1>
        <a:dk2>
          <a:srgbClr val="005050"/>
        </a:dk2>
        <a:lt2>
          <a:srgbClr val="FFBF1F"/>
        </a:lt2>
        <a:accent1>
          <a:srgbClr val="FFCC00"/>
        </a:accent1>
        <a:accent2>
          <a:srgbClr val="00CC66"/>
        </a:accent2>
        <a:accent3>
          <a:srgbClr val="AAB3B3"/>
        </a:accent3>
        <a:accent4>
          <a:srgbClr val="DADADA"/>
        </a:accent4>
        <a:accent5>
          <a:srgbClr val="FFE2AA"/>
        </a:accent5>
        <a:accent6>
          <a:srgbClr val="00B95C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CC6600"/>
        </a:dk1>
        <a:lt1>
          <a:srgbClr val="FFFFFF"/>
        </a:lt1>
        <a:dk2>
          <a:srgbClr val="005050"/>
        </a:dk2>
        <a:lt2>
          <a:srgbClr val="FFBF1F"/>
        </a:lt2>
        <a:accent1>
          <a:srgbClr val="FFCC00"/>
        </a:accent1>
        <a:accent2>
          <a:srgbClr val="CCFF66"/>
        </a:accent2>
        <a:accent3>
          <a:srgbClr val="AAB3B3"/>
        </a:accent3>
        <a:accent4>
          <a:srgbClr val="DADADA"/>
        </a:accent4>
        <a:accent5>
          <a:srgbClr val="FFE2AA"/>
        </a:accent5>
        <a:accent6>
          <a:srgbClr val="B9E75C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Custom 7">
      <a:dk1>
        <a:srgbClr val="FFFFFF"/>
      </a:dk1>
      <a:lt1>
        <a:srgbClr val="FFFFFF"/>
      </a:lt1>
      <a:dk2>
        <a:srgbClr val="F2F2F2"/>
      </a:dk2>
      <a:lt2>
        <a:srgbClr val="D6ECFF"/>
      </a:lt2>
      <a:accent1>
        <a:srgbClr val="FFFFFF"/>
      </a:accent1>
      <a:accent2>
        <a:srgbClr val="E2547D"/>
      </a:accent2>
      <a:accent3>
        <a:srgbClr val="F2F2F2"/>
      </a:accent3>
      <a:accent4>
        <a:srgbClr val="92BBC0"/>
      </a:accent4>
      <a:accent5>
        <a:srgbClr val="92BBC0"/>
      </a:accent5>
      <a:accent6>
        <a:srgbClr val="D6F1E3"/>
      </a:accent6>
      <a:hlink>
        <a:srgbClr val="5C99A0"/>
      </a:hlink>
      <a:folHlink>
        <a:srgbClr val="5F7791"/>
      </a:folHlink>
    </a:clrScheme>
    <a:fontScheme name="3_Custom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8904" tIns="44453" rIns="88904" bIns="44453" numCol="1" anchor="b" anchorCtr="0" compatLnSpc="1">
        <a:prstTxWarp prst="textNoShape">
          <a:avLst/>
        </a:prstTxWarp>
        <a:spAutoFit/>
      </a:bodyPr>
      <a:lstStyle>
        <a:defPPr marL="0" marR="0" indent="0" algn="r" defTabSz="9413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-25000" smtClean="0">
            <a:ln>
              <a:noFill/>
            </a:ln>
            <a:solidFill>
              <a:srgbClr val="0000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8904" tIns="44453" rIns="88904" bIns="44453" numCol="1" anchor="b" anchorCtr="0" compatLnSpc="1">
        <a:prstTxWarp prst="textNoShape">
          <a:avLst/>
        </a:prstTxWarp>
        <a:spAutoFit/>
      </a:bodyPr>
      <a:lstStyle>
        <a:defPPr marL="0" marR="0" indent="0" algn="r" defTabSz="9413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-25000" smtClean="0">
            <a:ln>
              <a:noFill/>
            </a:ln>
            <a:solidFill>
              <a:srgbClr val="0000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CC6600"/>
        </a:dk1>
        <a:lt1>
          <a:srgbClr val="FFFFFF"/>
        </a:lt1>
        <a:dk2>
          <a:srgbClr val="005050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AAB3B3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CC6600"/>
        </a:dk1>
        <a:lt1>
          <a:srgbClr val="FFFFFF"/>
        </a:lt1>
        <a:dk2>
          <a:srgbClr val="005050"/>
        </a:dk2>
        <a:lt2>
          <a:srgbClr val="FFBF1F"/>
        </a:lt2>
        <a:accent1>
          <a:srgbClr val="FFCC00"/>
        </a:accent1>
        <a:accent2>
          <a:srgbClr val="00CC66"/>
        </a:accent2>
        <a:accent3>
          <a:srgbClr val="AAB3B3"/>
        </a:accent3>
        <a:accent4>
          <a:srgbClr val="DADADA"/>
        </a:accent4>
        <a:accent5>
          <a:srgbClr val="FFE2AA"/>
        </a:accent5>
        <a:accent6>
          <a:srgbClr val="00B95C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CC6600"/>
        </a:dk1>
        <a:lt1>
          <a:srgbClr val="FFFFFF"/>
        </a:lt1>
        <a:dk2>
          <a:srgbClr val="005050"/>
        </a:dk2>
        <a:lt2>
          <a:srgbClr val="FFBF1F"/>
        </a:lt2>
        <a:accent1>
          <a:srgbClr val="FFCC00"/>
        </a:accent1>
        <a:accent2>
          <a:srgbClr val="CCFF66"/>
        </a:accent2>
        <a:accent3>
          <a:srgbClr val="AAB3B3"/>
        </a:accent3>
        <a:accent4>
          <a:srgbClr val="DADADA"/>
        </a:accent4>
        <a:accent5>
          <a:srgbClr val="FFE2AA"/>
        </a:accent5>
        <a:accent6>
          <a:srgbClr val="B9E75C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7">
    <a:dk1>
      <a:srgbClr val="FFFFFF"/>
    </a:dk1>
    <a:lt1>
      <a:srgbClr val="FFFFFF"/>
    </a:lt1>
    <a:dk2>
      <a:srgbClr val="F2F2F2"/>
    </a:dk2>
    <a:lt2>
      <a:srgbClr val="D6ECFF"/>
    </a:lt2>
    <a:accent1>
      <a:srgbClr val="FFFFFF"/>
    </a:accent1>
    <a:accent2>
      <a:srgbClr val="E2547D"/>
    </a:accent2>
    <a:accent3>
      <a:srgbClr val="F2F2F2"/>
    </a:accent3>
    <a:accent4>
      <a:srgbClr val="92BBC0"/>
    </a:accent4>
    <a:accent5>
      <a:srgbClr val="92BBC0"/>
    </a:accent5>
    <a:accent6>
      <a:srgbClr val="D6F1E3"/>
    </a:accent6>
    <a:hlink>
      <a:srgbClr val="5C99A0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Custom 7">
    <a:dk1>
      <a:srgbClr val="FFFFFF"/>
    </a:dk1>
    <a:lt1>
      <a:srgbClr val="FFFFFF"/>
    </a:lt1>
    <a:dk2>
      <a:srgbClr val="F2F2F2"/>
    </a:dk2>
    <a:lt2>
      <a:srgbClr val="D6ECFF"/>
    </a:lt2>
    <a:accent1>
      <a:srgbClr val="FFFFFF"/>
    </a:accent1>
    <a:accent2>
      <a:srgbClr val="E2547D"/>
    </a:accent2>
    <a:accent3>
      <a:srgbClr val="F2F2F2"/>
    </a:accent3>
    <a:accent4>
      <a:srgbClr val="92BBC0"/>
    </a:accent4>
    <a:accent5>
      <a:srgbClr val="92BBC0"/>
    </a:accent5>
    <a:accent6>
      <a:srgbClr val="D6F1E3"/>
    </a:accent6>
    <a:hlink>
      <a:srgbClr val="5C99A0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Custom 7">
    <a:dk1>
      <a:srgbClr val="FFFFFF"/>
    </a:dk1>
    <a:lt1>
      <a:srgbClr val="FFFFFF"/>
    </a:lt1>
    <a:dk2>
      <a:srgbClr val="F2F2F2"/>
    </a:dk2>
    <a:lt2>
      <a:srgbClr val="D6ECFF"/>
    </a:lt2>
    <a:accent1>
      <a:srgbClr val="FFFFFF"/>
    </a:accent1>
    <a:accent2>
      <a:srgbClr val="E2547D"/>
    </a:accent2>
    <a:accent3>
      <a:srgbClr val="F2F2F2"/>
    </a:accent3>
    <a:accent4>
      <a:srgbClr val="92BBC0"/>
    </a:accent4>
    <a:accent5>
      <a:srgbClr val="92BBC0"/>
    </a:accent5>
    <a:accent6>
      <a:srgbClr val="D6F1E3"/>
    </a:accent6>
    <a:hlink>
      <a:srgbClr val="5C99A0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Custom 7">
    <a:dk1>
      <a:srgbClr val="FFFFFF"/>
    </a:dk1>
    <a:lt1>
      <a:srgbClr val="FFFFFF"/>
    </a:lt1>
    <a:dk2>
      <a:srgbClr val="F2F2F2"/>
    </a:dk2>
    <a:lt2>
      <a:srgbClr val="D6ECFF"/>
    </a:lt2>
    <a:accent1>
      <a:srgbClr val="FFFFFF"/>
    </a:accent1>
    <a:accent2>
      <a:srgbClr val="E2547D"/>
    </a:accent2>
    <a:accent3>
      <a:srgbClr val="F2F2F2"/>
    </a:accent3>
    <a:accent4>
      <a:srgbClr val="92BBC0"/>
    </a:accent4>
    <a:accent5>
      <a:srgbClr val="92BBC0"/>
    </a:accent5>
    <a:accent6>
      <a:srgbClr val="D6F1E3"/>
    </a:accent6>
    <a:hlink>
      <a:srgbClr val="5C99A0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40870</TotalTime>
  <Words>383</Words>
  <Application>Microsoft Office PowerPoint</Application>
  <PresentationFormat>Letter Paper (8.5x11 in)</PresentationFormat>
  <Paragraphs>72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 Unicode MS</vt:lpstr>
      <vt:lpstr>Arial</vt:lpstr>
      <vt:lpstr>Century Gothic</vt:lpstr>
      <vt:lpstr>Fakt Pro Bln</vt:lpstr>
      <vt:lpstr>2_Custom Design</vt:lpstr>
      <vt:lpstr>3_Custom Design</vt:lpstr>
      <vt:lpstr>Acrobat Document</vt:lpstr>
      <vt:lpstr>Project Location: 35th Ave HSIP8</vt:lpstr>
      <vt:lpstr>PowerPoint Presentation</vt:lpstr>
      <vt:lpstr>PowerPoint Presentation</vt:lpstr>
      <vt:lpstr>PowerPoint Presentation</vt:lpstr>
    </vt:vector>
  </TitlesOfParts>
  <Company>NYCDOT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2008 Implementations</dc:title>
  <dc:creator>DLok@oaklandnet.com</dc:creator>
  <cp:lastModifiedBy>Chun, Amy</cp:lastModifiedBy>
  <cp:revision>732</cp:revision>
  <cp:lastPrinted>2017-06-12T18:34:00Z</cp:lastPrinted>
  <dcterms:created xsi:type="dcterms:W3CDTF">2008-01-10T16:09:50Z</dcterms:created>
  <dcterms:modified xsi:type="dcterms:W3CDTF">2018-05-02T17:34:56Z</dcterms:modified>
</cp:coreProperties>
</file>