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19"/>
  </p:notesMasterIdLst>
  <p:sldIdLst>
    <p:sldId id="257" r:id="rId5"/>
    <p:sldId id="269" r:id="rId6"/>
    <p:sldId id="277" r:id="rId7"/>
    <p:sldId id="278" r:id="rId8"/>
    <p:sldId id="279" r:id="rId9"/>
    <p:sldId id="258" r:id="rId10"/>
    <p:sldId id="268" r:id="rId11"/>
    <p:sldId id="262" r:id="rId12"/>
    <p:sldId id="274" r:id="rId13"/>
    <p:sldId id="276"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19" autoAdjust="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9AE50-5D2C-4DA0-AD31-1657221D4841}" type="datetimeFigureOut">
              <a:rPr lang="en-US" smtClean="0"/>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AB524-F800-47C5-8007-68D75DA5F280}" type="slidenum">
              <a:rPr lang="en-US" smtClean="0"/>
              <a:t>‹#›</a:t>
            </a:fld>
            <a:endParaRPr lang="en-US"/>
          </a:p>
        </p:txBody>
      </p:sp>
    </p:spTree>
    <p:extLst>
      <p:ext uri="{BB962C8B-B14F-4D97-AF65-F5344CB8AC3E}">
        <p14:creationId xmlns:p14="http://schemas.microsoft.com/office/powerpoint/2010/main" val="367828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6e2f20996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6e2f20996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Nunito"/>
                <a:ea typeface="Nunito"/>
                <a:cs typeface="Nunito"/>
                <a:sym typeface="Nunito"/>
              </a:rPr>
              <a:t>Speaker notes:</a:t>
            </a:r>
            <a:endParaRPr sz="1200" b="1">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This policy established 57 distinct Beats in Oakland consisting of 5-7000 people. Each Beat was to have a Neighborhood Crime Prevention Council (NCPC) with an assigned Problem Solving Officer and non-sworn Neighborhood Services Coordinator.</a:t>
            </a:r>
            <a:endParaRPr sz="1200">
              <a:latin typeface="Nunito"/>
              <a:ea typeface="Nunito"/>
              <a:cs typeface="Nunito"/>
              <a:sym typeface="Nunito"/>
            </a:endParaRPr>
          </a:p>
          <a:p>
            <a:pPr marL="0" lvl="0" indent="0" algn="l" rtl="0">
              <a:spcBef>
                <a:spcPts val="0"/>
              </a:spcBef>
              <a:spcAft>
                <a:spcPts val="0"/>
              </a:spcAft>
              <a:buNone/>
            </a:pPr>
            <a:endParaRPr sz="1000">
              <a:latin typeface="Nunito"/>
              <a:ea typeface="Nunito"/>
              <a:cs typeface="Nunito"/>
              <a:sym typeface="Nunito"/>
            </a:endParaRPr>
          </a:p>
          <a:p>
            <a:pPr marL="0" lvl="0" indent="0" algn="l" rtl="0">
              <a:spcBef>
                <a:spcPts val="0"/>
              </a:spcBef>
              <a:spcAft>
                <a:spcPts val="0"/>
              </a:spcAft>
              <a:buNone/>
            </a:pPr>
            <a:r>
              <a:rPr lang="en" sz="1000" b="1">
                <a:latin typeface="Nunito"/>
                <a:ea typeface="Nunito"/>
                <a:cs typeface="Nunito"/>
                <a:sym typeface="Nunito"/>
              </a:rPr>
              <a:t>Link to resolution:</a:t>
            </a:r>
            <a:endParaRPr sz="1000" b="1">
              <a:latin typeface="Nunito"/>
              <a:ea typeface="Nunito"/>
              <a:cs typeface="Nunito"/>
              <a:sym typeface="Nunito"/>
            </a:endParaRPr>
          </a:p>
          <a:p>
            <a:pPr marL="0" lvl="0" indent="0" algn="l" rtl="0">
              <a:spcBef>
                <a:spcPts val="0"/>
              </a:spcBef>
              <a:spcAft>
                <a:spcPts val="0"/>
              </a:spcAft>
              <a:buNone/>
            </a:pPr>
            <a:r>
              <a:rPr lang="en" sz="1000">
                <a:latin typeface="Nunito"/>
                <a:ea typeface="Nunito"/>
                <a:cs typeface="Nunito"/>
                <a:sym typeface="Nunito"/>
              </a:rPr>
              <a:t>https://cao-94612.s3.amazonaws.com/documents/79235-CMS.pdf</a:t>
            </a:r>
            <a:endParaRPr sz="1000">
              <a:latin typeface="Nunito"/>
              <a:ea typeface="Nunito"/>
              <a:cs typeface="Nunito"/>
              <a:sym typeface="Nunito"/>
            </a:endParaRPr>
          </a:p>
        </p:txBody>
      </p:sp>
    </p:spTree>
    <p:extLst>
      <p:ext uri="{BB962C8B-B14F-4D97-AF65-F5344CB8AC3E}">
        <p14:creationId xmlns:p14="http://schemas.microsoft.com/office/powerpoint/2010/main" val="420762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e6e2f20996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e6e2f20996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Nunito"/>
                <a:ea typeface="Nunito"/>
                <a:cs typeface="Nunito"/>
                <a:sym typeface="Nunito"/>
              </a:rPr>
              <a:t>Speaker notes:</a:t>
            </a:r>
            <a:endParaRPr sz="1200" b="1">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The CPAB is an advocate for Community Policing helping to bring block and neighborhood groups together as a Citywide voice for Community Policing. The CPAB has the authority to certify NCPC’s in compliance with Resolution 72727 and decertify those out of compliance (Resolution 79235, Section 5.5).</a:t>
            </a:r>
            <a:endParaRPr sz="1200">
              <a:latin typeface="Nunito"/>
              <a:ea typeface="Nunito"/>
              <a:cs typeface="Nunito"/>
              <a:sym typeface="Nunito"/>
            </a:endParaRPr>
          </a:p>
        </p:txBody>
      </p:sp>
    </p:spTree>
    <p:extLst>
      <p:ext uri="{BB962C8B-B14F-4D97-AF65-F5344CB8AC3E}">
        <p14:creationId xmlns:p14="http://schemas.microsoft.com/office/powerpoint/2010/main" val="1239735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e6e2f20996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e6e2f20996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Nunito"/>
                <a:ea typeface="Nunito"/>
                <a:cs typeface="Nunito"/>
                <a:sym typeface="Nunito"/>
              </a:rPr>
              <a:t>Speaker notes: </a:t>
            </a:r>
            <a:endParaRPr sz="1200" b="1">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The four principles were (1.21) Its purpose is to reduce crime, enhance public safety, and to improve quality of life, (1.2.2) It is a peer level partnership between the community, the Police Department and other City agencies, (1.2.3) In contrast to the 911 emergency response system, it addresses long term, chronic problems, using proactive, collaborative problem solving methods, (1.2.4) It fosters a geographically based crime prevention effort on three levels: at the block level, the neighborhood level and the Citywide level.</a:t>
            </a:r>
            <a:endParaRPr sz="1200">
              <a:latin typeface="Nunito"/>
              <a:ea typeface="Nunito"/>
              <a:cs typeface="Nunito"/>
              <a:sym typeface="Nunito"/>
            </a:endParaRPr>
          </a:p>
        </p:txBody>
      </p:sp>
    </p:spTree>
    <p:extLst>
      <p:ext uri="{BB962C8B-B14F-4D97-AF65-F5344CB8AC3E}">
        <p14:creationId xmlns:p14="http://schemas.microsoft.com/office/powerpoint/2010/main" val="36141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5/26/2022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0276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5/26/2022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5/26/2022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5/26/2022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5/26/2022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74" r:id="rId10"/>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15-01 Community Policing ad hoc</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5/26/22 Oakland Police Commission</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Issues Highlighted</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a:bodyPr>
          <a:lstStyle/>
          <a:p>
            <a:r>
              <a:rPr lang="en-US" sz="3000" dirty="0"/>
              <a:t>CRO turnover and service interruption</a:t>
            </a:r>
          </a:p>
          <a:p>
            <a:r>
              <a:rPr lang="en-US" sz="3000" dirty="0"/>
              <a:t>CRO training</a:t>
            </a:r>
          </a:p>
          <a:p>
            <a:r>
              <a:rPr lang="en-US" sz="3000" dirty="0"/>
              <a:t>Protecting CRO time for assigned beats</a:t>
            </a:r>
          </a:p>
          <a:p>
            <a:r>
              <a:rPr lang="en-US" sz="3000" dirty="0"/>
              <a:t>CRO focus on community directed projects</a:t>
            </a:r>
          </a:p>
        </p:txBody>
      </p:sp>
    </p:spTree>
    <p:extLst>
      <p:ext uri="{BB962C8B-B14F-4D97-AF65-F5344CB8AC3E}">
        <p14:creationId xmlns:p14="http://schemas.microsoft.com/office/powerpoint/2010/main" val="2757371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Addressing CRO Turnover and Service Interruption</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a:bodyPr>
          <a:lstStyle/>
          <a:p>
            <a:pPr lvl="1"/>
            <a:r>
              <a:rPr lang="en-US" sz="2800" dirty="0"/>
              <a:t>Section D.8. Tenure: Minimum 3 years, expected 5 years in the CRO program.</a:t>
            </a:r>
          </a:p>
          <a:p>
            <a:pPr lvl="1"/>
            <a:r>
              <a:rPr lang="en-US" sz="2800" dirty="0"/>
              <a:t>Section D.5: Reassigning CROs outside of their assigned beat requires Area Commander approval and the reasons reported to CPAB/SSOC/OPC annually.</a:t>
            </a:r>
          </a:p>
          <a:p>
            <a:pPr lvl="1"/>
            <a:endParaRPr lang="en-US" sz="3000" dirty="0"/>
          </a:p>
        </p:txBody>
      </p:sp>
    </p:spTree>
    <p:extLst>
      <p:ext uri="{BB962C8B-B14F-4D97-AF65-F5344CB8AC3E}">
        <p14:creationId xmlns:p14="http://schemas.microsoft.com/office/powerpoint/2010/main" val="94294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Addressing CRO Training</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a:bodyPr>
          <a:lstStyle/>
          <a:p>
            <a:r>
              <a:rPr lang="en-US" sz="3000" dirty="0"/>
              <a:t>Section D.6. Data Collection and Dissemination: Requiring biannual meetings between CROs and NSCs to develop best practices.</a:t>
            </a:r>
          </a:p>
          <a:p>
            <a:r>
              <a:rPr lang="en-US" sz="3000" dirty="0"/>
              <a:t>Section D.7. Professional Development: List of trainings to be administered, developed in and presented in collaboration with the community.</a:t>
            </a:r>
          </a:p>
          <a:p>
            <a:pPr lvl="1"/>
            <a:endParaRPr lang="en-US" sz="2800" dirty="0"/>
          </a:p>
          <a:p>
            <a:pPr lvl="1"/>
            <a:endParaRPr lang="en-US" sz="3000" dirty="0"/>
          </a:p>
        </p:txBody>
      </p:sp>
    </p:spTree>
    <p:extLst>
      <p:ext uri="{BB962C8B-B14F-4D97-AF65-F5344CB8AC3E}">
        <p14:creationId xmlns:p14="http://schemas.microsoft.com/office/powerpoint/2010/main" val="356277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Protecting CRO Time for Assigned Beats</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a:bodyPr>
          <a:lstStyle/>
          <a:p>
            <a:r>
              <a:rPr lang="en-US" sz="3000" dirty="0"/>
              <a:t>Section D.2. General Roles: Drawing CROs away from their assigned duties and beats is greatly disfavored</a:t>
            </a:r>
          </a:p>
          <a:p>
            <a:r>
              <a:rPr lang="en-US" sz="3000" dirty="0"/>
              <a:t>Section D.5. CROs should not be assigned to more than two Neighborhood Councils unless staffing and crime data dictate otherwise.</a:t>
            </a:r>
            <a:endParaRPr lang="en-US" sz="2800" dirty="0"/>
          </a:p>
          <a:p>
            <a:pPr lvl="1"/>
            <a:endParaRPr lang="en-US" sz="3000" dirty="0"/>
          </a:p>
        </p:txBody>
      </p:sp>
    </p:spTree>
    <p:extLst>
      <p:ext uri="{BB962C8B-B14F-4D97-AF65-F5344CB8AC3E}">
        <p14:creationId xmlns:p14="http://schemas.microsoft.com/office/powerpoint/2010/main" val="2306738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CRO Focus on Community Directed Projects</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a:bodyPr>
          <a:lstStyle/>
          <a:p>
            <a:r>
              <a:rPr lang="en-US" sz="3000" dirty="0"/>
              <a:t>Section D.3. Specific Roles: Maintain at least one project centered on a Neighborhood Council Priority, per assigned beat.</a:t>
            </a:r>
          </a:p>
          <a:p>
            <a:endParaRPr lang="en-US" sz="3000" dirty="0"/>
          </a:p>
          <a:p>
            <a:pPr lvl="1"/>
            <a:endParaRPr lang="en-US" sz="2800" dirty="0"/>
          </a:p>
          <a:p>
            <a:pPr lvl="1"/>
            <a:endParaRPr lang="en-US" sz="3000" dirty="0"/>
          </a:p>
        </p:txBody>
      </p:sp>
    </p:spTree>
    <p:extLst>
      <p:ext uri="{BB962C8B-B14F-4D97-AF65-F5344CB8AC3E}">
        <p14:creationId xmlns:p14="http://schemas.microsoft.com/office/powerpoint/2010/main" val="279603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History</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p:txBody>
          <a:bodyPr>
            <a:normAutofit/>
          </a:bodyPr>
          <a:lstStyle/>
          <a:p>
            <a:pPr lvl="1"/>
            <a:r>
              <a:rPr lang="en-US" sz="3600"/>
              <a:t>Initial 15-01 draft prepared in 2018 by OPD, SSOC, and CPAB</a:t>
            </a:r>
          </a:p>
          <a:p>
            <a:pPr lvl="1"/>
            <a:r>
              <a:rPr lang="en-US" sz="3600" dirty="0"/>
              <a:t>Committee formed in May 2021</a:t>
            </a:r>
          </a:p>
          <a:p>
            <a:pPr lvl="1"/>
            <a:r>
              <a:rPr lang="en-US" sz="3600" dirty="0"/>
              <a:t>Bi-weekly Saturday meetings since July 2021</a:t>
            </a:r>
          </a:p>
          <a:p>
            <a:pPr lvl="1"/>
            <a:endParaRPr lang="en-US" sz="3600" dirty="0"/>
          </a:p>
          <a:p>
            <a:endParaRPr lang="en-US" sz="3600" dirty="0"/>
          </a:p>
        </p:txBody>
      </p:sp>
    </p:spTree>
    <p:extLst>
      <p:ext uri="{BB962C8B-B14F-4D97-AF65-F5344CB8AC3E}">
        <p14:creationId xmlns:p14="http://schemas.microsoft.com/office/powerpoint/2010/main" val="38797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5"/>
          <p:cNvSpPr txBox="1">
            <a:spLocks noGrp="1"/>
          </p:cNvSpPr>
          <p:nvPr>
            <p:ph type="title"/>
          </p:nvPr>
        </p:nvSpPr>
        <p:spPr>
          <a:xfrm>
            <a:off x="777444" y="594133"/>
            <a:ext cx="6193200" cy="763600"/>
          </a:xfrm>
          <a:prstGeom prst="rect">
            <a:avLst/>
          </a:prstGeom>
        </p:spPr>
        <p:txBody>
          <a:bodyPr spcFirstLastPara="1" vert="horz" wrap="square" lIns="121900" tIns="121900" rIns="121900" bIns="121900" rtlCol="0" anchor="t" anchorCtr="0">
            <a:normAutofit/>
          </a:bodyPr>
          <a:lstStyle/>
          <a:p>
            <a:r>
              <a:rPr lang="en" sz="2667" b="1">
                <a:latin typeface="Nunito"/>
                <a:ea typeface="Nunito"/>
                <a:cs typeface="Nunito"/>
                <a:sym typeface="Nunito"/>
              </a:rPr>
              <a:t>Community Policing in Oakland</a:t>
            </a:r>
            <a:endParaRPr sz="2667" b="1">
              <a:latin typeface="Nunito"/>
              <a:ea typeface="Nunito"/>
              <a:cs typeface="Nunito"/>
              <a:sym typeface="Nunito"/>
            </a:endParaRPr>
          </a:p>
        </p:txBody>
      </p:sp>
      <p:sp>
        <p:nvSpPr>
          <p:cNvPr id="151" name="Google Shape;151;p25"/>
          <p:cNvSpPr txBox="1"/>
          <p:nvPr/>
        </p:nvSpPr>
        <p:spPr>
          <a:xfrm>
            <a:off x="777444" y="1357733"/>
            <a:ext cx="5403200" cy="3016491"/>
          </a:xfrm>
          <a:prstGeom prst="rect">
            <a:avLst/>
          </a:prstGeom>
          <a:noFill/>
          <a:ln>
            <a:noFill/>
          </a:ln>
        </p:spPr>
        <p:txBody>
          <a:bodyPr spcFirstLastPara="1" wrap="square" lIns="121900" tIns="121900" rIns="121900" bIns="121900" anchor="t" anchorCtr="0">
            <a:spAutoFit/>
          </a:bodyPr>
          <a:lstStyle/>
          <a:p>
            <a:pPr>
              <a:lnSpc>
                <a:spcPct val="115000"/>
              </a:lnSpc>
              <a:spcBef>
                <a:spcPts val="1600"/>
              </a:spcBef>
              <a:spcAft>
                <a:spcPts val="1600"/>
              </a:spcAft>
            </a:pPr>
            <a:r>
              <a:rPr lang="en" sz="2667" dirty="0">
                <a:solidFill>
                  <a:schemeClr val="dk1"/>
                </a:solidFill>
                <a:latin typeface="Nunito"/>
                <a:ea typeface="Nunito"/>
                <a:cs typeface="Nunito"/>
                <a:sym typeface="Nunito"/>
              </a:rPr>
              <a:t>On June 11, 1996, Oakland adopted Resolution 72727 establishing Community Policing as  “… the public safety policy of the City of Oakland.”</a:t>
            </a:r>
            <a:endParaRPr sz="2667" dirty="0">
              <a:solidFill>
                <a:schemeClr val="dk1"/>
              </a:solidFill>
              <a:latin typeface="Nunito"/>
              <a:ea typeface="Nunito"/>
              <a:cs typeface="Nunito"/>
              <a:sym typeface="Nunito"/>
            </a:endParaRPr>
          </a:p>
        </p:txBody>
      </p:sp>
      <p:pic>
        <p:nvPicPr>
          <p:cNvPr id="152" name="Google Shape;152;p25"/>
          <p:cNvPicPr preferRelativeResize="0"/>
          <p:nvPr/>
        </p:nvPicPr>
        <p:blipFill>
          <a:blip r:embed="rId3">
            <a:alphaModFix/>
          </a:blip>
          <a:stretch>
            <a:fillRect/>
          </a:stretch>
        </p:blipFill>
        <p:spPr>
          <a:xfrm>
            <a:off x="6645633" y="203201"/>
            <a:ext cx="4912763" cy="64516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895665" y="656501"/>
            <a:ext cx="6373200" cy="763600"/>
          </a:xfrm>
          <a:prstGeom prst="rect">
            <a:avLst/>
          </a:prstGeom>
        </p:spPr>
        <p:txBody>
          <a:bodyPr spcFirstLastPara="1" vert="horz" wrap="square" lIns="121900" tIns="121900" rIns="121900" bIns="121900" rtlCol="0" anchor="t" anchorCtr="0">
            <a:normAutofit/>
          </a:bodyPr>
          <a:lstStyle/>
          <a:p>
            <a:r>
              <a:rPr lang="en" sz="2667" b="1" dirty="0">
                <a:latin typeface="Nunito"/>
                <a:ea typeface="Nunito"/>
                <a:cs typeface="Nunito"/>
                <a:sym typeface="Nunito"/>
              </a:rPr>
              <a:t>Community Policing in Oakland</a:t>
            </a:r>
            <a:endParaRPr sz="2667" b="1" dirty="0">
              <a:latin typeface="Nunito"/>
              <a:ea typeface="Nunito"/>
              <a:cs typeface="Nunito"/>
              <a:sym typeface="Nunito"/>
            </a:endParaRPr>
          </a:p>
        </p:txBody>
      </p:sp>
      <p:sp>
        <p:nvSpPr>
          <p:cNvPr id="158" name="Google Shape;158;p26"/>
          <p:cNvSpPr txBox="1"/>
          <p:nvPr/>
        </p:nvSpPr>
        <p:spPr>
          <a:xfrm>
            <a:off x="895665" y="1357733"/>
            <a:ext cx="4710400" cy="3016491"/>
          </a:xfrm>
          <a:prstGeom prst="rect">
            <a:avLst/>
          </a:prstGeom>
          <a:noFill/>
          <a:ln>
            <a:noFill/>
          </a:ln>
        </p:spPr>
        <p:txBody>
          <a:bodyPr spcFirstLastPara="1" wrap="square" lIns="121900" tIns="121900" rIns="121900" bIns="121900" anchor="t" anchorCtr="0">
            <a:spAutoFit/>
          </a:bodyPr>
          <a:lstStyle/>
          <a:p>
            <a:pPr>
              <a:lnSpc>
                <a:spcPct val="115000"/>
              </a:lnSpc>
              <a:spcBef>
                <a:spcPts val="1600"/>
              </a:spcBef>
              <a:spcAft>
                <a:spcPts val="1600"/>
              </a:spcAft>
            </a:pPr>
            <a:r>
              <a:rPr lang="en" sz="2667" dirty="0">
                <a:solidFill>
                  <a:schemeClr val="dk1"/>
                </a:solidFill>
                <a:latin typeface="Nunito"/>
                <a:ea typeface="Nunito"/>
                <a:cs typeface="Nunito"/>
                <a:sym typeface="Nunito"/>
              </a:rPr>
              <a:t>On November 4, 1997, Resolution 72727 was amended to create the Community Policing Advisory Board (CPAB).</a:t>
            </a:r>
            <a:endParaRPr sz="2667" dirty="0">
              <a:solidFill>
                <a:schemeClr val="dk1"/>
              </a:solidFill>
              <a:latin typeface="Nunito"/>
              <a:ea typeface="Nunito"/>
              <a:cs typeface="Nunito"/>
              <a:sym typeface="Nunito"/>
            </a:endParaRPr>
          </a:p>
        </p:txBody>
      </p:sp>
      <p:pic>
        <p:nvPicPr>
          <p:cNvPr id="159" name="Google Shape;159;p26"/>
          <p:cNvPicPr preferRelativeResize="0"/>
          <p:nvPr/>
        </p:nvPicPr>
        <p:blipFill>
          <a:blip r:embed="rId3">
            <a:alphaModFix/>
          </a:blip>
          <a:stretch>
            <a:fillRect/>
          </a:stretch>
        </p:blipFill>
        <p:spPr>
          <a:xfrm>
            <a:off x="7161168" y="1038301"/>
            <a:ext cx="3620433" cy="362043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7"/>
          <p:cNvSpPr txBox="1">
            <a:spLocks noGrp="1"/>
          </p:cNvSpPr>
          <p:nvPr>
            <p:ph type="title"/>
          </p:nvPr>
        </p:nvSpPr>
        <p:spPr>
          <a:xfrm>
            <a:off x="767801" y="410658"/>
            <a:ext cx="5611200" cy="763600"/>
          </a:xfrm>
          <a:prstGeom prst="rect">
            <a:avLst/>
          </a:prstGeom>
        </p:spPr>
        <p:txBody>
          <a:bodyPr spcFirstLastPara="1" vert="horz" wrap="square" lIns="121900" tIns="121900" rIns="121900" bIns="121900" rtlCol="0" anchor="t" anchorCtr="0">
            <a:normAutofit/>
          </a:bodyPr>
          <a:lstStyle/>
          <a:p>
            <a:r>
              <a:rPr lang="en" sz="2667" b="1" dirty="0">
                <a:latin typeface="Nunito"/>
                <a:ea typeface="Nunito"/>
                <a:cs typeface="Nunito"/>
                <a:sym typeface="Nunito"/>
              </a:rPr>
              <a:t>Community Policing in Oakland</a:t>
            </a:r>
            <a:endParaRPr sz="2667" b="1" dirty="0">
              <a:latin typeface="Nunito"/>
              <a:ea typeface="Nunito"/>
              <a:cs typeface="Nunito"/>
              <a:sym typeface="Nunito"/>
            </a:endParaRPr>
          </a:p>
        </p:txBody>
      </p:sp>
      <p:sp>
        <p:nvSpPr>
          <p:cNvPr id="165" name="Google Shape;165;p27"/>
          <p:cNvSpPr txBox="1"/>
          <p:nvPr/>
        </p:nvSpPr>
        <p:spPr>
          <a:xfrm>
            <a:off x="720801" y="1174258"/>
            <a:ext cx="11316400" cy="1081281"/>
          </a:xfrm>
          <a:prstGeom prst="rect">
            <a:avLst/>
          </a:prstGeom>
          <a:noFill/>
          <a:ln>
            <a:noFill/>
          </a:ln>
        </p:spPr>
        <p:txBody>
          <a:bodyPr spcFirstLastPara="1" wrap="square" lIns="121900" tIns="121900" rIns="121900" bIns="121900" anchor="t" anchorCtr="0">
            <a:spAutoFit/>
          </a:bodyPr>
          <a:lstStyle/>
          <a:p>
            <a:pPr>
              <a:lnSpc>
                <a:spcPct val="115000"/>
              </a:lnSpc>
              <a:spcBef>
                <a:spcPts val="1600"/>
              </a:spcBef>
              <a:spcAft>
                <a:spcPts val="1600"/>
              </a:spcAft>
            </a:pPr>
            <a:r>
              <a:rPr lang="en" sz="2400" dirty="0">
                <a:solidFill>
                  <a:schemeClr val="dk1"/>
                </a:solidFill>
                <a:latin typeface="Nunito"/>
                <a:ea typeface="Nunito"/>
                <a:cs typeface="Nunito"/>
                <a:sym typeface="Nunito"/>
              </a:rPr>
              <a:t>On April 13, 2005, Oakland adopted Resolution 79235 outlining four principles.</a:t>
            </a:r>
            <a:endParaRPr sz="2400" dirty="0">
              <a:solidFill>
                <a:schemeClr val="dk1"/>
              </a:solidFill>
              <a:latin typeface="Nunito"/>
              <a:ea typeface="Nunito"/>
              <a:cs typeface="Nunito"/>
              <a:sym typeface="Nunito"/>
            </a:endParaRPr>
          </a:p>
        </p:txBody>
      </p:sp>
      <p:pic>
        <p:nvPicPr>
          <p:cNvPr id="166" name="Google Shape;166;p27"/>
          <p:cNvPicPr preferRelativeResize="0"/>
          <p:nvPr/>
        </p:nvPicPr>
        <p:blipFill>
          <a:blip r:embed="rId3">
            <a:alphaModFix/>
          </a:blip>
          <a:stretch>
            <a:fillRect/>
          </a:stretch>
        </p:blipFill>
        <p:spPr>
          <a:xfrm>
            <a:off x="767801" y="2411520"/>
            <a:ext cx="10799068" cy="3440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Ad Hoc Composition</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p:txBody>
          <a:bodyPr>
            <a:normAutofit/>
          </a:bodyPr>
          <a:lstStyle/>
          <a:p>
            <a:pPr lvl="1"/>
            <a:r>
              <a:rPr lang="en-US" sz="3600" dirty="0"/>
              <a:t>Commissioners Harbin-Forte, Howell, Hsieh</a:t>
            </a:r>
          </a:p>
          <a:p>
            <a:pPr lvl="1"/>
            <a:r>
              <a:rPr lang="en-US" sz="3600" dirty="0"/>
              <a:t>OPC Chief of Staff Rania Adwan</a:t>
            </a:r>
          </a:p>
          <a:p>
            <a:pPr lvl="1"/>
            <a:r>
              <a:rPr lang="en-US" sz="3700" dirty="0"/>
              <a:t>OPD: A/Cpt. William </a:t>
            </a:r>
            <a:r>
              <a:rPr lang="en-US" sz="3700" dirty="0" err="1"/>
              <a:t>Febel</a:t>
            </a:r>
            <a:r>
              <a:rPr lang="en-US" sz="3700" dirty="0"/>
              <a:t>, A/Lt. Ronald Johnson</a:t>
            </a:r>
          </a:p>
          <a:p>
            <a:pPr lvl="1"/>
            <a:r>
              <a:rPr lang="en-US" sz="3700" dirty="0"/>
              <a:t>City: Joe Devries, Deputy City Administrator</a:t>
            </a:r>
          </a:p>
          <a:p>
            <a:pPr lvl="1"/>
            <a:endParaRPr lang="en-US" sz="3600" dirty="0"/>
          </a:p>
          <a:p>
            <a:endParaRPr lang="en-US" sz="3600" dirty="0"/>
          </a:p>
        </p:txBody>
      </p:sp>
    </p:spTree>
    <p:extLst>
      <p:ext uri="{BB962C8B-B14F-4D97-AF65-F5344CB8AC3E}">
        <p14:creationId xmlns:p14="http://schemas.microsoft.com/office/powerpoint/2010/main" val="3768231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Ad Hoc Composition</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p:txBody>
          <a:bodyPr>
            <a:normAutofit/>
          </a:bodyPr>
          <a:lstStyle/>
          <a:p>
            <a:pPr marL="274320" lvl="1" indent="0">
              <a:buNone/>
            </a:pPr>
            <a:r>
              <a:rPr lang="en-US" sz="3600" dirty="0"/>
              <a:t>12 Community Advisors / Participants: </a:t>
            </a:r>
            <a:r>
              <a:rPr lang="en-US" sz="3200" dirty="0"/>
              <a:t>Mariano Contreras, Creighton Davis, Jose Dorado, Candice Elder, Omar Farmer, Paula Hawthorne, Cathy Leonard, Pastor Bob Jackson, Pastor Anthony Jenkins, Reginald Lyles, Wilson Riles, Pastor Jackie Thompson</a:t>
            </a:r>
          </a:p>
        </p:txBody>
      </p:sp>
    </p:spTree>
    <p:extLst>
      <p:ext uri="{BB962C8B-B14F-4D97-AF65-F5344CB8AC3E}">
        <p14:creationId xmlns:p14="http://schemas.microsoft.com/office/powerpoint/2010/main" val="264888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Overarching Themes</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a:bodyPr>
          <a:lstStyle/>
          <a:p>
            <a:r>
              <a:rPr lang="en-US" sz="3000" dirty="0"/>
              <a:t>Every OPD officer is a Community Policing officer, requiring officers to receive training in cultural diversity and competency, active listening, and effective community engagement.</a:t>
            </a:r>
          </a:p>
          <a:p>
            <a:r>
              <a:rPr lang="en-US" sz="3000" dirty="0"/>
              <a:t>Push towards non-law enforcement responses to community identified problems</a:t>
            </a:r>
            <a:endParaRPr lang="en-US" sz="2800" dirty="0"/>
          </a:p>
          <a:p>
            <a:pPr lvl="1"/>
            <a:endParaRPr lang="en-US" sz="3000" dirty="0"/>
          </a:p>
        </p:txBody>
      </p:sp>
    </p:spTree>
    <p:extLst>
      <p:ext uri="{BB962C8B-B14F-4D97-AF65-F5344CB8AC3E}">
        <p14:creationId xmlns:p14="http://schemas.microsoft.com/office/powerpoint/2010/main" val="344606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4C175-0059-4AE2-9C6B-49E966CB05B7}"/>
              </a:ext>
            </a:extLst>
          </p:cNvPr>
          <p:cNvSpPr>
            <a:spLocks noGrp="1"/>
          </p:cNvSpPr>
          <p:nvPr>
            <p:ph type="title"/>
          </p:nvPr>
        </p:nvSpPr>
        <p:spPr/>
        <p:txBody>
          <a:bodyPr>
            <a:normAutofit/>
          </a:bodyPr>
          <a:lstStyle/>
          <a:p>
            <a:r>
              <a:rPr lang="en-US" dirty="0"/>
              <a:t>Push Towards Non-Law Enforcement Responses</a:t>
            </a:r>
          </a:p>
        </p:txBody>
      </p:sp>
      <p:sp>
        <p:nvSpPr>
          <p:cNvPr id="3" name="Content Placeholder 2">
            <a:extLst>
              <a:ext uri="{FF2B5EF4-FFF2-40B4-BE49-F238E27FC236}">
                <a16:creationId xmlns:a16="http://schemas.microsoft.com/office/drawing/2014/main" id="{3B8EB5D8-50EA-4492-B8C1-AF39D0AA4719}"/>
              </a:ext>
            </a:extLst>
          </p:cNvPr>
          <p:cNvSpPr>
            <a:spLocks noGrp="1"/>
          </p:cNvSpPr>
          <p:nvPr>
            <p:ph idx="1"/>
          </p:nvPr>
        </p:nvSpPr>
        <p:spPr>
          <a:xfrm>
            <a:off x="1066800" y="2131875"/>
            <a:ext cx="10058400" cy="3849624"/>
          </a:xfrm>
        </p:spPr>
        <p:txBody>
          <a:bodyPr>
            <a:normAutofit fontScale="92500" lnSpcReduction="20000"/>
          </a:bodyPr>
          <a:lstStyle/>
          <a:p>
            <a:r>
              <a:rPr lang="en-US" sz="3000" dirty="0"/>
              <a:t>Section B.1. NSCs take on Community Priorities that are less serious in nature.</a:t>
            </a:r>
          </a:p>
          <a:p>
            <a:r>
              <a:rPr lang="en-US" sz="3000" dirty="0"/>
              <a:t>Section D.3. Specific Roles: Coordinate with other City, county, and state agencies to resolve problems.</a:t>
            </a:r>
          </a:p>
          <a:p>
            <a:r>
              <a:rPr lang="en-US" sz="3000" dirty="0"/>
              <a:t>Section D.7. Professional Development: Training that focuses on identifying and utilizing community resources and organizations, local government functions, and crime prevention through environmental design (as opposed to enforcement)</a:t>
            </a:r>
          </a:p>
          <a:p>
            <a:pPr lvl="1"/>
            <a:endParaRPr lang="en-US" sz="2800" dirty="0"/>
          </a:p>
          <a:p>
            <a:pPr lvl="1"/>
            <a:endParaRPr lang="en-US" sz="3000" dirty="0"/>
          </a:p>
        </p:txBody>
      </p:sp>
    </p:spTree>
    <p:extLst>
      <p:ext uri="{BB962C8B-B14F-4D97-AF65-F5344CB8AC3E}">
        <p14:creationId xmlns:p14="http://schemas.microsoft.com/office/powerpoint/2010/main" val="2480695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{F025A32B-C0EB-4E72-B730-B124AF113442}tf78438558_win32</Template>
  <TotalTime>3829</TotalTime>
  <Words>731</Words>
  <Application>Microsoft Office PowerPoint</Application>
  <PresentationFormat>Widescreen</PresentationFormat>
  <Paragraphs>52</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Gothic</vt:lpstr>
      <vt:lpstr>Garamond</vt:lpstr>
      <vt:lpstr>Nunito</vt:lpstr>
      <vt:lpstr>SavonVTI</vt:lpstr>
      <vt:lpstr>15-01 Community Policing ad hoc</vt:lpstr>
      <vt:lpstr>History</vt:lpstr>
      <vt:lpstr>Community Policing in Oakland</vt:lpstr>
      <vt:lpstr>Community Policing in Oakland</vt:lpstr>
      <vt:lpstr>Community Policing in Oakland</vt:lpstr>
      <vt:lpstr>Ad Hoc Composition</vt:lpstr>
      <vt:lpstr>Ad Hoc Composition</vt:lpstr>
      <vt:lpstr>Overarching Themes</vt:lpstr>
      <vt:lpstr>Push Towards Non-Law Enforcement Responses</vt:lpstr>
      <vt:lpstr>Issues Highlighted</vt:lpstr>
      <vt:lpstr>Addressing CRO Turnover and Service Interruption</vt:lpstr>
      <vt:lpstr>Addressing CRO Training</vt:lpstr>
      <vt:lpstr>Protecting CRO Time for Assigned Beats</vt:lpstr>
      <vt:lpstr>CRO Focus on Community Directed Projects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15-01 Community Policing ad hoc</dc:title>
  <dc:creator>Hsieh, Jesse (PDR)</dc:creator>
  <cp:lastModifiedBy>Adwan, Rania</cp:lastModifiedBy>
  <cp:revision>20</cp:revision>
  <dcterms:created xsi:type="dcterms:W3CDTF">2022-01-12T04:45:53Z</dcterms:created>
  <dcterms:modified xsi:type="dcterms:W3CDTF">2022-05-26T18:42:00Z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