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365" r:id="rId2"/>
    <p:sldId id="400" r:id="rId3"/>
    <p:sldId id="411" r:id="rId4"/>
    <p:sldId id="412" r:id="rId5"/>
    <p:sldId id="410" r:id="rId6"/>
    <p:sldId id="413" r:id="rId7"/>
    <p:sldId id="406" r:id="rId8"/>
    <p:sldId id="405" r:id="rId9"/>
    <p:sldId id="414" r:id="rId10"/>
    <p:sldId id="403" r:id="rId11"/>
    <p:sldId id="415" r:id="rId12"/>
    <p:sldId id="416" r:id="rId13"/>
    <p:sldId id="409" r:id="rId14"/>
    <p:sldId id="407" r:id="rId15"/>
  </p:sldIdLst>
  <p:sldSz cx="12192000" cy="6858000"/>
  <p:notesSz cx="7315200" cy="12344400"/>
  <p:embeddedFontLst>
    <p:embeddedFont>
      <p:font typeface="Fakt Slab Pro Lt" panose="02000000000000000000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n Convery" initials="EC" lastIdx="1" clrIdx="0">
    <p:extLst>
      <p:ext uri="{19B8F6BF-5375-455C-9EA6-DF929625EA0E}">
        <p15:presenceInfo xmlns:p15="http://schemas.microsoft.com/office/powerpoint/2012/main" userId="S-1-5-21-1633262591-578995968-3252601877-3686" providerId="AD"/>
      </p:ext>
    </p:extLst>
  </p:cmAuthor>
  <p:cmAuthor id="2" name="Jeff Knowles" initials="JK" lastIdx="47" clrIdx="1">
    <p:extLst>
      <p:ext uri="{19B8F6BF-5375-455C-9EA6-DF929625EA0E}">
        <p15:presenceInfo xmlns:p15="http://schemas.microsoft.com/office/powerpoint/2012/main" userId="cdda830af57eea8f" providerId="Windows Live"/>
      </p:ext>
    </p:extLst>
  </p:cmAuthor>
  <p:cmAuthor id="3" name="Microsoft Office User" initials="MOU" lastIdx="4" clrIdx="2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4" name="Chester Harvey" initials="CH" lastIdx="17" clrIdx="3">
    <p:extLst>
      <p:ext uri="{19B8F6BF-5375-455C-9EA6-DF929625EA0E}">
        <p15:presenceInfo xmlns:p15="http://schemas.microsoft.com/office/powerpoint/2012/main" userId="Chester Harvey" providerId="None"/>
      </p:ext>
    </p:extLst>
  </p:cmAuthor>
  <p:cmAuthor id="5" name="Eric Tuvel" initials="ET" lastIdx="3" clrIdx="4">
    <p:extLst>
      <p:ext uri="{19B8F6BF-5375-455C-9EA6-DF929625EA0E}">
        <p15:presenceInfo xmlns:p15="http://schemas.microsoft.com/office/powerpoint/2012/main" userId="S-1-5-21-1633262591-578995968-3252601877-166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00000"/>
    <a:srgbClr val="95A51B"/>
    <a:srgbClr val="AE519F"/>
    <a:srgbClr val="2C436D"/>
    <a:srgbClr val="DBBBD9"/>
    <a:srgbClr val="BD79B3"/>
    <a:srgbClr val="F7EEF5"/>
    <a:srgbClr val="E7CBE2"/>
    <a:srgbClr val="D2DE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F01A65-E629-4857-AAFE-F9B8AD81C062}" v="147" dt="2024-07-03T20:03:12.8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95" autoAdjust="0"/>
    <p:restoredTop sz="88849" autoAdjust="0"/>
  </p:normalViewPr>
  <p:slideViewPr>
    <p:cSldViewPr snapToGrid="0">
      <p:cViewPr varScale="1">
        <p:scale>
          <a:sx n="97" d="100"/>
          <a:sy n="97" d="100"/>
        </p:scale>
        <p:origin x="8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619363"/>
          </a:xfrm>
          <a:prstGeom prst="rect">
            <a:avLst/>
          </a:prstGeom>
        </p:spPr>
        <p:txBody>
          <a:bodyPr vert="horz" lIns="112334" tIns="56168" rIns="112334" bIns="56168" rtlCol="0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619363"/>
          </a:xfrm>
          <a:prstGeom prst="rect">
            <a:avLst/>
          </a:prstGeom>
        </p:spPr>
        <p:txBody>
          <a:bodyPr vert="horz" lIns="112334" tIns="56168" rIns="112334" bIns="56168" rtlCol="0"/>
          <a:lstStyle>
            <a:lvl1pPr algn="r">
              <a:defRPr sz="1400"/>
            </a:lvl1pPr>
          </a:lstStyle>
          <a:p>
            <a:fld id="{DE3BC320-055E-4D0A-B88E-51A56BB5AAB9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44450" y="1543050"/>
            <a:ext cx="7404100" cy="4165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12334" tIns="56168" rIns="112334" bIns="561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5940743"/>
            <a:ext cx="5852160" cy="4860608"/>
          </a:xfrm>
          <a:prstGeom prst="rect">
            <a:avLst/>
          </a:prstGeom>
        </p:spPr>
        <p:txBody>
          <a:bodyPr vert="horz" lIns="112334" tIns="56168" rIns="112334" bIns="5616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725039"/>
            <a:ext cx="3169920" cy="619362"/>
          </a:xfrm>
          <a:prstGeom prst="rect">
            <a:avLst/>
          </a:prstGeom>
        </p:spPr>
        <p:txBody>
          <a:bodyPr vert="horz" lIns="112334" tIns="56168" rIns="112334" bIns="56168" rtlCol="0" anchor="b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11725039"/>
            <a:ext cx="3169920" cy="619362"/>
          </a:xfrm>
          <a:prstGeom prst="rect">
            <a:avLst/>
          </a:prstGeom>
        </p:spPr>
        <p:txBody>
          <a:bodyPr vert="horz" lIns="112334" tIns="56168" rIns="112334" bIns="56168" rtlCol="0" anchor="b"/>
          <a:lstStyle>
            <a:lvl1pPr algn="r">
              <a:defRPr sz="1400"/>
            </a:lvl1pPr>
          </a:lstStyle>
          <a:p>
            <a:fld id="{C851BFD2-5E70-4CE8-9EAD-80F73A194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79EB1-BFC2-4232-A561-E2ACF6788D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30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79EB1-BFC2-4232-A561-E2ACF6788D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015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79EB1-BFC2-4232-A561-E2ACF6788D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18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79EB1-BFC2-4232-A561-E2ACF6788DE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741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Existing bike lanes on 14th, Mandela, Adeline, Market</a:t>
            </a:r>
          </a:p>
          <a:p>
            <a:r>
              <a:rPr lang="en-US" dirty="0"/>
              <a:t>Buses on 14th, Adeline, Market</a:t>
            </a:r>
          </a:p>
          <a:p>
            <a:r>
              <a:rPr lang="en-US" dirty="0"/>
              <a:t>Upcoming projects on 14th Street downtown, and a separate bus stop project at Filbert (by West Oakland Middle School)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79EB1-BFC2-4232-A561-E2ACF678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3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2014-2023</a:t>
            </a:r>
          </a:p>
          <a:p>
            <a:endParaRPr lang="en-US" dirty="0"/>
          </a:p>
          <a:p>
            <a:r>
              <a:rPr lang="en-US" dirty="0"/>
              <a:t>Mandela: 4 fatal/severe crashes including 1 death</a:t>
            </a:r>
          </a:p>
          <a:p>
            <a:r>
              <a:rPr lang="en-US" dirty="0"/>
              <a:t>Poplar: 1 fatal crash (2022)</a:t>
            </a:r>
          </a:p>
          <a:p>
            <a:r>
              <a:rPr lang="en-US" dirty="0"/>
              <a:t>Magnolia: 1 severe crash</a:t>
            </a:r>
          </a:p>
          <a:p>
            <a:r>
              <a:rPr lang="en-US" dirty="0"/>
              <a:t>Adeline: 2 fatal/severe crashes including 1 death</a:t>
            </a:r>
          </a:p>
          <a:p>
            <a:r>
              <a:rPr lang="en-US" dirty="0"/>
              <a:t>Market: 1 severe crash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79EB1-BFC2-4232-A561-E2ACF6788D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93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HSIP funding allows additional improvements for a section, mostly at Adeline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79EB1-BFC2-4232-A561-E2ACF678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844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1BFD2-5E70-4CE8-9EAD-80F73A194F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20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https://goo.gl/maps/HVuskL9YyBSwPhjr8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1BFD2-5E70-4CE8-9EAD-80F73A194F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05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79EB1-BFC2-4232-A561-E2ACF678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34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79EB1-BFC2-4232-A561-E2ACF6788D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99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74E4AE-A382-4BE3-B31B-C657FED14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4A3A8388-AD06-4068-A5F1-FC77A9042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8097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109AF6-1D76-4A96-B5CE-FAFB011BB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4B449AB-1AA6-4FC3-B3F3-09E3D4F0B1B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16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Fakt Slab Pro Lt" panose="02000000000000000000" charset="0"/>
                <a:ea typeface="+mn-ea"/>
              </a:rPr>
              <a:t>Edit Master text styles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Fakt Slab Pro Lt" panose="02000000000000000000" charset="0"/>
                <a:ea typeface="+mn-ea"/>
              </a:rPr>
              <a:t>Second level</a:t>
            </a:r>
          </a:p>
          <a:p>
            <a:pPr marL="91440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Fakt Slab Pro Lt" panose="02000000000000000000" charset="0"/>
                <a:ea typeface="+mn-ea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7893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A7226-2AAB-43CF-99C7-0278DF076F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1054" y="1975052"/>
            <a:ext cx="4554856" cy="3465628"/>
          </a:xfrm>
        </p:spPr>
        <p:txBody>
          <a:bodyPr/>
          <a:lstStyle>
            <a:lvl1pPr marL="0" indent="0">
              <a:buNone/>
              <a:defRPr sz="2400">
                <a:latin typeface="+mj-lt"/>
                <a:cs typeface="Fakt Pro Normal" panose="020B0504020101010102" pitchFamily="34" charset="0"/>
              </a:defRPr>
            </a:lvl1pPr>
            <a:lvl2pPr marL="457200" indent="0">
              <a:buNone/>
              <a:defRPr sz="1800">
                <a:latin typeface="+mj-lt"/>
                <a:cs typeface="Fakt Pro Normal" panose="020B0504020101010102" pitchFamily="34" charset="0"/>
              </a:defRPr>
            </a:lvl2pPr>
            <a:lvl3pPr marL="914400" indent="0">
              <a:buNone/>
              <a:defRPr sz="1600">
                <a:latin typeface="+mj-lt"/>
                <a:cs typeface="Fakt Pro Normal" panose="020B0504020101010102" pitchFamily="34" charset="0"/>
              </a:defRPr>
            </a:lvl3pPr>
            <a:lvl4pPr marL="1371600" indent="0">
              <a:buNone/>
              <a:defRPr>
                <a:latin typeface="+mj-lt"/>
                <a:cs typeface="Fakt Pro Normal" panose="020B0504020101010102" pitchFamily="34" charset="0"/>
              </a:defRPr>
            </a:lvl4pPr>
            <a:lvl5pPr marL="1828800" indent="0">
              <a:buNone/>
              <a:defRPr>
                <a:latin typeface="+mj-lt"/>
                <a:cs typeface="Fakt Pro Normal" panose="020B0504020101010102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9B8BD7-3424-4FBC-9E31-D626C2662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10212" y="1975052"/>
            <a:ext cx="4420552" cy="3465628"/>
          </a:xfrm>
        </p:spPr>
        <p:txBody>
          <a:bodyPr/>
          <a:lstStyle>
            <a:lvl1pPr marL="0" indent="0">
              <a:buNone/>
              <a:defRPr sz="2400">
                <a:latin typeface="+mj-lt"/>
                <a:cs typeface="Fakt Pro Normal" panose="020B0504020101010102" pitchFamily="34" charset="0"/>
              </a:defRPr>
            </a:lvl1pPr>
            <a:lvl2pPr marL="457200" indent="0">
              <a:buNone/>
              <a:defRPr sz="1800">
                <a:latin typeface="+mj-lt"/>
                <a:cs typeface="Fakt Pro Normal" panose="020B0504020101010102" pitchFamily="34" charset="0"/>
              </a:defRPr>
            </a:lvl2pPr>
            <a:lvl3pPr marL="914400" indent="0">
              <a:buNone/>
              <a:defRPr sz="1600">
                <a:latin typeface="+mj-lt"/>
                <a:cs typeface="Fakt Pro Normal" panose="020B0504020101010102" pitchFamily="34" charset="0"/>
              </a:defRPr>
            </a:lvl3pPr>
            <a:lvl4pPr marL="1371600" indent="0">
              <a:buNone/>
              <a:defRPr>
                <a:latin typeface="+mj-lt"/>
                <a:cs typeface="Fakt Pro Normal" panose="020B0504020101010102" pitchFamily="34" charset="0"/>
              </a:defRPr>
            </a:lvl4pPr>
            <a:lvl5pPr marL="1828800" indent="0">
              <a:buNone/>
              <a:defRPr>
                <a:latin typeface="+mj-lt"/>
                <a:cs typeface="Fakt Pro Normal" panose="020B0504020101010102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9C16D1F-045C-40AC-9C1B-A852087844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6595" y="6241214"/>
            <a:ext cx="3956050" cy="376238"/>
          </a:xfrm>
        </p:spPr>
        <p:txBody>
          <a:bodyPr>
            <a:normAutofit/>
          </a:bodyPr>
          <a:lstStyle>
            <a:lvl5pPr marL="0" algn="l">
              <a:defRPr sz="1400"/>
            </a:lvl5pPr>
          </a:lstStyle>
          <a:p>
            <a:pPr lvl="4"/>
            <a:r>
              <a:rPr lang="en-US" dirty="0"/>
              <a:t>EXISTING CONDITIONS</a:t>
            </a:r>
          </a:p>
        </p:txBody>
      </p:sp>
    </p:spTree>
    <p:extLst>
      <p:ext uri="{BB962C8B-B14F-4D97-AF65-F5344CB8AC3E}">
        <p14:creationId xmlns:p14="http://schemas.microsoft.com/office/powerpoint/2010/main" val="702778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C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109" y="113815"/>
            <a:ext cx="11338560" cy="49244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450272" y="1161593"/>
            <a:ext cx="11176000" cy="4629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12109" y="721471"/>
            <a:ext cx="11338560" cy="267766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txBody>
          <a:bodyPr lIns="91440" tIns="9144" rIns="91440" bIns="9144">
            <a:spAutoFit/>
          </a:bodyPr>
          <a:lstStyle>
            <a:lvl1pPr marL="0" indent="0" algn="ctr">
              <a:buNone/>
              <a:defRPr sz="1800" b="0" i="1">
                <a:ln>
                  <a:noFill/>
                </a:ln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58491" y="6546400"/>
            <a:ext cx="7604124" cy="16619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none"/>
        </p:style>
        <p:txBody>
          <a:bodyPr wrap="square" lIns="45720" tIns="0" rIns="45720" bIns="0" anchor="b">
            <a:spAutoFit/>
          </a:bodyPr>
          <a:lstStyle>
            <a:lvl1pPr marL="0" indent="0" algn="l">
              <a:spcBef>
                <a:spcPts val="0"/>
              </a:spcBef>
              <a:buNone/>
              <a:defRPr sz="1200" b="0" i="1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0319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>
            <a:lvl1pPr>
              <a:defRPr b="0" i="1"/>
            </a:lvl1pPr>
          </a:lstStyle>
          <a:p>
            <a:fld id="{6CCDC192-8C1C-40E1-8230-8B2A9623AF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01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157681-9F19-4D12-BE70-F2683D81C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40BAC-9F43-4B8B-BE65-434067797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C2EFB15-EC0B-4F8F-8829-86990F24DF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900" y="5695157"/>
            <a:ext cx="11811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BD72232-62A1-4709-89AA-39EC864922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350" y="6607970"/>
            <a:ext cx="11811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303278AF-64FA-4839-8490-DBEBFB19F0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450" y="4782344"/>
            <a:ext cx="11811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DD4F6B9-0E7C-46DD-BF67-E02DF7057A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3869531"/>
            <a:ext cx="11811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492C4822-CE25-4609-998C-97E1EDEF63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0925" y="2957513"/>
            <a:ext cx="11811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385D2DE-E1EC-425B-B80B-BD427AE908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1475" y="2048669"/>
            <a:ext cx="11811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37C4BD74-B070-459B-A0C4-5D9DF11BC7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2" y="6281738"/>
            <a:ext cx="7874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4E92B5-363D-4002-A486-18BDEFC59ADB}"/>
              </a:ext>
            </a:extLst>
          </p:cNvPr>
          <p:cNvSpPr txBox="1"/>
          <p:nvPr userDrawn="1"/>
        </p:nvSpPr>
        <p:spPr>
          <a:xfrm>
            <a:off x="900635" y="6248728"/>
            <a:ext cx="2576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Fakt Slab Pro Lt" panose="02000000000000000000" charset="0"/>
              </a:rPr>
              <a:t>City of Oakland</a:t>
            </a:r>
          </a:p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Fakt Slab Pro Lt" panose="02000000000000000000" charset="0"/>
              </a:rPr>
              <a:t>Department of Transportation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089BCA5-6E5B-4CB0-8E5B-AB7119997E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6">
                    <a:lumMod val="50000"/>
                  </a:schemeClr>
                </a:solidFill>
                <a:latin typeface="Fakt Slab Pro Lt" panose="02000000000000000000" charset="0"/>
              </a:defRPr>
            </a:lvl1pPr>
          </a:lstStyle>
          <a:p>
            <a:fld id="{7338E7B2-DFDC-47CF-B547-F3FCE0CE49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67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6">
              <a:lumMod val="50000"/>
            </a:schemeClr>
          </a:solidFill>
          <a:latin typeface="Fakt Slab Pro Lt" panose="02000000000000000000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accent6">
              <a:lumMod val="50000"/>
            </a:schemeClr>
          </a:solidFill>
          <a:latin typeface="Fakt Slab Pro Lt" panose="02000000000000000000" charset="0"/>
          <a:ea typeface="+mn-ea"/>
          <a:cs typeface="Fakt Slab Pro Lt" panose="02000000000000000000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accent6">
              <a:lumMod val="50000"/>
            </a:schemeClr>
          </a:solidFill>
          <a:latin typeface="Fakt Slab Pro Lt" panose="02000000000000000000" charset="0"/>
          <a:ea typeface="+mn-ea"/>
          <a:cs typeface="Fakt Slab Pro Lt" panose="02000000000000000000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accent6">
              <a:lumMod val="50000"/>
            </a:schemeClr>
          </a:solidFill>
          <a:latin typeface="Fakt Slab Pro Lt" panose="02000000000000000000" charset="0"/>
          <a:ea typeface="+mn-ea"/>
          <a:cs typeface="Fakt Slab Pro Lt" panose="02000000000000000000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Fakt Pro Normal" panose="020B0504020101010102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Fakt Pro Normal" panose="020B0504020101010102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eg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e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8581" y="3196401"/>
            <a:ext cx="110384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Fakt Slab Pro Lt" panose="02000000000000000000" pitchFamily="50" charset="0"/>
              </a:rPr>
              <a:t>West Oakland 14</a:t>
            </a:r>
            <a:r>
              <a:rPr lang="en-US" sz="3200" baseline="30000" dirty="0">
                <a:solidFill>
                  <a:schemeClr val="accent6">
                    <a:lumMod val="50000"/>
                  </a:schemeClr>
                </a:solidFill>
                <a:latin typeface="Fakt Slab Pro Lt" panose="02000000000000000000" pitchFamily="50" charset="0"/>
              </a:rPr>
              <a:t>th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Fakt Slab Pro Lt" panose="02000000000000000000" pitchFamily="50" charset="0"/>
              </a:rPr>
              <a:t> St - Road Diet Project Concept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Fakt Slab Pro Lt" panose="02000000000000000000" pitchFamily="50" charset="0"/>
              </a:rPr>
              <a:t>Draft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580" y="4423622"/>
            <a:ext cx="70637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Fakt Slab Pro Lt" panose="02000000000000000000" charset="0"/>
              </a:rPr>
              <a:t>By Jesse Boudart, Charlie Ream, Jane Mei, &amp; David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Fakt Slab Pro Lt" panose="02000000000000000000" charset="0"/>
              </a:rPr>
              <a:t>Pené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Fakt Slab Pro Lt" panose="02000000000000000000" charset="0"/>
            </a:endParaRP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Fakt Slab Pro Lt" panose="02000000000000000000" charset="0"/>
              </a:rPr>
              <a:t>July 11, 2024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Fakt Slab Pro Lt" panose="02000000000000000000" charset="0"/>
              </a:rPr>
              <a:t>Bicycle and Pedestrian Advisory Commission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Fakt Slab Pro Lt" panose="02000000000000000000" charset="0"/>
              </a:rPr>
              <a:t>Infrastructure Committee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4D8562-EE35-4BAB-8143-A8CC88A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C192-8C1C-40E1-8230-8B2A9623AF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086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9CF71F-0EB0-4B5C-A63A-5BF90F0CF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C192-8C1C-40E1-8230-8B2A9623AF93}" type="slidenum">
              <a:rPr lang="en-US" smtClean="0"/>
              <a:t>10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B01B17-D6A7-4B1C-9659-AE7A0D19E4E7}"/>
              </a:ext>
            </a:extLst>
          </p:cNvPr>
          <p:cNvSpPr txBox="1"/>
          <p:nvPr/>
        </p:nvSpPr>
        <p:spPr>
          <a:xfrm>
            <a:off x="320040" y="213360"/>
            <a:ext cx="11628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accent6">
                    <a:lumMod val="50000"/>
                  </a:schemeClr>
                </a:solidFill>
                <a:latin typeface="Fakt Slab Pro Lt" panose="02000000000000000000" pitchFamily="50" charset="0"/>
              </a:defRPr>
            </a:lvl1pPr>
          </a:lstStyle>
          <a:p>
            <a:r>
              <a:rPr lang="en-US" dirty="0"/>
              <a:t>West Oakland 14</a:t>
            </a:r>
            <a:r>
              <a:rPr lang="en-US" baseline="30000" dirty="0"/>
              <a:t>th</a:t>
            </a:r>
            <a:r>
              <a:rPr lang="en-US" dirty="0"/>
              <a:t> St – Sample Cross Sections</a:t>
            </a:r>
          </a:p>
        </p:txBody>
      </p:sp>
      <p:pic>
        <p:nvPicPr>
          <p:cNvPr id="7" name="Picture 6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06DA4502-4024-4882-9FBE-46B7073D64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92"/>
          <a:stretch/>
        </p:blipFill>
        <p:spPr>
          <a:xfrm>
            <a:off x="0" y="928068"/>
            <a:ext cx="12192000" cy="1349054"/>
          </a:xfrm>
          <a:prstGeom prst="rect">
            <a:avLst/>
          </a:prstGeom>
        </p:spPr>
      </p:pic>
      <p:pic>
        <p:nvPicPr>
          <p:cNvPr id="13" name="Picture 12" descr="A screenshot of a video game&#10;&#10;Description automatically generated">
            <a:extLst>
              <a:ext uri="{FF2B5EF4-FFF2-40B4-BE49-F238E27FC236}">
                <a16:creationId xmlns:a16="http://schemas.microsoft.com/office/drawing/2014/main" id="{C869D903-A48F-4FCD-AAE3-00CC6E80F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9606"/>
            <a:ext cx="12192000" cy="2957975"/>
          </a:xfrm>
          <a:prstGeom prst="rect">
            <a:avLst/>
          </a:prstGeom>
        </p:spPr>
      </p:pic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06C5C7F-22DB-4EAB-BF92-B155FEDE7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957"/>
            <a:ext cx="12192000" cy="29579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EF7E587-2757-452A-8475-69D6E902F7ED}"/>
              </a:ext>
            </a:extLst>
          </p:cNvPr>
          <p:cNvSpPr txBox="1"/>
          <p:nvPr/>
        </p:nvSpPr>
        <p:spPr>
          <a:xfrm>
            <a:off x="5219700" y="1079606"/>
            <a:ext cx="1828800" cy="369332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Existing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FB6571-CA3E-405A-AEB6-C4A6378F564F}"/>
              </a:ext>
            </a:extLst>
          </p:cNvPr>
          <p:cNvSpPr txBox="1"/>
          <p:nvPr/>
        </p:nvSpPr>
        <p:spPr>
          <a:xfrm>
            <a:off x="4526150" y="2802003"/>
            <a:ext cx="3215899" cy="369332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Buffered or </a:t>
            </a:r>
            <a:r>
              <a:rPr lang="en-US" dirty="0" err="1"/>
              <a:t>Flexpost</a:t>
            </a:r>
            <a:r>
              <a:rPr lang="en-US" dirty="0"/>
              <a:t> Bike Lanes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090CAF-7E93-4056-B3B8-F4B8A5A21FFB}"/>
              </a:ext>
            </a:extLst>
          </p:cNvPr>
          <p:cNvSpPr txBox="1"/>
          <p:nvPr/>
        </p:nvSpPr>
        <p:spPr>
          <a:xfrm>
            <a:off x="4488050" y="4547750"/>
            <a:ext cx="3215899" cy="369332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Shared Bus/Bike Lanes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45A269-9F73-49C3-8B8F-07113526F643}"/>
              </a:ext>
            </a:extLst>
          </p:cNvPr>
          <p:cNvSpPr txBox="1"/>
          <p:nvPr/>
        </p:nvSpPr>
        <p:spPr>
          <a:xfrm>
            <a:off x="11358174" y="331997"/>
            <a:ext cx="117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Fakt Slab Pro Lt" panose="02000000000000000000" pitchFamily="50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2054548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G300 Surface Mount Delineator, 3&quot; Tubular Clover-Leaf - Delineators | TAPCO">
            <a:extLst>
              <a:ext uri="{FF2B5EF4-FFF2-40B4-BE49-F238E27FC236}">
                <a16:creationId xmlns:a16="http://schemas.microsoft.com/office/drawing/2014/main" id="{84A97097-D4A0-4AEB-24EC-BF5E7980A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513" y="4027421"/>
            <a:ext cx="835508" cy="240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9CF71F-0EB0-4B5C-A63A-5BF90F0CF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C192-8C1C-40E1-8230-8B2A9623AF93}" type="slidenum">
              <a:rPr lang="en-US" smtClean="0"/>
              <a:t>11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B01B17-D6A7-4B1C-9659-AE7A0D19E4E7}"/>
              </a:ext>
            </a:extLst>
          </p:cNvPr>
          <p:cNvSpPr txBox="1"/>
          <p:nvPr/>
        </p:nvSpPr>
        <p:spPr>
          <a:xfrm>
            <a:off x="320040" y="213360"/>
            <a:ext cx="11628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accent6">
                    <a:lumMod val="50000"/>
                  </a:schemeClr>
                </a:solidFill>
                <a:latin typeface="Fakt Slab Pro Lt" panose="02000000000000000000" pitchFamily="50" charset="0"/>
              </a:defRPr>
            </a:lvl1pPr>
          </a:lstStyle>
          <a:p>
            <a:r>
              <a:rPr lang="en-US" dirty="0"/>
              <a:t>West Oakland 14</a:t>
            </a:r>
            <a:r>
              <a:rPr lang="en-US" baseline="30000" dirty="0"/>
              <a:t>th</a:t>
            </a:r>
            <a:r>
              <a:rPr lang="en-US" dirty="0"/>
              <a:t> St – Sample Cross Sections</a:t>
            </a:r>
          </a:p>
        </p:txBody>
      </p:sp>
      <p:pic>
        <p:nvPicPr>
          <p:cNvPr id="7" name="Picture 6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06DA4502-4024-4882-9FBE-46B7073D64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11"/>
          <a:stretch/>
        </p:blipFill>
        <p:spPr>
          <a:xfrm>
            <a:off x="0" y="916772"/>
            <a:ext cx="12192000" cy="1360350"/>
          </a:xfrm>
          <a:prstGeom prst="rect">
            <a:avLst/>
          </a:prstGeom>
        </p:spPr>
      </p:pic>
      <p:pic>
        <p:nvPicPr>
          <p:cNvPr id="13" name="Picture 12" descr="A screenshot of a video game&#10;&#10;Description automatically generated">
            <a:extLst>
              <a:ext uri="{FF2B5EF4-FFF2-40B4-BE49-F238E27FC236}">
                <a16:creationId xmlns:a16="http://schemas.microsoft.com/office/drawing/2014/main" id="{C869D903-A48F-4FCD-AAE3-00CC6E80FB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9606"/>
            <a:ext cx="12192000" cy="29579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EF7E587-2757-452A-8475-69D6E902F7ED}"/>
              </a:ext>
            </a:extLst>
          </p:cNvPr>
          <p:cNvSpPr txBox="1"/>
          <p:nvPr/>
        </p:nvSpPr>
        <p:spPr>
          <a:xfrm>
            <a:off x="5219700" y="1079606"/>
            <a:ext cx="1828800" cy="369332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Existing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FB6571-CA3E-405A-AEB6-C4A6378F564F}"/>
              </a:ext>
            </a:extLst>
          </p:cNvPr>
          <p:cNvSpPr txBox="1"/>
          <p:nvPr/>
        </p:nvSpPr>
        <p:spPr>
          <a:xfrm>
            <a:off x="4526150" y="2802003"/>
            <a:ext cx="3215899" cy="369332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Buffered or </a:t>
            </a:r>
            <a:r>
              <a:rPr lang="en-US" dirty="0" err="1"/>
              <a:t>Flexpost</a:t>
            </a:r>
            <a:r>
              <a:rPr lang="en-US" dirty="0"/>
              <a:t> Bike Lanes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45A269-9F73-49C3-8B8F-07113526F643}"/>
              </a:ext>
            </a:extLst>
          </p:cNvPr>
          <p:cNvSpPr txBox="1"/>
          <p:nvPr/>
        </p:nvSpPr>
        <p:spPr>
          <a:xfrm>
            <a:off x="11358174" y="331997"/>
            <a:ext cx="117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Fakt Slab Pro Lt" panose="02000000000000000000" pitchFamily="50" charset="0"/>
              </a:rPr>
              <a:t>Draft</a:t>
            </a:r>
          </a:p>
        </p:txBody>
      </p:sp>
      <p:pic>
        <p:nvPicPr>
          <p:cNvPr id="1026" name="Picture 2" descr="Flexible Delineator Post with Base | Surface Mount Delineator">
            <a:extLst>
              <a:ext uri="{FF2B5EF4-FFF2-40B4-BE49-F238E27FC236}">
                <a16:creationId xmlns:a16="http://schemas.microsoft.com/office/drawing/2014/main" id="{FCFBEC0D-9374-1D90-85FD-ACDFA2667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7" b="92800" l="10000" r="90000">
                        <a14:foregroundMark x1="48889" y1="10133" x2="48889" y2="10133"/>
                        <a14:foregroundMark x1="49556" y1="92800" x2="49556" y2="9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33" y="4037581"/>
            <a:ext cx="3036208" cy="228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DF4C03-8387-29C7-6484-B9F53F6FE3BE}"/>
              </a:ext>
            </a:extLst>
          </p:cNvPr>
          <p:cNvSpPr txBox="1"/>
          <p:nvPr/>
        </p:nvSpPr>
        <p:spPr>
          <a:xfrm>
            <a:off x="835015" y="4415858"/>
            <a:ext cx="1111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Flexpost</a:t>
            </a:r>
            <a:endParaRPr lang="en-US" dirty="0"/>
          </a:p>
        </p:txBody>
      </p:sp>
      <p:pic>
        <p:nvPicPr>
          <p:cNvPr id="1032" name="Picture 8" descr="Cycleway Lane Separators | Lane Dividers and Delineators – Northpac  Australia">
            <a:extLst>
              <a:ext uri="{FF2B5EF4-FFF2-40B4-BE49-F238E27FC236}">
                <a16:creationId xmlns:a16="http://schemas.microsoft.com/office/drawing/2014/main" id="{218676A5-89E9-EB67-A511-86C15C039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313" y="4979509"/>
            <a:ext cx="2316789" cy="166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000F42-7ECD-9DD4-59D0-8B610F57C011}"/>
              </a:ext>
            </a:extLst>
          </p:cNvPr>
          <p:cNvSpPr txBox="1"/>
          <p:nvPr/>
        </p:nvSpPr>
        <p:spPr>
          <a:xfrm>
            <a:off x="3740012" y="4415858"/>
            <a:ext cx="1337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Mountable delineator</a:t>
            </a:r>
          </a:p>
        </p:txBody>
      </p:sp>
      <p:pic>
        <p:nvPicPr>
          <p:cNvPr id="4" name="Picture 8" descr="Cycleway Lane Separators | Lane Dividers and Delineators – Northpac  Australia">
            <a:extLst>
              <a:ext uri="{FF2B5EF4-FFF2-40B4-BE49-F238E27FC236}">
                <a16:creationId xmlns:a16="http://schemas.microsoft.com/office/drawing/2014/main" id="{59A28D9F-0964-B31B-B3CD-44DDFD4FA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102" y="4453536"/>
            <a:ext cx="1016566" cy="72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81EB01-24F0-EA84-E190-04D195A24B00}"/>
              </a:ext>
            </a:extLst>
          </p:cNvPr>
          <p:cNvSpPr txBox="1"/>
          <p:nvPr/>
        </p:nvSpPr>
        <p:spPr>
          <a:xfrm>
            <a:off x="7528559" y="4785190"/>
            <a:ext cx="4236721" cy="1323439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Buffered bike lanes are more easily traversable by emergency vehicles and for parking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Vertical separation (concrete or </a:t>
            </a:r>
            <a:r>
              <a:rPr lang="en-US" sz="1600" dirty="0" err="1"/>
              <a:t>flexpost</a:t>
            </a:r>
            <a:r>
              <a:rPr lang="en-US" sz="1600" dirty="0"/>
              <a:t>) will be focused at pedestrian priority intersections</a:t>
            </a:r>
          </a:p>
        </p:txBody>
      </p:sp>
    </p:spTree>
    <p:extLst>
      <p:ext uri="{BB962C8B-B14F-4D97-AF65-F5344CB8AC3E}">
        <p14:creationId xmlns:p14="http://schemas.microsoft.com/office/powerpoint/2010/main" val="3507909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9CF71F-0EB0-4B5C-A63A-5BF90F0CF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C192-8C1C-40E1-8230-8B2A9623AF93}" type="slidenum">
              <a:rPr lang="en-US" smtClean="0"/>
              <a:t>12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B01B17-D6A7-4B1C-9659-AE7A0D19E4E7}"/>
              </a:ext>
            </a:extLst>
          </p:cNvPr>
          <p:cNvSpPr txBox="1"/>
          <p:nvPr/>
        </p:nvSpPr>
        <p:spPr>
          <a:xfrm>
            <a:off x="320040" y="213360"/>
            <a:ext cx="11628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accent6">
                    <a:lumMod val="50000"/>
                  </a:schemeClr>
                </a:solidFill>
                <a:latin typeface="Fakt Slab Pro Lt" panose="02000000000000000000" pitchFamily="50" charset="0"/>
              </a:defRPr>
            </a:lvl1pPr>
          </a:lstStyle>
          <a:p>
            <a:r>
              <a:rPr lang="en-US" dirty="0"/>
              <a:t>West Oakland 14</a:t>
            </a:r>
            <a:r>
              <a:rPr lang="en-US" baseline="30000" dirty="0"/>
              <a:t>th</a:t>
            </a:r>
            <a:r>
              <a:rPr lang="en-US" dirty="0"/>
              <a:t> St – Sample Cross Sections</a:t>
            </a:r>
          </a:p>
        </p:txBody>
      </p:sp>
      <p:pic>
        <p:nvPicPr>
          <p:cNvPr id="7" name="Picture 6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06DA4502-4024-4882-9FBE-46B7073D64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70"/>
          <a:stretch/>
        </p:blipFill>
        <p:spPr>
          <a:xfrm>
            <a:off x="0" y="909637"/>
            <a:ext cx="12192000" cy="1367485"/>
          </a:xfrm>
          <a:prstGeom prst="rect">
            <a:avLst/>
          </a:prstGeom>
        </p:spPr>
      </p:pic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06C5C7F-22DB-4EAB-BF92-B155FEDE7F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957"/>
            <a:ext cx="12192000" cy="29579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EF7E587-2757-452A-8475-69D6E902F7ED}"/>
              </a:ext>
            </a:extLst>
          </p:cNvPr>
          <p:cNvSpPr txBox="1"/>
          <p:nvPr/>
        </p:nvSpPr>
        <p:spPr>
          <a:xfrm>
            <a:off x="5219700" y="1079606"/>
            <a:ext cx="1828800" cy="369332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Existing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090CAF-7E93-4056-B3B8-F4B8A5A21FFB}"/>
              </a:ext>
            </a:extLst>
          </p:cNvPr>
          <p:cNvSpPr txBox="1"/>
          <p:nvPr/>
        </p:nvSpPr>
        <p:spPr>
          <a:xfrm>
            <a:off x="4488050" y="4547750"/>
            <a:ext cx="3215899" cy="369332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16’ Shared Bus/Bike Lanes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45A269-9F73-49C3-8B8F-07113526F643}"/>
              </a:ext>
            </a:extLst>
          </p:cNvPr>
          <p:cNvSpPr txBox="1"/>
          <p:nvPr/>
        </p:nvSpPr>
        <p:spPr>
          <a:xfrm>
            <a:off x="11358174" y="331997"/>
            <a:ext cx="117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Fakt Slab Pro Lt" panose="02000000000000000000" pitchFamily="50" charset="0"/>
              </a:rPr>
              <a:t>Draft</a:t>
            </a:r>
          </a:p>
        </p:txBody>
      </p:sp>
      <p:pic>
        <p:nvPicPr>
          <p:cNvPr id="2050" name="Picture 2" descr="Shared Bus-Bike Lane | National Association of City Transportation Officials">
            <a:extLst>
              <a:ext uri="{FF2B5EF4-FFF2-40B4-BE49-F238E27FC236}">
                <a16:creationId xmlns:a16="http://schemas.microsoft.com/office/drawing/2014/main" id="{62F28191-D0A8-3F0F-FFD7-CDCC4E6D63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" t="24081" r="10818" b="12672"/>
          <a:stretch/>
        </p:blipFill>
        <p:spPr bwMode="auto">
          <a:xfrm>
            <a:off x="2608450" y="2518558"/>
            <a:ext cx="3759200" cy="182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E52FC7-5913-916A-471C-9C9819DADFD3}"/>
              </a:ext>
            </a:extLst>
          </p:cNvPr>
          <p:cNvSpPr txBox="1"/>
          <p:nvPr/>
        </p:nvSpPr>
        <p:spPr>
          <a:xfrm>
            <a:off x="6583679" y="2873180"/>
            <a:ext cx="2865121" cy="1323439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Example from Boston </a:t>
            </a:r>
            <a:br>
              <a:rPr lang="en-US" sz="1600" dirty="0"/>
            </a:br>
            <a:r>
              <a:rPr lang="en-US" sz="1600" dirty="0"/>
              <a:t>(Image source: NACTO)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Buses and bikes may share a 16 ft bus/bike lane</a:t>
            </a:r>
          </a:p>
        </p:txBody>
      </p:sp>
    </p:spTree>
    <p:extLst>
      <p:ext uri="{BB962C8B-B14F-4D97-AF65-F5344CB8AC3E}">
        <p14:creationId xmlns:p14="http://schemas.microsoft.com/office/powerpoint/2010/main" val="1969206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D8D357-A370-573F-6AFC-1FA6095A4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C192-8C1C-40E1-8230-8B2A9623AF9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43A37E-F730-41B5-6D42-B150E4123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61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44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F6A0775-E6B5-4ED4-A698-98D9660C4A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75360"/>
            <a:ext cx="8656320" cy="5105400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chemeClr val="tx1"/>
                </a:solidFill>
              </a:rPr>
              <a:t>Summer 2024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65%-95% Design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Outreach</a:t>
            </a:r>
          </a:p>
          <a:p>
            <a:pPr algn="l"/>
            <a:r>
              <a:rPr lang="en-US" b="1" dirty="0">
                <a:solidFill>
                  <a:schemeClr val="tx1"/>
                </a:solidFill>
              </a:rPr>
              <a:t>Fall/Winter 2024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100% Design – Bid Documents</a:t>
            </a:r>
          </a:p>
          <a:p>
            <a:pPr algn="l"/>
            <a:r>
              <a:rPr lang="en-US" b="1" dirty="0">
                <a:solidFill>
                  <a:schemeClr val="tx1"/>
                </a:solidFill>
              </a:rPr>
              <a:t>2025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Construction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749ED-39E5-4FCA-92F3-73B448348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C192-8C1C-40E1-8230-8B2A9623AF9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A5BE42-4C85-46DA-B272-3CA9091728C0}"/>
              </a:ext>
            </a:extLst>
          </p:cNvPr>
          <p:cNvSpPr txBox="1"/>
          <p:nvPr/>
        </p:nvSpPr>
        <p:spPr>
          <a:xfrm>
            <a:off x="320039" y="213360"/>
            <a:ext cx="9128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accent6">
                    <a:lumMod val="50000"/>
                  </a:schemeClr>
                </a:solidFill>
                <a:latin typeface="Fakt Slab Pro Lt" panose="02000000000000000000" pitchFamily="50" charset="0"/>
              </a:defRPr>
            </a:lvl1pPr>
          </a:lstStyle>
          <a:p>
            <a:r>
              <a:rPr lang="en-US" dirty="0"/>
              <a:t>West Oakland 14</a:t>
            </a:r>
            <a:r>
              <a:rPr lang="en-US" baseline="30000" dirty="0"/>
              <a:t>th</a:t>
            </a:r>
            <a:r>
              <a:rPr lang="en-US" dirty="0"/>
              <a:t> St – Road Diet Schedule - </a:t>
            </a:r>
            <a:r>
              <a:rPr lang="en-US" sz="1800" dirty="0"/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489251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FF7DDB-724E-409E-BBE5-DA33C8009F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81" b="7748"/>
          <a:stretch/>
        </p:blipFill>
        <p:spPr>
          <a:xfrm>
            <a:off x="0" y="874058"/>
            <a:ext cx="12192000" cy="537210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8EE35B-DE10-49D0-8BFD-ADB7F4247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C192-8C1C-40E1-8230-8B2A9623AF93}" type="slidenum">
              <a:rPr lang="en-US" smtClean="0"/>
              <a:t>2</a:t>
            </a:fld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AEE6E4E-49EB-4D24-814A-B0A475A9CEBF}"/>
              </a:ext>
            </a:extLst>
          </p:cNvPr>
          <p:cNvSpPr/>
          <p:nvPr/>
        </p:nvSpPr>
        <p:spPr>
          <a:xfrm rot="10800000">
            <a:off x="5480050" y="3314700"/>
            <a:ext cx="3105150" cy="325481"/>
          </a:xfrm>
          <a:custGeom>
            <a:avLst/>
            <a:gdLst>
              <a:gd name="connsiteX0" fmla="*/ 0 w 3200400"/>
              <a:gd name="connsiteY0" fmla="*/ 101600 h 482600"/>
              <a:gd name="connsiteX1" fmla="*/ 0 w 3200400"/>
              <a:gd name="connsiteY1" fmla="*/ 0 h 482600"/>
              <a:gd name="connsiteX2" fmla="*/ 3200400 w 3200400"/>
              <a:gd name="connsiteY2" fmla="*/ 330200 h 482600"/>
              <a:gd name="connsiteX3" fmla="*/ 3181350 w 3200400"/>
              <a:gd name="connsiteY3" fmla="*/ 482600 h 482600"/>
              <a:gd name="connsiteX0" fmla="*/ 0 w 3205105"/>
              <a:gd name="connsiteY0" fmla="*/ 101600 h 479425"/>
              <a:gd name="connsiteX1" fmla="*/ 0 w 3205105"/>
              <a:gd name="connsiteY1" fmla="*/ 0 h 479425"/>
              <a:gd name="connsiteX2" fmla="*/ 3200400 w 3205105"/>
              <a:gd name="connsiteY2" fmla="*/ 330200 h 479425"/>
              <a:gd name="connsiteX3" fmla="*/ 3203575 w 3205105"/>
              <a:gd name="connsiteY3" fmla="*/ 479425 h 479425"/>
              <a:gd name="connsiteX0" fmla="*/ 0 w 3200400"/>
              <a:gd name="connsiteY0" fmla="*/ 101600 h 330200"/>
              <a:gd name="connsiteX1" fmla="*/ 0 w 3200400"/>
              <a:gd name="connsiteY1" fmla="*/ 0 h 330200"/>
              <a:gd name="connsiteX2" fmla="*/ 3200400 w 3200400"/>
              <a:gd name="connsiteY2" fmla="*/ 330200 h 330200"/>
              <a:gd name="connsiteX0" fmla="*/ 0 w 3200400"/>
              <a:gd name="connsiteY0" fmla="*/ 95250 h 323850"/>
              <a:gd name="connsiteX1" fmla="*/ 123825 w 3200400"/>
              <a:gd name="connsiteY1" fmla="*/ 0 h 323850"/>
              <a:gd name="connsiteX2" fmla="*/ 3200400 w 3200400"/>
              <a:gd name="connsiteY2" fmla="*/ 323850 h 323850"/>
              <a:gd name="connsiteX0" fmla="*/ 0 w 3105150"/>
              <a:gd name="connsiteY0" fmla="*/ 190500 h 323850"/>
              <a:gd name="connsiteX1" fmla="*/ 28575 w 3105150"/>
              <a:gd name="connsiteY1" fmla="*/ 0 h 323850"/>
              <a:gd name="connsiteX2" fmla="*/ 3105150 w 3105150"/>
              <a:gd name="connsiteY2" fmla="*/ 323850 h 323850"/>
              <a:gd name="connsiteX0" fmla="*/ 0 w 3105150"/>
              <a:gd name="connsiteY0" fmla="*/ 190500 h 398506"/>
              <a:gd name="connsiteX1" fmla="*/ 28575 w 3105150"/>
              <a:gd name="connsiteY1" fmla="*/ 0 h 398506"/>
              <a:gd name="connsiteX2" fmla="*/ 1262856 w 3105150"/>
              <a:gd name="connsiteY2" fmla="*/ 398506 h 398506"/>
              <a:gd name="connsiteX3" fmla="*/ 3105150 w 3105150"/>
              <a:gd name="connsiteY3" fmla="*/ 323850 h 398506"/>
              <a:gd name="connsiteX0" fmla="*/ 0 w 3105150"/>
              <a:gd name="connsiteY0" fmla="*/ 190500 h 335006"/>
              <a:gd name="connsiteX1" fmla="*/ 28575 w 3105150"/>
              <a:gd name="connsiteY1" fmla="*/ 0 h 335006"/>
              <a:gd name="connsiteX2" fmla="*/ 1269206 w 3105150"/>
              <a:gd name="connsiteY2" fmla="*/ 335006 h 335006"/>
              <a:gd name="connsiteX3" fmla="*/ 3105150 w 3105150"/>
              <a:gd name="connsiteY3" fmla="*/ 323850 h 335006"/>
              <a:gd name="connsiteX0" fmla="*/ 0 w 3105150"/>
              <a:gd name="connsiteY0" fmla="*/ 190500 h 325481"/>
              <a:gd name="connsiteX1" fmla="*/ 28575 w 3105150"/>
              <a:gd name="connsiteY1" fmla="*/ 0 h 325481"/>
              <a:gd name="connsiteX2" fmla="*/ 1278731 w 3105150"/>
              <a:gd name="connsiteY2" fmla="*/ 325481 h 325481"/>
              <a:gd name="connsiteX3" fmla="*/ 3105150 w 3105150"/>
              <a:gd name="connsiteY3" fmla="*/ 323850 h 325481"/>
              <a:gd name="connsiteX0" fmla="*/ 0 w 3105150"/>
              <a:gd name="connsiteY0" fmla="*/ 190500 h 325481"/>
              <a:gd name="connsiteX1" fmla="*/ 28575 w 3105150"/>
              <a:gd name="connsiteY1" fmla="*/ 0 h 325481"/>
              <a:gd name="connsiteX2" fmla="*/ 1278731 w 3105150"/>
              <a:gd name="connsiteY2" fmla="*/ 325481 h 325481"/>
              <a:gd name="connsiteX3" fmla="*/ 3105150 w 3105150"/>
              <a:gd name="connsiteY3" fmla="*/ 323850 h 325481"/>
              <a:gd name="connsiteX0" fmla="*/ 0 w 3105150"/>
              <a:gd name="connsiteY0" fmla="*/ 190500 h 325481"/>
              <a:gd name="connsiteX1" fmla="*/ 28575 w 3105150"/>
              <a:gd name="connsiteY1" fmla="*/ 0 h 325481"/>
              <a:gd name="connsiteX2" fmla="*/ 1278731 w 3105150"/>
              <a:gd name="connsiteY2" fmla="*/ 325481 h 325481"/>
              <a:gd name="connsiteX3" fmla="*/ 3105150 w 3105150"/>
              <a:gd name="connsiteY3" fmla="*/ 323850 h 325481"/>
              <a:gd name="connsiteX0" fmla="*/ 0 w 3105150"/>
              <a:gd name="connsiteY0" fmla="*/ 190500 h 325481"/>
              <a:gd name="connsiteX1" fmla="*/ 28575 w 3105150"/>
              <a:gd name="connsiteY1" fmla="*/ 0 h 325481"/>
              <a:gd name="connsiteX2" fmla="*/ 1278731 w 3105150"/>
              <a:gd name="connsiteY2" fmla="*/ 325481 h 325481"/>
              <a:gd name="connsiteX3" fmla="*/ 3105150 w 3105150"/>
              <a:gd name="connsiteY3" fmla="*/ 323850 h 32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5150" h="325481">
                <a:moveTo>
                  <a:pt x="0" y="190500"/>
                </a:moveTo>
                <a:lnTo>
                  <a:pt x="28575" y="0"/>
                </a:lnTo>
                <a:cubicBezTo>
                  <a:pt x="528902" y="128867"/>
                  <a:pt x="835554" y="218839"/>
                  <a:pt x="1278731" y="325481"/>
                </a:cubicBezTo>
                <a:lnTo>
                  <a:pt x="3105150" y="323850"/>
                </a:ln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F974F8-9FC9-4BD2-B0C2-7335BB69D4EA}"/>
              </a:ext>
            </a:extLst>
          </p:cNvPr>
          <p:cNvSpPr txBox="1"/>
          <p:nvPr/>
        </p:nvSpPr>
        <p:spPr>
          <a:xfrm>
            <a:off x="5864860" y="3555768"/>
            <a:ext cx="1828800" cy="584775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</a:rPr>
              <a:t>Proposed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br>
              <a:rPr lang="en-US" sz="1600" dirty="0">
                <a:solidFill>
                  <a:srgbClr val="0070C0"/>
                </a:solidFill>
              </a:rPr>
            </a:br>
            <a:r>
              <a:rPr lang="en-US" sz="1600" dirty="0">
                <a:solidFill>
                  <a:srgbClr val="0070C0"/>
                </a:solidFill>
              </a:rPr>
              <a:t>Road Diet Project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602773E-38C5-404F-8B17-B443DC12455C}"/>
              </a:ext>
            </a:extLst>
          </p:cNvPr>
          <p:cNvSpPr/>
          <p:nvPr/>
        </p:nvSpPr>
        <p:spPr>
          <a:xfrm>
            <a:off x="2835318" y="3314699"/>
            <a:ext cx="2644731" cy="45719"/>
          </a:xfrm>
          <a:custGeom>
            <a:avLst/>
            <a:gdLst>
              <a:gd name="connsiteX0" fmla="*/ 2470150 w 2470150"/>
              <a:gd name="connsiteY0" fmla="*/ 0 h 0"/>
              <a:gd name="connsiteX1" fmla="*/ 0 w 2470150"/>
              <a:gd name="connsiteY1" fmla="*/ 0 h 0"/>
              <a:gd name="connsiteX0" fmla="*/ 10141 w 10141"/>
              <a:gd name="connsiteY0" fmla="*/ 0 h 0"/>
              <a:gd name="connsiteX1" fmla="*/ 0 w 10141"/>
              <a:gd name="connsiteY1" fmla="*/ 0 h 0"/>
              <a:gd name="connsiteX0" fmla="*/ 10203 w 10203"/>
              <a:gd name="connsiteY0" fmla="*/ 0 h 0"/>
              <a:gd name="connsiteX1" fmla="*/ 0 w 10203"/>
              <a:gd name="connsiteY1" fmla="*/ -3175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203">
                <a:moveTo>
                  <a:pt x="10203" y="0"/>
                </a:moveTo>
                <a:lnTo>
                  <a:pt x="0" y="-3175"/>
                </a:lnTo>
              </a:path>
            </a:pathLst>
          </a:custGeom>
          <a:noFill/>
          <a:ln w="5715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4CECBA-528B-493A-8EB1-8A128A85CE81}"/>
              </a:ext>
            </a:extLst>
          </p:cNvPr>
          <p:cNvSpPr txBox="1"/>
          <p:nvPr/>
        </p:nvSpPr>
        <p:spPr>
          <a:xfrm>
            <a:off x="320039" y="213360"/>
            <a:ext cx="9128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accent6">
                    <a:lumMod val="50000"/>
                  </a:schemeClr>
                </a:solidFill>
                <a:latin typeface="Fakt Slab Pro Lt" panose="02000000000000000000" pitchFamily="50" charset="0"/>
              </a:defRPr>
            </a:lvl1pPr>
          </a:lstStyle>
          <a:p>
            <a:r>
              <a:rPr lang="en-US" dirty="0"/>
              <a:t>West Oakland 14</a:t>
            </a:r>
            <a:r>
              <a:rPr lang="en-US" baseline="30000" dirty="0"/>
              <a:t>th</a:t>
            </a:r>
            <a:r>
              <a:rPr lang="en-US" dirty="0"/>
              <a:t> St – Project Location</a:t>
            </a:r>
            <a:endParaRPr lang="en-US" sz="1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A12B4C-9BA2-46A0-9683-F0F9DF5F06CD}"/>
              </a:ext>
            </a:extLst>
          </p:cNvPr>
          <p:cNvSpPr txBox="1"/>
          <p:nvPr/>
        </p:nvSpPr>
        <p:spPr>
          <a:xfrm>
            <a:off x="1962305" y="2751894"/>
            <a:ext cx="558166" cy="246221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1000" dirty="0"/>
              <a:t>14th 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C0E6EA-17EA-4E2D-92F4-9B1920294B84}"/>
              </a:ext>
            </a:extLst>
          </p:cNvPr>
          <p:cNvSpPr txBox="1"/>
          <p:nvPr/>
        </p:nvSpPr>
        <p:spPr>
          <a:xfrm rot="16200000">
            <a:off x="2340887" y="4372494"/>
            <a:ext cx="944489" cy="246221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Mandela Pkwy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09FC90-9C10-480F-B9DD-5119B6B158E0}"/>
              </a:ext>
            </a:extLst>
          </p:cNvPr>
          <p:cNvSpPr txBox="1"/>
          <p:nvPr/>
        </p:nvSpPr>
        <p:spPr>
          <a:xfrm rot="16200000">
            <a:off x="4786404" y="4343950"/>
            <a:ext cx="710451" cy="246221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Adeline 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079613-75DA-4044-9A3A-CCC2138716E0}"/>
              </a:ext>
            </a:extLst>
          </p:cNvPr>
          <p:cNvSpPr txBox="1"/>
          <p:nvPr/>
        </p:nvSpPr>
        <p:spPr>
          <a:xfrm rot="16801094">
            <a:off x="7801974" y="4631770"/>
            <a:ext cx="644728" cy="246221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 Brush 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4C8A5F-5ED9-4418-90BB-EF78F4C21583}"/>
              </a:ext>
            </a:extLst>
          </p:cNvPr>
          <p:cNvSpPr txBox="1"/>
          <p:nvPr/>
        </p:nvSpPr>
        <p:spPr>
          <a:xfrm rot="16200000">
            <a:off x="6943048" y="4781689"/>
            <a:ext cx="696024" cy="246221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Market St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CEE7A38-0CEF-4D7D-9238-9136496B58F1}"/>
              </a:ext>
            </a:extLst>
          </p:cNvPr>
          <p:cNvGrpSpPr/>
          <p:nvPr/>
        </p:nvGrpSpPr>
        <p:grpSpPr>
          <a:xfrm rot="20637548">
            <a:off x="11035265" y="1365475"/>
            <a:ext cx="333746" cy="759857"/>
            <a:chOff x="653983" y="2781300"/>
            <a:chExt cx="333746" cy="75985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6EC230E-43E9-458C-A2F1-AF21AE74ED32}"/>
                </a:ext>
              </a:extLst>
            </p:cNvPr>
            <p:cNvSpPr txBox="1"/>
            <p:nvPr/>
          </p:nvSpPr>
          <p:spPr>
            <a:xfrm>
              <a:off x="653983" y="3171825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024BDDE-2C72-4385-B77F-D3EC95C129D8}"/>
                </a:ext>
              </a:extLst>
            </p:cNvPr>
            <p:cNvCxnSpPr/>
            <p:nvPr/>
          </p:nvCxnSpPr>
          <p:spPr>
            <a:xfrm flipV="1">
              <a:off x="820856" y="2781300"/>
              <a:ext cx="0" cy="39052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79F92AA-C181-473F-A557-AA0442E5EF30}"/>
              </a:ext>
            </a:extLst>
          </p:cNvPr>
          <p:cNvSpPr txBox="1"/>
          <p:nvPr/>
        </p:nvSpPr>
        <p:spPr>
          <a:xfrm>
            <a:off x="4373910" y="6321992"/>
            <a:ext cx="3228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Total Project Length = 0.75 Miles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6FEDC48-4427-5426-53D6-81A4FC6E9CB8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6566381" y="3314700"/>
            <a:ext cx="212879" cy="241068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0EE8D5C0-4BD9-1FAA-2D3D-5CE8E5AA20FF}"/>
              </a:ext>
            </a:extLst>
          </p:cNvPr>
          <p:cNvSpPr/>
          <p:nvPr/>
        </p:nvSpPr>
        <p:spPr>
          <a:xfrm rot="16200000" flipH="1">
            <a:off x="2893522" y="2990912"/>
            <a:ext cx="302412" cy="392785"/>
          </a:xfrm>
          <a:custGeom>
            <a:avLst/>
            <a:gdLst>
              <a:gd name="connsiteX0" fmla="*/ 2470150 w 2470150"/>
              <a:gd name="connsiteY0" fmla="*/ 0 h 0"/>
              <a:gd name="connsiteX1" fmla="*/ 0 w 2470150"/>
              <a:gd name="connsiteY1" fmla="*/ 0 h 0"/>
              <a:gd name="connsiteX0" fmla="*/ 10141 w 10141"/>
              <a:gd name="connsiteY0" fmla="*/ 0 h 0"/>
              <a:gd name="connsiteX1" fmla="*/ 0 w 10141"/>
              <a:gd name="connsiteY1" fmla="*/ 0 h 0"/>
              <a:gd name="connsiteX0" fmla="*/ 10203 w 10203"/>
              <a:gd name="connsiteY0" fmla="*/ 0 h 0"/>
              <a:gd name="connsiteX1" fmla="*/ 0 w 10203"/>
              <a:gd name="connsiteY1" fmla="*/ -3175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203">
                <a:moveTo>
                  <a:pt x="10203" y="0"/>
                </a:moveTo>
                <a:lnTo>
                  <a:pt x="0" y="-3175"/>
                </a:lnTo>
              </a:path>
            </a:pathLst>
          </a:custGeom>
          <a:noFill/>
          <a:ln w="5715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655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FF7DDB-724E-409E-BBE5-DA33C8009F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81" b="7748"/>
          <a:stretch/>
        </p:blipFill>
        <p:spPr>
          <a:xfrm>
            <a:off x="0" y="874058"/>
            <a:ext cx="12192000" cy="537210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8EE35B-DE10-49D0-8BFD-ADB7F4247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C192-8C1C-40E1-8230-8B2A9623AF93}" type="slidenum">
              <a:rPr lang="en-US" smtClean="0"/>
              <a:t>3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4CECBA-528B-493A-8EB1-8A128A85CE81}"/>
              </a:ext>
            </a:extLst>
          </p:cNvPr>
          <p:cNvSpPr txBox="1"/>
          <p:nvPr/>
        </p:nvSpPr>
        <p:spPr>
          <a:xfrm>
            <a:off x="320039" y="213360"/>
            <a:ext cx="9128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accent6">
                    <a:lumMod val="50000"/>
                  </a:schemeClr>
                </a:solidFill>
                <a:latin typeface="Fakt Slab Pro Lt" panose="02000000000000000000" pitchFamily="50" charset="0"/>
              </a:defRPr>
            </a:lvl1pPr>
          </a:lstStyle>
          <a:p>
            <a:r>
              <a:rPr lang="en-US" dirty="0"/>
              <a:t>West Oakland 14</a:t>
            </a:r>
            <a:r>
              <a:rPr lang="en-US" baseline="30000" dirty="0"/>
              <a:t>th</a:t>
            </a:r>
            <a:r>
              <a:rPr lang="en-US" dirty="0"/>
              <a:t> St – Project Location</a:t>
            </a:r>
            <a:endParaRPr lang="en-US" sz="1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A12B4C-9BA2-46A0-9683-F0F9DF5F06CD}"/>
              </a:ext>
            </a:extLst>
          </p:cNvPr>
          <p:cNvSpPr txBox="1"/>
          <p:nvPr/>
        </p:nvSpPr>
        <p:spPr>
          <a:xfrm>
            <a:off x="1962305" y="2751894"/>
            <a:ext cx="558166" cy="246221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1000" dirty="0"/>
              <a:t>14th 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C0E6EA-17EA-4E2D-92F4-9B1920294B84}"/>
              </a:ext>
            </a:extLst>
          </p:cNvPr>
          <p:cNvSpPr txBox="1"/>
          <p:nvPr/>
        </p:nvSpPr>
        <p:spPr>
          <a:xfrm rot="16200000">
            <a:off x="2340887" y="4372494"/>
            <a:ext cx="944489" cy="246221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Mandela Pkwy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09FC90-9C10-480F-B9DD-5119B6B158E0}"/>
              </a:ext>
            </a:extLst>
          </p:cNvPr>
          <p:cNvSpPr txBox="1"/>
          <p:nvPr/>
        </p:nvSpPr>
        <p:spPr>
          <a:xfrm rot="16200000">
            <a:off x="4786404" y="4343950"/>
            <a:ext cx="710451" cy="246221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Adeline 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079613-75DA-4044-9A3A-CCC2138716E0}"/>
              </a:ext>
            </a:extLst>
          </p:cNvPr>
          <p:cNvSpPr txBox="1"/>
          <p:nvPr/>
        </p:nvSpPr>
        <p:spPr>
          <a:xfrm rot="16801094">
            <a:off x="7801974" y="4631770"/>
            <a:ext cx="644728" cy="246221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 Brush 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4C8A5F-5ED9-4418-90BB-EF78F4C21583}"/>
              </a:ext>
            </a:extLst>
          </p:cNvPr>
          <p:cNvSpPr txBox="1"/>
          <p:nvPr/>
        </p:nvSpPr>
        <p:spPr>
          <a:xfrm rot="16200000">
            <a:off x="6943048" y="4781689"/>
            <a:ext cx="696024" cy="246221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Market St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CEE7A38-0CEF-4D7D-9238-9136496B58F1}"/>
              </a:ext>
            </a:extLst>
          </p:cNvPr>
          <p:cNvGrpSpPr/>
          <p:nvPr/>
        </p:nvGrpSpPr>
        <p:grpSpPr>
          <a:xfrm rot="20637548">
            <a:off x="11035265" y="1365475"/>
            <a:ext cx="333746" cy="759857"/>
            <a:chOff x="653983" y="2781300"/>
            <a:chExt cx="333746" cy="75985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6EC230E-43E9-458C-A2F1-AF21AE74ED32}"/>
                </a:ext>
              </a:extLst>
            </p:cNvPr>
            <p:cNvSpPr txBox="1"/>
            <p:nvPr/>
          </p:nvSpPr>
          <p:spPr>
            <a:xfrm>
              <a:off x="653983" y="3171825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024BDDE-2C72-4385-B77F-D3EC95C129D8}"/>
                </a:ext>
              </a:extLst>
            </p:cNvPr>
            <p:cNvCxnSpPr/>
            <p:nvPr/>
          </p:nvCxnSpPr>
          <p:spPr>
            <a:xfrm flipV="1">
              <a:off x="820856" y="2781300"/>
              <a:ext cx="0" cy="39052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79F92AA-C181-473F-A557-AA0442E5EF30}"/>
              </a:ext>
            </a:extLst>
          </p:cNvPr>
          <p:cNvSpPr txBox="1"/>
          <p:nvPr/>
        </p:nvSpPr>
        <p:spPr>
          <a:xfrm>
            <a:off x="4373910" y="6321992"/>
            <a:ext cx="3228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Total Project Length = 0.75 Miles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6F3C2FC-441F-47D6-B879-A0CEFCB066BF}"/>
              </a:ext>
            </a:extLst>
          </p:cNvPr>
          <p:cNvSpPr/>
          <p:nvPr/>
        </p:nvSpPr>
        <p:spPr>
          <a:xfrm>
            <a:off x="8610600" y="3398520"/>
            <a:ext cx="3535680" cy="624840"/>
          </a:xfrm>
          <a:custGeom>
            <a:avLst/>
            <a:gdLst>
              <a:gd name="connsiteX0" fmla="*/ 0 w 3535680"/>
              <a:gd name="connsiteY0" fmla="*/ 0 h 624840"/>
              <a:gd name="connsiteX1" fmla="*/ 3535680 w 3535680"/>
              <a:gd name="connsiteY1" fmla="*/ 624840 h 624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35680" h="624840">
                <a:moveTo>
                  <a:pt x="0" y="0"/>
                </a:moveTo>
                <a:lnTo>
                  <a:pt x="3535680" y="624840"/>
                </a:lnTo>
              </a:path>
            </a:pathLst>
          </a:custGeom>
          <a:noFill/>
          <a:ln w="762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5462E5-9DE8-46C4-910B-0E65445D2654}"/>
              </a:ext>
            </a:extLst>
          </p:cNvPr>
          <p:cNvSpPr txBox="1"/>
          <p:nvPr/>
        </p:nvSpPr>
        <p:spPr>
          <a:xfrm>
            <a:off x="9646793" y="3228945"/>
            <a:ext cx="1483613" cy="400110"/>
          </a:xfrm>
          <a:prstGeom prst="rect">
            <a:avLst/>
          </a:prstGeom>
          <a:solidFill>
            <a:schemeClr val="bg1">
              <a:lumMod val="50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14</a:t>
            </a:r>
            <a:r>
              <a:rPr lang="en-US" sz="1000" baseline="30000" dirty="0">
                <a:solidFill>
                  <a:schemeClr val="bg1"/>
                </a:solidFill>
              </a:rPr>
              <a:t>th</a:t>
            </a:r>
            <a:r>
              <a:rPr lang="en-US" sz="1000" dirty="0">
                <a:solidFill>
                  <a:schemeClr val="bg1"/>
                </a:solidFill>
              </a:rPr>
              <a:t> St Safety Project – under construction now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B80EE58-9A32-02C0-1559-BD57B17A9712}"/>
              </a:ext>
            </a:extLst>
          </p:cNvPr>
          <p:cNvCxnSpPr>
            <a:cxnSpLocks/>
            <a:stCxn id="15" idx="7"/>
            <a:endCxn id="16" idx="2"/>
          </p:cNvCxnSpPr>
          <p:nvPr/>
        </p:nvCxnSpPr>
        <p:spPr>
          <a:xfrm flipV="1">
            <a:off x="6695167" y="2865183"/>
            <a:ext cx="348291" cy="15924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6FEDC48-4427-5426-53D6-81A4FC6E9CB8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6566381" y="3314700"/>
            <a:ext cx="212879" cy="241068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A9DBA9B-AB5A-62B2-2C40-05B6570D445D}"/>
              </a:ext>
            </a:extLst>
          </p:cNvPr>
          <p:cNvSpPr/>
          <p:nvPr/>
        </p:nvSpPr>
        <p:spPr>
          <a:xfrm>
            <a:off x="3044728" y="874058"/>
            <a:ext cx="45719" cy="4272617"/>
          </a:xfrm>
          <a:custGeom>
            <a:avLst/>
            <a:gdLst>
              <a:gd name="connsiteX0" fmla="*/ 0 w 3535680"/>
              <a:gd name="connsiteY0" fmla="*/ 0 h 624840"/>
              <a:gd name="connsiteX1" fmla="*/ 3535680 w 3535680"/>
              <a:gd name="connsiteY1" fmla="*/ 624840 h 624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35680" h="624840">
                <a:moveTo>
                  <a:pt x="0" y="0"/>
                </a:moveTo>
                <a:lnTo>
                  <a:pt x="3535680" y="624840"/>
                </a:lnTo>
              </a:path>
            </a:pathLst>
          </a:custGeom>
          <a:noFill/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437D544-105E-6044-3ED0-75335E7A1195}"/>
              </a:ext>
            </a:extLst>
          </p:cNvPr>
          <p:cNvSpPr/>
          <p:nvPr/>
        </p:nvSpPr>
        <p:spPr>
          <a:xfrm>
            <a:off x="5301855" y="873969"/>
            <a:ext cx="45719" cy="3786932"/>
          </a:xfrm>
          <a:custGeom>
            <a:avLst/>
            <a:gdLst>
              <a:gd name="connsiteX0" fmla="*/ 0 w 3535680"/>
              <a:gd name="connsiteY0" fmla="*/ 0 h 624840"/>
              <a:gd name="connsiteX1" fmla="*/ 3535680 w 3535680"/>
              <a:gd name="connsiteY1" fmla="*/ 624840 h 624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35680" h="624840">
                <a:moveTo>
                  <a:pt x="0" y="0"/>
                </a:moveTo>
                <a:lnTo>
                  <a:pt x="3535680" y="624840"/>
                </a:lnTo>
              </a:path>
            </a:pathLst>
          </a:custGeom>
          <a:noFill/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0AF43B1B-81CE-2438-3F83-0A3AE43DC343}"/>
              </a:ext>
            </a:extLst>
          </p:cNvPr>
          <p:cNvSpPr/>
          <p:nvPr/>
        </p:nvSpPr>
        <p:spPr>
          <a:xfrm flipH="1">
            <a:off x="7540782" y="873968"/>
            <a:ext cx="61701" cy="5372101"/>
          </a:xfrm>
          <a:custGeom>
            <a:avLst/>
            <a:gdLst>
              <a:gd name="connsiteX0" fmla="*/ 0 w 3535680"/>
              <a:gd name="connsiteY0" fmla="*/ 0 h 624840"/>
              <a:gd name="connsiteX1" fmla="*/ 3535680 w 3535680"/>
              <a:gd name="connsiteY1" fmla="*/ 624840 h 624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35680" h="624840">
                <a:moveTo>
                  <a:pt x="0" y="0"/>
                </a:moveTo>
                <a:lnTo>
                  <a:pt x="3535680" y="624840"/>
                </a:lnTo>
              </a:path>
            </a:pathLst>
          </a:custGeom>
          <a:noFill/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AEE6E4E-49EB-4D24-814A-B0A475A9CEBF}"/>
              </a:ext>
            </a:extLst>
          </p:cNvPr>
          <p:cNvSpPr/>
          <p:nvPr/>
        </p:nvSpPr>
        <p:spPr>
          <a:xfrm rot="10800000">
            <a:off x="5480050" y="3321050"/>
            <a:ext cx="3105150" cy="325481"/>
          </a:xfrm>
          <a:custGeom>
            <a:avLst/>
            <a:gdLst>
              <a:gd name="connsiteX0" fmla="*/ 0 w 3200400"/>
              <a:gd name="connsiteY0" fmla="*/ 101600 h 482600"/>
              <a:gd name="connsiteX1" fmla="*/ 0 w 3200400"/>
              <a:gd name="connsiteY1" fmla="*/ 0 h 482600"/>
              <a:gd name="connsiteX2" fmla="*/ 3200400 w 3200400"/>
              <a:gd name="connsiteY2" fmla="*/ 330200 h 482600"/>
              <a:gd name="connsiteX3" fmla="*/ 3181350 w 3200400"/>
              <a:gd name="connsiteY3" fmla="*/ 482600 h 482600"/>
              <a:gd name="connsiteX0" fmla="*/ 0 w 3205105"/>
              <a:gd name="connsiteY0" fmla="*/ 101600 h 479425"/>
              <a:gd name="connsiteX1" fmla="*/ 0 w 3205105"/>
              <a:gd name="connsiteY1" fmla="*/ 0 h 479425"/>
              <a:gd name="connsiteX2" fmla="*/ 3200400 w 3205105"/>
              <a:gd name="connsiteY2" fmla="*/ 330200 h 479425"/>
              <a:gd name="connsiteX3" fmla="*/ 3203575 w 3205105"/>
              <a:gd name="connsiteY3" fmla="*/ 479425 h 479425"/>
              <a:gd name="connsiteX0" fmla="*/ 0 w 3200400"/>
              <a:gd name="connsiteY0" fmla="*/ 101600 h 330200"/>
              <a:gd name="connsiteX1" fmla="*/ 0 w 3200400"/>
              <a:gd name="connsiteY1" fmla="*/ 0 h 330200"/>
              <a:gd name="connsiteX2" fmla="*/ 3200400 w 3200400"/>
              <a:gd name="connsiteY2" fmla="*/ 330200 h 330200"/>
              <a:gd name="connsiteX0" fmla="*/ 0 w 3200400"/>
              <a:gd name="connsiteY0" fmla="*/ 95250 h 323850"/>
              <a:gd name="connsiteX1" fmla="*/ 123825 w 3200400"/>
              <a:gd name="connsiteY1" fmla="*/ 0 h 323850"/>
              <a:gd name="connsiteX2" fmla="*/ 3200400 w 3200400"/>
              <a:gd name="connsiteY2" fmla="*/ 323850 h 323850"/>
              <a:gd name="connsiteX0" fmla="*/ 0 w 3105150"/>
              <a:gd name="connsiteY0" fmla="*/ 190500 h 323850"/>
              <a:gd name="connsiteX1" fmla="*/ 28575 w 3105150"/>
              <a:gd name="connsiteY1" fmla="*/ 0 h 323850"/>
              <a:gd name="connsiteX2" fmla="*/ 3105150 w 3105150"/>
              <a:gd name="connsiteY2" fmla="*/ 323850 h 323850"/>
              <a:gd name="connsiteX0" fmla="*/ 0 w 3105150"/>
              <a:gd name="connsiteY0" fmla="*/ 190500 h 398506"/>
              <a:gd name="connsiteX1" fmla="*/ 28575 w 3105150"/>
              <a:gd name="connsiteY1" fmla="*/ 0 h 398506"/>
              <a:gd name="connsiteX2" fmla="*/ 1262856 w 3105150"/>
              <a:gd name="connsiteY2" fmla="*/ 398506 h 398506"/>
              <a:gd name="connsiteX3" fmla="*/ 3105150 w 3105150"/>
              <a:gd name="connsiteY3" fmla="*/ 323850 h 398506"/>
              <a:gd name="connsiteX0" fmla="*/ 0 w 3105150"/>
              <a:gd name="connsiteY0" fmla="*/ 190500 h 335006"/>
              <a:gd name="connsiteX1" fmla="*/ 28575 w 3105150"/>
              <a:gd name="connsiteY1" fmla="*/ 0 h 335006"/>
              <a:gd name="connsiteX2" fmla="*/ 1269206 w 3105150"/>
              <a:gd name="connsiteY2" fmla="*/ 335006 h 335006"/>
              <a:gd name="connsiteX3" fmla="*/ 3105150 w 3105150"/>
              <a:gd name="connsiteY3" fmla="*/ 323850 h 335006"/>
              <a:gd name="connsiteX0" fmla="*/ 0 w 3105150"/>
              <a:gd name="connsiteY0" fmla="*/ 190500 h 325481"/>
              <a:gd name="connsiteX1" fmla="*/ 28575 w 3105150"/>
              <a:gd name="connsiteY1" fmla="*/ 0 h 325481"/>
              <a:gd name="connsiteX2" fmla="*/ 1278731 w 3105150"/>
              <a:gd name="connsiteY2" fmla="*/ 325481 h 325481"/>
              <a:gd name="connsiteX3" fmla="*/ 3105150 w 3105150"/>
              <a:gd name="connsiteY3" fmla="*/ 323850 h 325481"/>
              <a:gd name="connsiteX0" fmla="*/ 0 w 3105150"/>
              <a:gd name="connsiteY0" fmla="*/ 190500 h 325481"/>
              <a:gd name="connsiteX1" fmla="*/ 28575 w 3105150"/>
              <a:gd name="connsiteY1" fmla="*/ 0 h 325481"/>
              <a:gd name="connsiteX2" fmla="*/ 1278731 w 3105150"/>
              <a:gd name="connsiteY2" fmla="*/ 325481 h 325481"/>
              <a:gd name="connsiteX3" fmla="*/ 3105150 w 3105150"/>
              <a:gd name="connsiteY3" fmla="*/ 323850 h 325481"/>
              <a:gd name="connsiteX0" fmla="*/ 0 w 3105150"/>
              <a:gd name="connsiteY0" fmla="*/ 190500 h 325481"/>
              <a:gd name="connsiteX1" fmla="*/ 28575 w 3105150"/>
              <a:gd name="connsiteY1" fmla="*/ 0 h 325481"/>
              <a:gd name="connsiteX2" fmla="*/ 1278731 w 3105150"/>
              <a:gd name="connsiteY2" fmla="*/ 325481 h 325481"/>
              <a:gd name="connsiteX3" fmla="*/ 3105150 w 3105150"/>
              <a:gd name="connsiteY3" fmla="*/ 323850 h 325481"/>
              <a:gd name="connsiteX0" fmla="*/ 0 w 3105150"/>
              <a:gd name="connsiteY0" fmla="*/ 190500 h 325481"/>
              <a:gd name="connsiteX1" fmla="*/ 28575 w 3105150"/>
              <a:gd name="connsiteY1" fmla="*/ 0 h 325481"/>
              <a:gd name="connsiteX2" fmla="*/ 1278731 w 3105150"/>
              <a:gd name="connsiteY2" fmla="*/ 325481 h 325481"/>
              <a:gd name="connsiteX3" fmla="*/ 3105150 w 3105150"/>
              <a:gd name="connsiteY3" fmla="*/ 323850 h 32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5150" h="325481">
                <a:moveTo>
                  <a:pt x="0" y="190500"/>
                </a:moveTo>
                <a:lnTo>
                  <a:pt x="28575" y="0"/>
                </a:lnTo>
                <a:cubicBezTo>
                  <a:pt x="528902" y="128867"/>
                  <a:pt x="835554" y="218839"/>
                  <a:pt x="1278731" y="325481"/>
                </a:cubicBezTo>
                <a:lnTo>
                  <a:pt x="3105150" y="323850"/>
                </a:ln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A35D5D3-46F5-60CA-2208-8708AED9F158}"/>
              </a:ext>
            </a:extLst>
          </p:cNvPr>
          <p:cNvSpPr/>
          <p:nvPr/>
        </p:nvSpPr>
        <p:spPr>
          <a:xfrm>
            <a:off x="2835318" y="3314699"/>
            <a:ext cx="2644731" cy="45719"/>
          </a:xfrm>
          <a:custGeom>
            <a:avLst/>
            <a:gdLst>
              <a:gd name="connsiteX0" fmla="*/ 2470150 w 2470150"/>
              <a:gd name="connsiteY0" fmla="*/ 0 h 0"/>
              <a:gd name="connsiteX1" fmla="*/ 0 w 2470150"/>
              <a:gd name="connsiteY1" fmla="*/ 0 h 0"/>
              <a:gd name="connsiteX0" fmla="*/ 10141 w 10141"/>
              <a:gd name="connsiteY0" fmla="*/ 0 h 0"/>
              <a:gd name="connsiteX1" fmla="*/ 0 w 10141"/>
              <a:gd name="connsiteY1" fmla="*/ 0 h 0"/>
              <a:gd name="connsiteX0" fmla="*/ 10203 w 10203"/>
              <a:gd name="connsiteY0" fmla="*/ 0 h 0"/>
              <a:gd name="connsiteX1" fmla="*/ 0 w 10203"/>
              <a:gd name="connsiteY1" fmla="*/ -3175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203">
                <a:moveTo>
                  <a:pt x="10203" y="0"/>
                </a:moveTo>
                <a:lnTo>
                  <a:pt x="0" y="-3175"/>
                </a:lnTo>
              </a:path>
            </a:pathLst>
          </a:custGeom>
          <a:noFill/>
          <a:ln w="5715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F974F8-9FC9-4BD2-B0C2-7335BB69D4EA}"/>
              </a:ext>
            </a:extLst>
          </p:cNvPr>
          <p:cNvSpPr txBox="1"/>
          <p:nvPr/>
        </p:nvSpPr>
        <p:spPr>
          <a:xfrm>
            <a:off x="5864860" y="3555768"/>
            <a:ext cx="1828800" cy="584775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</a:rPr>
              <a:t>Proposed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br>
              <a:rPr lang="en-US" sz="1600" dirty="0">
                <a:solidFill>
                  <a:srgbClr val="0070C0"/>
                </a:solidFill>
              </a:rPr>
            </a:br>
            <a:r>
              <a:rPr lang="en-US" sz="1600" dirty="0">
                <a:solidFill>
                  <a:srgbClr val="0070C0"/>
                </a:solidFill>
              </a:rPr>
              <a:t>Road Diet Project</a:t>
            </a: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7C2EBC0C-19EC-A59D-CB18-692CD68597DD}"/>
              </a:ext>
            </a:extLst>
          </p:cNvPr>
          <p:cNvSpPr/>
          <p:nvPr/>
        </p:nvSpPr>
        <p:spPr>
          <a:xfrm flipH="1">
            <a:off x="204786" y="2569370"/>
            <a:ext cx="8446503" cy="828224"/>
          </a:xfrm>
          <a:custGeom>
            <a:avLst/>
            <a:gdLst>
              <a:gd name="connsiteX0" fmla="*/ 0 w 3535680"/>
              <a:gd name="connsiteY0" fmla="*/ 0 h 624840"/>
              <a:gd name="connsiteX1" fmla="*/ 3535680 w 3535680"/>
              <a:gd name="connsiteY1" fmla="*/ 624840 h 624840"/>
              <a:gd name="connsiteX0" fmla="*/ 0 w 3490640"/>
              <a:gd name="connsiteY0" fmla="*/ 222331 h 267344"/>
              <a:gd name="connsiteX1" fmla="*/ 3490640 w 3490640"/>
              <a:gd name="connsiteY1" fmla="*/ 45012 h 267344"/>
              <a:gd name="connsiteX0" fmla="*/ 0 w 3490640"/>
              <a:gd name="connsiteY0" fmla="*/ 222331 h 267344"/>
              <a:gd name="connsiteX1" fmla="*/ 3490640 w 3490640"/>
              <a:gd name="connsiteY1" fmla="*/ 45012 h 267344"/>
              <a:gd name="connsiteX0" fmla="*/ 0 w 3227918"/>
              <a:gd name="connsiteY0" fmla="*/ 94972 h 150928"/>
              <a:gd name="connsiteX1" fmla="*/ 3227918 w 3227918"/>
              <a:gd name="connsiteY1" fmla="*/ 55954 h 150928"/>
              <a:gd name="connsiteX0" fmla="*/ 0 w 3227918"/>
              <a:gd name="connsiteY0" fmla="*/ 39017 h 124920"/>
              <a:gd name="connsiteX1" fmla="*/ 3227918 w 3227918"/>
              <a:gd name="connsiteY1" fmla="*/ -1 h 124920"/>
              <a:gd name="connsiteX0" fmla="*/ 0 w 3227918"/>
              <a:gd name="connsiteY0" fmla="*/ 39017 h 126198"/>
              <a:gd name="connsiteX1" fmla="*/ 3227918 w 3227918"/>
              <a:gd name="connsiteY1" fmla="*/ -1 h 126198"/>
              <a:gd name="connsiteX0" fmla="*/ 0 w 3227918"/>
              <a:gd name="connsiteY0" fmla="*/ 39017 h 126198"/>
              <a:gd name="connsiteX1" fmla="*/ 3227918 w 3227918"/>
              <a:gd name="connsiteY1" fmla="*/ -1 h 126198"/>
              <a:gd name="connsiteX0" fmla="*/ 0 w 3227918"/>
              <a:gd name="connsiteY0" fmla="*/ 39017 h 126198"/>
              <a:gd name="connsiteX1" fmla="*/ 3227918 w 3227918"/>
              <a:gd name="connsiteY1" fmla="*/ -1 h 126198"/>
              <a:gd name="connsiteX0" fmla="*/ 0 w 3227918"/>
              <a:gd name="connsiteY0" fmla="*/ 39017 h 65341"/>
              <a:gd name="connsiteX1" fmla="*/ 3227918 w 3227918"/>
              <a:gd name="connsiteY1" fmla="*/ -1 h 65341"/>
              <a:gd name="connsiteX0" fmla="*/ 0 w 3458710"/>
              <a:gd name="connsiteY0" fmla="*/ 132806 h 159130"/>
              <a:gd name="connsiteX1" fmla="*/ 3227918 w 3458710"/>
              <a:gd name="connsiteY1" fmla="*/ 93788 h 159130"/>
              <a:gd name="connsiteX2" fmla="*/ 3198378 w 3458710"/>
              <a:gd name="connsiteY2" fmla="*/ 0 h 159130"/>
              <a:gd name="connsiteX0" fmla="*/ 0 w 5067493"/>
              <a:gd name="connsiteY0" fmla="*/ 2207385 h 2233709"/>
              <a:gd name="connsiteX1" fmla="*/ 3227918 w 5067493"/>
              <a:gd name="connsiteY1" fmla="*/ 2168367 h 2233709"/>
              <a:gd name="connsiteX2" fmla="*/ 5067471 w 5067493"/>
              <a:gd name="connsiteY2" fmla="*/ 0 h 2233709"/>
              <a:gd name="connsiteX0" fmla="*/ 0 w 8840695"/>
              <a:gd name="connsiteY0" fmla="*/ 5969283 h 5995607"/>
              <a:gd name="connsiteX1" fmla="*/ 3227918 w 8840695"/>
              <a:gd name="connsiteY1" fmla="*/ 5930265 h 5995607"/>
              <a:gd name="connsiteX2" fmla="*/ 8840689 w 8840695"/>
              <a:gd name="connsiteY2" fmla="*/ 0 h 5995607"/>
              <a:gd name="connsiteX0" fmla="*/ 0 w 8840695"/>
              <a:gd name="connsiteY0" fmla="*/ 5969283 h 5995607"/>
              <a:gd name="connsiteX1" fmla="*/ 3227918 w 8840695"/>
              <a:gd name="connsiteY1" fmla="*/ 5930265 h 5995607"/>
              <a:gd name="connsiteX2" fmla="*/ 8840689 w 8840695"/>
              <a:gd name="connsiteY2" fmla="*/ 0 h 5995607"/>
              <a:gd name="connsiteX0" fmla="*/ 0 w 8840695"/>
              <a:gd name="connsiteY0" fmla="*/ 5969283 h 5995607"/>
              <a:gd name="connsiteX1" fmla="*/ 3227918 w 8840695"/>
              <a:gd name="connsiteY1" fmla="*/ 5930265 h 5995607"/>
              <a:gd name="connsiteX2" fmla="*/ 8840689 w 8840695"/>
              <a:gd name="connsiteY2" fmla="*/ 0 h 5995607"/>
              <a:gd name="connsiteX0" fmla="*/ 0 w 8840695"/>
              <a:gd name="connsiteY0" fmla="*/ 5969283 h 5995607"/>
              <a:gd name="connsiteX1" fmla="*/ 3227918 w 8840695"/>
              <a:gd name="connsiteY1" fmla="*/ 5930265 h 5995607"/>
              <a:gd name="connsiteX2" fmla="*/ 8840689 w 8840695"/>
              <a:gd name="connsiteY2" fmla="*/ 0 h 5995607"/>
              <a:gd name="connsiteX0" fmla="*/ 0 w 8600490"/>
              <a:gd name="connsiteY0" fmla="*/ 4088334 h 4114658"/>
              <a:gd name="connsiteX1" fmla="*/ 3227918 w 8600490"/>
              <a:gd name="connsiteY1" fmla="*/ 4049316 h 4114658"/>
              <a:gd name="connsiteX2" fmla="*/ 8600484 w 8600490"/>
              <a:gd name="connsiteY2" fmla="*/ 0 h 4114658"/>
              <a:gd name="connsiteX0" fmla="*/ 0 w 8630512"/>
              <a:gd name="connsiteY0" fmla="*/ 5305419 h 5331743"/>
              <a:gd name="connsiteX1" fmla="*/ 3227918 w 8630512"/>
              <a:gd name="connsiteY1" fmla="*/ 5266401 h 5331743"/>
              <a:gd name="connsiteX2" fmla="*/ 8630509 w 8630512"/>
              <a:gd name="connsiteY2" fmla="*/ 0 h 5331743"/>
              <a:gd name="connsiteX0" fmla="*/ 0 w 8810666"/>
              <a:gd name="connsiteY0" fmla="*/ 5747995 h 5774319"/>
              <a:gd name="connsiteX1" fmla="*/ 3227918 w 8810666"/>
              <a:gd name="connsiteY1" fmla="*/ 5708977 h 5774319"/>
              <a:gd name="connsiteX2" fmla="*/ 8810662 w 8810666"/>
              <a:gd name="connsiteY2" fmla="*/ 0 h 5774319"/>
              <a:gd name="connsiteX0" fmla="*/ 0 w 9971656"/>
              <a:gd name="connsiteY0" fmla="*/ 7075724 h 7102048"/>
              <a:gd name="connsiteX1" fmla="*/ 3227918 w 9971656"/>
              <a:gd name="connsiteY1" fmla="*/ 7036706 h 7102048"/>
              <a:gd name="connsiteX2" fmla="*/ 9971653 w 9971656"/>
              <a:gd name="connsiteY2" fmla="*/ 0 h 7102048"/>
              <a:gd name="connsiteX0" fmla="*/ 0 w 9030857"/>
              <a:gd name="connsiteY0" fmla="*/ 5969283 h 5995607"/>
              <a:gd name="connsiteX1" fmla="*/ 3227918 w 9030857"/>
              <a:gd name="connsiteY1" fmla="*/ 5930265 h 5995607"/>
              <a:gd name="connsiteX2" fmla="*/ 9030851 w 9030857"/>
              <a:gd name="connsiteY2" fmla="*/ 0 h 5995607"/>
              <a:gd name="connsiteX0" fmla="*/ 0 w 21671636"/>
              <a:gd name="connsiteY0" fmla="*/ 5858641 h 5937178"/>
              <a:gd name="connsiteX1" fmla="*/ 15868697 w 21671636"/>
              <a:gd name="connsiteY1" fmla="*/ 5930265 h 5937178"/>
              <a:gd name="connsiteX2" fmla="*/ 21671630 w 21671636"/>
              <a:gd name="connsiteY2" fmla="*/ 0 h 5937178"/>
              <a:gd name="connsiteX0" fmla="*/ 1192488 w 22864124"/>
              <a:gd name="connsiteY0" fmla="*/ 5858641 h 6397271"/>
              <a:gd name="connsiteX1" fmla="*/ 1170621 w 22864124"/>
              <a:gd name="connsiteY1" fmla="*/ 6002438 h 6397271"/>
              <a:gd name="connsiteX2" fmla="*/ 17061185 w 22864124"/>
              <a:gd name="connsiteY2" fmla="*/ 5930265 h 6397271"/>
              <a:gd name="connsiteX3" fmla="*/ 22864118 w 22864124"/>
              <a:gd name="connsiteY3" fmla="*/ 0 h 6397271"/>
              <a:gd name="connsiteX0" fmla="*/ 3973534 w 25645170"/>
              <a:gd name="connsiteY0" fmla="*/ 5858641 h 6469802"/>
              <a:gd name="connsiteX1" fmla="*/ 678875 w 25645170"/>
              <a:gd name="connsiteY1" fmla="*/ 6223725 h 6469802"/>
              <a:gd name="connsiteX2" fmla="*/ 19842231 w 25645170"/>
              <a:gd name="connsiteY2" fmla="*/ 5930265 h 6469802"/>
              <a:gd name="connsiteX3" fmla="*/ 25645164 w 25645170"/>
              <a:gd name="connsiteY3" fmla="*/ 0 h 6469802"/>
              <a:gd name="connsiteX0" fmla="*/ 181119 w 26806980"/>
              <a:gd name="connsiteY0" fmla="*/ 9620538 h 9620666"/>
              <a:gd name="connsiteX1" fmla="*/ 1840685 w 26806980"/>
              <a:gd name="connsiteY1" fmla="*/ 6223725 h 9620666"/>
              <a:gd name="connsiteX2" fmla="*/ 21004041 w 26806980"/>
              <a:gd name="connsiteY2" fmla="*/ 5930265 h 9620666"/>
              <a:gd name="connsiteX3" fmla="*/ 26806974 w 26806980"/>
              <a:gd name="connsiteY3" fmla="*/ 0 h 9620666"/>
              <a:gd name="connsiteX0" fmla="*/ 4 w 26625865"/>
              <a:gd name="connsiteY0" fmla="*/ 9620538 h 9620654"/>
              <a:gd name="connsiteX1" fmla="*/ 5322693 w 26625865"/>
              <a:gd name="connsiteY1" fmla="*/ 5891793 h 9620654"/>
              <a:gd name="connsiteX2" fmla="*/ 20822926 w 26625865"/>
              <a:gd name="connsiteY2" fmla="*/ 5930265 h 9620654"/>
              <a:gd name="connsiteX3" fmla="*/ 26625859 w 26625865"/>
              <a:gd name="connsiteY3" fmla="*/ 0 h 9620654"/>
              <a:gd name="connsiteX0" fmla="*/ 4 w 26625865"/>
              <a:gd name="connsiteY0" fmla="*/ 9620538 h 9620759"/>
              <a:gd name="connsiteX1" fmla="*/ 5322693 w 26625865"/>
              <a:gd name="connsiteY1" fmla="*/ 5891793 h 9620759"/>
              <a:gd name="connsiteX2" fmla="*/ 20822926 w 26625865"/>
              <a:gd name="connsiteY2" fmla="*/ 5930265 h 9620759"/>
              <a:gd name="connsiteX3" fmla="*/ 26625859 w 26625865"/>
              <a:gd name="connsiteY3" fmla="*/ 0 h 9620759"/>
              <a:gd name="connsiteX0" fmla="*/ 4 w 26625865"/>
              <a:gd name="connsiteY0" fmla="*/ 9620538 h 9620794"/>
              <a:gd name="connsiteX1" fmla="*/ 5022437 w 26625865"/>
              <a:gd name="connsiteY1" fmla="*/ 6113081 h 9620794"/>
              <a:gd name="connsiteX2" fmla="*/ 20822926 w 26625865"/>
              <a:gd name="connsiteY2" fmla="*/ 5930265 h 9620794"/>
              <a:gd name="connsiteX3" fmla="*/ 26625859 w 26625865"/>
              <a:gd name="connsiteY3" fmla="*/ 0 h 9620794"/>
              <a:gd name="connsiteX0" fmla="*/ 4 w 26625865"/>
              <a:gd name="connsiteY0" fmla="*/ 9620538 h 9620794"/>
              <a:gd name="connsiteX1" fmla="*/ 5022437 w 26625865"/>
              <a:gd name="connsiteY1" fmla="*/ 6113081 h 9620794"/>
              <a:gd name="connsiteX2" fmla="*/ 20822926 w 26625865"/>
              <a:gd name="connsiteY2" fmla="*/ 5930265 h 9620794"/>
              <a:gd name="connsiteX3" fmla="*/ 26625859 w 26625865"/>
              <a:gd name="connsiteY3" fmla="*/ 0 h 9620794"/>
              <a:gd name="connsiteX0" fmla="*/ 4 w 26625865"/>
              <a:gd name="connsiteY0" fmla="*/ 9620538 h 9620794"/>
              <a:gd name="connsiteX1" fmla="*/ 5022437 w 26625865"/>
              <a:gd name="connsiteY1" fmla="*/ 6113081 h 9620794"/>
              <a:gd name="connsiteX2" fmla="*/ 20822926 w 26625865"/>
              <a:gd name="connsiteY2" fmla="*/ 5930265 h 9620794"/>
              <a:gd name="connsiteX3" fmla="*/ 26625859 w 26625865"/>
              <a:gd name="connsiteY3" fmla="*/ 0 h 9620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25865" h="9620794">
                <a:moveTo>
                  <a:pt x="4" y="9620538"/>
                </a:moveTo>
                <a:cubicBezTo>
                  <a:pt x="-3640" y="9644504"/>
                  <a:pt x="2361092" y="7977453"/>
                  <a:pt x="5022437" y="6113081"/>
                </a:cubicBezTo>
                <a:cubicBezTo>
                  <a:pt x="7667220" y="6125018"/>
                  <a:pt x="17357473" y="5824233"/>
                  <a:pt x="20822926" y="5930265"/>
                </a:cubicBezTo>
                <a:cubicBezTo>
                  <a:pt x="21355988" y="5613075"/>
                  <a:pt x="26632013" y="19539"/>
                  <a:pt x="26625859" y="0"/>
                </a:cubicBezTo>
              </a:path>
            </a:pathLst>
          </a:custGeom>
          <a:noFill/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66CFD45-75FB-5F5E-2930-1DA2FF260AFD}"/>
              </a:ext>
            </a:extLst>
          </p:cNvPr>
          <p:cNvSpPr/>
          <p:nvPr/>
        </p:nvSpPr>
        <p:spPr>
          <a:xfrm rot="16200000" flipH="1">
            <a:off x="2893522" y="2990912"/>
            <a:ext cx="302412" cy="392785"/>
          </a:xfrm>
          <a:custGeom>
            <a:avLst/>
            <a:gdLst>
              <a:gd name="connsiteX0" fmla="*/ 2470150 w 2470150"/>
              <a:gd name="connsiteY0" fmla="*/ 0 h 0"/>
              <a:gd name="connsiteX1" fmla="*/ 0 w 2470150"/>
              <a:gd name="connsiteY1" fmla="*/ 0 h 0"/>
              <a:gd name="connsiteX0" fmla="*/ 10141 w 10141"/>
              <a:gd name="connsiteY0" fmla="*/ 0 h 0"/>
              <a:gd name="connsiteX1" fmla="*/ 0 w 10141"/>
              <a:gd name="connsiteY1" fmla="*/ 0 h 0"/>
              <a:gd name="connsiteX0" fmla="*/ 10203 w 10203"/>
              <a:gd name="connsiteY0" fmla="*/ 0 h 0"/>
              <a:gd name="connsiteX1" fmla="*/ 0 w 10203"/>
              <a:gd name="connsiteY1" fmla="*/ -3175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203">
                <a:moveTo>
                  <a:pt x="10203" y="0"/>
                </a:moveTo>
                <a:lnTo>
                  <a:pt x="0" y="-3175"/>
                </a:lnTo>
              </a:path>
            </a:pathLst>
          </a:custGeom>
          <a:noFill/>
          <a:ln w="5715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4560D96-7102-E5F6-ED60-4C64A8BB65DB}"/>
              </a:ext>
            </a:extLst>
          </p:cNvPr>
          <p:cNvSpPr txBox="1"/>
          <p:nvPr/>
        </p:nvSpPr>
        <p:spPr>
          <a:xfrm>
            <a:off x="2215750" y="3453406"/>
            <a:ext cx="948542" cy="400110"/>
          </a:xfrm>
          <a:prstGeom prst="rect">
            <a:avLst/>
          </a:prstGeom>
          <a:solidFill>
            <a:schemeClr val="bg1">
              <a:lumMod val="50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Existing path and bike lanes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3E11AB1-20BF-65AB-1D6A-B799B5AEFB15}"/>
              </a:ext>
            </a:extLst>
          </p:cNvPr>
          <p:cNvSpPr txBox="1"/>
          <p:nvPr/>
        </p:nvSpPr>
        <p:spPr>
          <a:xfrm>
            <a:off x="4652044" y="3557315"/>
            <a:ext cx="728347" cy="400110"/>
          </a:xfrm>
          <a:prstGeom prst="rect">
            <a:avLst/>
          </a:prstGeom>
          <a:solidFill>
            <a:schemeClr val="bg1">
              <a:lumMod val="50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Existing </a:t>
            </a:r>
            <a:br>
              <a:rPr lang="en-US" sz="1000" dirty="0">
                <a:solidFill>
                  <a:schemeClr val="bg1"/>
                </a:solidFill>
              </a:rPr>
            </a:br>
            <a:r>
              <a:rPr lang="en-US" sz="1000" dirty="0">
                <a:solidFill>
                  <a:schemeClr val="bg1"/>
                </a:solidFill>
              </a:rPr>
              <a:t>bike lanes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11BFC0F-BAD8-DC6C-DF9E-A89ACD3628DE}"/>
              </a:ext>
            </a:extLst>
          </p:cNvPr>
          <p:cNvSpPr txBox="1"/>
          <p:nvPr/>
        </p:nvSpPr>
        <p:spPr>
          <a:xfrm>
            <a:off x="6894329" y="5469001"/>
            <a:ext cx="728347" cy="400110"/>
          </a:xfrm>
          <a:prstGeom prst="rect">
            <a:avLst/>
          </a:prstGeom>
          <a:solidFill>
            <a:schemeClr val="bg1">
              <a:lumMod val="50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Existing </a:t>
            </a:r>
            <a:br>
              <a:rPr lang="en-US" sz="1000" dirty="0">
                <a:solidFill>
                  <a:schemeClr val="bg1"/>
                </a:solidFill>
              </a:rPr>
            </a:br>
            <a:r>
              <a:rPr lang="en-US" sz="1000" dirty="0">
                <a:solidFill>
                  <a:schemeClr val="bg1"/>
                </a:solidFill>
              </a:rPr>
              <a:t>bike lanes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CD3A1C6-7D8B-DBC8-8B2A-5B48955D0A64}"/>
              </a:ext>
            </a:extLst>
          </p:cNvPr>
          <p:cNvSpPr txBox="1"/>
          <p:nvPr/>
        </p:nvSpPr>
        <p:spPr>
          <a:xfrm>
            <a:off x="908640" y="2465073"/>
            <a:ext cx="728347" cy="400110"/>
          </a:xfrm>
          <a:prstGeom prst="rect">
            <a:avLst/>
          </a:prstGeom>
          <a:solidFill>
            <a:schemeClr val="bg1">
              <a:lumMod val="50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Existing </a:t>
            </a:r>
            <a:br>
              <a:rPr lang="en-US" sz="1000" dirty="0">
                <a:solidFill>
                  <a:schemeClr val="bg1"/>
                </a:solidFill>
              </a:rPr>
            </a:br>
            <a:r>
              <a:rPr lang="en-US" sz="1000" dirty="0">
                <a:solidFill>
                  <a:schemeClr val="bg1"/>
                </a:solidFill>
              </a:rPr>
              <a:t>bike lanes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A7B1FC8-7887-973B-E27F-0836CD9A89E4}"/>
              </a:ext>
            </a:extLst>
          </p:cNvPr>
          <p:cNvSpPr txBox="1"/>
          <p:nvPr/>
        </p:nvSpPr>
        <p:spPr>
          <a:xfrm>
            <a:off x="3785342" y="2785632"/>
            <a:ext cx="948542" cy="246221"/>
          </a:xfrm>
          <a:prstGeom prst="rect">
            <a:avLst/>
          </a:prstGeom>
          <a:solidFill>
            <a:srgbClr val="AE519F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Bus Route 14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B9DB0B3-16FB-363C-407B-5F821167F31C}"/>
              </a:ext>
            </a:extLst>
          </p:cNvPr>
          <p:cNvCxnSpPr/>
          <p:nvPr/>
        </p:nvCxnSpPr>
        <p:spPr>
          <a:xfrm>
            <a:off x="4733884" y="2907139"/>
            <a:ext cx="340662" cy="0"/>
          </a:xfrm>
          <a:prstGeom prst="straightConnector1">
            <a:avLst/>
          </a:prstGeom>
          <a:ln w="38100">
            <a:solidFill>
              <a:srgbClr val="AE519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81BB382-6438-31FD-A540-A14F6C8A39E2}"/>
              </a:ext>
            </a:extLst>
          </p:cNvPr>
          <p:cNvCxnSpPr>
            <a:cxnSpLocks/>
            <a:endCxn id="47" idx="1"/>
          </p:cNvCxnSpPr>
          <p:nvPr/>
        </p:nvCxnSpPr>
        <p:spPr>
          <a:xfrm>
            <a:off x="3444680" y="2907139"/>
            <a:ext cx="340662" cy="1604"/>
          </a:xfrm>
          <a:prstGeom prst="straightConnector1">
            <a:avLst/>
          </a:prstGeom>
          <a:ln w="38100">
            <a:solidFill>
              <a:srgbClr val="AE519F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83031435-C71C-82DF-76DF-F5434E3A9F6F}"/>
              </a:ext>
            </a:extLst>
          </p:cNvPr>
          <p:cNvSpPr txBox="1"/>
          <p:nvPr/>
        </p:nvSpPr>
        <p:spPr>
          <a:xfrm rot="16200000">
            <a:off x="4785564" y="1654266"/>
            <a:ext cx="712131" cy="246221"/>
          </a:xfrm>
          <a:prstGeom prst="rect">
            <a:avLst/>
          </a:prstGeom>
          <a:solidFill>
            <a:srgbClr val="AE519F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Route 36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E655FEB-6E72-5D8F-EF53-05DFF52ED48F}"/>
              </a:ext>
            </a:extLst>
          </p:cNvPr>
          <p:cNvCxnSpPr>
            <a:cxnSpLocks/>
          </p:cNvCxnSpPr>
          <p:nvPr/>
        </p:nvCxnSpPr>
        <p:spPr>
          <a:xfrm rot="5400000">
            <a:off x="4973982" y="2303773"/>
            <a:ext cx="340662" cy="0"/>
          </a:xfrm>
          <a:prstGeom prst="straightConnector1">
            <a:avLst/>
          </a:prstGeom>
          <a:ln w="38100">
            <a:solidFill>
              <a:srgbClr val="AE519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639767D-243E-D24F-DC00-378C9F82CAE0}"/>
              </a:ext>
            </a:extLst>
          </p:cNvPr>
          <p:cNvCxnSpPr>
            <a:cxnSpLocks/>
          </p:cNvCxnSpPr>
          <p:nvPr/>
        </p:nvCxnSpPr>
        <p:spPr>
          <a:xfrm rot="16200000">
            <a:off x="4971298" y="1246980"/>
            <a:ext cx="340662" cy="0"/>
          </a:xfrm>
          <a:prstGeom prst="straightConnector1">
            <a:avLst/>
          </a:prstGeom>
          <a:ln w="38100">
            <a:solidFill>
              <a:srgbClr val="AE519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0202B465-3723-C26E-11B7-450D679265E2}"/>
              </a:ext>
            </a:extLst>
          </p:cNvPr>
          <p:cNvSpPr txBox="1"/>
          <p:nvPr/>
        </p:nvSpPr>
        <p:spPr>
          <a:xfrm rot="16200000">
            <a:off x="7046237" y="1482077"/>
            <a:ext cx="712131" cy="246221"/>
          </a:xfrm>
          <a:prstGeom prst="rect">
            <a:avLst/>
          </a:prstGeom>
          <a:solidFill>
            <a:srgbClr val="95A51B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Route 88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014B4635-FE19-AB62-832E-F226937FBA33}"/>
              </a:ext>
            </a:extLst>
          </p:cNvPr>
          <p:cNvCxnSpPr>
            <a:cxnSpLocks/>
          </p:cNvCxnSpPr>
          <p:nvPr/>
        </p:nvCxnSpPr>
        <p:spPr>
          <a:xfrm rot="5400000">
            <a:off x="7234655" y="2131584"/>
            <a:ext cx="340662" cy="0"/>
          </a:xfrm>
          <a:prstGeom prst="straightConnector1">
            <a:avLst/>
          </a:prstGeom>
          <a:ln w="38100">
            <a:solidFill>
              <a:srgbClr val="95A5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C7AC129-3453-4362-07F0-013E30814BB6}"/>
              </a:ext>
            </a:extLst>
          </p:cNvPr>
          <p:cNvCxnSpPr>
            <a:cxnSpLocks/>
          </p:cNvCxnSpPr>
          <p:nvPr/>
        </p:nvCxnSpPr>
        <p:spPr>
          <a:xfrm rot="16200000">
            <a:off x="7231971" y="1074791"/>
            <a:ext cx="340662" cy="0"/>
          </a:xfrm>
          <a:prstGeom prst="straightConnector1">
            <a:avLst/>
          </a:prstGeom>
          <a:ln w="38100">
            <a:solidFill>
              <a:srgbClr val="95A5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57E5E3D-D4E4-4243-AC14-5587961502EF}"/>
              </a:ext>
            </a:extLst>
          </p:cNvPr>
          <p:cNvSpPr/>
          <p:nvPr/>
        </p:nvSpPr>
        <p:spPr>
          <a:xfrm>
            <a:off x="6578600" y="3004428"/>
            <a:ext cx="136567" cy="13656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634A8B-9FB6-49C0-9EB6-8BC40D325888}"/>
              </a:ext>
            </a:extLst>
          </p:cNvPr>
          <p:cNvSpPr txBox="1"/>
          <p:nvPr/>
        </p:nvSpPr>
        <p:spPr>
          <a:xfrm>
            <a:off x="6384773" y="2311185"/>
            <a:ext cx="1317369" cy="553998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Bus Stop Enhancement Project </a:t>
            </a:r>
          </a:p>
          <a:p>
            <a:pPr algn="ctr"/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(floating bus stop)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2F89188-BCFC-3412-1B03-3F25961C9C58}"/>
              </a:ext>
            </a:extLst>
          </p:cNvPr>
          <p:cNvSpPr txBox="1"/>
          <p:nvPr/>
        </p:nvSpPr>
        <p:spPr>
          <a:xfrm>
            <a:off x="9479755" y="1921795"/>
            <a:ext cx="1987743" cy="617733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571500">
              <a:lnSpc>
                <a:spcPct val="150000"/>
              </a:lnSpc>
            </a:pPr>
            <a:r>
              <a:rPr lang="en-US" sz="1200" dirty="0"/>
              <a:t>Existing bikeway</a:t>
            </a:r>
          </a:p>
          <a:p>
            <a:pPr marL="571500">
              <a:lnSpc>
                <a:spcPct val="150000"/>
              </a:lnSpc>
            </a:pPr>
            <a:r>
              <a:rPr lang="en-US" sz="1200" dirty="0"/>
              <a:t>Future bikeway</a:t>
            </a:r>
            <a:endParaRPr lang="en-US" sz="1600" dirty="0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3A3B6ED-F9B7-F1A8-F340-DDB0C7F511D7}"/>
              </a:ext>
            </a:extLst>
          </p:cNvPr>
          <p:cNvCxnSpPr/>
          <p:nvPr/>
        </p:nvCxnSpPr>
        <p:spPr>
          <a:xfrm>
            <a:off x="9603580" y="2137600"/>
            <a:ext cx="426243" cy="0"/>
          </a:xfrm>
          <a:prstGeom prst="line">
            <a:avLst/>
          </a:prstGeom>
          <a:ln w="571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B7D27DD-FE28-0FA7-2ADD-09DBB8A16040}"/>
              </a:ext>
            </a:extLst>
          </p:cNvPr>
          <p:cNvCxnSpPr/>
          <p:nvPr/>
        </p:nvCxnSpPr>
        <p:spPr>
          <a:xfrm>
            <a:off x="9603580" y="2398398"/>
            <a:ext cx="426243" cy="0"/>
          </a:xfrm>
          <a:prstGeom prst="line">
            <a:avLst/>
          </a:prstGeom>
          <a:ln w="571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3532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FF7DDB-724E-409E-BBE5-DA33C8009F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81" b="7748"/>
          <a:stretch/>
        </p:blipFill>
        <p:spPr>
          <a:xfrm>
            <a:off x="0" y="874058"/>
            <a:ext cx="12192000" cy="5372101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54071F1B-9BA0-37EB-4B36-E1E188DD781D}"/>
              </a:ext>
            </a:extLst>
          </p:cNvPr>
          <p:cNvSpPr/>
          <p:nvPr/>
        </p:nvSpPr>
        <p:spPr>
          <a:xfrm>
            <a:off x="3044728" y="863925"/>
            <a:ext cx="45719" cy="2691844"/>
          </a:xfrm>
          <a:custGeom>
            <a:avLst/>
            <a:gdLst>
              <a:gd name="connsiteX0" fmla="*/ 0 w 3535680"/>
              <a:gd name="connsiteY0" fmla="*/ 0 h 624840"/>
              <a:gd name="connsiteX1" fmla="*/ 3535680 w 3535680"/>
              <a:gd name="connsiteY1" fmla="*/ 624840 h 624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35680" h="624840">
                <a:moveTo>
                  <a:pt x="0" y="0"/>
                </a:moveTo>
                <a:lnTo>
                  <a:pt x="3535680" y="624840"/>
                </a:lnTo>
              </a:path>
            </a:pathLst>
          </a:custGeom>
          <a:noFill/>
          <a:ln w="76200">
            <a:solidFill>
              <a:srgbClr val="C00000">
                <a:alpha val="50196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6745F90-EAE3-1AFE-D093-E7A804FD7805}"/>
              </a:ext>
            </a:extLst>
          </p:cNvPr>
          <p:cNvSpPr/>
          <p:nvPr/>
        </p:nvSpPr>
        <p:spPr>
          <a:xfrm>
            <a:off x="5271375" y="873969"/>
            <a:ext cx="45719" cy="2246615"/>
          </a:xfrm>
          <a:custGeom>
            <a:avLst/>
            <a:gdLst>
              <a:gd name="connsiteX0" fmla="*/ 0 w 3535680"/>
              <a:gd name="connsiteY0" fmla="*/ 0 h 624840"/>
              <a:gd name="connsiteX1" fmla="*/ 3535680 w 3535680"/>
              <a:gd name="connsiteY1" fmla="*/ 624840 h 624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35680" h="624840">
                <a:moveTo>
                  <a:pt x="0" y="0"/>
                </a:moveTo>
                <a:lnTo>
                  <a:pt x="3535680" y="624840"/>
                </a:lnTo>
              </a:path>
            </a:pathLst>
          </a:custGeom>
          <a:noFill/>
          <a:ln w="76200">
            <a:solidFill>
              <a:srgbClr val="C00000">
                <a:alpha val="50196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CAF09AA3-B7D3-563B-2C7A-6699B453E7E3}"/>
              </a:ext>
            </a:extLst>
          </p:cNvPr>
          <p:cNvSpPr/>
          <p:nvPr/>
        </p:nvSpPr>
        <p:spPr>
          <a:xfrm flipH="1">
            <a:off x="204786" y="2569370"/>
            <a:ext cx="8446503" cy="828224"/>
          </a:xfrm>
          <a:custGeom>
            <a:avLst/>
            <a:gdLst>
              <a:gd name="connsiteX0" fmla="*/ 0 w 3535680"/>
              <a:gd name="connsiteY0" fmla="*/ 0 h 624840"/>
              <a:gd name="connsiteX1" fmla="*/ 3535680 w 3535680"/>
              <a:gd name="connsiteY1" fmla="*/ 624840 h 624840"/>
              <a:gd name="connsiteX0" fmla="*/ 0 w 3490640"/>
              <a:gd name="connsiteY0" fmla="*/ 222331 h 267344"/>
              <a:gd name="connsiteX1" fmla="*/ 3490640 w 3490640"/>
              <a:gd name="connsiteY1" fmla="*/ 45012 h 267344"/>
              <a:gd name="connsiteX0" fmla="*/ 0 w 3490640"/>
              <a:gd name="connsiteY0" fmla="*/ 222331 h 267344"/>
              <a:gd name="connsiteX1" fmla="*/ 3490640 w 3490640"/>
              <a:gd name="connsiteY1" fmla="*/ 45012 h 267344"/>
              <a:gd name="connsiteX0" fmla="*/ 0 w 3227918"/>
              <a:gd name="connsiteY0" fmla="*/ 94972 h 150928"/>
              <a:gd name="connsiteX1" fmla="*/ 3227918 w 3227918"/>
              <a:gd name="connsiteY1" fmla="*/ 55954 h 150928"/>
              <a:gd name="connsiteX0" fmla="*/ 0 w 3227918"/>
              <a:gd name="connsiteY0" fmla="*/ 39017 h 124920"/>
              <a:gd name="connsiteX1" fmla="*/ 3227918 w 3227918"/>
              <a:gd name="connsiteY1" fmla="*/ -1 h 124920"/>
              <a:gd name="connsiteX0" fmla="*/ 0 w 3227918"/>
              <a:gd name="connsiteY0" fmla="*/ 39017 h 126198"/>
              <a:gd name="connsiteX1" fmla="*/ 3227918 w 3227918"/>
              <a:gd name="connsiteY1" fmla="*/ -1 h 126198"/>
              <a:gd name="connsiteX0" fmla="*/ 0 w 3227918"/>
              <a:gd name="connsiteY0" fmla="*/ 39017 h 126198"/>
              <a:gd name="connsiteX1" fmla="*/ 3227918 w 3227918"/>
              <a:gd name="connsiteY1" fmla="*/ -1 h 126198"/>
              <a:gd name="connsiteX0" fmla="*/ 0 w 3227918"/>
              <a:gd name="connsiteY0" fmla="*/ 39017 h 126198"/>
              <a:gd name="connsiteX1" fmla="*/ 3227918 w 3227918"/>
              <a:gd name="connsiteY1" fmla="*/ -1 h 126198"/>
              <a:gd name="connsiteX0" fmla="*/ 0 w 3227918"/>
              <a:gd name="connsiteY0" fmla="*/ 39017 h 65341"/>
              <a:gd name="connsiteX1" fmla="*/ 3227918 w 3227918"/>
              <a:gd name="connsiteY1" fmla="*/ -1 h 65341"/>
              <a:gd name="connsiteX0" fmla="*/ 0 w 3458710"/>
              <a:gd name="connsiteY0" fmla="*/ 132806 h 159130"/>
              <a:gd name="connsiteX1" fmla="*/ 3227918 w 3458710"/>
              <a:gd name="connsiteY1" fmla="*/ 93788 h 159130"/>
              <a:gd name="connsiteX2" fmla="*/ 3198378 w 3458710"/>
              <a:gd name="connsiteY2" fmla="*/ 0 h 159130"/>
              <a:gd name="connsiteX0" fmla="*/ 0 w 5067493"/>
              <a:gd name="connsiteY0" fmla="*/ 2207385 h 2233709"/>
              <a:gd name="connsiteX1" fmla="*/ 3227918 w 5067493"/>
              <a:gd name="connsiteY1" fmla="*/ 2168367 h 2233709"/>
              <a:gd name="connsiteX2" fmla="*/ 5067471 w 5067493"/>
              <a:gd name="connsiteY2" fmla="*/ 0 h 2233709"/>
              <a:gd name="connsiteX0" fmla="*/ 0 w 8840695"/>
              <a:gd name="connsiteY0" fmla="*/ 5969283 h 5995607"/>
              <a:gd name="connsiteX1" fmla="*/ 3227918 w 8840695"/>
              <a:gd name="connsiteY1" fmla="*/ 5930265 h 5995607"/>
              <a:gd name="connsiteX2" fmla="*/ 8840689 w 8840695"/>
              <a:gd name="connsiteY2" fmla="*/ 0 h 5995607"/>
              <a:gd name="connsiteX0" fmla="*/ 0 w 8840695"/>
              <a:gd name="connsiteY0" fmla="*/ 5969283 h 5995607"/>
              <a:gd name="connsiteX1" fmla="*/ 3227918 w 8840695"/>
              <a:gd name="connsiteY1" fmla="*/ 5930265 h 5995607"/>
              <a:gd name="connsiteX2" fmla="*/ 8840689 w 8840695"/>
              <a:gd name="connsiteY2" fmla="*/ 0 h 5995607"/>
              <a:gd name="connsiteX0" fmla="*/ 0 w 8840695"/>
              <a:gd name="connsiteY0" fmla="*/ 5969283 h 5995607"/>
              <a:gd name="connsiteX1" fmla="*/ 3227918 w 8840695"/>
              <a:gd name="connsiteY1" fmla="*/ 5930265 h 5995607"/>
              <a:gd name="connsiteX2" fmla="*/ 8840689 w 8840695"/>
              <a:gd name="connsiteY2" fmla="*/ 0 h 5995607"/>
              <a:gd name="connsiteX0" fmla="*/ 0 w 8840695"/>
              <a:gd name="connsiteY0" fmla="*/ 5969283 h 5995607"/>
              <a:gd name="connsiteX1" fmla="*/ 3227918 w 8840695"/>
              <a:gd name="connsiteY1" fmla="*/ 5930265 h 5995607"/>
              <a:gd name="connsiteX2" fmla="*/ 8840689 w 8840695"/>
              <a:gd name="connsiteY2" fmla="*/ 0 h 5995607"/>
              <a:gd name="connsiteX0" fmla="*/ 0 w 8600490"/>
              <a:gd name="connsiteY0" fmla="*/ 4088334 h 4114658"/>
              <a:gd name="connsiteX1" fmla="*/ 3227918 w 8600490"/>
              <a:gd name="connsiteY1" fmla="*/ 4049316 h 4114658"/>
              <a:gd name="connsiteX2" fmla="*/ 8600484 w 8600490"/>
              <a:gd name="connsiteY2" fmla="*/ 0 h 4114658"/>
              <a:gd name="connsiteX0" fmla="*/ 0 w 8630512"/>
              <a:gd name="connsiteY0" fmla="*/ 5305419 h 5331743"/>
              <a:gd name="connsiteX1" fmla="*/ 3227918 w 8630512"/>
              <a:gd name="connsiteY1" fmla="*/ 5266401 h 5331743"/>
              <a:gd name="connsiteX2" fmla="*/ 8630509 w 8630512"/>
              <a:gd name="connsiteY2" fmla="*/ 0 h 5331743"/>
              <a:gd name="connsiteX0" fmla="*/ 0 w 8810666"/>
              <a:gd name="connsiteY0" fmla="*/ 5747995 h 5774319"/>
              <a:gd name="connsiteX1" fmla="*/ 3227918 w 8810666"/>
              <a:gd name="connsiteY1" fmla="*/ 5708977 h 5774319"/>
              <a:gd name="connsiteX2" fmla="*/ 8810662 w 8810666"/>
              <a:gd name="connsiteY2" fmla="*/ 0 h 5774319"/>
              <a:gd name="connsiteX0" fmla="*/ 0 w 9971656"/>
              <a:gd name="connsiteY0" fmla="*/ 7075724 h 7102048"/>
              <a:gd name="connsiteX1" fmla="*/ 3227918 w 9971656"/>
              <a:gd name="connsiteY1" fmla="*/ 7036706 h 7102048"/>
              <a:gd name="connsiteX2" fmla="*/ 9971653 w 9971656"/>
              <a:gd name="connsiteY2" fmla="*/ 0 h 7102048"/>
              <a:gd name="connsiteX0" fmla="*/ 0 w 9030857"/>
              <a:gd name="connsiteY0" fmla="*/ 5969283 h 5995607"/>
              <a:gd name="connsiteX1" fmla="*/ 3227918 w 9030857"/>
              <a:gd name="connsiteY1" fmla="*/ 5930265 h 5995607"/>
              <a:gd name="connsiteX2" fmla="*/ 9030851 w 9030857"/>
              <a:gd name="connsiteY2" fmla="*/ 0 h 5995607"/>
              <a:gd name="connsiteX0" fmla="*/ 0 w 21671636"/>
              <a:gd name="connsiteY0" fmla="*/ 5858641 h 5937178"/>
              <a:gd name="connsiteX1" fmla="*/ 15868697 w 21671636"/>
              <a:gd name="connsiteY1" fmla="*/ 5930265 h 5937178"/>
              <a:gd name="connsiteX2" fmla="*/ 21671630 w 21671636"/>
              <a:gd name="connsiteY2" fmla="*/ 0 h 5937178"/>
              <a:gd name="connsiteX0" fmla="*/ 1192488 w 22864124"/>
              <a:gd name="connsiteY0" fmla="*/ 5858641 h 6397271"/>
              <a:gd name="connsiteX1" fmla="*/ 1170621 w 22864124"/>
              <a:gd name="connsiteY1" fmla="*/ 6002438 h 6397271"/>
              <a:gd name="connsiteX2" fmla="*/ 17061185 w 22864124"/>
              <a:gd name="connsiteY2" fmla="*/ 5930265 h 6397271"/>
              <a:gd name="connsiteX3" fmla="*/ 22864118 w 22864124"/>
              <a:gd name="connsiteY3" fmla="*/ 0 h 6397271"/>
              <a:gd name="connsiteX0" fmla="*/ 3973534 w 25645170"/>
              <a:gd name="connsiteY0" fmla="*/ 5858641 h 6469802"/>
              <a:gd name="connsiteX1" fmla="*/ 678875 w 25645170"/>
              <a:gd name="connsiteY1" fmla="*/ 6223725 h 6469802"/>
              <a:gd name="connsiteX2" fmla="*/ 19842231 w 25645170"/>
              <a:gd name="connsiteY2" fmla="*/ 5930265 h 6469802"/>
              <a:gd name="connsiteX3" fmla="*/ 25645164 w 25645170"/>
              <a:gd name="connsiteY3" fmla="*/ 0 h 6469802"/>
              <a:gd name="connsiteX0" fmla="*/ 181119 w 26806980"/>
              <a:gd name="connsiteY0" fmla="*/ 9620538 h 9620666"/>
              <a:gd name="connsiteX1" fmla="*/ 1840685 w 26806980"/>
              <a:gd name="connsiteY1" fmla="*/ 6223725 h 9620666"/>
              <a:gd name="connsiteX2" fmla="*/ 21004041 w 26806980"/>
              <a:gd name="connsiteY2" fmla="*/ 5930265 h 9620666"/>
              <a:gd name="connsiteX3" fmla="*/ 26806974 w 26806980"/>
              <a:gd name="connsiteY3" fmla="*/ 0 h 9620666"/>
              <a:gd name="connsiteX0" fmla="*/ 4 w 26625865"/>
              <a:gd name="connsiteY0" fmla="*/ 9620538 h 9620654"/>
              <a:gd name="connsiteX1" fmla="*/ 5322693 w 26625865"/>
              <a:gd name="connsiteY1" fmla="*/ 5891793 h 9620654"/>
              <a:gd name="connsiteX2" fmla="*/ 20822926 w 26625865"/>
              <a:gd name="connsiteY2" fmla="*/ 5930265 h 9620654"/>
              <a:gd name="connsiteX3" fmla="*/ 26625859 w 26625865"/>
              <a:gd name="connsiteY3" fmla="*/ 0 h 9620654"/>
              <a:gd name="connsiteX0" fmla="*/ 4 w 26625865"/>
              <a:gd name="connsiteY0" fmla="*/ 9620538 h 9620759"/>
              <a:gd name="connsiteX1" fmla="*/ 5322693 w 26625865"/>
              <a:gd name="connsiteY1" fmla="*/ 5891793 h 9620759"/>
              <a:gd name="connsiteX2" fmla="*/ 20822926 w 26625865"/>
              <a:gd name="connsiteY2" fmla="*/ 5930265 h 9620759"/>
              <a:gd name="connsiteX3" fmla="*/ 26625859 w 26625865"/>
              <a:gd name="connsiteY3" fmla="*/ 0 h 9620759"/>
              <a:gd name="connsiteX0" fmla="*/ 4 w 26625865"/>
              <a:gd name="connsiteY0" fmla="*/ 9620538 h 9620794"/>
              <a:gd name="connsiteX1" fmla="*/ 5022437 w 26625865"/>
              <a:gd name="connsiteY1" fmla="*/ 6113081 h 9620794"/>
              <a:gd name="connsiteX2" fmla="*/ 20822926 w 26625865"/>
              <a:gd name="connsiteY2" fmla="*/ 5930265 h 9620794"/>
              <a:gd name="connsiteX3" fmla="*/ 26625859 w 26625865"/>
              <a:gd name="connsiteY3" fmla="*/ 0 h 9620794"/>
              <a:gd name="connsiteX0" fmla="*/ 4 w 26625865"/>
              <a:gd name="connsiteY0" fmla="*/ 9620538 h 9620794"/>
              <a:gd name="connsiteX1" fmla="*/ 5022437 w 26625865"/>
              <a:gd name="connsiteY1" fmla="*/ 6113081 h 9620794"/>
              <a:gd name="connsiteX2" fmla="*/ 20822926 w 26625865"/>
              <a:gd name="connsiteY2" fmla="*/ 5930265 h 9620794"/>
              <a:gd name="connsiteX3" fmla="*/ 26625859 w 26625865"/>
              <a:gd name="connsiteY3" fmla="*/ 0 h 9620794"/>
              <a:gd name="connsiteX0" fmla="*/ 4 w 26625865"/>
              <a:gd name="connsiteY0" fmla="*/ 9620538 h 9620794"/>
              <a:gd name="connsiteX1" fmla="*/ 5022437 w 26625865"/>
              <a:gd name="connsiteY1" fmla="*/ 6113081 h 9620794"/>
              <a:gd name="connsiteX2" fmla="*/ 20822926 w 26625865"/>
              <a:gd name="connsiteY2" fmla="*/ 5930265 h 9620794"/>
              <a:gd name="connsiteX3" fmla="*/ 26625859 w 26625865"/>
              <a:gd name="connsiteY3" fmla="*/ 0 h 9620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25865" h="9620794">
                <a:moveTo>
                  <a:pt x="4" y="9620538"/>
                </a:moveTo>
                <a:cubicBezTo>
                  <a:pt x="-3640" y="9644504"/>
                  <a:pt x="2361092" y="7977453"/>
                  <a:pt x="5022437" y="6113081"/>
                </a:cubicBezTo>
                <a:cubicBezTo>
                  <a:pt x="7667220" y="6125018"/>
                  <a:pt x="17357473" y="5824233"/>
                  <a:pt x="20822926" y="5930265"/>
                </a:cubicBezTo>
                <a:cubicBezTo>
                  <a:pt x="21355988" y="5613075"/>
                  <a:pt x="26632013" y="19539"/>
                  <a:pt x="26625859" y="0"/>
                </a:cubicBezTo>
              </a:path>
            </a:pathLst>
          </a:custGeom>
          <a:noFill/>
          <a:ln w="76200">
            <a:solidFill>
              <a:srgbClr val="C00000">
                <a:alpha val="50196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8EE35B-DE10-49D0-8BFD-ADB7F4247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C192-8C1C-40E1-8230-8B2A9623AF93}" type="slidenum">
              <a:rPr lang="en-US" smtClean="0"/>
              <a:t>4</a:t>
            </a:fld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672DBFF-BAE8-4234-94EE-6BDDE8D4CCD1}"/>
              </a:ext>
            </a:extLst>
          </p:cNvPr>
          <p:cNvSpPr/>
          <p:nvPr/>
        </p:nvSpPr>
        <p:spPr>
          <a:xfrm>
            <a:off x="3943350" y="3033713"/>
            <a:ext cx="136567" cy="136567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6F34E7-3868-453B-A0CB-B783416C3EDC}"/>
              </a:ext>
            </a:extLst>
          </p:cNvPr>
          <p:cNvSpPr txBox="1"/>
          <p:nvPr/>
        </p:nvSpPr>
        <p:spPr>
          <a:xfrm>
            <a:off x="3625098" y="2455612"/>
            <a:ext cx="773071" cy="400110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C00000"/>
                </a:solidFill>
              </a:rPr>
              <a:t>August ‘22 </a:t>
            </a:r>
            <a:br>
              <a:rPr lang="en-US" sz="1000" dirty="0">
                <a:solidFill>
                  <a:srgbClr val="C00000"/>
                </a:solidFill>
              </a:rPr>
            </a:br>
            <a:r>
              <a:rPr lang="en-US" sz="1000" dirty="0">
                <a:solidFill>
                  <a:srgbClr val="C00000"/>
                </a:solidFill>
              </a:rPr>
              <a:t>Fatal Crash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AEE6E4E-49EB-4D24-814A-B0A475A9CEBF}"/>
              </a:ext>
            </a:extLst>
          </p:cNvPr>
          <p:cNvSpPr/>
          <p:nvPr/>
        </p:nvSpPr>
        <p:spPr>
          <a:xfrm rot="10800000">
            <a:off x="5480050" y="3314700"/>
            <a:ext cx="3105150" cy="325481"/>
          </a:xfrm>
          <a:custGeom>
            <a:avLst/>
            <a:gdLst>
              <a:gd name="connsiteX0" fmla="*/ 0 w 3200400"/>
              <a:gd name="connsiteY0" fmla="*/ 101600 h 482600"/>
              <a:gd name="connsiteX1" fmla="*/ 0 w 3200400"/>
              <a:gd name="connsiteY1" fmla="*/ 0 h 482600"/>
              <a:gd name="connsiteX2" fmla="*/ 3200400 w 3200400"/>
              <a:gd name="connsiteY2" fmla="*/ 330200 h 482600"/>
              <a:gd name="connsiteX3" fmla="*/ 3181350 w 3200400"/>
              <a:gd name="connsiteY3" fmla="*/ 482600 h 482600"/>
              <a:gd name="connsiteX0" fmla="*/ 0 w 3205105"/>
              <a:gd name="connsiteY0" fmla="*/ 101600 h 479425"/>
              <a:gd name="connsiteX1" fmla="*/ 0 w 3205105"/>
              <a:gd name="connsiteY1" fmla="*/ 0 h 479425"/>
              <a:gd name="connsiteX2" fmla="*/ 3200400 w 3205105"/>
              <a:gd name="connsiteY2" fmla="*/ 330200 h 479425"/>
              <a:gd name="connsiteX3" fmla="*/ 3203575 w 3205105"/>
              <a:gd name="connsiteY3" fmla="*/ 479425 h 479425"/>
              <a:gd name="connsiteX0" fmla="*/ 0 w 3200400"/>
              <a:gd name="connsiteY0" fmla="*/ 101600 h 330200"/>
              <a:gd name="connsiteX1" fmla="*/ 0 w 3200400"/>
              <a:gd name="connsiteY1" fmla="*/ 0 h 330200"/>
              <a:gd name="connsiteX2" fmla="*/ 3200400 w 3200400"/>
              <a:gd name="connsiteY2" fmla="*/ 330200 h 330200"/>
              <a:gd name="connsiteX0" fmla="*/ 0 w 3200400"/>
              <a:gd name="connsiteY0" fmla="*/ 95250 h 323850"/>
              <a:gd name="connsiteX1" fmla="*/ 123825 w 3200400"/>
              <a:gd name="connsiteY1" fmla="*/ 0 h 323850"/>
              <a:gd name="connsiteX2" fmla="*/ 3200400 w 3200400"/>
              <a:gd name="connsiteY2" fmla="*/ 323850 h 323850"/>
              <a:gd name="connsiteX0" fmla="*/ 0 w 3105150"/>
              <a:gd name="connsiteY0" fmla="*/ 190500 h 323850"/>
              <a:gd name="connsiteX1" fmla="*/ 28575 w 3105150"/>
              <a:gd name="connsiteY1" fmla="*/ 0 h 323850"/>
              <a:gd name="connsiteX2" fmla="*/ 3105150 w 3105150"/>
              <a:gd name="connsiteY2" fmla="*/ 323850 h 323850"/>
              <a:gd name="connsiteX0" fmla="*/ 0 w 3105150"/>
              <a:gd name="connsiteY0" fmla="*/ 190500 h 398506"/>
              <a:gd name="connsiteX1" fmla="*/ 28575 w 3105150"/>
              <a:gd name="connsiteY1" fmla="*/ 0 h 398506"/>
              <a:gd name="connsiteX2" fmla="*/ 1262856 w 3105150"/>
              <a:gd name="connsiteY2" fmla="*/ 398506 h 398506"/>
              <a:gd name="connsiteX3" fmla="*/ 3105150 w 3105150"/>
              <a:gd name="connsiteY3" fmla="*/ 323850 h 398506"/>
              <a:gd name="connsiteX0" fmla="*/ 0 w 3105150"/>
              <a:gd name="connsiteY0" fmla="*/ 190500 h 335006"/>
              <a:gd name="connsiteX1" fmla="*/ 28575 w 3105150"/>
              <a:gd name="connsiteY1" fmla="*/ 0 h 335006"/>
              <a:gd name="connsiteX2" fmla="*/ 1269206 w 3105150"/>
              <a:gd name="connsiteY2" fmla="*/ 335006 h 335006"/>
              <a:gd name="connsiteX3" fmla="*/ 3105150 w 3105150"/>
              <a:gd name="connsiteY3" fmla="*/ 323850 h 335006"/>
              <a:gd name="connsiteX0" fmla="*/ 0 w 3105150"/>
              <a:gd name="connsiteY0" fmla="*/ 190500 h 325481"/>
              <a:gd name="connsiteX1" fmla="*/ 28575 w 3105150"/>
              <a:gd name="connsiteY1" fmla="*/ 0 h 325481"/>
              <a:gd name="connsiteX2" fmla="*/ 1278731 w 3105150"/>
              <a:gd name="connsiteY2" fmla="*/ 325481 h 325481"/>
              <a:gd name="connsiteX3" fmla="*/ 3105150 w 3105150"/>
              <a:gd name="connsiteY3" fmla="*/ 323850 h 325481"/>
              <a:gd name="connsiteX0" fmla="*/ 0 w 3105150"/>
              <a:gd name="connsiteY0" fmla="*/ 190500 h 325481"/>
              <a:gd name="connsiteX1" fmla="*/ 28575 w 3105150"/>
              <a:gd name="connsiteY1" fmla="*/ 0 h 325481"/>
              <a:gd name="connsiteX2" fmla="*/ 1278731 w 3105150"/>
              <a:gd name="connsiteY2" fmla="*/ 325481 h 325481"/>
              <a:gd name="connsiteX3" fmla="*/ 3105150 w 3105150"/>
              <a:gd name="connsiteY3" fmla="*/ 323850 h 325481"/>
              <a:gd name="connsiteX0" fmla="*/ 0 w 3105150"/>
              <a:gd name="connsiteY0" fmla="*/ 190500 h 325481"/>
              <a:gd name="connsiteX1" fmla="*/ 28575 w 3105150"/>
              <a:gd name="connsiteY1" fmla="*/ 0 h 325481"/>
              <a:gd name="connsiteX2" fmla="*/ 1278731 w 3105150"/>
              <a:gd name="connsiteY2" fmla="*/ 325481 h 325481"/>
              <a:gd name="connsiteX3" fmla="*/ 3105150 w 3105150"/>
              <a:gd name="connsiteY3" fmla="*/ 323850 h 325481"/>
              <a:gd name="connsiteX0" fmla="*/ 0 w 3105150"/>
              <a:gd name="connsiteY0" fmla="*/ 190500 h 325481"/>
              <a:gd name="connsiteX1" fmla="*/ 28575 w 3105150"/>
              <a:gd name="connsiteY1" fmla="*/ 0 h 325481"/>
              <a:gd name="connsiteX2" fmla="*/ 1278731 w 3105150"/>
              <a:gd name="connsiteY2" fmla="*/ 325481 h 325481"/>
              <a:gd name="connsiteX3" fmla="*/ 3105150 w 3105150"/>
              <a:gd name="connsiteY3" fmla="*/ 323850 h 32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5150" h="325481">
                <a:moveTo>
                  <a:pt x="0" y="190500"/>
                </a:moveTo>
                <a:lnTo>
                  <a:pt x="28575" y="0"/>
                </a:lnTo>
                <a:cubicBezTo>
                  <a:pt x="528902" y="128867"/>
                  <a:pt x="835554" y="218839"/>
                  <a:pt x="1278731" y="325481"/>
                </a:cubicBezTo>
                <a:lnTo>
                  <a:pt x="3105150" y="323850"/>
                </a:ln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F974F8-9FC9-4BD2-B0C2-7335BB69D4EA}"/>
              </a:ext>
            </a:extLst>
          </p:cNvPr>
          <p:cNvSpPr txBox="1"/>
          <p:nvPr/>
        </p:nvSpPr>
        <p:spPr>
          <a:xfrm>
            <a:off x="5864860" y="3555768"/>
            <a:ext cx="1828800" cy="584775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</a:rPr>
              <a:t>Proposed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br>
              <a:rPr lang="en-US" sz="1600" dirty="0">
                <a:solidFill>
                  <a:srgbClr val="0070C0"/>
                </a:solidFill>
              </a:rPr>
            </a:br>
            <a:r>
              <a:rPr lang="en-US" sz="1600" dirty="0">
                <a:solidFill>
                  <a:srgbClr val="0070C0"/>
                </a:solidFill>
              </a:rPr>
              <a:t>Road Diet Project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4CECBA-528B-493A-8EB1-8A128A85CE81}"/>
              </a:ext>
            </a:extLst>
          </p:cNvPr>
          <p:cNvSpPr txBox="1"/>
          <p:nvPr/>
        </p:nvSpPr>
        <p:spPr>
          <a:xfrm>
            <a:off x="320039" y="213360"/>
            <a:ext cx="9128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accent6">
                    <a:lumMod val="50000"/>
                  </a:schemeClr>
                </a:solidFill>
                <a:latin typeface="Fakt Slab Pro Lt" panose="02000000000000000000" pitchFamily="50" charset="0"/>
              </a:defRPr>
            </a:lvl1pPr>
          </a:lstStyle>
          <a:p>
            <a:r>
              <a:rPr lang="en-US" dirty="0"/>
              <a:t>West Oakland 14</a:t>
            </a:r>
            <a:r>
              <a:rPr lang="en-US" baseline="30000" dirty="0"/>
              <a:t>th</a:t>
            </a:r>
            <a:r>
              <a:rPr lang="en-US" dirty="0"/>
              <a:t> St – Project Location</a:t>
            </a:r>
            <a:endParaRPr lang="en-US" sz="1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A12B4C-9BA2-46A0-9683-F0F9DF5F06CD}"/>
              </a:ext>
            </a:extLst>
          </p:cNvPr>
          <p:cNvSpPr txBox="1"/>
          <p:nvPr/>
        </p:nvSpPr>
        <p:spPr>
          <a:xfrm>
            <a:off x="1962305" y="2751894"/>
            <a:ext cx="558166" cy="246221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1000" dirty="0"/>
              <a:t>14th 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C0E6EA-17EA-4E2D-92F4-9B1920294B84}"/>
              </a:ext>
            </a:extLst>
          </p:cNvPr>
          <p:cNvSpPr txBox="1"/>
          <p:nvPr/>
        </p:nvSpPr>
        <p:spPr>
          <a:xfrm rot="16200000">
            <a:off x="2340887" y="4372494"/>
            <a:ext cx="944489" cy="246221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Mandela Pkwy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09FC90-9C10-480F-B9DD-5119B6B158E0}"/>
              </a:ext>
            </a:extLst>
          </p:cNvPr>
          <p:cNvSpPr txBox="1"/>
          <p:nvPr/>
        </p:nvSpPr>
        <p:spPr>
          <a:xfrm rot="16200000">
            <a:off x="4786404" y="4343950"/>
            <a:ext cx="710451" cy="246221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Adeline 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079613-75DA-4044-9A3A-CCC2138716E0}"/>
              </a:ext>
            </a:extLst>
          </p:cNvPr>
          <p:cNvSpPr txBox="1"/>
          <p:nvPr/>
        </p:nvSpPr>
        <p:spPr>
          <a:xfrm rot="16801094">
            <a:off x="7801974" y="4631770"/>
            <a:ext cx="644728" cy="246221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 Brush 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4C8A5F-5ED9-4418-90BB-EF78F4C21583}"/>
              </a:ext>
            </a:extLst>
          </p:cNvPr>
          <p:cNvSpPr txBox="1"/>
          <p:nvPr/>
        </p:nvSpPr>
        <p:spPr>
          <a:xfrm rot="16200000">
            <a:off x="6943048" y="4781689"/>
            <a:ext cx="696024" cy="246221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Market St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CEE7A38-0CEF-4D7D-9238-9136496B58F1}"/>
              </a:ext>
            </a:extLst>
          </p:cNvPr>
          <p:cNvGrpSpPr/>
          <p:nvPr/>
        </p:nvGrpSpPr>
        <p:grpSpPr>
          <a:xfrm rot="20637548">
            <a:off x="11035265" y="1365475"/>
            <a:ext cx="333746" cy="759857"/>
            <a:chOff x="653983" y="2781300"/>
            <a:chExt cx="333746" cy="75985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6EC230E-43E9-458C-A2F1-AF21AE74ED32}"/>
                </a:ext>
              </a:extLst>
            </p:cNvPr>
            <p:cNvSpPr txBox="1"/>
            <p:nvPr/>
          </p:nvSpPr>
          <p:spPr>
            <a:xfrm>
              <a:off x="653983" y="3171825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024BDDE-2C72-4385-B77F-D3EC95C129D8}"/>
                </a:ext>
              </a:extLst>
            </p:cNvPr>
            <p:cNvCxnSpPr/>
            <p:nvPr/>
          </p:nvCxnSpPr>
          <p:spPr>
            <a:xfrm flipV="1">
              <a:off x="820856" y="2781300"/>
              <a:ext cx="0" cy="39052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79F92AA-C181-473F-A557-AA0442E5EF30}"/>
              </a:ext>
            </a:extLst>
          </p:cNvPr>
          <p:cNvSpPr txBox="1"/>
          <p:nvPr/>
        </p:nvSpPr>
        <p:spPr>
          <a:xfrm>
            <a:off x="4373910" y="6321992"/>
            <a:ext cx="3228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Total Project Length = 0.75 Miles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7C1D1E8-ADD7-E207-95A9-B667E0BFBEF3}"/>
              </a:ext>
            </a:extLst>
          </p:cNvPr>
          <p:cNvSpPr/>
          <p:nvPr/>
        </p:nvSpPr>
        <p:spPr>
          <a:xfrm>
            <a:off x="5268942" y="3056276"/>
            <a:ext cx="91440" cy="91440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AF3E129-6A98-DA9E-2593-82184946B530}"/>
              </a:ext>
            </a:extLst>
          </p:cNvPr>
          <p:cNvSpPr/>
          <p:nvPr/>
        </p:nvSpPr>
        <p:spPr>
          <a:xfrm>
            <a:off x="2936243" y="3049555"/>
            <a:ext cx="91440" cy="91440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7113D34-1412-733D-A81E-26516D8E1350}"/>
              </a:ext>
            </a:extLst>
          </p:cNvPr>
          <p:cNvCxnSpPr>
            <a:cxnSpLocks/>
            <a:stCxn id="9" idx="2"/>
            <a:endCxn id="8" idx="0"/>
          </p:cNvCxnSpPr>
          <p:nvPr/>
        </p:nvCxnSpPr>
        <p:spPr>
          <a:xfrm>
            <a:off x="4011634" y="2855722"/>
            <a:ext cx="0" cy="17799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6FEDC48-4427-5426-53D6-81A4FC6E9CB8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6566381" y="3314700"/>
            <a:ext cx="212879" cy="241068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80705F9-6DDF-FE95-61E7-8D28542B5164}"/>
              </a:ext>
            </a:extLst>
          </p:cNvPr>
          <p:cNvSpPr/>
          <p:nvPr/>
        </p:nvSpPr>
        <p:spPr>
          <a:xfrm flipV="1">
            <a:off x="2835318" y="3268981"/>
            <a:ext cx="2644727" cy="45719"/>
          </a:xfrm>
          <a:custGeom>
            <a:avLst/>
            <a:gdLst>
              <a:gd name="connsiteX0" fmla="*/ 2470150 w 2470150"/>
              <a:gd name="connsiteY0" fmla="*/ 0 h 0"/>
              <a:gd name="connsiteX1" fmla="*/ 0 w 2470150"/>
              <a:gd name="connsiteY1" fmla="*/ 0 h 0"/>
              <a:gd name="connsiteX0" fmla="*/ 10141 w 10141"/>
              <a:gd name="connsiteY0" fmla="*/ 0 h 0"/>
              <a:gd name="connsiteX1" fmla="*/ 0 w 10141"/>
              <a:gd name="connsiteY1" fmla="*/ 0 h 0"/>
              <a:gd name="connsiteX0" fmla="*/ 10203 w 10203"/>
              <a:gd name="connsiteY0" fmla="*/ 0 h 0"/>
              <a:gd name="connsiteX1" fmla="*/ 0 w 10203"/>
              <a:gd name="connsiteY1" fmla="*/ -3175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203">
                <a:moveTo>
                  <a:pt x="10203" y="0"/>
                </a:moveTo>
                <a:lnTo>
                  <a:pt x="0" y="-3175"/>
                </a:lnTo>
              </a:path>
            </a:pathLst>
          </a:custGeom>
          <a:noFill/>
          <a:ln w="5715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FD480AD9-059E-3781-A746-98A9656240BA}"/>
              </a:ext>
            </a:extLst>
          </p:cNvPr>
          <p:cNvSpPr/>
          <p:nvPr/>
        </p:nvSpPr>
        <p:spPr>
          <a:xfrm rot="16200000" flipH="1">
            <a:off x="2893522" y="2990912"/>
            <a:ext cx="302412" cy="392785"/>
          </a:xfrm>
          <a:custGeom>
            <a:avLst/>
            <a:gdLst>
              <a:gd name="connsiteX0" fmla="*/ 2470150 w 2470150"/>
              <a:gd name="connsiteY0" fmla="*/ 0 h 0"/>
              <a:gd name="connsiteX1" fmla="*/ 0 w 2470150"/>
              <a:gd name="connsiteY1" fmla="*/ 0 h 0"/>
              <a:gd name="connsiteX0" fmla="*/ 10141 w 10141"/>
              <a:gd name="connsiteY0" fmla="*/ 0 h 0"/>
              <a:gd name="connsiteX1" fmla="*/ 0 w 10141"/>
              <a:gd name="connsiteY1" fmla="*/ 0 h 0"/>
              <a:gd name="connsiteX0" fmla="*/ 10203 w 10203"/>
              <a:gd name="connsiteY0" fmla="*/ 0 h 0"/>
              <a:gd name="connsiteX1" fmla="*/ 0 w 10203"/>
              <a:gd name="connsiteY1" fmla="*/ -3175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203">
                <a:moveTo>
                  <a:pt x="10203" y="0"/>
                </a:moveTo>
                <a:lnTo>
                  <a:pt x="0" y="-3175"/>
                </a:lnTo>
              </a:path>
            </a:pathLst>
          </a:custGeom>
          <a:noFill/>
          <a:ln w="5715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B60E24B-4E94-E646-5739-9C9C7C040AD9}"/>
              </a:ext>
            </a:extLst>
          </p:cNvPr>
          <p:cNvSpPr txBox="1"/>
          <p:nvPr/>
        </p:nvSpPr>
        <p:spPr>
          <a:xfrm>
            <a:off x="9479755" y="1921796"/>
            <a:ext cx="2483645" cy="685800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571500">
              <a:lnSpc>
                <a:spcPct val="150000"/>
              </a:lnSpc>
            </a:pPr>
            <a:r>
              <a:rPr lang="en-US" sz="1200" dirty="0"/>
              <a:t>High Injury Network 2024</a:t>
            </a:r>
          </a:p>
          <a:p>
            <a:pPr marL="571500">
              <a:lnSpc>
                <a:spcPct val="150000"/>
              </a:lnSpc>
            </a:pPr>
            <a:r>
              <a:rPr lang="en-US" sz="1200" dirty="0"/>
              <a:t>Fatal or Severe Crashes</a:t>
            </a:r>
            <a:endParaRPr lang="en-US" sz="1600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1EA0DA0-EDA2-2E69-3958-FE2263775F08}"/>
              </a:ext>
            </a:extLst>
          </p:cNvPr>
          <p:cNvCxnSpPr/>
          <p:nvPr/>
        </p:nvCxnSpPr>
        <p:spPr>
          <a:xfrm>
            <a:off x="9594055" y="2118550"/>
            <a:ext cx="426243" cy="0"/>
          </a:xfrm>
          <a:prstGeom prst="line">
            <a:avLst/>
          </a:prstGeom>
          <a:ln w="57150">
            <a:solidFill>
              <a:srgbClr val="C00000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C08E8ED0-8E7C-66D9-D691-BEB6347AA54A}"/>
              </a:ext>
            </a:extLst>
          </p:cNvPr>
          <p:cNvSpPr/>
          <p:nvPr/>
        </p:nvSpPr>
        <p:spPr>
          <a:xfrm>
            <a:off x="7539461" y="873968"/>
            <a:ext cx="45719" cy="3769519"/>
          </a:xfrm>
          <a:custGeom>
            <a:avLst/>
            <a:gdLst>
              <a:gd name="connsiteX0" fmla="*/ 0 w 3535680"/>
              <a:gd name="connsiteY0" fmla="*/ 0 h 624840"/>
              <a:gd name="connsiteX1" fmla="*/ 3535680 w 3535680"/>
              <a:gd name="connsiteY1" fmla="*/ 624840 h 624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35680" h="624840">
                <a:moveTo>
                  <a:pt x="0" y="0"/>
                </a:moveTo>
                <a:lnTo>
                  <a:pt x="3535680" y="624840"/>
                </a:lnTo>
              </a:path>
            </a:pathLst>
          </a:custGeom>
          <a:noFill/>
          <a:ln w="76200">
            <a:solidFill>
              <a:srgbClr val="C00000">
                <a:alpha val="50196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184BB7C-46EA-DC10-13E0-3F41A29720AB}"/>
              </a:ext>
            </a:extLst>
          </p:cNvPr>
          <p:cNvSpPr/>
          <p:nvPr/>
        </p:nvSpPr>
        <p:spPr>
          <a:xfrm>
            <a:off x="7510582" y="3120584"/>
            <a:ext cx="91440" cy="91440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A086605-F69A-28CA-CE0B-650CE0CA13A9}"/>
              </a:ext>
            </a:extLst>
          </p:cNvPr>
          <p:cNvSpPr/>
          <p:nvPr/>
        </p:nvSpPr>
        <p:spPr>
          <a:xfrm>
            <a:off x="9777346" y="2348665"/>
            <a:ext cx="91440" cy="91440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00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FF7DDB-724E-409E-BBE5-DA33C8009F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81" b="7748"/>
          <a:stretch/>
        </p:blipFill>
        <p:spPr>
          <a:xfrm>
            <a:off x="0" y="874058"/>
            <a:ext cx="12192000" cy="5372101"/>
          </a:xfrm>
          <a:prstGeom prst="rect">
            <a:avLst/>
          </a:prstGeom>
        </p:spPr>
      </p:pic>
      <p:sp>
        <p:nvSpPr>
          <p:cNvPr id="40" name="Star: 5 Points 39">
            <a:extLst>
              <a:ext uri="{FF2B5EF4-FFF2-40B4-BE49-F238E27FC236}">
                <a16:creationId xmlns:a16="http://schemas.microsoft.com/office/drawing/2014/main" id="{11CF12BC-A50B-AD25-0727-ED616D9E894F}"/>
              </a:ext>
            </a:extLst>
          </p:cNvPr>
          <p:cNvSpPr/>
          <p:nvPr/>
        </p:nvSpPr>
        <p:spPr>
          <a:xfrm>
            <a:off x="5168462" y="2937121"/>
            <a:ext cx="287569" cy="287569"/>
          </a:xfrm>
          <a:prstGeom prst="star5">
            <a:avLst/>
          </a:prstGeom>
          <a:solidFill>
            <a:srgbClr val="FFFFFF">
              <a:alpha val="74902"/>
            </a:srgb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8EE35B-DE10-49D0-8BFD-ADB7F4247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C192-8C1C-40E1-8230-8B2A9623AF93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79D3F2-4848-427F-8526-7D41936C4ABF}"/>
              </a:ext>
            </a:extLst>
          </p:cNvPr>
          <p:cNvSpPr txBox="1"/>
          <p:nvPr/>
        </p:nvSpPr>
        <p:spPr>
          <a:xfrm>
            <a:off x="2979687" y="1919357"/>
            <a:ext cx="2290589" cy="523220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HSIP 10 Project</a:t>
            </a:r>
          </a:p>
          <a:p>
            <a:pPr algn="ctr"/>
            <a:r>
              <a:rPr lang="en-US" sz="1000" dirty="0">
                <a:solidFill>
                  <a:schemeClr val="accent2">
                    <a:lumMod val="75000"/>
                  </a:schemeClr>
                </a:solidFill>
              </a:rPr>
              <a:t>(Signal, RRFB, &amp; geometric upgrades)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AEE6E4E-49EB-4D24-814A-B0A475A9CEBF}"/>
              </a:ext>
            </a:extLst>
          </p:cNvPr>
          <p:cNvSpPr/>
          <p:nvPr/>
        </p:nvSpPr>
        <p:spPr>
          <a:xfrm rot="10800000">
            <a:off x="5480050" y="3314700"/>
            <a:ext cx="3105150" cy="325481"/>
          </a:xfrm>
          <a:custGeom>
            <a:avLst/>
            <a:gdLst>
              <a:gd name="connsiteX0" fmla="*/ 0 w 3200400"/>
              <a:gd name="connsiteY0" fmla="*/ 101600 h 482600"/>
              <a:gd name="connsiteX1" fmla="*/ 0 w 3200400"/>
              <a:gd name="connsiteY1" fmla="*/ 0 h 482600"/>
              <a:gd name="connsiteX2" fmla="*/ 3200400 w 3200400"/>
              <a:gd name="connsiteY2" fmla="*/ 330200 h 482600"/>
              <a:gd name="connsiteX3" fmla="*/ 3181350 w 3200400"/>
              <a:gd name="connsiteY3" fmla="*/ 482600 h 482600"/>
              <a:gd name="connsiteX0" fmla="*/ 0 w 3205105"/>
              <a:gd name="connsiteY0" fmla="*/ 101600 h 479425"/>
              <a:gd name="connsiteX1" fmla="*/ 0 w 3205105"/>
              <a:gd name="connsiteY1" fmla="*/ 0 h 479425"/>
              <a:gd name="connsiteX2" fmla="*/ 3200400 w 3205105"/>
              <a:gd name="connsiteY2" fmla="*/ 330200 h 479425"/>
              <a:gd name="connsiteX3" fmla="*/ 3203575 w 3205105"/>
              <a:gd name="connsiteY3" fmla="*/ 479425 h 479425"/>
              <a:gd name="connsiteX0" fmla="*/ 0 w 3200400"/>
              <a:gd name="connsiteY0" fmla="*/ 101600 h 330200"/>
              <a:gd name="connsiteX1" fmla="*/ 0 w 3200400"/>
              <a:gd name="connsiteY1" fmla="*/ 0 h 330200"/>
              <a:gd name="connsiteX2" fmla="*/ 3200400 w 3200400"/>
              <a:gd name="connsiteY2" fmla="*/ 330200 h 330200"/>
              <a:gd name="connsiteX0" fmla="*/ 0 w 3200400"/>
              <a:gd name="connsiteY0" fmla="*/ 95250 h 323850"/>
              <a:gd name="connsiteX1" fmla="*/ 123825 w 3200400"/>
              <a:gd name="connsiteY1" fmla="*/ 0 h 323850"/>
              <a:gd name="connsiteX2" fmla="*/ 3200400 w 3200400"/>
              <a:gd name="connsiteY2" fmla="*/ 323850 h 323850"/>
              <a:gd name="connsiteX0" fmla="*/ 0 w 3105150"/>
              <a:gd name="connsiteY0" fmla="*/ 190500 h 323850"/>
              <a:gd name="connsiteX1" fmla="*/ 28575 w 3105150"/>
              <a:gd name="connsiteY1" fmla="*/ 0 h 323850"/>
              <a:gd name="connsiteX2" fmla="*/ 3105150 w 3105150"/>
              <a:gd name="connsiteY2" fmla="*/ 323850 h 323850"/>
              <a:gd name="connsiteX0" fmla="*/ 0 w 3105150"/>
              <a:gd name="connsiteY0" fmla="*/ 190500 h 398506"/>
              <a:gd name="connsiteX1" fmla="*/ 28575 w 3105150"/>
              <a:gd name="connsiteY1" fmla="*/ 0 h 398506"/>
              <a:gd name="connsiteX2" fmla="*/ 1262856 w 3105150"/>
              <a:gd name="connsiteY2" fmla="*/ 398506 h 398506"/>
              <a:gd name="connsiteX3" fmla="*/ 3105150 w 3105150"/>
              <a:gd name="connsiteY3" fmla="*/ 323850 h 398506"/>
              <a:gd name="connsiteX0" fmla="*/ 0 w 3105150"/>
              <a:gd name="connsiteY0" fmla="*/ 190500 h 335006"/>
              <a:gd name="connsiteX1" fmla="*/ 28575 w 3105150"/>
              <a:gd name="connsiteY1" fmla="*/ 0 h 335006"/>
              <a:gd name="connsiteX2" fmla="*/ 1269206 w 3105150"/>
              <a:gd name="connsiteY2" fmla="*/ 335006 h 335006"/>
              <a:gd name="connsiteX3" fmla="*/ 3105150 w 3105150"/>
              <a:gd name="connsiteY3" fmla="*/ 323850 h 335006"/>
              <a:gd name="connsiteX0" fmla="*/ 0 w 3105150"/>
              <a:gd name="connsiteY0" fmla="*/ 190500 h 325481"/>
              <a:gd name="connsiteX1" fmla="*/ 28575 w 3105150"/>
              <a:gd name="connsiteY1" fmla="*/ 0 h 325481"/>
              <a:gd name="connsiteX2" fmla="*/ 1278731 w 3105150"/>
              <a:gd name="connsiteY2" fmla="*/ 325481 h 325481"/>
              <a:gd name="connsiteX3" fmla="*/ 3105150 w 3105150"/>
              <a:gd name="connsiteY3" fmla="*/ 323850 h 325481"/>
              <a:gd name="connsiteX0" fmla="*/ 0 w 3105150"/>
              <a:gd name="connsiteY0" fmla="*/ 190500 h 325481"/>
              <a:gd name="connsiteX1" fmla="*/ 28575 w 3105150"/>
              <a:gd name="connsiteY1" fmla="*/ 0 h 325481"/>
              <a:gd name="connsiteX2" fmla="*/ 1278731 w 3105150"/>
              <a:gd name="connsiteY2" fmla="*/ 325481 h 325481"/>
              <a:gd name="connsiteX3" fmla="*/ 3105150 w 3105150"/>
              <a:gd name="connsiteY3" fmla="*/ 323850 h 325481"/>
              <a:gd name="connsiteX0" fmla="*/ 0 w 3105150"/>
              <a:gd name="connsiteY0" fmla="*/ 190500 h 325481"/>
              <a:gd name="connsiteX1" fmla="*/ 28575 w 3105150"/>
              <a:gd name="connsiteY1" fmla="*/ 0 h 325481"/>
              <a:gd name="connsiteX2" fmla="*/ 1278731 w 3105150"/>
              <a:gd name="connsiteY2" fmla="*/ 325481 h 325481"/>
              <a:gd name="connsiteX3" fmla="*/ 3105150 w 3105150"/>
              <a:gd name="connsiteY3" fmla="*/ 323850 h 325481"/>
              <a:gd name="connsiteX0" fmla="*/ 0 w 3105150"/>
              <a:gd name="connsiteY0" fmla="*/ 190500 h 325481"/>
              <a:gd name="connsiteX1" fmla="*/ 28575 w 3105150"/>
              <a:gd name="connsiteY1" fmla="*/ 0 h 325481"/>
              <a:gd name="connsiteX2" fmla="*/ 1278731 w 3105150"/>
              <a:gd name="connsiteY2" fmla="*/ 325481 h 325481"/>
              <a:gd name="connsiteX3" fmla="*/ 3105150 w 3105150"/>
              <a:gd name="connsiteY3" fmla="*/ 323850 h 32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5150" h="325481">
                <a:moveTo>
                  <a:pt x="0" y="190500"/>
                </a:moveTo>
                <a:lnTo>
                  <a:pt x="28575" y="0"/>
                </a:lnTo>
                <a:cubicBezTo>
                  <a:pt x="528902" y="128867"/>
                  <a:pt x="835554" y="218839"/>
                  <a:pt x="1278731" y="325481"/>
                </a:cubicBezTo>
                <a:lnTo>
                  <a:pt x="3105150" y="323850"/>
                </a:ln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F974F8-9FC9-4BD2-B0C2-7335BB69D4EA}"/>
              </a:ext>
            </a:extLst>
          </p:cNvPr>
          <p:cNvSpPr txBox="1"/>
          <p:nvPr/>
        </p:nvSpPr>
        <p:spPr>
          <a:xfrm>
            <a:off x="5864860" y="3555768"/>
            <a:ext cx="1828800" cy="584775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</a:rPr>
              <a:t>Proposed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br>
              <a:rPr lang="en-US" sz="1600" dirty="0">
                <a:solidFill>
                  <a:srgbClr val="0070C0"/>
                </a:solidFill>
              </a:rPr>
            </a:br>
            <a:r>
              <a:rPr lang="en-US" sz="1600" dirty="0">
                <a:solidFill>
                  <a:srgbClr val="0070C0"/>
                </a:solidFill>
              </a:rPr>
              <a:t>Road Diet Project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602773E-38C5-404F-8B17-B443DC12455C}"/>
              </a:ext>
            </a:extLst>
          </p:cNvPr>
          <p:cNvSpPr/>
          <p:nvPr/>
        </p:nvSpPr>
        <p:spPr>
          <a:xfrm flipV="1">
            <a:off x="2835318" y="3268981"/>
            <a:ext cx="2644727" cy="45719"/>
          </a:xfrm>
          <a:custGeom>
            <a:avLst/>
            <a:gdLst>
              <a:gd name="connsiteX0" fmla="*/ 2470150 w 2470150"/>
              <a:gd name="connsiteY0" fmla="*/ 0 h 0"/>
              <a:gd name="connsiteX1" fmla="*/ 0 w 2470150"/>
              <a:gd name="connsiteY1" fmla="*/ 0 h 0"/>
              <a:gd name="connsiteX0" fmla="*/ 10141 w 10141"/>
              <a:gd name="connsiteY0" fmla="*/ 0 h 0"/>
              <a:gd name="connsiteX1" fmla="*/ 0 w 10141"/>
              <a:gd name="connsiteY1" fmla="*/ 0 h 0"/>
              <a:gd name="connsiteX0" fmla="*/ 10203 w 10203"/>
              <a:gd name="connsiteY0" fmla="*/ 0 h 0"/>
              <a:gd name="connsiteX1" fmla="*/ 0 w 10203"/>
              <a:gd name="connsiteY1" fmla="*/ -3175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203">
                <a:moveTo>
                  <a:pt x="10203" y="0"/>
                </a:moveTo>
                <a:lnTo>
                  <a:pt x="0" y="-3175"/>
                </a:lnTo>
              </a:path>
            </a:pathLst>
          </a:custGeom>
          <a:noFill/>
          <a:ln w="5715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4CECBA-528B-493A-8EB1-8A128A85CE81}"/>
              </a:ext>
            </a:extLst>
          </p:cNvPr>
          <p:cNvSpPr txBox="1"/>
          <p:nvPr/>
        </p:nvSpPr>
        <p:spPr>
          <a:xfrm>
            <a:off x="320039" y="213360"/>
            <a:ext cx="9128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accent6">
                    <a:lumMod val="50000"/>
                  </a:schemeClr>
                </a:solidFill>
                <a:latin typeface="Fakt Slab Pro Lt" panose="02000000000000000000" pitchFamily="50" charset="0"/>
              </a:defRPr>
            </a:lvl1pPr>
          </a:lstStyle>
          <a:p>
            <a:r>
              <a:rPr lang="en-US" dirty="0"/>
              <a:t>West Oakland 14</a:t>
            </a:r>
            <a:r>
              <a:rPr lang="en-US" baseline="30000" dirty="0"/>
              <a:t>th</a:t>
            </a:r>
            <a:r>
              <a:rPr lang="en-US" dirty="0"/>
              <a:t> St – Project Location</a:t>
            </a:r>
            <a:endParaRPr lang="en-US" sz="1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A12B4C-9BA2-46A0-9683-F0F9DF5F06CD}"/>
              </a:ext>
            </a:extLst>
          </p:cNvPr>
          <p:cNvSpPr txBox="1"/>
          <p:nvPr/>
        </p:nvSpPr>
        <p:spPr>
          <a:xfrm>
            <a:off x="1962305" y="2751894"/>
            <a:ext cx="558166" cy="246221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1000" dirty="0"/>
              <a:t>14th 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C0E6EA-17EA-4E2D-92F4-9B1920294B84}"/>
              </a:ext>
            </a:extLst>
          </p:cNvPr>
          <p:cNvSpPr txBox="1"/>
          <p:nvPr/>
        </p:nvSpPr>
        <p:spPr>
          <a:xfrm rot="16200000">
            <a:off x="2340887" y="4372494"/>
            <a:ext cx="944489" cy="246221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Mandela Pkwy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09FC90-9C10-480F-B9DD-5119B6B158E0}"/>
              </a:ext>
            </a:extLst>
          </p:cNvPr>
          <p:cNvSpPr txBox="1"/>
          <p:nvPr/>
        </p:nvSpPr>
        <p:spPr>
          <a:xfrm rot="16200000">
            <a:off x="4786404" y="4343950"/>
            <a:ext cx="710451" cy="246221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Adeline 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079613-75DA-4044-9A3A-CCC2138716E0}"/>
              </a:ext>
            </a:extLst>
          </p:cNvPr>
          <p:cNvSpPr txBox="1"/>
          <p:nvPr/>
        </p:nvSpPr>
        <p:spPr>
          <a:xfrm rot="16801094">
            <a:off x="7801974" y="4631770"/>
            <a:ext cx="644728" cy="246221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 Brush 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4C8A5F-5ED9-4418-90BB-EF78F4C21583}"/>
              </a:ext>
            </a:extLst>
          </p:cNvPr>
          <p:cNvSpPr txBox="1"/>
          <p:nvPr/>
        </p:nvSpPr>
        <p:spPr>
          <a:xfrm rot="16200000">
            <a:off x="6943048" y="4781689"/>
            <a:ext cx="696024" cy="246221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Market St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CEE7A38-0CEF-4D7D-9238-9136496B58F1}"/>
              </a:ext>
            </a:extLst>
          </p:cNvPr>
          <p:cNvGrpSpPr/>
          <p:nvPr/>
        </p:nvGrpSpPr>
        <p:grpSpPr>
          <a:xfrm rot="20637548">
            <a:off x="11035265" y="1365475"/>
            <a:ext cx="333746" cy="759857"/>
            <a:chOff x="653983" y="2781300"/>
            <a:chExt cx="333746" cy="75985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6EC230E-43E9-458C-A2F1-AF21AE74ED32}"/>
                </a:ext>
              </a:extLst>
            </p:cNvPr>
            <p:cNvSpPr txBox="1"/>
            <p:nvPr/>
          </p:nvSpPr>
          <p:spPr>
            <a:xfrm>
              <a:off x="653983" y="3171825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024BDDE-2C72-4385-B77F-D3EC95C129D8}"/>
                </a:ext>
              </a:extLst>
            </p:cNvPr>
            <p:cNvCxnSpPr/>
            <p:nvPr/>
          </p:nvCxnSpPr>
          <p:spPr>
            <a:xfrm flipV="1">
              <a:off x="820856" y="2781300"/>
              <a:ext cx="0" cy="39052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79F92AA-C181-473F-A557-AA0442E5EF30}"/>
              </a:ext>
            </a:extLst>
          </p:cNvPr>
          <p:cNvSpPr txBox="1"/>
          <p:nvPr/>
        </p:nvSpPr>
        <p:spPr>
          <a:xfrm>
            <a:off x="4373910" y="6321992"/>
            <a:ext cx="3228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Total Project Length = 0.75 Miles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6FEDC48-4427-5426-53D6-81A4FC6E9CB8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6566381" y="3314700"/>
            <a:ext cx="212879" cy="241068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96EE37E-DA82-40E9-25BE-15F77985EDD0}"/>
              </a:ext>
            </a:extLst>
          </p:cNvPr>
          <p:cNvSpPr txBox="1"/>
          <p:nvPr/>
        </p:nvSpPr>
        <p:spPr>
          <a:xfrm>
            <a:off x="4643824" y="3429000"/>
            <a:ext cx="931977" cy="553998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2">
                    <a:lumMod val="75000"/>
                  </a:schemeClr>
                </a:solidFill>
              </a:rPr>
              <a:t>Proposed Protected Intersection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1BB520F-8DC4-C15F-D9EF-C37A49BAD81D}"/>
              </a:ext>
            </a:extLst>
          </p:cNvPr>
          <p:cNvCxnSpPr>
            <a:cxnSpLocks/>
            <a:stCxn id="41" idx="0"/>
            <a:endCxn id="40" idx="2"/>
          </p:cNvCxnSpPr>
          <p:nvPr/>
        </p:nvCxnSpPr>
        <p:spPr>
          <a:xfrm flipV="1">
            <a:off x="5109813" y="3224689"/>
            <a:ext cx="113570" cy="20431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91B4D2FD-D487-2EB0-6269-AC4919B7D9BF}"/>
              </a:ext>
            </a:extLst>
          </p:cNvPr>
          <p:cNvSpPr/>
          <p:nvPr/>
        </p:nvSpPr>
        <p:spPr>
          <a:xfrm rot="16200000" flipH="1">
            <a:off x="2893522" y="2990912"/>
            <a:ext cx="302412" cy="392785"/>
          </a:xfrm>
          <a:custGeom>
            <a:avLst/>
            <a:gdLst>
              <a:gd name="connsiteX0" fmla="*/ 2470150 w 2470150"/>
              <a:gd name="connsiteY0" fmla="*/ 0 h 0"/>
              <a:gd name="connsiteX1" fmla="*/ 0 w 2470150"/>
              <a:gd name="connsiteY1" fmla="*/ 0 h 0"/>
              <a:gd name="connsiteX0" fmla="*/ 10141 w 10141"/>
              <a:gd name="connsiteY0" fmla="*/ 0 h 0"/>
              <a:gd name="connsiteX1" fmla="*/ 0 w 10141"/>
              <a:gd name="connsiteY1" fmla="*/ 0 h 0"/>
              <a:gd name="connsiteX0" fmla="*/ 10203 w 10203"/>
              <a:gd name="connsiteY0" fmla="*/ 0 h 0"/>
              <a:gd name="connsiteX1" fmla="*/ 0 w 10203"/>
              <a:gd name="connsiteY1" fmla="*/ -3175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203">
                <a:moveTo>
                  <a:pt x="10203" y="0"/>
                </a:moveTo>
                <a:lnTo>
                  <a:pt x="0" y="-3175"/>
                </a:lnTo>
              </a:path>
            </a:pathLst>
          </a:custGeom>
          <a:noFill/>
          <a:ln w="5715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57C9549-AADB-1DB5-2978-A45903CE44EE}"/>
              </a:ext>
            </a:extLst>
          </p:cNvPr>
          <p:cNvSpPr/>
          <p:nvPr/>
        </p:nvSpPr>
        <p:spPr>
          <a:xfrm>
            <a:off x="2921330" y="2685926"/>
            <a:ext cx="2499756" cy="136567"/>
          </a:xfrm>
          <a:custGeom>
            <a:avLst/>
            <a:gdLst>
              <a:gd name="connsiteX0" fmla="*/ 0 w 2499756"/>
              <a:gd name="connsiteY0" fmla="*/ 136567 h 136567"/>
              <a:gd name="connsiteX1" fmla="*/ 0 w 2499756"/>
              <a:gd name="connsiteY1" fmla="*/ 0 h 136567"/>
              <a:gd name="connsiteX2" fmla="*/ 2499756 w 2499756"/>
              <a:gd name="connsiteY2" fmla="*/ 0 h 136567"/>
              <a:gd name="connsiteX3" fmla="*/ 2499756 w 2499756"/>
              <a:gd name="connsiteY3" fmla="*/ 112816 h 13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9756" h="136567">
                <a:moveTo>
                  <a:pt x="0" y="136567"/>
                </a:moveTo>
                <a:lnTo>
                  <a:pt x="0" y="0"/>
                </a:lnTo>
                <a:lnTo>
                  <a:pt x="2499756" y="0"/>
                </a:lnTo>
                <a:lnTo>
                  <a:pt x="2499756" y="112816"/>
                </a:lnTo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5EB2D39-9ABE-1B9E-21FB-D709C2503B71}"/>
              </a:ext>
            </a:extLst>
          </p:cNvPr>
          <p:cNvCxnSpPr>
            <a:cxnSpLocks/>
          </p:cNvCxnSpPr>
          <p:nvPr/>
        </p:nvCxnSpPr>
        <p:spPr>
          <a:xfrm flipH="1" flipV="1">
            <a:off x="4079917" y="2442577"/>
            <a:ext cx="91291" cy="232883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818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2CD83D-95D3-4943-8BC8-FA6C748C8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C192-8C1C-40E1-8230-8B2A9623AF9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AF7D2B-47D6-4B59-972D-D484D66A1C25}"/>
              </a:ext>
            </a:extLst>
          </p:cNvPr>
          <p:cNvSpPr txBox="1"/>
          <p:nvPr/>
        </p:nvSpPr>
        <p:spPr>
          <a:xfrm>
            <a:off x="4480560" y="6425684"/>
            <a:ext cx="6492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Existing Conditions – 14th St &amp; Filbert 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3FF8BA-B93F-4A91-85D7-4EDDE082F9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7" t="18276" r="6302" b="19217"/>
          <a:stretch/>
        </p:blipFill>
        <p:spPr>
          <a:xfrm>
            <a:off x="0" y="798135"/>
            <a:ext cx="12192000" cy="5334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88128E-410B-4773-94F9-5202F0E2A20B}"/>
              </a:ext>
            </a:extLst>
          </p:cNvPr>
          <p:cNvSpPr txBox="1"/>
          <p:nvPr/>
        </p:nvSpPr>
        <p:spPr>
          <a:xfrm>
            <a:off x="320039" y="150376"/>
            <a:ext cx="11711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accent6">
                    <a:lumMod val="50000"/>
                  </a:schemeClr>
                </a:solidFill>
                <a:latin typeface="Fakt Slab Pro Lt" panose="02000000000000000000" pitchFamily="50" charset="0"/>
              </a:defRPr>
            </a:lvl1pPr>
          </a:lstStyle>
          <a:p>
            <a:r>
              <a:rPr lang="en-US" dirty="0"/>
              <a:t>West Oakland 14</a:t>
            </a:r>
            <a:r>
              <a:rPr lang="en-US" baseline="30000" dirty="0"/>
              <a:t>th</a:t>
            </a:r>
            <a:r>
              <a:rPr lang="en-US" dirty="0"/>
              <a:t> St – Existing Conditions and Precedent</a:t>
            </a:r>
            <a:endParaRPr lang="en-US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C75668-A5AA-4245-ABFE-7E6EACD282D2}"/>
              </a:ext>
            </a:extLst>
          </p:cNvPr>
          <p:cNvSpPr txBox="1"/>
          <p:nvPr/>
        </p:nvSpPr>
        <p:spPr>
          <a:xfrm>
            <a:off x="1" y="5863411"/>
            <a:ext cx="1470660" cy="276999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/>
              <a:t>Portland, Oregon</a:t>
            </a:r>
          </a:p>
        </p:txBody>
      </p:sp>
    </p:spTree>
    <p:extLst>
      <p:ext uri="{BB962C8B-B14F-4D97-AF65-F5344CB8AC3E}">
        <p14:creationId xmlns:p14="http://schemas.microsoft.com/office/powerpoint/2010/main" val="3970831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2CD83D-95D3-4943-8BC8-FA6C748C8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C192-8C1C-40E1-8230-8B2A9623AF9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AF7D2B-47D6-4B59-972D-D484D66A1C25}"/>
              </a:ext>
            </a:extLst>
          </p:cNvPr>
          <p:cNvSpPr txBox="1"/>
          <p:nvPr/>
        </p:nvSpPr>
        <p:spPr>
          <a:xfrm>
            <a:off x="4480560" y="6425684"/>
            <a:ext cx="6492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Portland, OR – N Williams Ave &amp; NE Going 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3FF8BA-B93F-4A91-85D7-4EDDE082F9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58" b="11942"/>
          <a:stretch/>
        </p:blipFill>
        <p:spPr>
          <a:xfrm>
            <a:off x="0" y="798135"/>
            <a:ext cx="12192000" cy="5334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88128E-410B-4773-94F9-5202F0E2A20B}"/>
              </a:ext>
            </a:extLst>
          </p:cNvPr>
          <p:cNvSpPr txBox="1"/>
          <p:nvPr/>
        </p:nvSpPr>
        <p:spPr>
          <a:xfrm>
            <a:off x="320039" y="150376"/>
            <a:ext cx="11711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accent6">
                    <a:lumMod val="50000"/>
                  </a:schemeClr>
                </a:solidFill>
                <a:latin typeface="Fakt Slab Pro Lt" panose="02000000000000000000" pitchFamily="50" charset="0"/>
              </a:defRPr>
            </a:lvl1pPr>
          </a:lstStyle>
          <a:p>
            <a:r>
              <a:rPr lang="en-US" dirty="0"/>
              <a:t>West Oakland 14</a:t>
            </a:r>
            <a:r>
              <a:rPr lang="en-US" baseline="30000" dirty="0"/>
              <a:t>th</a:t>
            </a:r>
            <a:r>
              <a:rPr lang="en-US" dirty="0"/>
              <a:t> St – Existing Conditions and Precedent</a:t>
            </a:r>
            <a:endParaRPr lang="en-US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9FE85A-A08B-4646-AB7B-F9004708FEF0}"/>
              </a:ext>
            </a:extLst>
          </p:cNvPr>
          <p:cNvSpPr txBox="1"/>
          <p:nvPr/>
        </p:nvSpPr>
        <p:spPr>
          <a:xfrm>
            <a:off x="9121141" y="4754880"/>
            <a:ext cx="2758439" cy="1200329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u="sng" dirty="0"/>
              <a:t>Notes: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Minimal 45 degree markings to eliminate bumpiness and reduce cost/complexity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Crossings (like shown) have additional warnings/signage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C75668-A5AA-4245-ABFE-7E6EACD282D2}"/>
              </a:ext>
            </a:extLst>
          </p:cNvPr>
          <p:cNvSpPr txBox="1"/>
          <p:nvPr/>
        </p:nvSpPr>
        <p:spPr>
          <a:xfrm>
            <a:off x="1" y="5863411"/>
            <a:ext cx="1470660" cy="276999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/>
              <a:t>Portland, Oregon</a:t>
            </a:r>
          </a:p>
        </p:txBody>
      </p:sp>
    </p:spTree>
    <p:extLst>
      <p:ext uri="{BB962C8B-B14F-4D97-AF65-F5344CB8AC3E}">
        <p14:creationId xmlns:p14="http://schemas.microsoft.com/office/powerpoint/2010/main" val="777801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749ED-39E5-4FCA-92F3-73B448348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C192-8C1C-40E1-8230-8B2A9623AF9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A5BE42-4C85-46DA-B272-3CA9091728C0}"/>
              </a:ext>
            </a:extLst>
          </p:cNvPr>
          <p:cNvSpPr txBox="1"/>
          <p:nvPr/>
        </p:nvSpPr>
        <p:spPr>
          <a:xfrm>
            <a:off x="320039" y="213360"/>
            <a:ext cx="11521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accent6">
                    <a:lumMod val="50000"/>
                  </a:schemeClr>
                </a:solidFill>
                <a:latin typeface="Fakt Slab Pro Lt" panose="02000000000000000000" pitchFamily="50" charset="0"/>
              </a:defRPr>
            </a:lvl1pPr>
          </a:lstStyle>
          <a:p>
            <a:r>
              <a:rPr lang="en-US" dirty="0"/>
              <a:t>West Oakland 14</a:t>
            </a:r>
            <a:r>
              <a:rPr lang="en-US" baseline="30000" dirty="0"/>
              <a:t>th</a:t>
            </a:r>
            <a:r>
              <a:rPr lang="en-US" dirty="0"/>
              <a:t> St – Existing Conditions and Precedent</a:t>
            </a: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37CD24-1BB3-4CCF-B50A-EC215CF549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4" t="14807" r="1984" b="11120"/>
          <a:stretch/>
        </p:blipFill>
        <p:spPr>
          <a:xfrm>
            <a:off x="0" y="865326"/>
            <a:ext cx="12192000" cy="51557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A666F9-B49E-8356-D1AB-2057AA98B54A}"/>
              </a:ext>
            </a:extLst>
          </p:cNvPr>
          <p:cNvSpPr txBox="1"/>
          <p:nvPr/>
        </p:nvSpPr>
        <p:spPr>
          <a:xfrm>
            <a:off x="4480560" y="6425684"/>
            <a:ext cx="6492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Oakland, CA – 8th St and Madison St (near Lake Merritt BART)</a:t>
            </a:r>
          </a:p>
        </p:txBody>
      </p:sp>
    </p:spTree>
    <p:extLst>
      <p:ext uri="{BB962C8B-B14F-4D97-AF65-F5344CB8AC3E}">
        <p14:creationId xmlns:p14="http://schemas.microsoft.com/office/powerpoint/2010/main" val="3567863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06DA4502-4024-4882-9FBE-46B7073D6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853"/>
            <a:ext cx="12192000" cy="295797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9CF71F-0EB0-4B5C-A63A-5BF90F0CF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C192-8C1C-40E1-8230-8B2A9623AF93}" type="slidenum">
              <a:rPr lang="en-US" smtClean="0"/>
              <a:t>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B01B17-D6A7-4B1C-9659-AE7A0D19E4E7}"/>
              </a:ext>
            </a:extLst>
          </p:cNvPr>
          <p:cNvSpPr txBox="1"/>
          <p:nvPr/>
        </p:nvSpPr>
        <p:spPr>
          <a:xfrm>
            <a:off x="320040" y="213360"/>
            <a:ext cx="11628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accent6">
                    <a:lumMod val="50000"/>
                  </a:schemeClr>
                </a:solidFill>
                <a:latin typeface="Fakt Slab Pro Lt" panose="02000000000000000000" pitchFamily="50" charset="0"/>
              </a:defRPr>
            </a:lvl1pPr>
          </a:lstStyle>
          <a:p>
            <a:r>
              <a:rPr lang="en-US" dirty="0"/>
              <a:t>West Oakland 14</a:t>
            </a:r>
            <a:r>
              <a:rPr lang="en-US" baseline="30000" dirty="0"/>
              <a:t>th</a:t>
            </a:r>
            <a:r>
              <a:rPr lang="en-US" dirty="0"/>
              <a:t> St – Sample Cross Sections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F7E587-2757-452A-8475-69D6E902F7ED}"/>
              </a:ext>
            </a:extLst>
          </p:cNvPr>
          <p:cNvSpPr txBox="1"/>
          <p:nvPr/>
        </p:nvSpPr>
        <p:spPr>
          <a:xfrm>
            <a:off x="5219700" y="1079606"/>
            <a:ext cx="1828800" cy="369332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Existing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1396FA-0135-4938-85B2-8E2E1016A390}"/>
              </a:ext>
            </a:extLst>
          </p:cNvPr>
          <p:cNvSpPr txBox="1"/>
          <p:nvPr/>
        </p:nvSpPr>
        <p:spPr>
          <a:xfrm>
            <a:off x="1239521" y="3127384"/>
            <a:ext cx="3759199" cy="1261884"/>
          </a:xfrm>
          <a:prstGeom prst="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14th Street</a:t>
            </a:r>
          </a:p>
          <a:p>
            <a:r>
              <a:rPr lang="en-US" sz="1600" dirty="0"/>
              <a:t>Peak Hour Traffic Volumes (PM)</a:t>
            </a:r>
          </a:p>
          <a:p>
            <a:r>
              <a:rPr lang="en-US" sz="2800" b="1" dirty="0"/>
              <a:t>850</a:t>
            </a:r>
            <a:r>
              <a:rPr lang="en-US" sz="1600" b="1" dirty="0"/>
              <a:t> vehicles per hour</a:t>
            </a:r>
          </a:p>
          <a:p>
            <a:r>
              <a:rPr lang="en-US" sz="1600" dirty="0"/>
              <a:t>(2015 traffic count, total in both directions)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9A7091-12F8-9EC3-09C4-D090228690B5}"/>
              </a:ext>
            </a:extLst>
          </p:cNvPr>
          <p:cNvSpPr txBox="1"/>
          <p:nvPr/>
        </p:nvSpPr>
        <p:spPr>
          <a:xfrm>
            <a:off x="5811521" y="3118845"/>
            <a:ext cx="3759199" cy="1261884"/>
          </a:xfrm>
          <a:prstGeom prst="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14th Street</a:t>
            </a:r>
          </a:p>
          <a:p>
            <a:r>
              <a:rPr lang="en-US" sz="1600" dirty="0"/>
              <a:t>Total Vehicle Capacity</a:t>
            </a:r>
          </a:p>
          <a:p>
            <a:r>
              <a:rPr lang="en-US" sz="2800" b="1" dirty="0"/>
              <a:t>3400</a:t>
            </a:r>
            <a:r>
              <a:rPr lang="en-US" sz="1600" b="1" dirty="0"/>
              <a:t> vehicles per hour</a:t>
            </a:r>
          </a:p>
          <a:p>
            <a:r>
              <a:rPr lang="en-US" sz="1600" dirty="0"/>
              <a:t>(850 vehicles per hour per lane)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0BEA27-D596-058F-901A-639FB737F7FF}"/>
              </a:ext>
            </a:extLst>
          </p:cNvPr>
          <p:cNvSpPr txBox="1"/>
          <p:nvPr/>
        </p:nvSpPr>
        <p:spPr>
          <a:xfrm>
            <a:off x="3505201" y="5175192"/>
            <a:ext cx="3759199" cy="1015663"/>
          </a:xfrm>
          <a:prstGeom prst="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300% excess capacity</a:t>
            </a:r>
          </a:p>
          <a:p>
            <a:pPr algn="ctr"/>
            <a:r>
              <a:rPr lang="en-US" sz="1600" dirty="0"/>
              <a:t>This encourages speeding, aggressive driving, and other unsafe behaviors.</a:t>
            </a:r>
            <a:endParaRPr lang="en-US" sz="24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0F5F663-9D69-3597-CEFA-5EEC9028E9C6}"/>
              </a:ext>
            </a:extLst>
          </p:cNvPr>
          <p:cNvCxnSpPr>
            <a:stCxn id="12" idx="2"/>
          </p:cNvCxnSpPr>
          <p:nvPr/>
        </p:nvCxnSpPr>
        <p:spPr>
          <a:xfrm>
            <a:off x="3119121" y="4389268"/>
            <a:ext cx="1615439" cy="785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E5D538D-4F7A-89CC-0209-DECD12A559DC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5963920" y="4380729"/>
            <a:ext cx="1727201" cy="785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6831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ts-Bike-Oakland-PPT-Tempalte" id="{899FDC28-C4EF-493D-9EE5-21BF95A3DFC5}" vid="{44C246AA-300F-466B-8379-259C291DF1F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551C745FAD964EBBC352437BC15E70" ma:contentTypeVersion="15" ma:contentTypeDescription="Create a new document." ma:contentTypeScope="" ma:versionID="aeaeb0a38009874671aeb0e99a9c6c84">
  <xsd:schema xmlns:xsd="http://www.w3.org/2001/XMLSchema" xmlns:xs="http://www.w3.org/2001/XMLSchema" xmlns:p="http://schemas.microsoft.com/office/2006/metadata/properties" xmlns:ns2="34c6097b-83d2-493a-8f78-1d760d15d002" xmlns:ns3="37b12b4b-e3b4-4866-b056-09a6301af3a0" xmlns:ns4="e306d6d8-e261-459c-b730-8b917f16fa29" targetNamespace="http://schemas.microsoft.com/office/2006/metadata/properties" ma:root="true" ma:fieldsID="e3a5a97388643c6512962bbbfafe587d" ns2:_="" ns3:_="" ns4:_="">
    <xsd:import namespace="34c6097b-83d2-493a-8f78-1d760d15d002"/>
    <xsd:import namespace="37b12b4b-e3b4-4866-b056-09a6301af3a0"/>
    <xsd:import namespace="e306d6d8-e261-459c-b730-8b917f16fa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C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c6097b-83d2-493a-8f78-1d760d15d0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9d5dd8a-13d8-44a5-8836-7d7dd3e45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b12b4b-e3b4-4866-b056-09a6301af3a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06d6d8-e261-459c-b730-8b917f16fa2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5f54d48-e291-452b-9f05-007b78324901}" ma:internalName="TaxCatchAll" ma:showField="CatchAllData" ma:web="e306d6d8-e261-459c-b730-8b917f16fa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68D2155-0E4B-48D7-91EB-06FAD3EA768B}"/>
</file>

<file path=customXml/itemProps2.xml><?xml version="1.0" encoding="utf-8"?>
<ds:datastoreItem xmlns:ds="http://schemas.openxmlformats.org/officeDocument/2006/customXml" ds:itemID="{673E053B-39BB-4919-A3DC-5CC692321BCC}"/>
</file>

<file path=docProps/app.xml><?xml version="1.0" encoding="utf-8"?>
<Properties xmlns="http://schemas.openxmlformats.org/officeDocument/2006/extended-properties" xmlns:vt="http://schemas.openxmlformats.org/officeDocument/2006/docPropsVTypes">
  <Template>Lets-Bike-Oakland_Template</Template>
  <TotalTime>14697</TotalTime>
  <Words>643</Words>
  <Application>Microsoft Office PowerPoint</Application>
  <PresentationFormat>Widescreen</PresentationFormat>
  <Paragraphs>149</Paragraphs>
  <Slides>14</Slides>
  <Notes>11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Existing Conditions</dc:title>
  <dc:creator>Eric Tuvel</dc:creator>
  <cp:lastModifiedBy>Mei, Jane</cp:lastModifiedBy>
  <cp:revision>245</cp:revision>
  <cp:lastPrinted>2023-01-17T17:57:21Z</cp:lastPrinted>
  <dcterms:created xsi:type="dcterms:W3CDTF">2018-02-07T17:51:33Z</dcterms:created>
  <dcterms:modified xsi:type="dcterms:W3CDTF">2024-07-23T17:55:35Z</dcterms:modified>
</cp:coreProperties>
</file>